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65" r:id="rId17"/>
    <p:sldId id="275" r:id="rId18"/>
    <p:sldId id="273" r:id="rId19"/>
    <p:sldId id="274" r:id="rId20"/>
    <p:sldId id="276" r:id="rId21"/>
    <p:sldId id="277" r:id="rId22"/>
    <p:sldId id="278" r:id="rId23"/>
    <p:sldId id="281" r:id="rId24"/>
    <p:sldId id="279" r:id="rId25"/>
    <p:sldId id="280" r:id="rId26"/>
    <p:sldId id="282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2" autoAdjust="0"/>
    <p:restoredTop sz="94660"/>
  </p:normalViewPr>
  <p:slideViewPr>
    <p:cSldViewPr snapToGrid="0">
      <p:cViewPr>
        <p:scale>
          <a:sx n="78" d="100"/>
          <a:sy n="78" d="100"/>
        </p:scale>
        <p:origin x="72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EA5F4-4D80-4C97-AB44-BCA94B82BBBF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6E925-9479-4642-A342-ADEE84A5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986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EA5F4-4D80-4C97-AB44-BCA94B82BBBF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6E925-9479-4642-A342-ADEE84A5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133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EA5F4-4D80-4C97-AB44-BCA94B82BBBF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6E925-9479-4642-A342-ADEE84A5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960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EA5F4-4D80-4C97-AB44-BCA94B82BBBF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6E925-9479-4642-A342-ADEE84A5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696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EA5F4-4D80-4C97-AB44-BCA94B82BBBF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6E925-9479-4642-A342-ADEE84A5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448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EA5F4-4D80-4C97-AB44-BCA94B82BBBF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6E925-9479-4642-A342-ADEE84A5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292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EA5F4-4D80-4C97-AB44-BCA94B82BBBF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6E925-9479-4642-A342-ADEE84A5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646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EA5F4-4D80-4C97-AB44-BCA94B82BBBF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6E925-9479-4642-A342-ADEE84A5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461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EA5F4-4D80-4C97-AB44-BCA94B82BBBF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6E925-9479-4642-A342-ADEE84A5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053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EA5F4-4D80-4C97-AB44-BCA94B82BBBF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6E925-9479-4642-A342-ADEE84A5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3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EA5F4-4D80-4C97-AB44-BCA94B82BBBF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6E925-9479-4642-A342-ADEE84A5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54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EEA5F4-4D80-4C97-AB44-BCA94B82BBBF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6E925-9479-4642-A342-ADEE84A5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742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Methodologies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659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Give a definition for a methodology</a:t>
            </a:r>
          </a:p>
          <a:p>
            <a:endParaRPr lang="en-GB" dirty="0"/>
          </a:p>
          <a:p>
            <a:r>
              <a:rPr lang="en-GB" dirty="0" smtClean="0"/>
              <a:t>Describe three examples of methodology</a:t>
            </a:r>
          </a:p>
          <a:p>
            <a:endParaRPr lang="en-GB" dirty="0"/>
          </a:p>
          <a:p>
            <a:r>
              <a:rPr lang="en-GB" dirty="0" smtClean="0"/>
              <a:t>Categorise those that are AGILE methodologies</a:t>
            </a:r>
          </a:p>
          <a:p>
            <a:endParaRPr lang="en-GB" dirty="0"/>
          </a:p>
          <a:p>
            <a:r>
              <a:rPr lang="en-GB" dirty="0" smtClean="0"/>
              <a:t>Identify an appropriate methodology for a given project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878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Software Development Process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Requirements gathering </a:t>
            </a:r>
            <a:r>
              <a:rPr lang="en-GB" dirty="0" err="1" smtClean="0"/>
              <a:t>anad</a:t>
            </a:r>
            <a:r>
              <a:rPr lang="en-GB" dirty="0" smtClean="0"/>
              <a:t> analysis</a:t>
            </a:r>
          </a:p>
          <a:p>
            <a:endParaRPr lang="en-GB" dirty="0"/>
          </a:p>
          <a:p>
            <a:r>
              <a:rPr lang="en-GB" dirty="0" smtClean="0"/>
              <a:t>Design</a:t>
            </a:r>
          </a:p>
          <a:p>
            <a:endParaRPr lang="en-GB" dirty="0"/>
          </a:p>
          <a:p>
            <a:r>
              <a:rPr lang="en-GB" dirty="0" smtClean="0"/>
              <a:t>Implementation</a:t>
            </a:r>
          </a:p>
          <a:p>
            <a:endParaRPr lang="en-GB" dirty="0"/>
          </a:p>
          <a:p>
            <a:r>
              <a:rPr lang="en-GB" dirty="0" smtClean="0"/>
              <a:t>Testing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667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Implementation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Realisation of a software element based upon the prior analysis and design</a:t>
            </a:r>
          </a:p>
          <a:p>
            <a:endParaRPr lang="en-GB" dirty="0"/>
          </a:p>
          <a:p>
            <a:r>
              <a:rPr lang="en-GB" dirty="0" smtClean="0"/>
              <a:t>The most popular element of the process</a:t>
            </a:r>
          </a:p>
          <a:p>
            <a:endParaRPr lang="en-GB" dirty="0"/>
          </a:p>
          <a:p>
            <a:r>
              <a:rPr lang="en-GB" dirty="0" smtClean="0"/>
              <a:t>Requires the least amount of time for the whole process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5525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Decisions, Decisions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language should the implementation occur in ?</a:t>
            </a:r>
          </a:p>
          <a:p>
            <a:pPr lvl="1"/>
            <a:r>
              <a:rPr lang="en-GB" dirty="0" smtClean="0"/>
              <a:t>This is informed by the analysis stage, preference of the client and features of the language.</a:t>
            </a:r>
            <a:endParaRPr lang="en-GB" dirty="0"/>
          </a:p>
          <a:p>
            <a:r>
              <a:rPr lang="en-GB" dirty="0" smtClean="0"/>
              <a:t>What frameworks should be utilised ?</a:t>
            </a:r>
          </a:p>
          <a:p>
            <a:pPr lvl="1"/>
            <a:r>
              <a:rPr lang="en-GB" dirty="0" smtClean="0"/>
              <a:t>See above</a:t>
            </a:r>
            <a:endParaRPr lang="en-GB" dirty="0"/>
          </a:p>
          <a:p>
            <a:r>
              <a:rPr lang="en-GB" dirty="0" smtClean="0"/>
              <a:t>What standards should be utilised ?</a:t>
            </a:r>
          </a:p>
          <a:p>
            <a:pPr lvl="1"/>
            <a:r>
              <a:rPr lang="en-GB" dirty="0" smtClean="0"/>
              <a:t>See above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3532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Processes, Models and guidelines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 a result of the requirements analysis ….</a:t>
            </a:r>
          </a:p>
          <a:p>
            <a:pPr lvl="1"/>
            <a:r>
              <a:rPr lang="en-GB" dirty="0" smtClean="0"/>
              <a:t>We know what the system needs to do.</a:t>
            </a:r>
          </a:p>
          <a:p>
            <a:r>
              <a:rPr lang="en-GB" dirty="0" smtClean="0"/>
              <a:t>As a result of the design stage….</a:t>
            </a:r>
          </a:p>
          <a:p>
            <a:pPr lvl="1"/>
            <a:r>
              <a:rPr lang="en-GB" dirty="0" smtClean="0"/>
              <a:t>We know how the system fits together and operates</a:t>
            </a:r>
          </a:p>
          <a:p>
            <a:endParaRPr lang="en-GB" dirty="0"/>
          </a:p>
          <a:p>
            <a:r>
              <a:rPr lang="en-GB" dirty="0" smtClean="0"/>
              <a:t>How do we know how to implement the software ?</a:t>
            </a:r>
          </a:p>
          <a:p>
            <a:pPr lvl="1"/>
            <a:r>
              <a:rPr lang="en-GB" dirty="0" smtClean="0"/>
              <a:t>Sometimes there is no plan</a:t>
            </a:r>
          </a:p>
          <a:p>
            <a:pPr lvl="1"/>
            <a:r>
              <a:rPr lang="en-GB" dirty="0" smtClean="0"/>
              <a:t>There are well-defined processes for approaching this task</a:t>
            </a:r>
          </a:p>
          <a:p>
            <a:pPr lvl="2"/>
            <a:r>
              <a:rPr lang="en-GB" dirty="0" smtClean="0"/>
              <a:t>Methodologies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5021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Methodology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What is a methodology ?</a:t>
            </a:r>
          </a:p>
          <a:p>
            <a:pPr lvl="1"/>
            <a:r>
              <a:rPr lang="en-GB" dirty="0" smtClean="0"/>
              <a:t>A plan for approaching the implementation task</a:t>
            </a:r>
          </a:p>
          <a:p>
            <a:endParaRPr lang="en-GB" dirty="0"/>
          </a:p>
          <a:p>
            <a:r>
              <a:rPr lang="en-GB" dirty="0" smtClean="0"/>
              <a:t>How does it benefit the developer ?</a:t>
            </a:r>
          </a:p>
          <a:p>
            <a:pPr lvl="1"/>
            <a:r>
              <a:rPr lang="en-GB" dirty="0" smtClean="0"/>
              <a:t>Provides a rigid process</a:t>
            </a:r>
          </a:p>
          <a:p>
            <a:pPr lvl="1"/>
            <a:r>
              <a:rPr lang="en-GB" dirty="0" smtClean="0"/>
              <a:t>Allows for a well-defined sequence</a:t>
            </a:r>
          </a:p>
          <a:p>
            <a:pPr lvl="1"/>
            <a:r>
              <a:rPr lang="en-GB" dirty="0" smtClean="0"/>
              <a:t>Avoids confusion</a:t>
            </a:r>
          </a:p>
          <a:p>
            <a:endParaRPr lang="en-GB" dirty="0"/>
          </a:p>
          <a:p>
            <a:r>
              <a:rPr lang="en-GB" dirty="0" smtClean="0"/>
              <a:t>Why do some developers avoid using them ?</a:t>
            </a:r>
          </a:p>
          <a:p>
            <a:pPr lvl="1"/>
            <a:r>
              <a:rPr lang="en-GB" dirty="0" smtClean="0"/>
              <a:t>Personal preference</a:t>
            </a:r>
          </a:p>
          <a:p>
            <a:pPr lvl="1"/>
            <a:r>
              <a:rPr lang="en-GB" dirty="0" smtClean="0"/>
              <a:t>Size and nature of a given project</a:t>
            </a:r>
          </a:p>
          <a:p>
            <a:pPr lvl="1"/>
            <a:r>
              <a:rPr lang="en-GB" dirty="0" smtClean="0"/>
              <a:t>Personal work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3301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Categorisation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are literally hundreds of methodologies, how do we distinguish between applicable options ?</a:t>
            </a:r>
          </a:p>
          <a:p>
            <a:endParaRPr lang="en-GB" dirty="0"/>
          </a:p>
          <a:p>
            <a:pPr lvl="1"/>
            <a:r>
              <a:rPr lang="en-GB" dirty="0" smtClean="0"/>
              <a:t>The nature of the project</a:t>
            </a:r>
          </a:p>
          <a:p>
            <a:pPr lvl="1"/>
            <a:r>
              <a:rPr lang="en-GB" dirty="0" smtClean="0"/>
              <a:t>The preference of the team</a:t>
            </a:r>
          </a:p>
          <a:p>
            <a:pPr lvl="1"/>
            <a:r>
              <a:rPr lang="en-GB" dirty="0" smtClean="0"/>
              <a:t>The preference of the client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739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Unified Process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>
              <a:buNone/>
              <a:defRPr/>
            </a:pPr>
            <a:r>
              <a:rPr lang="en-US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software development process</a:t>
            </a:r>
          </a:p>
          <a:p>
            <a:pPr>
              <a:buFont typeface="Wingdings 3" charset="2"/>
              <a:buChar char=""/>
              <a:defRPr/>
            </a:pPr>
            <a:endParaRPr lang="en-US" alt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  <a:defRPr/>
            </a:pPr>
            <a:r>
              <a:rPr lang="en-US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who, what, when and how</a:t>
            </a:r>
          </a:p>
          <a:p>
            <a:pPr>
              <a:buFont typeface="Wingdings 3" charset="2"/>
              <a:buChar char=""/>
              <a:defRPr/>
            </a:pPr>
            <a:endParaRPr lang="en-US" alt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  <a:defRPr/>
            </a:pPr>
            <a:r>
              <a:rPr lang="en-US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Jacobson, </a:t>
            </a:r>
            <a:r>
              <a:rPr lang="en-US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Booch</a:t>
            </a:r>
            <a:r>
              <a:rPr lang="en-US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Rumbaugh</a:t>
            </a:r>
            <a:endParaRPr lang="en-US" alt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Wingdings 3" charset="2"/>
              <a:buChar char=""/>
              <a:defRPr/>
            </a:pPr>
            <a:endParaRPr lang="en-US" alt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  <a:defRPr/>
            </a:pPr>
            <a:r>
              <a:rPr lang="en-US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Object-oriented Software Process (OOSP)</a:t>
            </a:r>
          </a:p>
          <a:p>
            <a:pPr marL="0" indent="0">
              <a:buNone/>
              <a:defRPr/>
            </a:pPr>
            <a:endParaRPr lang="en-US" alt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69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Unified Process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use case driven</a:t>
            </a:r>
          </a:p>
          <a:p>
            <a:pPr lvl="1"/>
            <a:r>
              <a:rPr lang="en-US" altLang="en-US" dirty="0" smtClean="0"/>
              <a:t>user requirements captured using Use Cases</a:t>
            </a:r>
          </a:p>
          <a:p>
            <a:pPr lvl="1"/>
            <a:r>
              <a:rPr lang="en-US" altLang="en-US" dirty="0" smtClean="0"/>
              <a:t>sequences of actions performed by system</a:t>
            </a:r>
          </a:p>
          <a:p>
            <a:pPr lvl="1"/>
            <a:r>
              <a:rPr lang="en-US" altLang="en-US" dirty="0" smtClean="0"/>
              <a:t>basis for design and implementation</a:t>
            </a:r>
          </a:p>
          <a:p>
            <a:r>
              <a:rPr lang="en-US" altLang="en-US" dirty="0" smtClean="0"/>
              <a:t>architecture centric</a:t>
            </a:r>
          </a:p>
          <a:p>
            <a:pPr lvl="1"/>
            <a:r>
              <a:rPr lang="en-US" altLang="en-US" dirty="0" smtClean="0"/>
              <a:t>structure of system and sub-systems</a:t>
            </a:r>
          </a:p>
          <a:p>
            <a:pPr lvl="1"/>
            <a:r>
              <a:rPr lang="en-US" altLang="en-US" dirty="0" smtClean="0"/>
              <a:t>component interaction and communication</a:t>
            </a:r>
          </a:p>
          <a:p>
            <a:pPr lvl="1"/>
            <a:r>
              <a:rPr lang="en-US" altLang="en-US" dirty="0" smtClean="0"/>
              <a:t>hardware deployment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88582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Types of Methodology</a:t>
            </a:r>
            <a:endParaRPr lang="en-US" altLang="en-US" dirty="0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iterative</a:t>
            </a:r>
          </a:p>
          <a:p>
            <a:pPr lvl="1"/>
            <a:r>
              <a:rPr lang="en-US" altLang="en-US" dirty="0" smtClean="0"/>
              <a:t>mini-project</a:t>
            </a:r>
          </a:p>
          <a:p>
            <a:pPr lvl="1"/>
            <a:r>
              <a:rPr lang="en-US" altLang="en-US" dirty="0" err="1" smtClean="0"/>
              <a:t>analysed</a:t>
            </a:r>
            <a:r>
              <a:rPr lang="en-US" altLang="en-US" dirty="0" smtClean="0"/>
              <a:t>, designed, implemented, tested</a:t>
            </a:r>
          </a:p>
          <a:p>
            <a:pPr lvl="1"/>
            <a:r>
              <a:rPr lang="en-US" altLang="en-US" dirty="0" smtClean="0"/>
              <a:t>baseline generated</a:t>
            </a:r>
          </a:p>
          <a:p>
            <a:r>
              <a:rPr lang="en-US" altLang="en-US" dirty="0" smtClean="0"/>
              <a:t>incremental</a:t>
            </a:r>
          </a:p>
          <a:p>
            <a:pPr lvl="1"/>
            <a:r>
              <a:rPr lang="en-US" altLang="en-US" dirty="0" smtClean="0"/>
              <a:t>difference between consecutive baselines</a:t>
            </a:r>
          </a:p>
          <a:p>
            <a:pPr lvl="1"/>
            <a:r>
              <a:rPr lang="en-US" altLang="en-US" dirty="0" smtClean="0"/>
              <a:t> gradual development to delivered system</a:t>
            </a:r>
          </a:p>
          <a:p>
            <a:pPr lvl="1"/>
            <a:r>
              <a:rPr lang="en-US" altLang="en-US" dirty="0" smtClean="0"/>
              <a:t>step-wise refinement</a:t>
            </a:r>
          </a:p>
        </p:txBody>
      </p:sp>
    </p:spTree>
    <p:extLst>
      <p:ext uri="{BB962C8B-B14F-4D97-AF65-F5344CB8AC3E}">
        <p14:creationId xmlns:p14="http://schemas.microsoft.com/office/powerpoint/2010/main" val="2946206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Unified Process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iteration workflows</a:t>
            </a:r>
          </a:p>
          <a:p>
            <a:pPr lvl="1"/>
            <a:r>
              <a:rPr lang="en-US" altLang="en-US" dirty="0" smtClean="0"/>
              <a:t>requirements, capture what system should do</a:t>
            </a:r>
          </a:p>
          <a:p>
            <a:pPr lvl="1"/>
            <a:r>
              <a:rPr lang="en-US" altLang="en-US" dirty="0" smtClean="0"/>
              <a:t>analysis, refine requirements</a:t>
            </a:r>
          </a:p>
          <a:p>
            <a:pPr lvl="1"/>
            <a:r>
              <a:rPr lang="en-US" altLang="en-US" dirty="0" smtClean="0"/>
              <a:t>design, </a:t>
            </a:r>
            <a:r>
              <a:rPr lang="en-US" altLang="en-US" dirty="0" err="1" smtClean="0"/>
              <a:t>realisation</a:t>
            </a:r>
            <a:r>
              <a:rPr lang="en-US" altLang="en-US" dirty="0" smtClean="0"/>
              <a:t> of requirements</a:t>
            </a:r>
          </a:p>
          <a:p>
            <a:pPr lvl="1"/>
            <a:r>
              <a:rPr lang="en-US" altLang="en-US" dirty="0" smtClean="0"/>
              <a:t>implementation, producing software</a:t>
            </a:r>
          </a:p>
          <a:p>
            <a:pPr lvl="1"/>
            <a:r>
              <a:rPr lang="en-US" altLang="en-US" dirty="0" smtClean="0"/>
              <a:t>test, verification of implementation</a:t>
            </a:r>
          </a:p>
        </p:txBody>
      </p:sp>
    </p:spTree>
    <p:extLst>
      <p:ext uri="{BB962C8B-B14F-4D97-AF65-F5344CB8AC3E}">
        <p14:creationId xmlns:p14="http://schemas.microsoft.com/office/powerpoint/2010/main" val="707075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Unified Process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UP lifecycle</a:t>
            </a:r>
          </a:p>
          <a:p>
            <a:pPr lvl="1"/>
            <a:r>
              <a:rPr lang="en-US" altLang="en-US" smtClean="0"/>
              <a:t>inception</a:t>
            </a:r>
          </a:p>
          <a:p>
            <a:pPr lvl="1"/>
            <a:r>
              <a:rPr lang="en-US" altLang="en-US" smtClean="0"/>
              <a:t>elaboration</a:t>
            </a:r>
          </a:p>
          <a:p>
            <a:pPr lvl="1"/>
            <a:r>
              <a:rPr lang="en-US" altLang="en-US" smtClean="0"/>
              <a:t>construction</a:t>
            </a:r>
          </a:p>
          <a:p>
            <a:pPr lvl="1"/>
            <a:r>
              <a:rPr lang="en-US" altLang="en-US" smtClean="0"/>
              <a:t>transition</a:t>
            </a:r>
          </a:p>
          <a:p>
            <a:r>
              <a:rPr lang="en-US" altLang="en-US" smtClean="0"/>
              <a:t>workflows each have associated lifecycle</a:t>
            </a:r>
          </a:p>
          <a:p>
            <a:r>
              <a:rPr lang="en-US" altLang="en-US" smtClean="0"/>
              <a:t>emphasis dependent on position of iteration within project</a:t>
            </a:r>
          </a:p>
        </p:txBody>
      </p:sp>
    </p:spTree>
    <p:extLst>
      <p:ext uri="{BB962C8B-B14F-4D97-AF65-F5344CB8AC3E}">
        <p14:creationId xmlns:p14="http://schemas.microsoft.com/office/powerpoint/2010/main" val="240854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Unified Process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altLang="en-US" smtClean="0"/>
          </a:p>
        </p:txBody>
      </p:sp>
      <p:graphicFrame>
        <p:nvGraphicFramePr>
          <p:cNvPr id="12292" name="Object 6"/>
          <p:cNvGraphicFramePr>
            <a:graphicFrameLocks noChangeAspect="1"/>
          </p:cNvGraphicFramePr>
          <p:nvPr/>
        </p:nvGraphicFramePr>
        <p:xfrm>
          <a:off x="1905000" y="1976438"/>
          <a:ext cx="7924800" cy="4418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Bitmap Image" r:id="rId3" imgW="5076190" imgH="2905531" progId="Paint.Picture">
                  <p:embed/>
                </p:oleObj>
              </mc:Choice>
              <mc:Fallback>
                <p:oleObj name="Bitmap Image" r:id="rId3" imgW="5076190" imgH="2905531" progId="Paint.Picture">
                  <p:embed/>
                  <p:pic>
                    <p:nvPicPr>
                      <p:cNvPr id="1229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1976438"/>
                        <a:ext cx="7924800" cy="4418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9854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Unified Process usage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Is this an agile methodology ?</a:t>
            </a:r>
          </a:p>
          <a:p>
            <a:pPr lvl="1"/>
            <a:r>
              <a:rPr lang="en-GB" dirty="0" smtClean="0"/>
              <a:t>No</a:t>
            </a:r>
          </a:p>
          <a:p>
            <a:pPr lvl="1"/>
            <a:endParaRPr lang="en-GB" dirty="0"/>
          </a:p>
          <a:p>
            <a:r>
              <a:rPr lang="en-GB" dirty="0" smtClean="0"/>
              <a:t>How do we Know ?</a:t>
            </a:r>
          </a:p>
          <a:p>
            <a:pPr lvl="1"/>
            <a:r>
              <a:rPr lang="en-GB" dirty="0" smtClean="0"/>
              <a:t>Process is incremental and iterative</a:t>
            </a:r>
          </a:p>
          <a:p>
            <a:pPr lvl="1"/>
            <a:r>
              <a:rPr lang="en-GB" dirty="0" smtClean="0"/>
              <a:t>Very rigidly defined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8964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we be a bit more AGILE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are methodologies that more specifically fit the AGILE Manifesto, What are they ?</a:t>
            </a:r>
          </a:p>
          <a:p>
            <a:endParaRPr lang="en-GB" dirty="0" smtClean="0"/>
          </a:p>
          <a:p>
            <a:pPr lvl="1"/>
            <a:r>
              <a:rPr lang="en-GB" dirty="0" smtClean="0"/>
              <a:t>Dynamic Systems Development – DSDM</a:t>
            </a:r>
          </a:p>
          <a:p>
            <a:pPr lvl="1"/>
            <a:r>
              <a:rPr lang="en-GB" dirty="0" smtClean="0"/>
              <a:t>Rapid Application Development – RAD</a:t>
            </a:r>
          </a:p>
          <a:p>
            <a:pPr lvl="1"/>
            <a:r>
              <a:rPr lang="en-GB" dirty="0" smtClean="0"/>
              <a:t>Rational Unified Process – RUP</a:t>
            </a:r>
          </a:p>
          <a:p>
            <a:pPr lvl="1"/>
            <a:r>
              <a:rPr lang="en-GB" dirty="0" smtClean="0"/>
              <a:t>Extreme Programming - XP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527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Agile v UP</a:t>
            </a:r>
          </a:p>
        </p:txBody>
      </p:sp>
      <p:sp>
        <p:nvSpPr>
          <p:cNvPr id="54275" name="Content Placeholder 2"/>
          <p:cNvSpPr>
            <a:spLocks noGrp="1"/>
          </p:cNvSpPr>
          <p:nvPr>
            <p:ph idx="1"/>
          </p:nvPr>
        </p:nvSpPr>
        <p:spPr>
          <a:xfrm>
            <a:off x="2209800" y="1628776"/>
            <a:ext cx="7772400" cy="4467225"/>
          </a:xfrm>
        </p:spPr>
        <p:txBody>
          <a:bodyPr/>
          <a:lstStyle/>
          <a:p>
            <a:r>
              <a:rPr lang="en-GB" altLang="en-US" dirty="0" smtClean="0"/>
              <a:t>Both iterative – Agile shorter iterations</a:t>
            </a:r>
          </a:p>
          <a:p>
            <a:r>
              <a:rPr lang="en-GB" altLang="en-US" dirty="0" smtClean="0"/>
              <a:t>UP predictive, more structured</a:t>
            </a:r>
          </a:p>
          <a:p>
            <a:r>
              <a:rPr lang="en-GB" altLang="en-US" dirty="0" smtClean="0"/>
              <a:t>Agile adaptive, more direct communication with customer</a:t>
            </a:r>
          </a:p>
          <a:p>
            <a:r>
              <a:rPr lang="en-GB" altLang="en-US" dirty="0" smtClean="0"/>
              <a:t>Agile develops single features – but more refactoring as extras added</a:t>
            </a:r>
          </a:p>
          <a:p>
            <a:r>
              <a:rPr lang="en-GB" altLang="en-US" dirty="0" smtClean="0"/>
              <a:t>Agile develops working, usable software more quickly</a:t>
            </a:r>
          </a:p>
          <a:p>
            <a:r>
              <a:rPr lang="en-GB" altLang="en-US" dirty="0" smtClean="0"/>
              <a:t>Small versus large projects</a:t>
            </a:r>
          </a:p>
          <a:p>
            <a:endParaRPr lang="en-GB" altLang="en-US" dirty="0" smtClean="0"/>
          </a:p>
          <a:p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8615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so many methodologies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Everyone thinks that their approach is better</a:t>
            </a:r>
          </a:p>
          <a:p>
            <a:endParaRPr lang="en-GB" dirty="0"/>
          </a:p>
          <a:p>
            <a:r>
              <a:rPr lang="en-GB" dirty="0" smtClean="0"/>
              <a:t>Everyone has a perspective</a:t>
            </a:r>
          </a:p>
          <a:p>
            <a:endParaRPr lang="en-GB" dirty="0"/>
          </a:p>
          <a:p>
            <a:r>
              <a:rPr lang="en-GB" dirty="0" smtClean="0"/>
              <a:t>There is no right or wrong way to approach the task</a:t>
            </a:r>
          </a:p>
          <a:p>
            <a:endParaRPr lang="en-GB" dirty="0"/>
          </a:p>
          <a:p>
            <a:r>
              <a:rPr lang="en-GB" dirty="0" smtClean="0"/>
              <a:t>Everyone wants a PhD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315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Rapid Application Development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RAD ?</a:t>
            </a:r>
          </a:p>
          <a:p>
            <a:pPr lvl="1"/>
            <a:r>
              <a:rPr lang="en-GB" dirty="0" smtClean="0"/>
              <a:t>Rapid application development is an AGILE methodology</a:t>
            </a:r>
          </a:p>
          <a:p>
            <a:endParaRPr lang="en-GB" dirty="0"/>
          </a:p>
          <a:p>
            <a:r>
              <a:rPr lang="en-GB" dirty="0" smtClean="0"/>
              <a:t>What stages does it have ?</a:t>
            </a:r>
            <a:endParaRPr lang="en-GB" dirty="0"/>
          </a:p>
          <a:p>
            <a:pPr lvl="1"/>
            <a:r>
              <a:rPr lang="en-GB" dirty="0" smtClean="0"/>
              <a:t>Requirements Analysis</a:t>
            </a:r>
          </a:p>
          <a:p>
            <a:pPr lvl="1"/>
            <a:r>
              <a:rPr lang="en-GB" dirty="0" smtClean="0"/>
              <a:t>User design</a:t>
            </a:r>
          </a:p>
          <a:p>
            <a:pPr lvl="1"/>
            <a:r>
              <a:rPr lang="en-GB" dirty="0" smtClean="0"/>
              <a:t>Construction / Implementation</a:t>
            </a:r>
          </a:p>
          <a:p>
            <a:pPr lvl="1"/>
            <a:r>
              <a:rPr lang="en-GB" dirty="0" smtClean="0"/>
              <a:t>Cutover</a:t>
            </a:r>
          </a:p>
          <a:p>
            <a:pPr lvl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20385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Requirements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Mirrors the purpose of requirements gathering within UP</a:t>
            </a:r>
          </a:p>
          <a:p>
            <a:endParaRPr lang="en-GB" dirty="0"/>
          </a:p>
          <a:p>
            <a:r>
              <a:rPr lang="en-GB" dirty="0" smtClean="0"/>
              <a:t>What is the difference between UP requirements and RAD requirements ?</a:t>
            </a:r>
          </a:p>
          <a:p>
            <a:pPr lvl="1"/>
            <a:r>
              <a:rPr lang="en-GB" dirty="0" smtClean="0"/>
              <a:t>Less rigid in structure</a:t>
            </a:r>
          </a:p>
          <a:p>
            <a:pPr lvl="1"/>
            <a:r>
              <a:rPr lang="en-GB" dirty="0" smtClean="0"/>
              <a:t>Promotes discussion</a:t>
            </a:r>
          </a:p>
          <a:p>
            <a:pPr lvl="1"/>
            <a:r>
              <a:rPr lang="en-GB" dirty="0" smtClean="0"/>
              <a:t>Places the user in this discussion rather than getting final sign off</a:t>
            </a:r>
          </a:p>
        </p:txBody>
      </p:sp>
    </p:spTree>
    <p:extLst>
      <p:ext uri="{BB962C8B-B14F-4D97-AF65-F5344CB8AC3E}">
        <p14:creationId xmlns:p14="http://schemas.microsoft.com/office/powerpoint/2010/main" val="4118397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User Design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Design stage, what it says on the tin</a:t>
            </a:r>
          </a:p>
          <a:p>
            <a:endParaRPr lang="en-GB" dirty="0"/>
          </a:p>
          <a:p>
            <a:r>
              <a:rPr lang="en-GB" dirty="0" smtClean="0"/>
              <a:t>The user will propose models, prototypes and interfaces</a:t>
            </a:r>
          </a:p>
          <a:p>
            <a:endParaRPr lang="en-GB" dirty="0"/>
          </a:p>
          <a:p>
            <a:r>
              <a:rPr lang="en-GB" dirty="0" smtClean="0"/>
              <a:t>This is a continuous process throughout for the realisation of specific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5088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Construction / Implementation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Reflective of the SDLC counterpart</a:t>
            </a:r>
          </a:p>
          <a:p>
            <a:endParaRPr lang="en-GB" dirty="0"/>
          </a:p>
          <a:p>
            <a:r>
              <a:rPr lang="en-GB" dirty="0" smtClean="0"/>
              <a:t>Involves the implementation of software as identified within the analysis and design stages</a:t>
            </a:r>
          </a:p>
          <a:p>
            <a:endParaRPr lang="en-GB" dirty="0"/>
          </a:p>
          <a:p>
            <a:r>
              <a:rPr lang="en-GB" dirty="0" smtClean="0"/>
              <a:t>Users may still be involved throughout this process and propose changes as artefacts are being realised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0457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Cutover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delivery Phase</a:t>
            </a:r>
          </a:p>
          <a:p>
            <a:endParaRPr lang="en-GB" dirty="0"/>
          </a:p>
          <a:p>
            <a:r>
              <a:rPr lang="en-GB" dirty="0" smtClean="0"/>
              <a:t>Software is supplied to the user, and employed through means of some changeover method</a:t>
            </a:r>
          </a:p>
          <a:p>
            <a:endParaRPr lang="en-GB" dirty="0"/>
          </a:p>
          <a:p>
            <a:r>
              <a:rPr lang="en-GB" dirty="0" smtClean="0"/>
              <a:t>User training is provided</a:t>
            </a:r>
          </a:p>
          <a:p>
            <a:endParaRPr lang="en-GB" dirty="0"/>
          </a:p>
          <a:p>
            <a:r>
              <a:rPr lang="en-GB" dirty="0" smtClean="0"/>
              <a:t>Delivered far sooner than the efforts of SDLC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633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Advantages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Feature identification</a:t>
            </a:r>
          </a:p>
          <a:p>
            <a:r>
              <a:rPr lang="en-GB" dirty="0" smtClean="0"/>
              <a:t>Feature realisation and testing</a:t>
            </a:r>
          </a:p>
          <a:p>
            <a:r>
              <a:rPr lang="en-GB" dirty="0" smtClean="0"/>
              <a:t>Increased speed </a:t>
            </a:r>
          </a:p>
          <a:p>
            <a:r>
              <a:rPr lang="en-GB" dirty="0" smtClean="0"/>
              <a:t>Reduced initial paperwork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777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Disadvantages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Lack of control over the system</a:t>
            </a:r>
          </a:p>
          <a:p>
            <a:r>
              <a:rPr lang="en-GB" dirty="0" smtClean="0"/>
              <a:t>Feature creep</a:t>
            </a:r>
          </a:p>
          <a:p>
            <a:r>
              <a:rPr lang="en-GB" dirty="0" smtClean="0"/>
              <a:t>Dinosaurs</a:t>
            </a:r>
          </a:p>
          <a:p>
            <a:r>
              <a:rPr lang="en-GB" dirty="0" smtClean="0"/>
              <a:t>Lack of appropriate or sufficient design</a:t>
            </a:r>
          </a:p>
        </p:txBody>
      </p:sp>
    </p:spTree>
    <p:extLst>
      <p:ext uri="{BB962C8B-B14F-4D97-AF65-F5344CB8AC3E}">
        <p14:creationId xmlns:p14="http://schemas.microsoft.com/office/powerpoint/2010/main" val="272273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XP ?</a:t>
            </a:r>
          </a:p>
          <a:p>
            <a:endParaRPr lang="en-GB" dirty="0"/>
          </a:p>
          <a:p>
            <a:r>
              <a:rPr lang="en-GB" dirty="0" smtClean="0"/>
              <a:t>How does it differ from the unified process ?</a:t>
            </a:r>
          </a:p>
          <a:p>
            <a:endParaRPr lang="en-GB" dirty="0"/>
          </a:p>
          <a:p>
            <a:r>
              <a:rPr lang="en-GB" dirty="0" smtClean="0"/>
              <a:t>How does it differ from RAD ?</a:t>
            </a:r>
          </a:p>
          <a:p>
            <a:endParaRPr lang="en-GB" dirty="0"/>
          </a:p>
          <a:p>
            <a:r>
              <a:rPr lang="en-GB" dirty="0" smtClean="0"/>
              <a:t>What are the key components for the process to work effectively 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305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761</Words>
  <Application>Microsoft Office PowerPoint</Application>
  <PresentationFormat>Widescreen</PresentationFormat>
  <Paragraphs>184</Paragraphs>
  <Slides>26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Wingdings 3</vt:lpstr>
      <vt:lpstr>Office Theme</vt:lpstr>
      <vt:lpstr>Bitmap Image</vt:lpstr>
      <vt:lpstr>Methodologies</vt:lpstr>
      <vt:lpstr>Objectives</vt:lpstr>
      <vt:lpstr>Software Development Process</vt:lpstr>
      <vt:lpstr>Implementation</vt:lpstr>
      <vt:lpstr>Decisions, Decisions</vt:lpstr>
      <vt:lpstr>Processes, Models and guidelines</vt:lpstr>
      <vt:lpstr>Methodology</vt:lpstr>
      <vt:lpstr>Categorisation</vt:lpstr>
      <vt:lpstr>Unified Process</vt:lpstr>
      <vt:lpstr>Unified Process</vt:lpstr>
      <vt:lpstr>Types of Methodology</vt:lpstr>
      <vt:lpstr>Unified Process</vt:lpstr>
      <vt:lpstr>Unified Process</vt:lpstr>
      <vt:lpstr>Unified Process</vt:lpstr>
      <vt:lpstr>Unified Process usage</vt:lpstr>
      <vt:lpstr>Can we be a bit more AGILE</vt:lpstr>
      <vt:lpstr>Agile v UP</vt:lpstr>
      <vt:lpstr>Why so many methodologies ?</vt:lpstr>
      <vt:lpstr>Rapid Application Development</vt:lpstr>
      <vt:lpstr>Requirements Analysis</vt:lpstr>
      <vt:lpstr>User Design</vt:lpstr>
      <vt:lpstr>Construction / Implementation</vt:lpstr>
      <vt:lpstr>Cutover</vt:lpstr>
      <vt:lpstr>Advantages</vt:lpstr>
      <vt:lpstr>Disadvantages</vt:lpstr>
      <vt:lpstr>Tasks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Jaymie Phillips</dc:creator>
  <cp:lastModifiedBy>Jaymie Phillips</cp:lastModifiedBy>
  <cp:revision>22</cp:revision>
  <dcterms:created xsi:type="dcterms:W3CDTF">2018-10-30T06:06:53Z</dcterms:created>
  <dcterms:modified xsi:type="dcterms:W3CDTF">2018-10-30T07:28:31Z</dcterms:modified>
</cp:coreProperties>
</file>