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BA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5" autoAdjust="0"/>
    <p:restoredTop sz="94660"/>
  </p:normalViewPr>
  <p:slideViewPr>
    <p:cSldViewPr snapToGrid="0">
      <p:cViewPr varScale="1">
        <p:scale>
          <a:sx n="68" d="100"/>
          <a:sy n="68" d="100"/>
        </p:scale>
        <p:origin x="1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7CD7D8-F2BA-45F3-98FD-3763E020E7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15DDB7-BC9D-4BAF-B2F0-46BF19B43867}">
      <dgm:prSet/>
      <dgm:spPr/>
      <dgm:t>
        <a:bodyPr/>
        <a:lstStyle/>
        <a:p>
          <a:r>
            <a:rPr lang="en-GB"/>
            <a:t>Our Common Future report 1987</a:t>
          </a:r>
          <a:endParaRPr lang="en-US"/>
        </a:p>
      </dgm:t>
    </dgm:pt>
    <dgm:pt modelId="{3CFDDD6B-741A-4B0A-81FC-199C97134540}" type="parTrans" cxnId="{10FF5701-2C52-467B-9F76-AD5D3C9A909C}">
      <dgm:prSet/>
      <dgm:spPr/>
      <dgm:t>
        <a:bodyPr/>
        <a:lstStyle/>
        <a:p>
          <a:endParaRPr lang="en-US"/>
        </a:p>
      </dgm:t>
    </dgm:pt>
    <dgm:pt modelId="{E83176AA-3A3C-449F-84B6-D69B7BF2ADCF}" type="sibTrans" cxnId="{10FF5701-2C52-467B-9F76-AD5D3C9A909C}">
      <dgm:prSet/>
      <dgm:spPr/>
      <dgm:t>
        <a:bodyPr/>
        <a:lstStyle/>
        <a:p>
          <a:endParaRPr lang="en-US"/>
        </a:p>
      </dgm:t>
    </dgm:pt>
    <dgm:pt modelId="{0754298D-EC41-4005-B146-2C1794C35250}">
      <dgm:prSet/>
      <dgm:spPr/>
      <dgm:t>
        <a:bodyPr/>
        <a:lstStyle/>
        <a:p>
          <a:r>
            <a:rPr lang="en-GB"/>
            <a:t>negative consequences of mass tourism</a:t>
          </a:r>
          <a:endParaRPr lang="en-US"/>
        </a:p>
      </dgm:t>
    </dgm:pt>
    <dgm:pt modelId="{2D9991C0-7DFE-43C2-864A-A5FC1F106829}" type="parTrans" cxnId="{AEADB345-A00A-43E9-8944-A7E1841CBA7C}">
      <dgm:prSet/>
      <dgm:spPr/>
      <dgm:t>
        <a:bodyPr/>
        <a:lstStyle/>
        <a:p>
          <a:endParaRPr lang="en-US"/>
        </a:p>
      </dgm:t>
    </dgm:pt>
    <dgm:pt modelId="{7A8E3CE7-16F2-4E4C-B353-208D11545E37}" type="sibTrans" cxnId="{AEADB345-A00A-43E9-8944-A7E1841CBA7C}">
      <dgm:prSet/>
      <dgm:spPr/>
      <dgm:t>
        <a:bodyPr/>
        <a:lstStyle/>
        <a:p>
          <a:endParaRPr lang="en-US"/>
        </a:p>
      </dgm:t>
    </dgm:pt>
    <dgm:pt modelId="{966158B5-74E2-44FD-8D67-8D9BE17DEE69}">
      <dgm:prSet/>
      <dgm:spPr/>
      <dgm:t>
        <a:bodyPr/>
        <a:lstStyle/>
        <a:p>
          <a:r>
            <a:rPr lang="en-GB"/>
            <a:t>Regulation of the hotel and tour operator activity in accordance with the principles of sustainability</a:t>
          </a:r>
          <a:endParaRPr lang="en-US"/>
        </a:p>
      </dgm:t>
    </dgm:pt>
    <dgm:pt modelId="{C650A3A4-FA54-42D5-90FB-679A5C037868}" type="parTrans" cxnId="{61A91AD7-F247-4DAE-8683-27D3F1276FAF}">
      <dgm:prSet/>
      <dgm:spPr/>
      <dgm:t>
        <a:bodyPr/>
        <a:lstStyle/>
        <a:p>
          <a:endParaRPr lang="en-US"/>
        </a:p>
      </dgm:t>
    </dgm:pt>
    <dgm:pt modelId="{7A2E86C0-D0E5-4B6A-A021-71EA391F2FB5}" type="sibTrans" cxnId="{61A91AD7-F247-4DAE-8683-27D3F1276FAF}">
      <dgm:prSet/>
      <dgm:spPr/>
      <dgm:t>
        <a:bodyPr/>
        <a:lstStyle/>
        <a:p>
          <a:endParaRPr lang="en-US"/>
        </a:p>
      </dgm:t>
    </dgm:pt>
    <dgm:pt modelId="{3F2EF8B5-B6A2-4A36-9D9B-5480FBF2F7D0}" type="pres">
      <dgm:prSet presAssocID="{F67CD7D8-F2BA-45F3-98FD-3763E020E7FC}" presName="root" presStyleCnt="0">
        <dgm:presLayoutVars>
          <dgm:dir/>
          <dgm:resizeHandles val="exact"/>
        </dgm:presLayoutVars>
      </dgm:prSet>
      <dgm:spPr/>
    </dgm:pt>
    <dgm:pt modelId="{CA59B012-6882-4F0A-96CA-0ECFB0395BC7}" type="pres">
      <dgm:prSet presAssocID="{4E15DDB7-BC9D-4BAF-B2F0-46BF19B43867}" presName="compNode" presStyleCnt="0"/>
      <dgm:spPr/>
    </dgm:pt>
    <dgm:pt modelId="{28DE783D-4AA3-46C1-B942-A570FCF3A135}" type="pres">
      <dgm:prSet presAssocID="{4E15DDB7-BC9D-4BAF-B2F0-46BF19B43867}" presName="bgRect" presStyleLbl="bgShp" presStyleIdx="0" presStyleCnt="3" custLinFactNeighborY="-21490"/>
      <dgm:spPr/>
    </dgm:pt>
    <dgm:pt modelId="{DDF6DD72-9F51-49A6-A075-5B90DF895F86}" type="pres">
      <dgm:prSet presAssocID="{4E15DDB7-BC9D-4BAF-B2F0-46BF19B4386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3915317-1293-4E7C-A9A0-FECFCF714CDC}" type="pres">
      <dgm:prSet presAssocID="{4E15DDB7-BC9D-4BAF-B2F0-46BF19B43867}" presName="spaceRect" presStyleCnt="0"/>
      <dgm:spPr/>
    </dgm:pt>
    <dgm:pt modelId="{AA969812-E22C-443A-BCE6-AB57A93E96D4}" type="pres">
      <dgm:prSet presAssocID="{4E15DDB7-BC9D-4BAF-B2F0-46BF19B43867}" presName="parTx" presStyleLbl="revTx" presStyleIdx="0" presStyleCnt="3">
        <dgm:presLayoutVars>
          <dgm:chMax val="0"/>
          <dgm:chPref val="0"/>
        </dgm:presLayoutVars>
      </dgm:prSet>
      <dgm:spPr/>
    </dgm:pt>
    <dgm:pt modelId="{01FBBFF3-DE68-46D5-A72E-FF617D0E13DC}" type="pres">
      <dgm:prSet presAssocID="{E83176AA-3A3C-449F-84B6-D69B7BF2ADCF}" presName="sibTrans" presStyleCnt="0"/>
      <dgm:spPr/>
    </dgm:pt>
    <dgm:pt modelId="{4ED54880-2555-4761-82B8-863A371B20DC}" type="pres">
      <dgm:prSet presAssocID="{0754298D-EC41-4005-B146-2C1794C35250}" presName="compNode" presStyleCnt="0"/>
      <dgm:spPr/>
    </dgm:pt>
    <dgm:pt modelId="{A9FA5C4D-E683-4240-9984-37244552046A}" type="pres">
      <dgm:prSet presAssocID="{0754298D-EC41-4005-B146-2C1794C35250}" presName="bgRect" presStyleLbl="bgShp" presStyleIdx="1" presStyleCnt="3"/>
      <dgm:spPr/>
    </dgm:pt>
    <dgm:pt modelId="{68B36C71-FDCC-47F3-8E1A-2840CEC8E3F3}" type="pres">
      <dgm:prSet presAssocID="{0754298D-EC41-4005-B146-2C1794C352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B8489698-06D9-4461-B41E-76BD129780BB}" type="pres">
      <dgm:prSet presAssocID="{0754298D-EC41-4005-B146-2C1794C35250}" presName="spaceRect" presStyleCnt="0"/>
      <dgm:spPr/>
    </dgm:pt>
    <dgm:pt modelId="{B6892EA0-F31F-4A9C-8D3C-F3E8AF268FBA}" type="pres">
      <dgm:prSet presAssocID="{0754298D-EC41-4005-B146-2C1794C35250}" presName="parTx" presStyleLbl="revTx" presStyleIdx="1" presStyleCnt="3">
        <dgm:presLayoutVars>
          <dgm:chMax val="0"/>
          <dgm:chPref val="0"/>
        </dgm:presLayoutVars>
      </dgm:prSet>
      <dgm:spPr/>
    </dgm:pt>
    <dgm:pt modelId="{75C2CE94-7055-4A1F-A5E6-1C37C4982FBD}" type="pres">
      <dgm:prSet presAssocID="{7A8E3CE7-16F2-4E4C-B353-208D11545E37}" presName="sibTrans" presStyleCnt="0"/>
      <dgm:spPr/>
    </dgm:pt>
    <dgm:pt modelId="{D13BAD47-3091-4D3C-8B49-FAE0B804C8DA}" type="pres">
      <dgm:prSet presAssocID="{966158B5-74E2-44FD-8D67-8D9BE17DEE69}" presName="compNode" presStyleCnt="0"/>
      <dgm:spPr/>
    </dgm:pt>
    <dgm:pt modelId="{503E0957-29EE-42C5-9B86-E54315894156}" type="pres">
      <dgm:prSet presAssocID="{966158B5-74E2-44FD-8D67-8D9BE17DEE69}" presName="bgRect" presStyleLbl="bgShp" presStyleIdx="2" presStyleCnt="3"/>
      <dgm:spPr/>
    </dgm:pt>
    <dgm:pt modelId="{9CD01F9F-014C-4A29-8D6A-4B231840D485}" type="pres">
      <dgm:prSet presAssocID="{966158B5-74E2-44FD-8D67-8D9BE17DEE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01618FCB-F43B-450D-A676-8FB057213B76}" type="pres">
      <dgm:prSet presAssocID="{966158B5-74E2-44FD-8D67-8D9BE17DEE69}" presName="spaceRect" presStyleCnt="0"/>
      <dgm:spPr/>
    </dgm:pt>
    <dgm:pt modelId="{E1B83086-D2E0-4420-AFF6-DEA819D15E73}" type="pres">
      <dgm:prSet presAssocID="{966158B5-74E2-44FD-8D67-8D9BE17DEE6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FF5701-2C52-467B-9F76-AD5D3C9A909C}" srcId="{F67CD7D8-F2BA-45F3-98FD-3763E020E7FC}" destId="{4E15DDB7-BC9D-4BAF-B2F0-46BF19B43867}" srcOrd="0" destOrd="0" parTransId="{3CFDDD6B-741A-4B0A-81FC-199C97134540}" sibTransId="{E83176AA-3A3C-449F-84B6-D69B7BF2ADCF}"/>
    <dgm:cxn modelId="{AEADB345-A00A-43E9-8944-A7E1841CBA7C}" srcId="{F67CD7D8-F2BA-45F3-98FD-3763E020E7FC}" destId="{0754298D-EC41-4005-B146-2C1794C35250}" srcOrd="1" destOrd="0" parTransId="{2D9991C0-7DFE-43C2-864A-A5FC1F106829}" sibTransId="{7A8E3CE7-16F2-4E4C-B353-208D11545E37}"/>
    <dgm:cxn modelId="{82935599-D5B3-4587-9814-1A021E69FA7F}" type="presOf" srcId="{966158B5-74E2-44FD-8D67-8D9BE17DEE69}" destId="{E1B83086-D2E0-4420-AFF6-DEA819D15E73}" srcOrd="0" destOrd="0" presId="urn:microsoft.com/office/officeart/2018/2/layout/IconVerticalSolidList"/>
    <dgm:cxn modelId="{8EBA3CC0-7733-4D11-BB15-B9BAE30170AC}" type="presOf" srcId="{F67CD7D8-F2BA-45F3-98FD-3763E020E7FC}" destId="{3F2EF8B5-B6A2-4A36-9D9B-5480FBF2F7D0}" srcOrd="0" destOrd="0" presId="urn:microsoft.com/office/officeart/2018/2/layout/IconVerticalSolidList"/>
    <dgm:cxn modelId="{61A91AD7-F247-4DAE-8683-27D3F1276FAF}" srcId="{F67CD7D8-F2BA-45F3-98FD-3763E020E7FC}" destId="{966158B5-74E2-44FD-8D67-8D9BE17DEE69}" srcOrd="2" destOrd="0" parTransId="{C650A3A4-FA54-42D5-90FB-679A5C037868}" sibTransId="{7A2E86C0-D0E5-4B6A-A021-71EA391F2FB5}"/>
    <dgm:cxn modelId="{4B49ECE4-A1BE-49C7-B82A-122E13C36658}" type="presOf" srcId="{0754298D-EC41-4005-B146-2C1794C35250}" destId="{B6892EA0-F31F-4A9C-8D3C-F3E8AF268FBA}" srcOrd="0" destOrd="0" presId="urn:microsoft.com/office/officeart/2018/2/layout/IconVerticalSolidList"/>
    <dgm:cxn modelId="{91C706FA-B509-4820-B68C-494BA902D17A}" type="presOf" srcId="{4E15DDB7-BC9D-4BAF-B2F0-46BF19B43867}" destId="{AA969812-E22C-443A-BCE6-AB57A93E96D4}" srcOrd="0" destOrd="0" presId="urn:microsoft.com/office/officeart/2018/2/layout/IconVerticalSolidList"/>
    <dgm:cxn modelId="{A44D3912-2A07-471D-A091-79F256CA91AF}" type="presParOf" srcId="{3F2EF8B5-B6A2-4A36-9D9B-5480FBF2F7D0}" destId="{CA59B012-6882-4F0A-96CA-0ECFB0395BC7}" srcOrd="0" destOrd="0" presId="urn:microsoft.com/office/officeart/2018/2/layout/IconVerticalSolidList"/>
    <dgm:cxn modelId="{3790B683-708E-4D8A-A996-75B8B402BEB3}" type="presParOf" srcId="{CA59B012-6882-4F0A-96CA-0ECFB0395BC7}" destId="{28DE783D-4AA3-46C1-B942-A570FCF3A135}" srcOrd="0" destOrd="0" presId="urn:microsoft.com/office/officeart/2018/2/layout/IconVerticalSolidList"/>
    <dgm:cxn modelId="{13360B87-68BB-4E4E-AA8F-A456333F9C67}" type="presParOf" srcId="{CA59B012-6882-4F0A-96CA-0ECFB0395BC7}" destId="{DDF6DD72-9F51-49A6-A075-5B90DF895F86}" srcOrd="1" destOrd="0" presId="urn:microsoft.com/office/officeart/2018/2/layout/IconVerticalSolidList"/>
    <dgm:cxn modelId="{4F767FD6-A886-4E65-978B-7007B5895106}" type="presParOf" srcId="{CA59B012-6882-4F0A-96CA-0ECFB0395BC7}" destId="{83915317-1293-4E7C-A9A0-FECFCF714CDC}" srcOrd="2" destOrd="0" presId="urn:microsoft.com/office/officeart/2018/2/layout/IconVerticalSolidList"/>
    <dgm:cxn modelId="{715C776D-4B16-477D-A7FE-7E1CA6509005}" type="presParOf" srcId="{CA59B012-6882-4F0A-96CA-0ECFB0395BC7}" destId="{AA969812-E22C-443A-BCE6-AB57A93E96D4}" srcOrd="3" destOrd="0" presId="urn:microsoft.com/office/officeart/2018/2/layout/IconVerticalSolidList"/>
    <dgm:cxn modelId="{3BAFB0C6-B539-4940-9BC8-41939D8D7166}" type="presParOf" srcId="{3F2EF8B5-B6A2-4A36-9D9B-5480FBF2F7D0}" destId="{01FBBFF3-DE68-46D5-A72E-FF617D0E13DC}" srcOrd="1" destOrd="0" presId="urn:microsoft.com/office/officeart/2018/2/layout/IconVerticalSolidList"/>
    <dgm:cxn modelId="{DDDB30CD-0720-42E9-ABA1-A5D2DE646876}" type="presParOf" srcId="{3F2EF8B5-B6A2-4A36-9D9B-5480FBF2F7D0}" destId="{4ED54880-2555-4761-82B8-863A371B20DC}" srcOrd="2" destOrd="0" presId="urn:microsoft.com/office/officeart/2018/2/layout/IconVerticalSolidList"/>
    <dgm:cxn modelId="{C243FD3E-72ED-495B-B9BF-11426DC4B7AB}" type="presParOf" srcId="{4ED54880-2555-4761-82B8-863A371B20DC}" destId="{A9FA5C4D-E683-4240-9984-37244552046A}" srcOrd="0" destOrd="0" presId="urn:microsoft.com/office/officeart/2018/2/layout/IconVerticalSolidList"/>
    <dgm:cxn modelId="{DF5248F7-003E-4B12-97A6-B59EDA0F8F85}" type="presParOf" srcId="{4ED54880-2555-4761-82B8-863A371B20DC}" destId="{68B36C71-FDCC-47F3-8E1A-2840CEC8E3F3}" srcOrd="1" destOrd="0" presId="urn:microsoft.com/office/officeart/2018/2/layout/IconVerticalSolidList"/>
    <dgm:cxn modelId="{A4B1D1EC-FDDA-40F1-9458-7954E2E57768}" type="presParOf" srcId="{4ED54880-2555-4761-82B8-863A371B20DC}" destId="{B8489698-06D9-4461-B41E-76BD129780BB}" srcOrd="2" destOrd="0" presId="urn:microsoft.com/office/officeart/2018/2/layout/IconVerticalSolidList"/>
    <dgm:cxn modelId="{C2CB53FA-DE3F-41B5-BA03-6F17FF03DE07}" type="presParOf" srcId="{4ED54880-2555-4761-82B8-863A371B20DC}" destId="{B6892EA0-F31F-4A9C-8D3C-F3E8AF268FBA}" srcOrd="3" destOrd="0" presId="urn:microsoft.com/office/officeart/2018/2/layout/IconVerticalSolidList"/>
    <dgm:cxn modelId="{387FB260-EE75-4154-9FFD-3C83482824A7}" type="presParOf" srcId="{3F2EF8B5-B6A2-4A36-9D9B-5480FBF2F7D0}" destId="{75C2CE94-7055-4A1F-A5E6-1C37C4982FBD}" srcOrd="3" destOrd="0" presId="urn:microsoft.com/office/officeart/2018/2/layout/IconVerticalSolidList"/>
    <dgm:cxn modelId="{425F62BC-C6D6-43CA-90DB-977B8560138D}" type="presParOf" srcId="{3F2EF8B5-B6A2-4A36-9D9B-5480FBF2F7D0}" destId="{D13BAD47-3091-4D3C-8B49-FAE0B804C8DA}" srcOrd="4" destOrd="0" presId="urn:microsoft.com/office/officeart/2018/2/layout/IconVerticalSolidList"/>
    <dgm:cxn modelId="{4BAD3F83-CDF0-4882-8C1D-0980711E1F88}" type="presParOf" srcId="{D13BAD47-3091-4D3C-8B49-FAE0B804C8DA}" destId="{503E0957-29EE-42C5-9B86-E54315894156}" srcOrd="0" destOrd="0" presId="urn:microsoft.com/office/officeart/2018/2/layout/IconVerticalSolidList"/>
    <dgm:cxn modelId="{120B3FF6-E016-4BA4-A841-4C56D18A3CE7}" type="presParOf" srcId="{D13BAD47-3091-4D3C-8B49-FAE0B804C8DA}" destId="{9CD01F9F-014C-4A29-8D6A-4B231840D485}" srcOrd="1" destOrd="0" presId="urn:microsoft.com/office/officeart/2018/2/layout/IconVerticalSolidList"/>
    <dgm:cxn modelId="{E318A9EC-D4FF-4A94-B324-B138FFE79BEB}" type="presParOf" srcId="{D13BAD47-3091-4D3C-8B49-FAE0B804C8DA}" destId="{01618FCB-F43B-450D-A676-8FB057213B76}" srcOrd="2" destOrd="0" presId="urn:microsoft.com/office/officeart/2018/2/layout/IconVerticalSolidList"/>
    <dgm:cxn modelId="{1897D797-BEF5-4E60-B41E-26BCAEF5E03E}" type="presParOf" srcId="{D13BAD47-3091-4D3C-8B49-FAE0B804C8DA}" destId="{E1B83086-D2E0-4420-AFF6-DEA819D15E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DE783D-4AA3-46C1-B942-A570FCF3A135}">
      <dsp:nvSpPr>
        <dsp:cNvPr id="0" name=""/>
        <dsp:cNvSpPr/>
      </dsp:nvSpPr>
      <dsp:spPr>
        <a:xfrm>
          <a:off x="0" y="0"/>
          <a:ext cx="7316195" cy="14905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6DD72-9F51-49A6-A075-5B90DF895F86}">
      <dsp:nvSpPr>
        <dsp:cNvPr id="0" name=""/>
        <dsp:cNvSpPr/>
      </dsp:nvSpPr>
      <dsp:spPr>
        <a:xfrm>
          <a:off x="450905" y="336021"/>
          <a:ext cx="819827" cy="8198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969812-E22C-443A-BCE6-AB57A93E96D4}">
      <dsp:nvSpPr>
        <dsp:cNvPr id="0" name=""/>
        <dsp:cNvSpPr/>
      </dsp:nvSpPr>
      <dsp:spPr>
        <a:xfrm>
          <a:off x="1721638" y="637"/>
          <a:ext cx="5594556" cy="1490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755" tIns="157755" rIns="157755" bIns="1577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Our Common Future report 1987</a:t>
          </a:r>
          <a:endParaRPr lang="en-US" sz="2500" kern="1200"/>
        </a:p>
      </dsp:txBody>
      <dsp:txXfrm>
        <a:off x="1721638" y="637"/>
        <a:ext cx="5594556" cy="1490595"/>
      </dsp:txXfrm>
    </dsp:sp>
    <dsp:sp modelId="{A9FA5C4D-E683-4240-9984-37244552046A}">
      <dsp:nvSpPr>
        <dsp:cNvPr id="0" name=""/>
        <dsp:cNvSpPr/>
      </dsp:nvSpPr>
      <dsp:spPr>
        <a:xfrm>
          <a:off x="0" y="1863881"/>
          <a:ext cx="7316195" cy="14905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36C71-FDCC-47F3-8E1A-2840CEC8E3F3}">
      <dsp:nvSpPr>
        <dsp:cNvPr id="0" name=""/>
        <dsp:cNvSpPr/>
      </dsp:nvSpPr>
      <dsp:spPr>
        <a:xfrm>
          <a:off x="450905" y="2199265"/>
          <a:ext cx="819827" cy="8198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92EA0-F31F-4A9C-8D3C-F3E8AF268FBA}">
      <dsp:nvSpPr>
        <dsp:cNvPr id="0" name=""/>
        <dsp:cNvSpPr/>
      </dsp:nvSpPr>
      <dsp:spPr>
        <a:xfrm>
          <a:off x="1721638" y="1863881"/>
          <a:ext cx="5594556" cy="1490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755" tIns="157755" rIns="157755" bIns="1577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negative consequences of mass tourism</a:t>
          </a:r>
          <a:endParaRPr lang="en-US" sz="2500" kern="1200"/>
        </a:p>
      </dsp:txBody>
      <dsp:txXfrm>
        <a:off x="1721638" y="1863881"/>
        <a:ext cx="5594556" cy="1490595"/>
      </dsp:txXfrm>
    </dsp:sp>
    <dsp:sp modelId="{503E0957-29EE-42C5-9B86-E54315894156}">
      <dsp:nvSpPr>
        <dsp:cNvPr id="0" name=""/>
        <dsp:cNvSpPr/>
      </dsp:nvSpPr>
      <dsp:spPr>
        <a:xfrm>
          <a:off x="0" y="3727126"/>
          <a:ext cx="7316195" cy="14905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01F9F-014C-4A29-8D6A-4B231840D485}">
      <dsp:nvSpPr>
        <dsp:cNvPr id="0" name=""/>
        <dsp:cNvSpPr/>
      </dsp:nvSpPr>
      <dsp:spPr>
        <a:xfrm>
          <a:off x="450905" y="4062510"/>
          <a:ext cx="819827" cy="8198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83086-D2E0-4420-AFF6-DEA819D15E73}">
      <dsp:nvSpPr>
        <dsp:cNvPr id="0" name=""/>
        <dsp:cNvSpPr/>
      </dsp:nvSpPr>
      <dsp:spPr>
        <a:xfrm>
          <a:off x="1721638" y="3727126"/>
          <a:ext cx="5594556" cy="1490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755" tIns="157755" rIns="157755" bIns="1577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Regulation of the hotel and tour operator activity in accordance with the principles of sustainability</a:t>
          </a:r>
          <a:endParaRPr lang="en-US" sz="2500" kern="1200"/>
        </a:p>
      </dsp:txBody>
      <dsp:txXfrm>
        <a:off x="1721638" y="3727126"/>
        <a:ext cx="5594556" cy="1490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31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549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17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07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421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685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568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946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834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94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114E0AF-1757-4350-A171-74F0262C8A20}" type="datetimeFigureOut">
              <a:rPr lang="en-GB" smtClean="0"/>
              <a:t>03/08/2020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0952A5EB-D081-4402-B8A8-574939A24F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41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5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6" descr="How cities can drive the Sustainable Development Goals | Greenbiz">
            <a:extLst>
              <a:ext uri="{FF2B5EF4-FFF2-40B4-BE49-F238E27FC236}">
                <a16:creationId xmlns:a16="http://schemas.microsoft.com/office/drawing/2014/main" id="{08DFE505-D826-43A2-A3A6-76E8DBDCD7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3" b="1347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19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FF8BD-4BED-467F-9449-651F71282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379" y="900332"/>
            <a:ext cx="3055158" cy="20554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spc="-60" dirty="0"/>
              <a:t>sustainable hospitality development</a:t>
            </a:r>
            <a:br>
              <a:rPr lang="en-US" sz="2400" spc="-60" dirty="0"/>
            </a:br>
            <a:r>
              <a:rPr lang="en-US" sz="2400" spc="-60" dirty="0"/>
              <a:t>                                                    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CC4B34-B953-4649-8E07-BBC27BF589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217" y="3176578"/>
            <a:ext cx="2947482" cy="34989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 algn="ctr"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M6X01931</a:t>
            </a:r>
          </a:p>
          <a:p>
            <a:pPr indent="-182880" algn="ctr"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Contemporary themes in the hotel and hospitality sector</a:t>
            </a:r>
          </a:p>
          <a:p>
            <a:pPr indent="-182880" algn="ctr"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Student – Dayna Mehandzhiyska</a:t>
            </a:r>
          </a:p>
          <a:p>
            <a:pPr indent="-182880" algn="ctr"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1815045</a:t>
            </a:r>
          </a:p>
          <a:p>
            <a:pPr indent="-182880" algn="ctr"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Lecturer – Dale Clarke</a:t>
            </a:r>
          </a:p>
          <a:p>
            <a:pPr indent="-182880">
              <a:buFont typeface="Wingdings 2" pitchFamily="18" charset="2"/>
              <a:buChar char=""/>
            </a:pPr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54986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Rectangle 8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9FDD9264-A478-4B82-A891-2BEA8BF9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8" descr="6 Super Sustainable Johnson &amp; Johnson Sites Around the World">
            <a:extLst>
              <a:ext uri="{FF2B5EF4-FFF2-40B4-BE49-F238E27FC236}">
                <a16:creationId xmlns:a16="http://schemas.microsoft.com/office/drawing/2014/main" id="{C11040D1-20A9-450F-87A9-397DFC93D9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5271" b="-1"/>
          <a:stretch/>
        </p:blipFill>
        <p:spPr bwMode="auto">
          <a:xfrm>
            <a:off x="-7913" y="-4572"/>
            <a:ext cx="121889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C4D755E9-CEF5-43A7-A514-4664F25F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6A570-68E7-4FC6-AB23-B38825771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80" y="1591818"/>
            <a:ext cx="3685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i="1" spc="-100" dirty="0"/>
              <a:t>Aim of research </a:t>
            </a:r>
            <a:br>
              <a:rPr lang="en-US" sz="3100" spc="-100" dirty="0"/>
            </a:br>
            <a:br>
              <a:rPr lang="en-US" sz="3100" i="1" spc="-100" dirty="0"/>
            </a:br>
            <a:r>
              <a:rPr lang="en-US" sz="3100" i="1" spc="-100" dirty="0"/>
              <a:t> </a:t>
            </a:r>
            <a:r>
              <a:rPr lang="en-US" sz="3200" i="1" spc="-100" dirty="0"/>
              <a:t>investigation on theme related to sustainable hospitality development</a:t>
            </a:r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BF879CD-ED15-450F-B829-699C694D2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85889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9CED7-901A-4BBE-9F66-E45F033A4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i="1" dirty="0"/>
              <a:t>The concept of sustainable development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310FC647-CCB9-4E5F-A4A5-F2C95AC631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0857127"/>
              </p:ext>
            </p:extLst>
          </p:nvPr>
        </p:nvGraphicFramePr>
        <p:xfrm>
          <a:off x="844061" y="757324"/>
          <a:ext cx="7316195" cy="5218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5371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Rectangle 152">
            <a:extLst>
              <a:ext uri="{FF2B5EF4-FFF2-40B4-BE49-F238E27FC236}">
                <a16:creationId xmlns:a16="http://schemas.microsoft.com/office/drawing/2014/main" id="{B3875682-0790-427D-9A23-4B7265F0F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6EDE4AAE-4785-4EA7-95DB-45200F5B8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7" name="Rectangle 156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ACAE8B-DB7E-443F-A96C-9AFC11386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i="1" spc="-100" dirty="0"/>
              <a:t>The effects of sustainable development on hospitality and tourism industry</a:t>
            </a:r>
            <a:br>
              <a:rPr lang="en-US" sz="2800" i="1" spc="-100" dirty="0"/>
            </a:br>
            <a:endParaRPr lang="en-US" sz="2800" i="1" spc="-100" dirty="0"/>
          </a:p>
        </p:txBody>
      </p:sp>
      <p:pic>
        <p:nvPicPr>
          <p:cNvPr id="5" name="Picture 6" descr="Global sustainable tourism forecasts preference toward authentic ...">
            <a:extLst>
              <a:ext uri="{FF2B5EF4-FFF2-40B4-BE49-F238E27FC236}">
                <a16:creationId xmlns:a16="http://schemas.microsoft.com/office/drawing/2014/main" id="{1C91158E-A4CF-4E20-B56C-AFF5B22E8E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84" r="-4" b="13682"/>
          <a:stretch/>
        </p:blipFill>
        <p:spPr bwMode="auto">
          <a:xfrm>
            <a:off x="1069848" y="470168"/>
            <a:ext cx="5236194" cy="355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he long road to sustainable tourism - ELEVATE">
            <a:extLst>
              <a:ext uri="{FF2B5EF4-FFF2-40B4-BE49-F238E27FC236}">
                <a16:creationId xmlns:a16="http://schemas.microsoft.com/office/drawing/2014/main" id="{231B8A61-541B-4BA0-B485-C0D7BA7AAF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336" b="1"/>
          <a:stretch/>
        </p:blipFill>
        <p:spPr bwMode="auto">
          <a:xfrm>
            <a:off x="6466908" y="470174"/>
            <a:ext cx="5236194" cy="3556755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</p:spTree>
    <p:extLst>
      <p:ext uri="{BB962C8B-B14F-4D97-AF65-F5344CB8AC3E}">
        <p14:creationId xmlns:p14="http://schemas.microsoft.com/office/powerpoint/2010/main" val="1039689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EB472E-7CA6-4C2D-81E9-CD39A44F0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E0A0486-F672-4FEF-A0A9-E6C3B7E3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289875" cy="5334001"/>
          </a:xfrm>
          <a:prstGeom prst="rect">
            <a:avLst/>
          </a:prstGeom>
          <a:solidFill>
            <a:srgbClr val="C8C8C8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89BC21-5566-4B70-91EA-44B4299CB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11870" y="761999"/>
            <a:ext cx="8790301" cy="3810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FF07F-2504-45AE-9DFC-8300329F5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765" y="970599"/>
            <a:ext cx="7187529" cy="2951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i="1" spc="-100" dirty="0"/>
              <a:t>Example for a countries with good sustainable development practice</a:t>
            </a:r>
            <a:endParaRPr lang="en-US" sz="5800" spc="-1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1FCE6A-97BC-41EB-809A-50936E0F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00889" y="4684418"/>
            <a:ext cx="8801282" cy="1411582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342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8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76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05" name="Rectangle 78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66C7A97A-A7DE-4DFB-8542-1E4BF24C7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BE111DB0-3D73-4D20-9D57-CEF5A0D86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EB420-ED8D-4CAA-A398-3E33018D0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50" y="506437"/>
            <a:ext cx="3776529" cy="4387479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5900" i="1" spc="-100" dirty="0"/>
            </a:br>
            <a:br>
              <a:rPr lang="en-US" sz="5900" i="1" spc="-100" dirty="0"/>
            </a:br>
            <a:r>
              <a:rPr lang="en-US" sz="5900" i="1" spc="-100" dirty="0"/>
              <a:t>Austria</a:t>
            </a:r>
            <a:br>
              <a:rPr lang="en-US" sz="5900" i="1" spc="-100" dirty="0"/>
            </a:br>
            <a:endParaRPr lang="en-US" sz="5900" i="1" spc="-100" dirty="0"/>
          </a:p>
        </p:txBody>
      </p:sp>
      <p:pic>
        <p:nvPicPr>
          <p:cNvPr id="4098" name="Picture 2" descr="Sustainable Tourism – in Austria, it comes naturally">
            <a:extLst>
              <a:ext uri="{FF2B5EF4-FFF2-40B4-BE49-F238E27FC236}">
                <a16:creationId xmlns:a16="http://schemas.microsoft.com/office/drawing/2014/main" id="{80328019-BFCB-43B7-BCDE-03F872CC1A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70" r="-1" b="128"/>
          <a:stretch/>
        </p:blipFill>
        <p:spPr bwMode="auto">
          <a:xfrm>
            <a:off x="5120640" y="759599"/>
            <a:ext cx="6367271" cy="533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027ADCA0-A066-4B16-8E1F-3C2483947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73062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191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125" name="Rectangle 192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5126" name="Rectangle 193">
            <a:extLst>
              <a:ext uri="{FF2B5EF4-FFF2-40B4-BE49-F238E27FC236}">
                <a16:creationId xmlns:a16="http://schemas.microsoft.com/office/drawing/2014/main" id="{EB8AA617-0537-4ED7-91B6-66511A647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7" name="Rectangle 194">
            <a:extLst>
              <a:ext uri="{FF2B5EF4-FFF2-40B4-BE49-F238E27FC236}">
                <a16:creationId xmlns:a16="http://schemas.microsoft.com/office/drawing/2014/main" id="{C2E8BF1F-CE61-45C5-92AC-552D23176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AF3B0-AC62-4107-A2D0-79823DCF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35" y="4683203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i="1" spc="-100" dirty="0"/>
              <a:t>Sweden</a:t>
            </a:r>
          </a:p>
        </p:txBody>
      </p:sp>
      <p:pic>
        <p:nvPicPr>
          <p:cNvPr id="5122" name="Picture 2" descr="Top eco-tourism attractions in Sweden | Visit Sweden">
            <a:extLst>
              <a:ext uri="{FF2B5EF4-FFF2-40B4-BE49-F238E27FC236}">
                <a16:creationId xmlns:a16="http://schemas.microsoft.com/office/drawing/2014/main" id="{6BEF3217-1516-42DC-A1AC-117AF77A2C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88" r="1" b="28521"/>
          <a:stretch/>
        </p:blipFill>
        <p:spPr bwMode="auto">
          <a:xfrm>
            <a:off x="105045" y="-14200"/>
            <a:ext cx="12086954" cy="404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953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71284-3741-4348-A2BB-82664A0B2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33845-8283-4DB3-AF63-223AC51BA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 lnSpcReduction="10000"/>
          </a:bodyPr>
          <a:lstStyle/>
          <a:p>
            <a:r>
              <a:rPr lang="en-GB" sz="2400" i="1" dirty="0"/>
              <a:t>local authorities are the main factors in tourism planning </a:t>
            </a:r>
          </a:p>
          <a:p>
            <a:r>
              <a:rPr lang="en-GB" sz="2400" i="1" dirty="0"/>
              <a:t>tourism business is important for achieving  more sustainable development</a:t>
            </a:r>
          </a:p>
          <a:p>
            <a:r>
              <a:rPr lang="en-GB" sz="2400" i="1" dirty="0"/>
              <a:t>the support and commitment of companies at European and national level, play a key role</a:t>
            </a:r>
          </a:p>
          <a:p>
            <a:r>
              <a:rPr lang="en-GB" sz="2400" i="1" dirty="0"/>
              <a:t>Tourists must also recognize the impact of their travel and related activities and accept their responsibilities to make the sector more resilient.</a:t>
            </a:r>
          </a:p>
          <a:p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97961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3154A-EF06-44D6-BB33-F24B5A35B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90661"/>
            <a:ext cx="10210862" cy="10656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 dirty="0"/>
              <a:t>                        Thank you!</a:t>
            </a:r>
          </a:p>
        </p:txBody>
      </p:sp>
      <p:pic>
        <p:nvPicPr>
          <p:cNvPr id="5" name="Graphic 4" descr="Plant">
            <a:extLst>
              <a:ext uri="{FF2B5EF4-FFF2-40B4-BE49-F238E27FC236}">
                <a16:creationId xmlns:a16="http://schemas.microsoft.com/office/drawing/2014/main" id="{B53B2BDE-DD8E-4C06-BDFD-7F5D445730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7567" y="761999"/>
            <a:ext cx="3972232" cy="397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819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2902A-FA5D-45A8-81EE-4342D330F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2B538A-2A50-48E0-89A4-F2D2EEB12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7030" y="-5522982"/>
            <a:ext cx="384048" cy="1143001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19273A-84F0-4EF0-9ABB-6725351DB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28428" y="272368"/>
            <a:ext cx="1741251" cy="114300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427A3-E45B-4B79-A50F-8F22D94B6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281127"/>
            <a:ext cx="10905066" cy="938698"/>
          </a:xfrm>
        </p:spPr>
        <p:txBody>
          <a:bodyPr>
            <a:normAutofit/>
          </a:bodyPr>
          <a:lstStyle/>
          <a:p>
            <a:pPr algn="ctr"/>
            <a:r>
              <a:rPr lang="en-GB" sz="5400" i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4A6AA-89DB-48D9-BA34-5F589A3C3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864108"/>
            <a:ext cx="10905066" cy="3785689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1600" i="1" dirty="0"/>
              <a:t>Almeida, P. and Jorge, J. (2018). The image and sustainability of tourism destination. In: X International Tourism Congress;</a:t>
            </a:r>
          </a:p>
          <a:p>
            <a:pPr lvl="0"/>
            <a:r>
              <a:rPr lang="en-GB" sz="1600" i="1" dirty="0"/>
              <a:t>Costa, C., </a:t>
            </a:r>
            <a:r>
              <a:rPr lang="en-GB" sz="1600" i="1" dirty="0" err="1"/>
              <a:t>Panyik</a:t>
            </a:r>
            <a:r>
              <a:rPr lang="en-GB" sz="1600" i="1" dirty="0"/>
              <a:t>, E. and </a:t>
            </a:r>
            <a:r>
              <a:rPr lang="en-GB" sz="1600" i="1" dirty="0" err="1"/>
              <a:t>Buhalis</a:t>
            </a:r>
            <a:r>
              <a:rPr lang="en-GB" sz="1600" i="1" dirty="0"/>
              <a:t>, D., 2013. Trends In European Tourism Planning And Organisation. 1st ed. Bristol: Channel View Publications.</a:t>
            </a:r>
          </a:p>
          <a:p>
            <a:pPr lvl="0"/>
            <a:r>
              <a:rPr lang="en-GB" sz="1600" i="1" dirty="0"/>
              <a:t> </a:t>
            </a:r>
          </a:p>
          <a:p>
            <a:pPr lvl="0"/>
            <a:r>
              <a:rPr lang="en-GB" sz="1600" i="1" dirty="0"/>
              <a:t>Edgerton, D., 2013. Managing Sustainable Tourism: A Legacy For The Future. 1st ed. New York: Routledge, pp.34;55.</a:t>
            </a:r>
          </a:p>
          <a:p>
            <a:pPr lvl="0"/>
            <a:r>
              <a:rPr lang="en-GB" sz="1600" i="1" dirty="0" err="1"/>
              <a:t>Gardetti</a:t>
            </a:r>
            <a:r>
              <a:rPr lang="en-GB" sz="1600" i="1" dirty="0"/>
              <a:t>, M. and Torres, A., 2017. Sustainability In Hospitality. 2nd ed. </a:t>
            </a:r>
            <a:r>
              <a:rPr lang="en-GB" sz="1600" i="1" dirty="0" err="1"/>
              <a:t>Abingdon,Oxon</a:t>
            </a:r>
            <a:r>
              <a:rPr lang="en-GB" sz="1600" i="1" dirty="0"/>
              <a:t>: Routledge, p.150.</a:t>
            </a:r>
          </a:p>
          <a:p>
            <a:pPr lvl="0"/>
            <a:r>
              <a:rPr lang="en-GB" sz="1600" i="1" dirty="0"/>
              <a:t>Harris, R., Williams, P. and Griffin, T., 2002. Sustainable Tourism : A Global Perspective. 1st</a:t>
            </a:r>
          </a:p>
          <a:p>
            <a:pPr lvl="0"/>
            <a:r>
              <a:rPr lang="en-GB" sz="1600" i="1" dirty="0" err="1"/>
              <a:t>Jauhari</a:t>
            </a:r>
            <a:r>
              <a:rPr lang="en-GB" sz="1600" i="1" dirty="0"/>
              <a:t>, V., 2014. Managing Sustainability In The Hospitality And Tourism Industry. 1st ed. Boca Raton, Florida: CRC Press, </a:t>
            </a:r>
          </a:p>
          <a:p>
            <a:pPr lvl="0"/>
            <a:r>
              <a:rPr lang="en-GB" sz="1600" i="1" dirty="0"/>
              <a:t>Sloan, P., Legrand, W. and Chen, J., 2013. Sustainability In The Hospitality Industry. 2nd ed. Routledge, p.215</a:t>
            </a:r>
          </a:p>
          <a:p>
            <a:pPr lvl="0"/>
            <a:r>
              <a:rPr lang="en-GB" sz="1600" i="1" dirty="0"/>
              <a:t>Ragas, A., </a:t>
            </a:r>
            <a:r>
              <a:rPr lang="en-GB" sz="1600" i="1" dirty="0" err="1"/>
              <a:t>Knapen</a:t>
            </a:r>
            <a:r>
              <a:rPr lang="en-GB" sz="1600" i="1" dirty="0"/>
              <a:t>, M. and Van de Heuvel, P., 1995. Towards a sustainability indicator for production systems. Journal of Cleaner Production, [online] 3(1-2), pp.123-129. Available at: &lt;https://www.sciencedirect.com/science/article/abs/pii/095965269500064L?via%3Dihub&gt; [Accessed 17 July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92236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420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Corbel</vt:lpstr>
      <vt:lpstr>Wingdings 2</vt:lpstr>
      <vt:lpstr>Frame</vt:lpstr>
      <vt:lpstr>sustainable hospitality development                                                           </vt:lpstr>
      <vt:lpstr>Aim of research    investigation on theme related to sustainable hospitality development</vt:lpstr>
      <vt:lpstr>The concept of sustainable development </vt:lpstr>
      <vt:lpstr>The effects of sustainable development on hospitality and tourism industry </vt:lpstr>
      <vt:lpstr>Example for a countries with good sustainable development practice</vt:lpstr>
      <vt:lpstr>  Austria </vt:lpstr>
      <vt:lpstr>Sweden</vt:lpstr>
      <vt:lpstr>conclusion</vt:lpstr>
      <vt:lpstr>                        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hospitality development                                                           </dc:title>
  <dc:creator>Dayna Mehandzhiyska (1815045)</dc:creator>
  <cp:lastModifiedBy>Dayna Mehandzhiyska (1815045)</cp:lastModifiedBy>
  <cp:revision>2</cp:revision>
  <dcterms:created xsi:type="dcterms:W3CDTF">2020-08-03T13:23:42Z</dcterms:created>
  <dcterms:modified xsi:type="dcterms:W3CDTF">2020-08-03T13:27:36Z</dcterms:modified>
</cp:coreProperties>
</file>