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3" r:id="rId7"/>
    <p:sldId id="264" r:id="rId8"/>
    <p:sldId id="265"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3/26/2021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348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3/26/2021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4098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3/26/2021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7940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7528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3401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3598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8927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3/26/2021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62635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4469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4802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3/26/2021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67772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3/26/2021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696432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psycnet.apa.org/doi/10.1037/h0045185" TargetMode="External"/><Relationship Id="rId5" Type="http://schemas.openxmlformats.org/officeDocument/2006/relationships/hyperlink" Target="https://psycnet.apa.org/doi/10.1037/h0054346" TargetMode="External"/><Relationship Id="rId4" Type="http://schemas.openxmlformats.org/officeDocument/2006/relationships/hyperlink" Target="https://psycnet.apa.org/doi/10.1080/00221309.1969.97104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surface with black lines&#10;&#10;Description automatically generated with low confidence">
            <a:extLst>
              <a:ext uri="{FF2B5EF4-FFF2-40B4-BE49-F238E27FC236}">
                <a16:creationId xmlns:a16="http://schemas.microsoft.com/office/drawing/2014/main" id="{23700E7B-C763-41C2-B564-64CA3A8A28EF}"/>
              </a:ext>
            </a:extLst>
          </p:cNvPr>
          <p:cNvPicPr>
            <a:picLocks noChangeAspect="1"/>
          </p:cNvPicPr>
          <p:nvPr/>
        </p:nvPicPr>
        <p:blipFill rotWithShape="1">
          <a:blip r:embed="rId4"/>
          <a:srcRect t="4129" b="1729"/>
          <a:stretch/>
        </p:blipFill>
        <p:spPr>
          <a:xfrm>
            <a:off x="20" y="10"/>
            <a:ext cx="12191980" cy="6857988"/>
          </a:xfrm>
          <a:prstGeom prst="rect">
            <a:avLst/>
          </a:prstGeom>
        </p:spPr>
      </p:pic>
      <p:sp>
        <p:nvSpPr>
          <p:cNvPr id="11" name="Rectangle 1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6EC56A4-B589-4A3D-B742-D3DBDF8AF60A}"/>
              </a:ext>
            </a:extLst>
          </p:cNvPr>
          <p:cNvSpPr>
            <a:spLocks noGrp="1"/>
          </p:cNvSpPr>
          <p:nvPr>
            <p:ph type="ctrTitle"/>
          </p:nvPr>
        </p:nvSpPr>
        <p:spPr>
          <a:xfrm>
            <a:off x="837126" y="1419225"/>
            <a:ext cx="4320227" cy="2395117"/>
          </a:xfrm>
        </p:spPr>
        <p:txBody>
          <a:bodyPr>
            <a:normAutofit/>
          </a:bodyPr>
          <a:lstStyle/>
          <a:p>
            <a:r>
              <a:rPr lang="en-GB" sz="4000">
                <a:solidFill>
                  <a:srgbClr val="FFFFFF"/>
                </a:solidFill>
                <a:latin typeface="Arial" panose="020B0604020202020204" pitchFamily="34" charset="0"/>
                <a:cs typeface="Arial" panose="020B0604020202020204" pitchFamily="34" charset="0"/>
              </a:rPr>
              <a:t>Health education </a:t>
            </a:r>
          </a:p>
        </p:txBody>
      </p:sp>
      <p:sp>
        <p:nvSpPr>
          <p:cNvPr id="3" name="Subtitle 2">
            <a:extLst>
              <a:ext uri="{FF2B5EF4-FFF2-40B4-BE49-F238E27FC236}">
                <a16:creationId xmlns:a16="http://schemas.microsoft.com/office/drawing/2014/main" id="{256AC2EE-685E-4246-B508-12CB3989680F}"/>
              </a:ext>
            </a:extLst>
          </p:cNvPr>
          <p:cNvSpPr>
            <a:spLocks noGrp="1"/>
          </p:cNvSpPr>
          <p:nvPr>
            <p:ph type="subTitle" idx="1"/>
          </p:nvPr>
        </p:nvSpPr>
        <p:spPr>
          <a:xfrm>
            <a:off x="837126" y="3824577"/>
            <a:ext cx="4320228" cy="1614198"/>
          </a:xfrm>
        </p:spPr>
        <p:txBody>
          <a:bodyPr>
            <a:normAutofit/>
          </a:bodyPr>
          <a:lstStyle/>
          <a:p>
            <a:r>
              <a:rPr lang="en-GB" sz="1800">
                <a:solidFill>
                  <a:srgbClr val="FFFFFF">
                    <a:alpha val="75000"/>
                  </a:srgbClr>
                </a:solidFill>
              </a:rPr>
              <a:t>Alex Williams </a:t>
            </a:r>
            <a:r>
              <a:rPr lang="en-GB" sz="1800">
                <a:solidFill>
                  <a:srgbClr val="FFFFFF">
                    <a:alpha val="75000"/>
                  </a:srgbClr>
                </a:solidFill>
                <a:effectLst/>
                <a:latin typeface="Arial" panose="020B0604020202020204" pitchFamily="34" charset="0"/>
                <a:ea typeface="Calibri" panose="020F0502020204030204" pitchFamily="34" charset="0"/>
                <a:cs typeface="Arial" panose="020B0604020202020204" pitchFamily="34" charset="0"/>
              </a:rPr>
              <a:t>1904087</a:t>
            </a:r>
            <a:endParaRPr lang="en-GB" sz="1800">
              <a:solidFill>
                <a:srgbClr val="FFFFFF">
                  <a:alpha val="75000"/>
                </a:srgbClr>
              </a:solidFill>
            </a:endParaRPr>
          </a:p>
        </p:txBody>
      </p:sp>
      <p:pic>
        <p:nvPicPr>
          <p:cNvPr id="8" name="Audio 7">
            <a:hlinkClick r:id="" action="ppaction://media"/>
            <a:extLst>
              <a:ext uri="{FF2B5EF4-FFF2-40B4-BE49-F238E27FC236}">
                <a16:creationId xmlns:a16="http://schemas.microsoft.com/office/drawing/2014/main" id="{C0817BC6-0580-4A28-82F0-4155BEBDF6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285958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622"/>
    </mc:Choice>
    <mc:Fallback xmlns="">
      <p:transition spd="slow" advTm="12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3690-86DC-42E2-82B9-8CD86CC73AC2}"/>
              </a:ext>
            </a:extLst>
          </p:cNvPr>
          <p:cNvSpPr>
            <a:spLocks noGrp="1"/>
          </p:cNvSpPr>
          <p:nvPr>
            <p:ph type="title"/>
          </p:nvPr>
        </p:nvSpPr>
        <p:spPr/>
        <p:txBody>
          <a:bodyPr>
            <a:normAutofit fontScale="90000"/>
          </a:bodyPr>
          <a:lstStyle/>
          <a:p>
            <a:pPr algn="ctr"/>
            <a:r>
              <a:rPr lang="en-GB" dirty="0">
                <a:latin typeface="Arial" panose="020B0604020202020204" pitchFamily="34" charset="0"/>
                <a:cs typeface="Arial" panose="020B0604020202020204" pitchFamily="34" charset="0"/>
              </a:rPr>
              <a:t>Successful ways of promoting health education </a:t>
            </a:r>
          </a:p>
        </p:txBody>
      </p:sp>
      <p:sp>
        <p:nvSpPr>
          <p:cNvPr id="3" name="Content Placeholder 2">
            <a:extLst>
              <a:ext uri="{FF2B5EF4-FFF2-40B4-BE49-F238E27FC236}">
                <a16:creationId xmlns:a16="http://schemas.microsoft.com/office/drawing/2014/main" id="{E9F39438-2507-4F4D-BAEA-D22C43BD7531}"/>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Health promotion is the practise of empowering individuals to take charge of their health and develop it. Our needs are met, and we are able to achieve a state of physical and mental well-being. Our daily resource for social and personal needs is wellness. Successful health education utilises a synergistic blend of behavioural, social, and environmental techniques.. </a:t>
            </a:r>
          </a:p>
          <a:p>
            <a:pPr marL="0" indent="0">
              <a:buNone/>
            </a:pPr>
            <a:r>
              <a:rPr lang="en-GB" sz="1600" dirty="0">
                <a:latin typeface="Arial" panose="020B0604020202020204" pitchFamily="34" charset="0"/>
                <a:cs typeface="Arial" panose="020B0604020202020204" pitchFamily="34" charset="0"/>
              </a:rPr>
              <a:t>Health promotion should focus on: </a:t>
            </a:r>
          </a:p>
          <a:p>
            <a:r>
              <a:rPr lang="en-GB" sz="1600" dirty="0">
                <a:latin typeface="Arial" panose="020B0604020202020204" pitchFamily="34" charset="0"/>
                <a:cs typeface="Arial" panose="020B0604020202020204" pitchFamily="34" charset="0"/>
              </a:rPr>
              <a:t>Making healthy decisions </a:t>
            </a:r>
          </a:p>
          <a:p>
            <a:r>
              <a:rPr lang="en-GB" sz="1600" dirty="0">
                <a:latin typeface="Arial" panose="020B0604020202020204" pitchFamily="34" charset="0"/>
                <a:cs typeface="Arial" panose="020B0604020202020204" pitchFamily="34" charset="0"/>
              </a:rPr>
              <a:t>Influencing health related behaviours </a:t>
            </a:r>
          </a:p>
          <a:p>
            <a:r>
              <a:rPr lang="en-GB" sz="1600" dirty="0">
                <a:latin typeface="Arial" panose="020B0604020202020204" pitchFamily="34" charset="0"/>
                <a:cs typeface="Arial" panose="020B0604020202020204" pitchFamily="34" charset="0"/>
              </a:rPr>
              <a:t>Utilizing all educational opportunities for health </a:t>
            </a:r>
          </a:p>
        </p:txBody>
      </p:sp>
      <p:pic>
        <p:nvPicPr>
          <p:cNvPr id="8" name="Audio 7">
            <a:hlinkClick r:id="" action="ppaction://media"/>
            <a:extLst>
              <a:ext uri="{FF2B5EF4-FFF2-40B4-BE49-F238E27FC236}">
                <a16:creationId xmlns:a16="http://schemas.microsoft.com/office/drawing/2014/main" id="{993D71F0-0208-479E-A1C2-4F99994406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00024635"/>
      </p:ext>
    </p:extLst>
  </p:cSld>
  <p:clrMapOvr>
    <a:masterClrMapping/>
  </p:clrMapOvr>
  <mc:AlternateContent xmlns:mc="http://schemas.openxmlformats.org/markup-compatibility/2006" xmlns:p14="http://schemas.microsoft.com/office/powerpoint/2010/main">
    <mc:Choice Requires="p14">
      <p:transition spd="slow" p14:dur="2000" advTm="51717"/>
    </mc:Choice>
    <mc:Fallback xmlns="">
      <p:transition spd="slow" advTm="51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4F01B-4B42-4B9F-8BF3-D5EA91D4E77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Healthy behaviours </a:t>
            </a:r>
          </a:p>
        </p:txBody>
      </p:sp>
      <p:sp>
        <p:nvSpPr>
          <p:cNvPr id="3" name="Content Placeholder 2">
            <a:extLst>
              <a:ext uri="{FF2B5EF4-FFF2-40B4-BE49-F238E27FC236}">
                <a16:creationId xmlns:a16="http://schemas.microsoft.com/office/drawing/2014/main" id="{43AFE157-9045-413B-9313-175014D72BA4}"/>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By healthy behaviours we understand the actions that affect and lead to improvement of our health. That could happen with the help of : </a:t>
            </a:r>
          </a:p>
          <a:p>
            <a:r>
              <a:rPr lang="en-GB" dirty="0">
                <a:latin typeface="Arial" panose="020B0604020202020204" pitchFamily="34" charset="0"/>
                <a:cs typeface="Arial" panose="020B0604020202020204" pitchFamily="34" charset="0"/>
              </a:rPr>
              <a:t>Good diet , eating healthy ,emphasizing of fruits, vegetables, having balanced meals, fat-free or low-fat products, staying withing the daily calorie need, cooking our own food and avoiding junk-food, avoiding processed foods, etc. </a:t>
            </a:r>
          </a:p>
          <a:p>
            <a:r>
              <a:rPr lang="en-GB" dirty="0">
                <a:latin typeface="Arial" panose="020B0604020202020204" pitchFamily="34" charset="0"/>
                <a:cs typeface="Arial" panose="020B0604020202020204" pitchFamily="34" charset="0"/>
              </a:rPr>
              <a:t>Enough sleep 7-9 hours per day</a:t>
            </a:r>
          </a:p>
          <a:p>
            <a:r>
              <a:rPr lang="en-GB" dirty="0">
                <a:latin typeface="Arial" panose="020B0604020202020204" pitchFamily="34" charset="0"/>
                <a:cs typeface="Arial" panose="020B0604020202020204" pitchFamily="34" charset="0"/>
              </a:rPr>
              <a:t>Good hygiene and sanitation , improving cleanliness and behaviours that can prevent diseases</a:t>
            </a:r>
          </a:p>
          <a:p>
            <a:r>
              <a:rPr lang="en-GB" dirty="0">
                <a:latin typeface="Arial" panose="020B0604020202020204" pitchFamily="34" charset="0"/>
                <a:cs typeface="Arial" panose="020B0604020202020204" pitchFamily="34" charset="0"/>
              </a:rPr>
              <a:t>Avoiding of smoking, alcohol, performing safe sex, even using a safe belt </a:t>
            </a:r>
          </a:p>
          <a:p>
            <a:r>
              <a:rPr lang="en-GB" dirty="0">
                <a:latin typeface="Arial" panose="020B0604020202020204" pitchFamily="34" charset="0"/>
                <a:cs typeface="Arial" panose="020B0604020202020204" pitchFamily="34" charset="0"/>
              </a:rPr>
              <a:t>Regular exercising , reducing risk of heart attack, stronger bones and joints, lowering risks of blood pressure, cholesterol or fall, improving mood, energy and feeling more relaxed </a:t>
            </a:r>
          </a:p>
          <a:p>
            <a:r>
              <a:rPr lang="en-GB" dirty="0">
                <a:latin typeface="Arial" panose="020B0604020202020204" pitchFamily="34" charset="0"/>
                <a:cs typeface="Arial" panose="020B0604020202020204" pitchFamily="34" charset="0"/>
              </a:rPr>
              <a:t>Managing stress, blocking negative thoughts, meditating , increasing social contact </a:t>
            </a:r>
          </a:p>
          <a:p>
            <a:endParaRPr lang="en-GB"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429EC6A1-B89B-40EE-A862-81DB2765E1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62823775"/>
      </p:ext>
    </p:extLst>
  </p:cSld>
  <p:clrMapOvr>
    <a:masterClrMapping/>
  </p:clrMapOvr>
  <mc:AlternateContent xmlns:mc="http://schemas.openxmlformats.org/markup-compatibility/2006" xmlns:p14="http://schemas.microsoft.com/office/powerpoint/2010/main">
    <mc:Choice Requires="p14">
      <p:transition spd="slow" p14:dur="2000" advTm="104592"/>
    </mc:Choice>
    <mc:Fallback xmlns="">
      <p:transition spd="slow" advTm="104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D2E03-9D51-4622-8A1A-F14B0BFE4080}"/>
              </a:ext>
            </a:extLst>
          </p:cNvPr>
          <p:cNvSpPr>
            <a:spLocks noGrp="1"/>
          </p:cNvSpPr>
          <p:nvPr>
            <p:ph type="title"/>
          </p:nvPr>
        </p:nvSpPr>
        <p:spPr/>
        <p:txBody>
          <a:bodyPr>
            <a:normAutofit fontScale="90000"/>
          </a:bodyPr>
          <a:lstStyle/>
          <a:p>
            <a:r>
              <a:rPr lang="en-GB" dirty="0"/>
              <a:t>Theories and principles of health behaviour</a:t>
            </a:r>
          </a:p>
        </p:txBody>
      </p:sp>
      <p:sp>
        <p:nvSpPr>
          <p:cNvPr id="3" name="Content Placeholder 2">
            <a:extLst>
              <a:ext uri="{FF2B5EF4-FFF2-40B4-BE49-F238E27FC236}">
                <a16:creationId xmlns:a16="http://schemas.microsoft.com/office/drawing/2014/main" id="{202D0E03-8D9F-49B7-876A-64078EE23FEC}"/>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Reinforcement.</a:t>
            </a:r>
          </a:p>
          <a:p>
            <a:pPr marL="0" indent="0">
              <a:buNone/>
            </a:pPr>
            <a:r>
              <a:rPr lang="en-GB" dirty="0">
                <a:latin typeface="Arial" panose="020B0604020202020204" pitchFamily="34" charset="0"/>
                <a:cs typeface="Arial" panose="020B0604020202020204" pitchFamily="34" charset="0"/>
              </a:rPr>
              <a:t>Actions followed by reinforcement will be strengthen so the behaviour will continue. If the health behaviour is rewarding behaviour is likely to occur again in the future. Operant conditioning is the term used in psychology to describe this process, consequences determine the possibility of repeating the action. The father of operant conditioning, B.F Skinner ,concluded that behaviour followed by pleasant consequences is likely to repeat. </a:t>
            </a:r>
          </a:p>
          <a:p>
            <a:r>
              <a:rPr lang="en-GB" dirty="0">
                <a:latin typeface="Arial" panose="020B0604020202020204" pitchFamily="34" charset="0"/>
                <a:cs typeface="Arial" panose="020B0604020202020204" pitchFamily="34" charset="0"/>
              </a:rPr>
              <a:t>Extinction </a:t>
            </a:r>
          </a:p>
          <a:p>
            <a:pPr marL="0" indent="0">
              <a:buNone/>
            </a:pPr>
            <a:r>
              <a:rPr lang="en-GB" dirty="0">
                <a:latin typeface="Arial" panose="020B0604020202020204" pitchFamily="34" charset="0"/>
                <a:cs typeface="Arial" panose="020B0604020202020204" pitchFamily="34" charset="0"/>
              </a:rPr>
              <a:t>If rewarding is not possible, praising and being positive substitutes rewarding, therefore the healthy behaviour won’t cease. </a:t>
            </a:r>
          </a:p>
          <a:p>
            <a:r>
              <a:rPr lang="en-GB" dirty="0">
                <a:latin typeface="Arial" panose="020B0604020202020204" pitchFamily="34" charset="0"/>
                <a:cs typeface="Arial" panose="020B0604020202020204" pitchFamily="34" charset="0"/>
              </a:rPr>
              <a:t>Punishment </a:t>
            </a:r>
          </a:p>
          <a:p>
            <a:pPr marL="0" indent="0">
              <a:buNone/>
            </a:pPr>
            <a:r>
              <a:rPr lang="en-GB" dirty="0">
                <a:latin typeface="Arial" panose="020B0604020202020204" pitchFamily="34" charset="0"/>
                <a:cs typeface="Arial" panose="020B0604020202020204" pitchFamily="34" charset="0"/>
              </a:rPr>
              <a:t>It can have unpleasant side-effects and sometimes the opposite of extinction . It creates fear that can generalize to undesirable behaviours, behaviours are supressed and return when punishment is no longer present. Skinner showed how negative reinforcement works in one of his studies and the consequence was that his subject repeated the behaviour again and again. </a:t>
            </a:r>
          </a:p>
        </p:txBody>
      </p:sp>
      <p:pic>
        <p:nvPicPr>
          <p:cNvPr id="6" name="Audio 5">
            <a:hlinkClick r:id="" action="ppaction://media"/>
            <a:extLst>
              <a:ext uri="{FF2B5EF4-FFF2-40B4-BE49-F238E27FC236}">
                <a16:creationId xmlns:a16="http://schemas.microsoft.com/office/drawing/2014/main" id="{2B9B4E10-504A-41DA-B014-636E5B5CDE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54172735"/>
      </p:ext>
    </p:extLst>
  </p:cSld>
  <p:clrMapOvr>
    <a:masterClrMapping/>
  </p:clrMapOvr>
  <mc:AlternateContent xmlns:mc="http://schemas.openxmlformats.org/markup-compatibility/2006" xmlns:p14="http://schemas.microsoft.com/office/powerpoint/2010/main">
    <mc:Choice Requires="p14">
      <p:transition spd="slow" p14:dur="2000" advTm="80792"/>
    </mc:Choice>
    <mc:Fallback xmlns="">
      <p:transition spd="slow" advTm="80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5FE599-EA4E-4FA9-9137-2AAFA2B998C6}"/>
              </a:ext>
            </a:extLst>
          </p:cNvPr>
          <p:cNvSpPr>
            <a:spLocks noGrp="1"/>
          </p:cNvSpPr>
          <p:nvPr>
            <p:ph idx="1"/>
          </p:nvPr>
        </p:nvSpPr>
        <p:spPr>
          <a:xfrm>
            <a:off x="360948" y="806116"/>
            <a:ext cx="11249860" cy="5169234"/>
          </a:xfrm>
        </p:spPr>
        <p:txBody>
          <a:bodyPr>
            <a:normAutofit fontScale="85000" lnSpcReduction="20000"/>
          </a:bodyPr>
          <a:lstStyle/>
          <a:p>
            <a:r>
              <a:rPr lang="en-GB" sz="1600" b="1" dirty="0">
                <a:latin typeface="Arial" panose="020B0604020202020204" pitchFamily="34" charset="0"/>
                <a:cs typeface="Arial" panose="020B0604020202020204" pitchFamily="34" charset="0"/>
              </a:rPr>
              <a:t>Modelling </a:t>
            </a:r>
          </a:p>
          <a:p>
            <a:pPr marL="0" indent="0">
              <a:buNone/>
            </a:pPr>
            <a:r>
              <a:rPr lang="en-GB" sz="1600" b="1" dirty="0">
                <a:latin typeface="Arial" panose="020B0604020202020204" pitchFamily="34" charset="0"/>
                <a:cs typeface="Arial" panose="020B0604020202020204" pitchFamily="34" charset="0"/>
              </a:rPr>
              <a:t>Observational learning is a technique that allows us to model our own behaviour and attitude by studying the behaviour of others. Bandura's social learning theory includes observing learning as a key component. He stressed that motivation is the most important of the conditions needed for modelling behaviour. Three types of motivations have been identified.</a:t>
            </a:r>
          </a:p>
          <a:p>
            <a:pPr marL="0" indent="0">
              <a:buNone/>
            </a:pPr>
            <a:r>
              <a:rPr lang="en-GB" sz="1600" b="1" dirty="0">
                <a:latin typeface="Arial" panose="020B0604020202020204" pitchFamily="34" charset="0"/>
                <a:cs typeface="Arial" panose="020B0604020202020204" pitchFamily="34" charset="0"/>
              </a:rPr>
              <a:t>Extrinsic (doing something for external rewards) – like exercising to lose weight.</a:t>
            </a:r>
          </a:p>
          <a:p>
            <a:pPr marL="0" indent="0">
              <a:buNone/>
            </a:pPr>
            <a:r>
              <a:rPr lang="en-GB" sz="1600" b="1" dirty="0">
                <a:latin typeface="Arial" panose="020B0604020202020204" pitchFamily="34" charset="0"/>
                <a:cs typeface="Arial" panose="020B0604020202020204" pitchFamily="34" charset="0"/>
              </a:rPr>
              <a:t>Intrinsic (doing something because it feels good for you) – achieving goals you’ve set for yourself </a:t>
            </a:r>
          </a:p>
          <a:p>
            <a:pPr marL="0" indent="0">
              <a:buNone/>
            </a:pPr>
            <a:r>
              <a:rPr lang="en-GB" sz="1600" b="1" dirty="0">
                <a:latin typeface="Arial" panose="020B0604020202020204" pitchFamily="34" charset="0"/>
                <a:cs typeface="Arial" panose="020B0604020202020204" pitchFamily="34" charset="0"/>
              </a:rPr>
              <a:t>Motivated by family – strong source of motivation, combining the previous subcategories. </a:t>
            </a:r>
          </a:p>
          <a:p>
            <a:r>
              <a:rPr lang="en-GB" sz="1600" b="1" dirty="0">
                <a:latin typeface="Arial" panose="020B0604020202020204" pitchFamily="34" charset="0"/>
                <a:cs typeface="Arial" panose="020B0604020202020204" pitchFamily="34" charset="0"/>
              </a:rPr>
              <a:t>Maslow’s Hierarchy of needs in relation to Health Behaviour </a:t>
            </a:r>
          </a:p>
          <a:p>
            <a:pPr marL="0" indent="0">
              <a:buNone/>
            </a:pPr>
            <a:r>
              <a:rPr lang="en-GB" sz="1600" b="1" dirty="0">
                <a:latin typeface="Arial" panose="020B0604020202020204" pitchFamily="34" charset="0"/>
                <a:cs typeface="Arial" panose="020B0604020202020204" pitchFamily="34" charset="0"/>
              </a:rPr>
              <a:t>Self actualization – realization of potential and growth</a:t>
            </a:r>
          </a:p>
          <a:p>
            <a:pPr marL="0" indent="0">
              <a:buNone/>
            </a:pPr>
            <a:r>
              <a:rPr lang="en-GB" sz="1600" b="1" dirty="0">
                <a:latin typeface="Arial" panose="020B0604020202020204" pitchFamily="34" charset="0"/>
                <a:cs typeface="Arial" panose="020B0604020202020204" pitchFamily="34" charset="0"/>
              </a:rPr>
              <a:t>Self-esteem needs  –  sense of self-respect</a:t>
            </a:r>
          </a:p>
          <a:p>
            <a:pPr marL="0" indent="0">
              <a:buNone/>
            </a:pPr>
            <a:r>
              <a:rPr lang="en-GB" sz="1600" b="1" dirty="0">
                <a:latin typeface="Arial" panose="020B0604020202020204" pitchFamily="34" charset="0"/>
                <a:cs typeface="Arial" panose="020B0604020202020204" pitchFamily="34" charset="0"/>
              </a:rPr>
              <a:t>Love and belongingness needs –  affiliation , reassurance </a:t>
            </a:r>
          </a:p>
          <a:p>
            <a:pPr marL="0" indent="0">
              <a:buNone/>
            </a:pPr>
            <a:r>
              <a:rPr lang="en-GB" sz="1600" b="1" dirty="0">
                <a:latin typeface="Arial" panose="020B0604020202020204" pitchFamily="34" charset="0"/>
                <a:cs typeface="Arial" panose="020B0604020202020204" pitchFamily="34" charset="0"/>
              </a:rPr>
              <a:t>Safety and security needs – protection, stability </a:t>
            </a:r>
          </a:p>
          <a:p>
            <a:pPr marL="0" indent="0">
              <a:buNone/>
            </a:pPr>
            <a:r>
              <a:rPr lang="en-GB" sz="1600" b="1" dirty="0">
                <a:latin typeface="Arial" panose="020B0604020202020204" pitchFamily="34" charset="0"/>
                <a:cs typeface="Arial" panose="020B0604020202020204" pitchFamily="34" charset="0"/>
              </a:rPr>
              <a:t>Physiological needs – food, rest, comfort</a:t>
            </a:r>
          </a:p>
          <a:p>
            <a:pPr marL="0" indent="0">
              <a:buNone/>
            </a:pPr>
            <a:r>
              <a:rPr lang="en-GB" sz="1600" b="1" dirty="0">
                <a:latin typeface="Arial" panose="020B0604020202020204" pitchFamily="34" charset="0"/>
                <a:cs typeface="Arial" panose="020B0604020202020204" pitchFamily="34" charset="0"/>
              </a:rPr>
              <a:t>According to Maslow (1943, 1954), people are motivated to meet basic needs and find things that inspire our actions. If these conditions aren't met, the human body will not function optimally. He noted that the order of needs might be flexible based on the circumstances or individual differences, He also pointed out  that most behaviour is multi-motivated and </a:t>
            </a:r>
            <a:r>
              <a:rPr lang="en-GB" sz="1600" b="1" i="0" dirty="0">
                <a:solidFill>
                  <a:srgbClr val="000000"/>
                </a:solidFill>
                <a:effectLst/>
                <a:latin typeface="Arial" panose="020B0604020202020204" pitchFamily="34" charset="0"/>
                <a:cs typeface="Arial" panose="020B0604020202020204" pitchFamily="34" charset="0"/>
              </a:rPr>
              <a:t>“any behaviour tends to be determined by several or all of the basic needs simultaneously rather than by only one of them” (p. 71).</a:t>
            </a:r>
            <a:endParaRPr lang="en-GB" sz="1600" b="1"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253EDB67-3F50-49B0-A6A8-F0D8016DDF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89648609"/>
      </p:ext>
    </p:extLst>
  </p:cSld>
  <p:clrMapOvr>
    <a:masterClrMapping/>
  </p:clrMapOvr>
  <mc:AlternateContent xmlns:mc="http://schemas.openxmlformats.org/markup-compatibility/2006" xmlns:p14="http://schemas.microsoft.com/office/powerpoint/2010/main">
    <mc:Choice Requires="p14">
      <p:transition spd="slow" p14:dur="2000" advTm="112047"/>
    </mc:Choice>
    <mc:Fallback xmlns="">
      <p:transition spd="slow" advTm="112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C7E69-FD86-4072-9CA7-6087041FDF9F}"/>
              </a:ext>
            </a:extLst>
          </p:cNvPr>
          <p:cNvSpPr>
            <a:spLocks noGrp="1"/>
          </p:cNvSpPr>
          <p:nvPr>
            <p:ph type="title"/>
          </p:nvPr>
        </p:nvSpPr>
        <p:spPr/>
        <p:txBody>
          <a:bodyPr/>
          <a:lstStyle/>
          <a:p>
            <a:r>
              <a:rPr lang="en-GB" dirty="0"/>
              <a:t>Willingness to learn</a:t>
            </a:r>
          </a:p>
        </p:txBody>
      </p:sp>
      <p:sp>
        <p:nvSpPr>
          <p:cNvPr id="3" name="Content Placeholder 2">
            <a:extLst>
              <a:ext uri="{FF2B5EF4-FFF2-40B4-BE49-F238E27FC236}">
                <a16:creationId xmlns:a16="http://schemas.microsoft.com/office/drawing/2014/main" id="{971B8CEA-35E0-4601-973A-02001F092DAD}"/>
              </a:ext>
            </a:extLst>
          </p:cNvPr>
          <p:cNvSpPr>
            <a:spLocks noGrp="1"/>
          </p:cNvSpPr>
          <p:nvPr>
            <p:ph idx="1"/>
          </p:nvPr>
        </p:nvSpPr>
        <p:spPr/>
        <p:txBody>
          <a:bodyPr>
            <a:normAutofit/>
          </a:bodyPr>
          <a:lstStyle/>
          <a:p>
            <a:r>
              <a:rPr lang="en-GB" sz="1400" b="1" dirty="0">
                <a:latin typeface="Arial" panose="020B0604020202020204" pitchFamily="34" charset="0"/>
                <a:cs typeface="Arial" panose="020B0604020202020204" pitchFamily="34" charset="0"/>
              </a:rPr>
              <a:t>Finding out our needs and what we want to learn. Measure the ability: strength, endurance, knowing the complexity of a task: the difficulty level. </a:t>
            </a:r>
          </a:p>
          <a:p>
            <a:r>
              <a:rPr lang="en-GB" sz="1400" b="1" dirty="0">
                <a:latin typeface="Arial" panose="020B0604020202020204" pitchFamily="34" charset="0"/>
                <a:cs typeface="Arial" panose="020B0604020202020204" pitchFamily="34" charset="0"/>
              </a:rPr>
              <a:t>Finding motivation. The health status can motivate us to learn. Are we in a state of good health or ill? Do we have energy for a task ? Gender also plays an important role in motivation – studies show that men are less inclined to seek help than women. Women are more health conscious and receptive to health promotion teaching ( </a:t>
            </a:r>
            <a:r>
              <a:rPr lang="en-GB" sz="1400" b="1" dirty="0" err="1">
                <a:latin typeface="Arial" panose="020B0604020202020204" pitchFamily="34" charset="0"/>
                <a:cs typeface="Arial" panose="020B0604020202020204" pitchFamily="34" charset="0"/>
              </a:rPr>
              <a:t>Bertakis</a:t>
            </a:r>
            <a:r>
              <a:rPr lang="en-GB" sz="1400" b="1" dirty="0">
                <a:latin typeface="Arial" panose="020B0604020202020204" pitchFamily="34" charset="0"/>
                <a:cs typeface="Arial" panose="020B0604020202020204" pitchFamily="34" charset="0"/>
              </a:rPr>
              <a:t> et al., 2000). </a:t>
            </a:r>
          </a:p>
          <a:p>
            <a:r>
              <a:rPr lang="en-GB" sz="1400" b="1" dirty="0">
                <a:effectLst/>
                <a:latin typeface="Arial" panose="020B0604020202020204" pitchFamily="34" charset="0"/>
                <a:ea typeface="Calibri" panose="020F0502020204030204" pitchFamily="34" charset="0"/>
                <a:cs typeface="Arial" panose="020B0604020202020204" pitchFamily="34" charset="0"/>
              </a:rPr>
              <a:t>Behaviours can change over time and they are not governed by a single set of attitudes. </a:t>
            </a:r>
          </a:p>
          <a:p>
            <a:r>
              <a:rPr lang="en-GB" sz="1400" b="1" dirty="0">
                <a:latin typeface="Arial" panose="020B0604020202020204" pitchFamily="34" charset="0"/>
                <a:cs typeface="Arial" panose="020B0604020202020204" pitchFamily="34" charset="0"/>
              </a:rPr>
              <a:t>The role of the family is important in health education. Parents must p</a:t>
            </a:r>
            <a:r>
              <a:rPr lang="en-GB" sz="1400" b="1" dirty="0">
                <a:effectLst/>
                <a:latin typeface="Arial" panose="020B0604020202020204" pitchFamily="34" charset="0"/>
                <a:ea typeface="Calibri" panose="020F0502020204030204" pitchFamily="34" charset="0"/>
                <a:cs typeface="Arial" panose="020B0604020202020204" pitchFamily="34" charset="0"/>
              </a:rPr>
              <a:t>rotect their children from physical harm, provide physical necessities(food, water, clothing), provide emotional necessities, assist with education, provide moral guidance. </a:t>
            </a:r>
          </a:p>
          <a:p>
            <a:r>
              <a:rPr lang="en-GB" sz="1400" b="1" dirty="0">
                <a:latin typeface="Arial" panose="020B0604020202020204" pitchFamily="34" charset="0"/>
                <a:cs typeface="Arial" panose="020B0604020202020204" pitchFamily="34" charset="0"/>
              </a:rPr>
              <a:t>Individuals that are expected to benefit from health education or health promotions can be elderly, diabetics, parents, teenagers, etc. </a:t>
            </a:r>
          </a:p>
          <a:p>
            <a:endParaRPr lang="en-GB" sz="1400" b="1"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7F1BDC4E-4E3E-4C67-B139-6B0C258F9E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48951074"/>
      </p:ext>
    </p:extLst>
  </p:cSld>
  <p:clrMapOvr>
    <a:masterClrMapping/>
  </p:clrMapOvr>
  <mc:AlternateContent xmlns:mc="http://schemas.openxmlformats.org/markup-compatibility/2006" xmlns:p14="http://schemas.microsoft.com/office/powerpoint/2010/main">
    <mc:Choice Requires="p14">
      <p:transition spd="slow" p14:dur="2000" advTm="80977"/>
    </mc:Choice>
    <mc:Fallback xmlns="">
      <p:transition spd="slow" advTm="80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078E4-952D-4D6A-81ED-A7308AA36612}"/>
              </a:ext>
            </a:extLst>
          </p:cNvPr>
          <p:cNvSpPr>
            <a:spLocks noGrp="1"/>
          </p:cNvSpPr>
          <p:nvPr>
            <p:ph type="title"/>
          </p:nvPr>
        </p:nvSpPr>
        <p:spPr/>
        <p:txBody>
          <a:bodyPr/>
          <a:lstStyle/>
          <a:p>
            <a:r>
              <a:rPr lang="en-GB" dirty="0"/>
              <a:t>Objectives </a:t>
            </a:r>
          </a:p>
        </p:txBody>
      </p:sp>
      <p:sp>
        <p:nvSpPr>
          <p:cNvPr id="3" name="Content Placeholder 2">
            <a:extLst>
              <a:ext uri="{FF2B5EF4-FFF2-40B4-BE49-F238E27FC236}">
                <a16:creationId xmlns:a16="http://schemas.microsoft.com/office/drawing/2014/main" id="{D70473A5-0BD2-4EF6-B376-FFBA73814787}"/>
              </a:ext>
            </a:extLst>
          </p:cNvPr>
          <p:cNvSpPr>
            <a:spLocks noGrp="1"/>
          </p:cNvSpPr>
          <p:nvPr>
            <p:ph idx="1"/>
          </p:nvPr>
        </p:nvSpPr>
        <p:spPr/>
        <p:txBody>
          <a:bodyPr>
            <a:noAutofit/>
          </a:bodyPr>
          <a:lstStyle/>
          <a:p>
            <a:r>
              <a:rPr lang="en-GB" sz="1600" b="1" dirty="0">
                <a:latin typeface="Arial" panose="020B0604020202020204" pitchFamily="34" charset="0"/>
                <a:cs typeface="Arial" panose="020B0604020202020204" pitchFamily="34" charset="0"/>
              </a:rPr>
              <a:t>Health objectives. Describes how health status can be improved. </a:t>
            </a:r>
          </a:p>
          <a:p>
            <a:pPr marL="0" indent="0">
              <a:buNone/>
            </a:pPr>
            <a:r>
              <a:rPr lang="en-GB" sz="1600" b="1" dirty="0" err="1">
                <a:latin typeface="Arial" panose="020B0604020202020204" pitchFamily="34" charset="0"/>
                <a:cs typeface="Arial" panose="020B0604020202020204" pitchFamily="34" charset="0"/>
              </a:rPr>
              <a:t>e.g</a:t>
            </a:r>
            <a:r>
              <a:rPr lang="en-GB" sz="1600" b="1" dirty="0">
                <a:latin typeface="Arial" panose="020B0604020202020204" pitchFamily="34" charset="0"/>
                <a:cs typeface="Arial" panose="020B0604020202020204" pitchFamily="34" charset="0"/>
              </a:rPr>
              <a:t> reducing obesity or anorexia </a:t>
            </a:r>
          </a:p>
          <a:p>
            <a:r>
              <a:rPr lang="en-GB" sz="1600" b="1" dirty="0">
                <a:latin typeface="Arial" panose="020B0604020202020204" pitchFamily="34" charset="0"/>
                <a:cs typeface="Arial" panose="020B0604020202020204" pitchFamily="34" charset="0"/>
              </a:rPr>
              <a:t>Behavioural objectives. Refers to the things that program will encourage people to do or not.</a:t>
            </a:r>
          </a:p>
          <a:p>
            <a:pPr marL="0" indent="0">
              <a:buNone/>
            </a:pPr>
            <a:r>
              <a:rPr lang="en-GB" sz="1600" b="1" dirty="0" err="1">
                <a:latin typeface="Arial" panose="020B0604020202020204" pitchFamily="34" charset="0"/>
                <a:cs typeface="Arial" panose="020B0604020202020204" pitchFamily="34" charset="0"/>
              </a:rPr>
              <a:t>e.g</a:t>
            </a:r>
            <a:r>
              <a:rPr lang="en-GB" sz="1600" b="1" dirty="0">
                <a:latin typeface="Arial" panose="020B0604020202020204" pitchFamily="34" charset="0"/>
                <a:cs typeface="Arial" panose="020B0604020202020204" pitchFamily="34" charset="0"/>
              </a:rPr>
              <a:t> To reduce cigarette smokers </a:t>
            </a:r>
          </a:p>
          <a:p>
            <a:r>
              <a:rPr lang="en-GB" sz="1600" b="1" dirty="0">
                <a:latin typeface="Arial" panose="020B0604020202020204" pitchFamily="34" charset="0"/>
                <a:cs typeface="Arial" panose="020B0604020202020204" pitchFamily="34" charset="0"/>
              </a:rPr>
              <a:t>Learning objectives. Describes the skill development, knowledge of the individual.</a:t>
            </a:r>
          </a:p>
          <a:p>
            <a:pPr marL="0" indent="0">
              <a:buNone/>
            </a:pPr>
            <a:r>
              <a:rPr lang="en-GB" sz="1600" b="1" dirty="0" err="1">
                <a:latin typeface="Arial" panose="020B0604020202020204" pitchFamily="34" charset="0"/>
                <a:cs typeface="Arial" panose="020B0604020202020204" pitchFamily="34" charset="0"/>
              </a:rPr>
              <a:t>e.g</a:t>
            </a:r>
            <a:r>
              <a:rPr lang="en-GB" sz="1600" b="1" dirty="0">
                <a:latin typeface="Arial" panose="020B0604020202020204" pitchFamily="34" charset="0"/>
                <a:cs typeface="Arial" panose="020B0604020202020204" pitchFamily="34" charset="0"/>
              </a:rPr>
              <a:t> being informed of HIV/AIDS transmissions</a:t>
            </a:r>
          </a:p>
          <a:p>
            <a:r>
              <a:rPr lang="en-GB" sz="1600" b="1" dirty="0">
                <a:latin typeface="Arial" panose="020B0604020202020204" pitchFamily="34" charset="0"/>
                <a:cs typeface="Arial" panose="020B0604020202020204" pitchFamily="34" charset="0"/>
              </a:rPr>
              <a:t>Using a plan to ensure the needs of the individual, using effective and appropriate materials and procedures. </a:t>
            </a:r>
          </a:p>
          <a:p>
            <a:r>
              <a:rPr lang="en-GB" sz="1600" b="1" dirty="0">
                <a:latin typeface="Arial" panose="020B0604020202020204" pitchFamily="34" charset="0"/>
                <a:cs typeface="Arial" panose="020B0604020202020204" pitchFamily="34" charset="0"/>
              </a:rPr>
              <a:t>Increase the focus on health promotion and prevention.</a:t>
            </a:r>
          </a:p>
          <a:p>
            <a:r>
              <a:rPr lang="en-GB" sz="1600" b="1" dirty="0">
                <a:latin typeface="Arial" panose="020B0604020202020204" pitchFamily="34" charset="0"/>
                <a:cs typeface="Arial" panose="020B0604020202020204" pitchFamily="34" charset="0"/>
              </a:rPr>
              <a:t>Improve quality of life, safety and performance due to healthy behaviours.</a:t>
            </a:r>
          </a:p>
          <a:p>
            <a:r>
              <a:rPr lang="en-GB" sz="1600" b="1" dirty="0">
                <a:latin typeface="Arial" panose="020B0604020202020204" pitchFamily="34" charset="0"/>
                <a:cs typeface="Arial" panose="020B0604020202020204" pitchFamily="34" charset="0"/>
              </a:rPr>
              <a:t>Raising awareness of the extent of illness, suffering or  morbidity and the impact on health as well as social development.</a:t>
            </a:r>
          </a:p>
          <a:p>
            <a:r>
              <a:rPr lang="en-GB" sz="1600" b="1" dirty="0">
                <a:latin typeface="Arial" panose="020B0604020202020204" pitchFamily="34" charset="0"/>
                <a:cs typeface="Arial" panose="020B0604020202020204" pitchFamily="34" charset="0"/>
              </a:rPr>
              <a:t>Understanding that solutions exist. </a:t>
            </a:r>
          </a:p>
        </p:txBody>
      </p:sp>
      <p:pic>
        <p:nvPicPr>
          <p:cNvPr id="6" name="Audio 5">
            <a:hlinkClick r:id="" action="ppaction://media"/>
            <a:extLst>
              <a:ext uri="{FF2B5EF4-FFF2-40B4-BE49-F238E27FC236}">
                <a16:creationId xmlns:a16="http://schemas.microsoft.com/office/drawing/2014/main" id="{2A137E6D-AA44-4A39-A8E2-C82D942748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0351544"/>
      </p:ext>
    </p:extLst>
  </p:cSld>
  <p:clrMapOvr>
    <a:masterClrMapping/>
  </p:clrMapOvr>
  <mc:AlternateContent xmlns:mc="http://schemas.openxmlformats.org/markup-compatibility/2006" xmlns:p14="http://schemas.microsoft.com/office/powerpoint/2010/main">
    <mc:Choice Requires="p14">
      <p:transition spd="slow" p14:dur="2000" advTm="56875"/>
    </mc:Choice>
    <mc:Fallback xmlns="">
      <p:transition spd="slow" advTm="56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11854-E9B4-47C3-80B8-3F742C088821}"/>
              </a:ext>
            </a:extLst>
          </p:cNvPr>
          <p:cNvSpPr>
            <a:spLocks noGrp="1"/>
          </p:cNvSpPr>
          <p:nvPr>
            <p:ph type="title"/>
          </p:nvPr>
        </p:nvSpPr>
        <p:spPr/>
        <p:txBody>
          <a:bodyPr>
            <a:normAutofit fontScale="90000"/>
          </a:bodyPr>
          <a:lstStyle/>
          <a:p>
            <a:r>
              <a:rPr lang="en-GB" dirty="0"/>
              <a:t>The need for the campaign  and health targets</a:t>
            </a:r>
          </a:p>
        </p:txBody>
      </p:sp>
      <p:sp>
        <p:nvSpPr>
          <p:cNvPr id="3" name="Content Placeholder 2">
            <a:extLst>
              <a:ext uri="{FF2B5EF4-FFF2-40B4-BE49-F238E27FC236}">
                <a16:creationId xmlns:a16="http://schemas.microsoft.com/office/drawing/2014/main" id="{969BB7A1-1976-4E92-A080-80136868A17A}"/>
              </a:ext>
            </a:extLst>
          </p:cNvPr>
          <p:cNvSpPr>
            <a:spLocks noGrp="1"/>
          </p:cNvSpPr>
          <p:nvPr>
            <p:ph idx="1"/>
          </p:nvPr>
        </p:nvSpPr>
        <p:spPr/>
        <p:txBody>
          <a:bodyPr>
            <a:normAutofit fontScale="85000" lnSpcReduction="20000"/>
          </a:bodyPr>
          <a:lstStyle/>
          <a:p>
            <a:r>
              <a:rPr lang="en-GB" b="1" dirty="0">
                <a:latin typeface="Arial" panose="020B0604020202020204" pitchFamily="34" charset="0"/>
                <a:cs typeface="Arial" panose="020B0604020202020204" pitchFamily="34" charset="0"/>
              </a:rPr>
              <a:t>There are many risk related to unhealthy behaviours. Risk of heart attack, cancer, strokes , unwanted pregnancy, developmental issues, etc. </a:t>
            </a:r>
          </a:p>
          <a:p>
            <a:r>
              <a:rPr lang="en-GB" b="1" dirty="0">
                <a:latin typeface="Arial" panose="020B0604020202020204" pitchFamily="34" charset="0"/>
                <a:cs typeface="Arial" panose="020B0604020202020204" pitchFamily="34" charset="0"/>
              </a:rPr>
              <a:t>Change is possible and desirable. Through proper health promotion efforts issues can be manageable and changes can significantly be seen. </a:t>
            </a:r>
          </a:p>
          <a:p>
            <a:r>
              <a:rPr lang="en-GB" b="1" dirty="0">
                <a:latin typeface="Arial" panose="020B0604020202020204" pitchFamily="34" charset="0"/>
                <a:cs typeface="Arial" panose="020B0604020202020204" pitchFamily="34" charset="0"/>
              </a:rPr>
              <a:t>Health education is a collective effort. Every individual has the duty to contribute in the health of the community.</a:t>
            </a:r>
          </a:p>
          <a:p>
            <a:r>
              <a:rPr lang="en-GB" b="1" dirty="0">
                <a:latin typeface="Arial" panose="020B0604020202020204" pitchFamily="34" charset="0"/>
                <a:cs typeface="Arial" panose="020B0604020202020204" pitchFamily="34" charset="0"/>
              </a:rPr>
              <a:t>Reducing the number of individuals that suffer from unhealthy behaviours, educating the public through awareness and promotion, providing tools and strategies for people who aim for a life change.</a:t>
            </a:r>
          </a:p>
          <a:p>
            <a:r>
              <a:rPr lang="en-GB" b="1" dirty="0">
                <a:latin typeface="Arial" panose="020B0604020202020204" pitchFamily="34" charset="0"/>
                <a:cs typeface="Arial" panose="020B0604020202020204" pitchFamily="34" charset="0"/>
              </a:rPr>
              <a:t>Health educators for health issues play a very important role, encouraging healthy behaviours among youths.</a:t>
            </a:r>
          </a:p>
          <a:p>
            <a:r>
              <a:rPr lang="en-GB" b="1" dirty="0">
                <a:latin typeface="Arial" panose="020B0604020202020204" pitchFamily="34" charset="0"/>
                <a:cs typeface="Arial" panose="020B0604020202020204" pitchFamily="34" charset="0"/>
              </a:rPr>
              <a:t>The NHS should direct clinics and programs to help people , some people that are financially unstable cannot afford help or resources.</a:t>
            </a:r>
          </a:p>
          <a:p>
            <a:r>
              <a:rPr lang="en-GB" b="1" dirty="0">
                <a:latin typeface="Arial" panose="020B0604020202020204" pitchFamily="34" charset="0"/>
                <a:cs typeface="Arial" panose="020B0604020202020204" pitchFamily="34" charset="0"/>
              </a:rPr>
              <a:t>Campaigns should focus on highlighting the risk and consequences .</a:t>
            </a:r>
          </a:p>
          <a:p>
            <a:r>
              <a:rPr lang="en-GB" b="1" dirty="0">
                <a:latin typeface="Arial" panose="020B0604020202020204" pitchFamily="34" charset="0"/>
                <a:cs typeface="Arial" panose="020B0604020202020204" pitchFamily="34" charset="0"/>
              </a:rPr>
              <a:t>Social media is very important into linking the audience and the issues to a successful health promotion.</a:t>
            </a:r>
          </a:p>
          <a:p>
            <a:r>
              <a:rPr lang="en-GB" b="1" dirty="0">
                <a:latin typeface="Arial" panose="020B0604020202020204" pitchFamily="34" charset="0"/>
                <a:cs typeface="Arial" panose="020B0604020202020204" pitchFamily="34" charset="0"/>
              </a:rPr>
              <a:t>Mass  media plays an influential role in health promotion campaigns.</a:t>
            </a:r>
          </a:p>
        </p:txBody>
      </p:sp>
      <p:pic>
        <p:nvPicPr>
          <p:cNvPr id="5" name="Audio 4">
            <a:hlinkClick r:id="" action="ppaction://media"/>
            <a:extLst>
              <a:ext uri="{FF2B5EF4-FFF2-40B4-BE49-F238E27FC236}">
                <a16:creationId xmlns:a16="http://schemas.microsoft.com/office/drawing/2014/main" id="{40F0E47A-DAEE-44FE-BA8C-3EE0D1BB4E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49806065"/>
      </p:ext>
    </p:extLst>
  </p:cSld>
  <p:clrMapOvr>
    <a:masterClrMapping/>
  </p:clrMapOvr>
  <mc:AlternateContent xmlns:mc="http://schemas.openxmlformats.org/markup-compatibility/2006" xmlns:p14="http://schemas.microsoft.com/office/powerpoint/2010/main">
    <mc:Choice Requires="p14">
      <p:transition spd="slow" p14:dur="2000" advTm="117386"/>
    </mc:Choice>
    <mc:Fallback xmlns="">
      <p:transition spd="slow" advTm="117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AC9FB-5289-47DE-BFE4-9CF04DFC8BC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8C030CB-2BE0-4E59-8EE0-09F08F447491}"/>
              </a:ext>
            </a:extLst>
          </p:cNvPr>
          <p:cNvSpPr>
            <a:spLocks noGrp="1"/>
          </p:cNvSpPr>
          <p:nvPr>
            <p:ph idx="1"/>
          </p:nvPr>
        </p:nvSpPr>
        <p:spPr/>
        <p:txBody>
          <a:bodyPr>
            <a:normAutofit/>
          </a:bodyPr>
          <a:lstStyle/>
          <a:p>
            <a:r>
              <a:rPr lang="en-GB" sz="1400" b="1" dirty="0">
                <a:solidFill>
                  <a:schemeClr val="tx1"/>
                </a:solidFill>
                <a:latin typeface="Arial" panose="020B0604020202020204" pitchFamily="34" charset="0"/>
                <a:cs typeface="Arial" panose="020B0604020202020204" pitchFamily="34" charset="0"/>
              </a:rPr>
              <a:t>Bandura, A. (1977). Social learning theory. Englewood Cliffs, NJ: Prentice Hall.</a:t>
            </a:r>
          </a:p>
          <a:p>
            <a:r>
              <a:rPr lang="en-GB" sz="1400" b="1" dirty="0">
                <a:solidFill>
                  <a:schemeClr val="tx1"/>
                </a:solidFill>
                <a:latin typeface="Arial" panose="020B0604020202020204" pitchFamily="34" charset="0"/>
                <a:cs typeface="Arial" panose="020B0604020202020204" pitchFamily="34" charset="0"/>
              </a:rPr>
              <a:t>Bandura, A. Ross, D., &amp; Ross, S. A. (1961). Transmission of aggression through the imitation of aggressive models. Journal of Abnormal and Social Psychology, 63, 575-582</a:t>
            </a:r>
          </a:p>
          <a:p>
            <a:r>
              <a:rPr lang="en-GB" sz="1400" b="1" dirty="0" err="1">
                <a:solidFill>
                  <a:schemeClr val="tx1"/>
                </a:solidFill>
                <a:latin typeface="Arial" panose="020B0604020202020204" pitchFamily="34" charset="0"/>
                <a:cs typeface="Arial" panose="020B0604020202020204" pitchFamily="34" charset="0"/>
              </a:rPr>
              <a:t>Krop</a:t>
            </a:r>
            <a:r>
              <a:rPr lang="en-GB" sz="1400" b="1" dirty="0">
                <a:solidFill>
                  <a:schemeClr val="tx1"/>
                </a:solidFill>
                <a:latin typeface="Arial" panose="020B0604020202020204" pitchFamily="34" charset="0"/>
                <a:cs typeface="Arial" panose="020B0604020202020204" pitchFamily="34" charset="0"/>
              </a:rPr>
              <a:t>, H. (1969). Effects of extrinsic motivation, intrinsic motivation, and intelligence on creativity: A factorial approach. Journal of General Psychology, 80(2), 259–266. </a:t>
            </a:r>
            <a:r>
              <a:rPr lang="en-GB" sz="1400" b="1"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https://doi.org/10.1080/00221309.1969.9710491</a:t>
            </a:r>
            <a:endParaRPr lang="en-GB" sz="1400" b="1" dirty="0">
              <a:solidFill>
                <a:schemeClr val="tx1"/>
              </a:solidFill>
              <a:latin typeface="Arial" panose="020B0604020202020204" pitchFamily="34" charset="0"/>
              <a:cs typeface="Arial" panose="020B0604020202020204" pitchFamily="34" charset="0"/>
            </a:endParaRPr>
          </a:p>
          <a:p>
            <a:r>
              <a:rPr lang="en-GB" sz="1400" b="1" dirty="0">
                <a:solidFill>
                  <a:schemeClr val="tx1"/>
                </a:solidFill>
                <a:latin typeface="Arial" panose="020B0604020202020204" pitchFamily="34" charset="0"/>
                <a:cs typeface="Arial" panose="020B0604020202020204" pitchFamily="34" charset="0"/>
              </a:rPr>
              <a:t>Maslow, A. H. (1943). A theory of human motivation. Psychological Review, 50(4), 370–396. </a:t>
            </a:r>
            <a:r>
              <a:rPr lang="en-GB" sz="1400" b="1"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https://doi.org/10.1037/h0054346</a:t>
            </a:r>
            <a:endParaRPr lang="en-GB" sz="1400" b="1" dirty="0">
              <a:solidFill>
                <a:schemeClr val="tx1"/>
              </a:solidFill>
              <a:latin typeface="Arial" panose="020B0604020202020204" pitchFamily="34" charset="0"/>
              <a:cs typeface="Arial" panose="020B0604020202020204" pitchFamily="34" charset="0"/>
            </a:endParaRPr>
          </a:p>
          <a:p>
            <a:r>
              <a:rPr lang="en-GB" sz="1400" b="1" dirty="0">
                <a:solidFill>
                  <a:schemeClr val="tx1"/>
                </a:solidFill>
                <a:effectLst/>
                <a:latin typeface="Arial" panose="020B0604020202020204" pitchFamily="34" charset="0"/>
                <a:cs typeface="Arial" panose="020B0604020202020204" pitchFamily="34" charset="0"/>
              </a:rPr>
              <a:t>Skinner, B. F. (1963). Operant </a:t>
            </a:r>
            <a:r>
              <a:rPr lang="en-GB" sz="1400" b="1" dirty="0" err="1">
                <a:solidFill>
                  <a:schemeClr val="tx1"/>
                </a:solidFill>
                <a:effectLst/>
                <a:latin typeface="Arial" panose="020B0604020202020204" pitchFamily="34" charset="0"/>
                <a:cs typeface="Arial" panose="020B0604020202020204" pitchFamily="34" charset="0"/>
              </a:rPr>
              <a:t>behavior</a:t>
            </a:r>
            <a:r>
              <a:rPr lang="en-GB" sz="1400" b="1" dirty="0">
                <a:solidFill>
                  <a:schemeClr val="tx1"/>
                </a:solidFill>
                <a:effectLst/>
                <a:latin typeface="Arial" panose="020B0604020202020204" pitchFamily="34" charset="0"/>
                <a:cs typeface="Arial" panose="020B0604020202020204" pitchFamily="34" charset="0"/>
              </a:rPr>
              <a:t>. American Psychologist, 18(8), 503–515. </a:t>
            </a:r>
            <a:r>
              <a:rPr lang="en-GB" sz="1400" b="1" u="none" strike="noStrike" dirty="0">
                <a:solidFill>
                  <a:schemeClr val="tx1"/>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https://doi.org/10.1037/h0045185</a:t>
            </a:r>
            <a:endParaRPr lang="en-GB" sz="1400" b="1" u="none" strike="noStrike" dirty="0">
              <a:solidFill>
                <a:schemeClr val="tx1"/>
              </a:solidFill>
              <a:effectLst/>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289AB206-35E4-4CEB-8DC1-5908B33E3C1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1141832"/>
      </p:ext>
    </p:extLst>
  </p:cSld>
  <p:clrMapOvr>
    <a:masterClrMapping/>
  </p:clrMapOvr>
  <mc:AlternateContent xmlns:mc="http://schemas.openxmlformats.org/markup-compatibility/2006" xmlns:p14="http://schemas.microsoft.com/office/powerpoint/2010/main">
    <mc:Choice Requires="p14">
      <p:transition spd="slow" p14:dur="2000" advTm="8740"/>
    </mc:Choice>
    <mc:Fallback xmlns="">
      <p:transition spd="slow" advTm="8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DividendVTI">
  <a:themeElements>
    <a:clrScheme name="AnalogousFromLightSeedRightStep">
      <a:dk1>
        <a:srgbClr val="000000"/>
      </a:dk1>
      <a:lt1>
        <a:srgbClr val="FFFFFF"/>
      </a:lt1>
      <a:dk2>
        <a:srgbClr val="41243A"/>
      </a:dk2>
      <a:lt2>
        <a:srgbClr val="E2E8E3"/>
      </a:lt2>
      <a:accent1>
        <a:srgbClr val="CA92BD"/>
      </a:accent1>
      <a:accent2>
        <a:srgbClr val="BF7A91"/>
      </a:accent2>
      <a:accent3>
        <a:srgbClr val="CA9692"/>
      </a:accent3>
      <a:accent4>
        <a:srgbClr val="BF9C7A"/>
      </a:accent4>
      <a:accent5>
        <a:srgbClr val="A9A57A"/>
      </a:accent5>
      <a:accent6>
        <a:srgbClr val="97AB6E"/>
      </a:accent6>
      <a:hlink>
        <a:srgbClr val="568E64"/>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Slate</Template>
  <TotalTime>1406</TotalTime>
  <Words>1317</Words>
  <Application>Microsoft Office PowerPoint</Application>
  <PresentationFormat>Widescreen</PresentationFormat>
  <Paragraphs>69</Paragraphs>
  <Slides>9</Slides>
  <Notes>0</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Univers</vt:lpstr>
      <vt:lpstr>Univers Condensed</vt:lpstr>
      <vt:lpstr>Wingdings 2</vt:lpstr>
      <vt:lpstr>DividendVTI</vt:lpstr>
      <vt:lpstr>Health education </vt:lpstr>
      <vt:lpstr>Successful ways of promoting health education </vt:lpstr>
      <vt:lpstr>Healthy behaviours </vt:lpstr>
      <vt:lpstr>Theories and principles of health behaviour</vt:lpstr>
      <vt:lpstr>PowerPoint Presentation</vt:lpstr>
      <vt:lpstr>Willingness to learn</vt:lpstr>
      <vt:lpstr>Objectives </vt:lpstr>
      <vt:lpstr>The need for the campaign  and health targets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education</dc:title>
  <dc:creator>Alexander Williams</dc:creator>
  <cp:lastModifiedBy>Alexander Williams</cp:lastModifiedBy>
  <cp:revision>32</cp:revision>
  <dcterms:created xsi:type="dcterms:W3CDTF">2021-03-15T16:37:55Z</dcterms:created>
  <dcterms:modified xsi:type="dcterms:W3CDTF">2021-03-26T19:11:55Z</dcterms:modified>
</cp:coreProperties>
</file>