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46"/>
  </p:notesMasterIdLst>
  <p:handoutMasterIdLst>
    <p:handoutMasterId r:id="rId47"/>
  </p:handoutMasterIdLst>
  <p:sldIdLst>
    <p:sldId id="812" r:id="rId3"/>
    <p:sldId id="957" r:id="rId4"/>
    <p:sldId id="966" r:id="rId5"/>
    <p:sldId id="967" r:id="rId6"/>
    <p:sldId id="985" r:id="rId7"/>
    <p:sldId id="986" r:id="rId8"/>
    <p:sldId id="987" r:id="rId9"/>
    <p:sldId id="988" r:id="rId10"/>
    <p:sldId id="989" r:id="rId11"/>
    <p:sldId id="990" r:id="rId12"/>
    <p:sldId id="991" r:id="rId13"/>
    <p:sldId id="992" r:id="rId14"/>
    <p:sldId id="993" r:id="rId15"/>
    <p:sldId id="995" r:id="rId16"/>
    <p:sldId id="996" r:id="rId17"/>
    <p:sldId id="997" r:id="rId18"/>
    <p:sldId id="999" r:id="rId19"/>
    <p:sldId id="1045" r:id="rId20"/>
    <p:sldId id="1007" r:id="rId21"/>
    <p:sldId id="1008" r:id="rId22"/>
    <p:sldId id="1046" r:id="rId23"/>
    <p:sldId id="1012" r:id="rId24"/>
    <p:sldId id="1013" r:id="rId25"/>
    <p:sldId id="1047" r:id="rId26"/>
    <p:sldId id="1018" r:id="rId27"/>
    <p:sldId id="1020" r:id="rId28"/>
    <p:sldId id="1021" r:id="rId29"/>
    <p:sldId id="1022" r:id="rId30"/>
    <p:sldId id="1024" r:id="rId31"/>
    <p:sldId id="1037" r:id="rId32"/>
    <p:sldId id="1038" r:id="rId33"/>
    <p:sldId id="1040" r:id="rId34"/>
    <p:sldId id="1041" r:id="rId35"/>
    <p:sldId id="1042" r:id="rId36"/>
    <p:sldId id="1043" r:id="rId37"/>
    <p:sldId id="1044" r:id="rId38"/>
    <p:sldId id="1048" r:id="rId39"/>
    <p:sldId id="1049" r:id="rId40"/>
    <p:sldId id="1050" r:id="rId41"/>
    <p:sldId id="1051" r:id="rId42"/>
    <p:sldId id="1052" r:id="rId43"/>
    <p:sldId id="928" r:id="rId44"/>
    <p:sldId id="956" r:id="rId45"/>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ane Gibbons" initials="JG" lastIdx="12" clrIdx="0"/>
  <p:cmAuthor id="1" name="Rodrigo Floriano" initials="RF" lastIdx="2" clrIdx="1"/>
  <p:cmAuthor id="2" name="Jane Gibbons -X (jagibbon - DEL ORO CONSULTING INC at Cisco)" initials="JG-(-DOCIaC" lastIdx="5" clrIdx="2">
    <p:extLst>
      <p:ext uri="{19B8F6BF-5375-455C-9EA6-DF929625EA0E}">
        <p15:presenceInfo xmlns:p15="http://schemas.microsoft.com/office/powerpoint/2012/main" userId="S-1-5-21-1708537768-1303643608-725345543-200204" providerId="AD"/>
      </p:ext>
    </p:extLst>
  </p:cmAuthor>
  <p:cmAuthor id="3" name="John" initials="J" lastIdx="1" clrIdx="3">
    <p:extLst>
      <p:ext uri="{19B8F6BF-5375-455C-9EA6-DF929625EA0E}">
        <p15:presenceInfo xmlns:p15="http://schemas.microsoft.com/office/powerpoint/2012/main" userId="Joh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4"/>
    <a:srgbClr val="678DC5"/>
    <a:srgbClr val="3E67A4"/>
    <a:srgbClr val="3E8DC5"/>
    <a:srgbClr val="5F5F65"/>
    <a:srgbClr val="7E7E86"/>
    <a:srgbClr val="FFFFFF"/>
    <a:srgbClr val="8E8E95"/>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449" autoAdjust="0"/>
    <p:restoredTop sz="81325" autoAdjust="0"/>
  </p:normalViewPr>
  <p:slideViewPr>
    <p:cSldViewPr snapToGrid="0">
      <p:cViewPr varScale="1">
        <p:scale>
          <a:sx n="93" d="100"/>
          <a:sy n="93" d="100"/>
        </p:scale>
        <p:origin x="2487" y="33"/>
      </p:cViewPr>
      <p:guideLst>
        <p:guide orient="horz" pos="2160"/>
        <p:guide pos="2880"/>
      </p:guideLst>
    </p:cSldViewPr>
  </p:slideViewPr>
  <p:outlineViewPr>
    <p:cViewPr>
      <p:scale>
        <a:sx n="33" d="100"/>
        <a:sy n="33" d="100"/>
      </p:scale>
      <p:origin x="0" y="5022"/>
    </p:cViewPr>
  </p:outlineViewPr>
  <p:notesTextViewPr>
    <p:cViewPr>
      <p:scale>
        <a:sx n="100" d="100"/>
        <a:sy n="100" d="100"/>
      </p:scale>
      <p:origin x="0" y="0"/>
    </p:cViewPr>
  </p:notesTextViewPr>
  <p:sorterViewPr>
    <p:cViewPr>
      <p:scale>
        <a:sx n="100" d="100"/>
        <a:sy n="100" d="100"/>
      </p:scale>
      <p:origin x="0" y="0"/>
    </p:cViewPr>
  </p:sorterViewPr>
  <p:notesViewPr>
    <p:cSldViewPr snapToGrid="0">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handoutMaster" Target="handoutMasters/handoutMaster1.xml"/><Relationship Id="rId50"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commentAuthors" Target="commentAuthors.xml"/><Relationship Id="rId8" Type="http://schemas.openxmlformats.org/officeDocument/2006/relationships/slide" Target="slides/slide6.xml"/><Relationship Id="rId51"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11"/>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5123" name="Rectangle 12"/>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512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5125" name="Rectangle 14"/>
          <p:cNvSpPr>
            <a:spLocks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p>
            <a:pPr algn="r" defTabSz="903288">
              <a:lnSpc>
                <a:spcPct val="100000"/>
              </a:lnSpc>
            </a:pPr>
            <a:fld id="{22244E67-557B-7741-B9F5-F61AA18495DF}" type="slidenum">
              <a:rPr lang="en-US" sz="800"/>
              <a:pPr algn="r" defTabSz="903288">
                <a:lnSpc>
                  <a:spcPct val="100000"/>
                </a:lnSpc>
              </a:pPr>
              <a:t>‹#›</a:t>
            </a:fld>
            <a:endParaRPr lang="en-US" sz="800"/>
          </a:p>
        </p:txBody>
      </p:sp>
    </p:spTree>
    <p:extLst>
      <p:ext uri="{BB962C8B-B14F-4D97-AF65-F5344CB8AC3E}">
        <p14:creationId xmlns:p14="http://schemas.microsoft.com/office/powerpoint/2010/main" val="21810151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8"/>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6147" name="Rectangle 9"/>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6148"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smtClean="0">
                <a:cs typeface="+mn-cs"/>
              </a:defRPr>
            </a:lvl1pPr>
          </a:lstStyle>
          <a:p>
            <a:pPr>
              <a:defRPr/>
            </a:pPr>
            <a:fld id="{F4CE0E46-7F05-B940-8356-5580BE265E49}" type="slidenum">
              <a:rPr lang="en-US"/>
              <a:pPr>
                <a:defRPr/>
              </a:pPr>
              <a:t>‹#›</a:t>
            </a:fld>
            <a:endParaRPr lang="en-US"/>
          </a:p>
        </p:txBody>
      </p:sp>
      <p:sp>
        <p:nvSpPr>
          <p:cNvPr id="61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a:t>Body Text</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626460584"/>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ＭＳ Ｐゴシック" charset="0"/>
        <a:cs typeface="ＭＳ Ｐゴシック" charset="0"/>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1</a:t>
            </a:fld>
            <a:endParaRPr lang="en-US" sz="80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404813" y="4378325"/>
            <a:ext cx="6121400" cy="42529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33972705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With advances of mobile</a:t>
            </a:r>
            <a:r>
              <a:rPr lang="en-GB" baseline="0" dirty="0" smtClean="0"/>
              <a:t> technology, mobility has become the key parameter for the internet usage.  People’s lifestyles are becoming increasingly reliant on smartphones and tablets.  The report summarised what the future holds for the world of mobile.</a:t>
            </a:r>
          </a:p>
          <a:p>
            <a:endParaRPr lang="en-GB"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2</a:t>
            </a:fld>
            <a:endParaRPr lang="en-US"/>
          </a:p>
        </p:txBody>
      </p:sp>
    </p:spTree>
    <p:extLst>
      <p:ext uri="{BB962C8B-B14F-4D97-AF65-F5344CB8AC3E}">
        <p14:creationId xmlns:p14="http://schemas.microsoft.com/office/powerpoint/2010/main" val="38329691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At present, smartphones are being widely used for both business and personal</a:t>
            </a:r>
            <a:r>
              <a:rPr lang="en-GB" baseline="0" dirty="0" smtClean="0"/>
              <a:t> purposes.  Thus, they are a treasure trove for attacks to steal corporate and personal data. Security threats to mobile devices have progressed because of the Internet connectivity, use of business and other applications, the different communication mechanisms available, and so on.  Apart from those threats specific to mobile devices, they are also susceptible to many of the treats applicable to desktop and laptop computers.</a:t>
            </a:r>
          </a:p>
          <a:p>
            <a:endParaRPr lang="en-GB" baseline="0" dirty="0" smtClean="0"/>
          </a:p>
          <a:p>
            <a:r>
              <a:rPr lang="en-GB" baseline="0" dirty="0" smtClean="0"/>
              <a:t>Smartphones today offer broad Internet and network connectivity via varying channels such as 3G/4G. Bluetooth, Wi-Fi or a wired computer connection.  Security threats may arise in different places along these varying paths while transmitting.</a:t>
            </a:r>
            <a:endParaRPr lang="en-GB"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3</a:t>
            </a:fld>
            <a:endParaRPr lang="en-US"/>
          </a:p>
        </p:txBody>
      </p:sp>
    </p:spTree>
    <p:extLst>
      <p:ext uri="{BB962C8B-B14F-4D97-AF65-F5344CB8AC3E}">
        <p14:creationId xmlns:p14="http://schemas.microsoft.com/office/powerpoint/2010/main" val="42489607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Because of extensive usage and implementation of BYOD policies in organizations, mobile devices have become a prime target for attacks.  Attackers scan these devices for</a:t>
            </a:r>
            <a:r>
              <a:rPr lang="en-GB" baseline="0" dirty="0" smtClean="0"/>
              <a:t> vulnerabilities.  These attacks can involve the device layer, the network layer, the data centre, or a combination of these.</a:t>
            </a:r>
            <a:endParaRPr lang="en-GB"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5</a:t>
            </a:fld>
            <a:endParaRPr lang="en-US"/>
          </a:p>
        </p:txBody>
      </p:sp>
    </p:spTree>
    <p:extLst>
      <p:ext uri="{BB962C8B-B14F-4D97-AF65-F5344CB8AC3E}">
        <p14:creationId xmlns:p14="http://schemas.microsoft.com/office/powerpoint/2010/main" val="38894944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Today, pictures, contact lists, banking apps, social media, email accounts, financial information, business information, and others, all reside on our smartphones devices.  Thus, smartphones are a treasure</a:t>
            </a:r>
            <a:r>
              <a:rPr lang="en-GB" baseline="0" dirty="0" smtClean="0"/>
              <a:t> trove of information for potential exploitation by attackers.  Among all smartphones, android devices are most likely to be hacked, as the occupy 80% of the mobile market share.</a:t>
            </a:r>
          </a:p>
          <a:p>
            <a:r>
              <a:rPr lang="en-GB" baseline="0" dirty="0" smtClean="0"/>
              <a:t>Upon compromising a smartphone, an attacker could spy user activities on mobile, misuse the sensitive information stolen, impersonate the user by posting on social media accounts, or enlisting the device in a </a:t>
            </a:r>
            <a:r>
              <a:rPr lang="en-GB" baseline="0" dirty="0" err="1" smtClean="0"/>
              <a:t>bonet</a:t>
            </a:r>
            <a:r>
              <a:rPr lang="en-GB" baseline="0" dirty="0" smtClean="0"/>
              <a:t> (a network of many hacked smartphones)</a:t>
            </a:r>
            <a:endParaRPr lang="en-GB"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6</a:t>
            </a:fld>
            <a:endParaRPr lang="en-US"/>
          </a:p>
        </p:txBody>
      </p:sp>
    </p:spTree>
    <p:extLst>
      <p:ext uri="{BB962C8B-B14F-4D97-AF65-F5344CB8AC3E}">
        <p14:creationId xmlns:p14="http://schemas.microsoft.com/office/powerpoint/2010/main" val="10651801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Increase usage of smartphone with ever-evolving technological features has made mobile</a:t>
            </a:r>
            <a:r>
              <a:rPr lang="en-GB" baseline="0" dirty="0" smtClean="0"/>
              <a:t> device security a primary security concern for IT sector.</a:t>
            </a:r>
            <a:endParaRPr lang="en-GB"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8</a:t>
            </a:fld>
            <a:endParaRPr lang="en-US"/>
          </a:p>
        </p:txBody>
      </p:sp>
    </p:spTree>
    <p:extLst>
      <p:ext uri="{BB962C8B-B14F-4D97-AF65-F5344CB8AC3E}">
        <p14:creationId xmlns:p14="http://schemas.microsoft.com/office/powerpoint/2010/main" val="8087906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ZitMo</a:t>
            </a:r>
            <a:r>
              <a:rPr lang="en-GB" dirty="0"/>
              <a:t> – </a:t>
            </a:r>
            <a:r>
              <a:rPr lang="en-GB" dirty="0" err="1"/>
              <a:t>intercpt</a:t>
            </a:r>
            <a:r>
              <a:rPr lang="en-GB" dirty="0"/>
              <a:t> SMS confirmation codes to access bank accounts</a:t>
            </a:r>
          </a:p>
          <a:p>
            <a:pPr marL="112713" marR="0" lvl="0" indent="-112713" algn="l" defTabSz="1020763" rtl="0" eaLnBrk="0" fontAlgn="base" latinLnBrk="0" hangingPunct="0">
              <a:lnSpc>
                <a:spcPct val="90000"/>
              </a:lnSpc>
              <a:spcBef>
                <a:spcPct val="50000"/>
              </a:spcBef>
              <a:spcAft>
                <a:spcPct val="0"/>
              </a:spcAft>
              <a:buClrTx/>
              <a:buSzPct val="100000"/>
              <a:buFontTx/>
              <a:buChar char="•"/>
              <a:tabLst/>
              <a:defRPr/>
            </a:pPr>
            <a:r>
              <a:rPr lang="en-GB" dirty="0" err="1"/>
              <a:t>FakeToken</a:t>
            </a:r>
            <a:r>
              <a:rPr lang="en-GB" dirty="0"/>
              <a:t> – steals both banking authentication factors directly from the mobile devices</a:t>
            </a:r>
          </a:p>
          <a:p>
            <a:pPr marL="112713" marR="0" lvl="0" indent="-112713" algn="l" defTabSz="1020763" rtl="0" eaLnBrk="0" fontAlgn="base" latinLnBrk="0" hangingPunct="0">
              <a:lnSpc>
                <a:spcPct val="90000"/>
              </a:lnSpc>
              <a:spcBef>
                <a:spcPct val="50000"/>
              </a:spcBef>
              <a:spcAft>
                <a:spcPct val="0"/>
              </a:spcAft>
              <a:buClrTx/>
              <a:buSzPct val="100000"/>
              <a:buFontTx/>
              <a:buChar char="•"/>
              <a:tabLst/>
              <a:defRPr/>
            </a:pPr>
            <a:r>
              <a:rPr lang="en-GB" dirty="0"/>
              <a:t>TRAMP.A – Design to log the keystrokes of target android mobile to steal passwords and other sensitive information</a:t>
            </a:r>
          </a:p>
          <a:p>
            <a:pPr marL="112713" marR="0" lvl="0" indent="-112713" algn="l" defTabSz="1020763" rtl="0" eaLnBrk="0" fontAlgn="base" latinLnBrk="0" hangingPunct="0">
              <a:lnSpc>
                <a:spcPct val="90000"/>
              </a:lnSpc>
              <a:spcBef>
                <a:spcPct val="50000"/>
              </a:spcBef>
              <a:spcAft>
                <a:spcPct val="0"/>
              </a:spcAft>
              <a:buClrTx/>
              <a:buSzPct val="100000"/>
              <a:buFontTx/>
              <a:buChar char="•"/>
              <a:tabLst/>
              <a:defRPr/>
            </a:pPr>
            <a:r>
              <a:rPr lang="en-GB" dirty="0" err="1"/>
              <a:t>AndroRAT</a:t>
            </a:r>
            <a:r>
              <a:rPr lang="en-GB" dirty="0"/>
              <a:t> – allows a remote attacker to gain control over the device and steal information. Also to retrieve call long and contact information, place call, etc.</a:t>
            </a:r>
          </a:p>
          <a:p>
            <a:pPr marL="112713" marR="0" lvl="0" indent="-112713" algn="l" defTabSz="1020763" rtl="0" eaLnBrk="0" fontAlgn="base" latinLnBrk="0" hangingPunct="0">
              <a:lnSpc>
                <a:spcPct val="90000"/>
              </a:lnSpc>
              <a:spcBef>
                <a:spcPct val="50000"/>
              </a:spcBef>
              <a:spcAft>
                <a:spcPct val="0"/>
              </a:spcAft>
              <a:buClrTx/>
              <a:buSzPct val="100000"/>
              <a:buFontTx/>
              <a:buChar char="•"/>
              <a:tabLst/>
              <a:defRPr/>
            </a:pPr>
            <a:r>
              <a:rPr lang="en-GB" dirty="0"/>
              <a:t>Dendroid – HTTP RAT that is marketed as being transparent to user and firmware interface, having a sophisticated PHP panel</a:t>
            </a:r>
            <a:r>
              <a:rPr lang="en-GB"/>
              <a:t>, am</a:t>
            </a:r>
          </a:p>
          <a:p>
            <a:pPr marL="112713" marR="0" lvl="0" indent="-112713" algn="l" defTabSz="1020763" rtl="0" eaLnBrk="0" fontAlgn="base" latinLnBrk="0" hangingPunct="0">
              <a:lnSpc>
                <a:spcPct val="90000"/>
              </a:lnSpc>
              <a:spcBef>
                <a:spcPct val="50000"/>
              </a:spcBef>
              <a:spcAft>
                <a:spcPct val="0"/>
              </a:spcAft>
              <a:buClrTx/>
              <a:buSzPct val="100000"/>
              <a:buFontTx/>
              <a:buChar char="•"/>
              <a:tabLst/>
              <a:defRPr/>
            </a:pPr>
            <a:endParaRPr lang="en-GB"/>
          </a:p>
          <a:p>
            <a:pPr marL="112713" marR="0" lvl="0" indent="-112713" algn="l" defTabSz="1020763" rtl="0" eaLnBrk="0" fontAlgn="base" latinLnBrk="0" hangingPunct="0">
              <a:lnSpc>
                <a:spcPct val="90000"/>
              </a:lnSpc>
              <a:spcBef>
                <a:spcPct val="50000"/>
              </a:spcBef>
              <a:spcAft>
                <a:spcPct val="0"/>
              </a:spcAft>
              <a:buClrTx/>
              <a:buSzPct val="100000"/>
              <a:buFontTx/>
              <a:buChar char="•"/>
              <a:tabLst/>
              <a:defRPr/>
            </a:pPr>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18</a:t>
            </a:fld>
            <a:endParaRPr lang="en-US"/>
          </a:p>
        </p:txBody>
      </p:sp>
    </p:spTree>
    <p:extLst>
      <p:ext uri="{BB962C8B-B14F-4D97-AF65-F5344CB8AC3E}">
        <p14:creationId xmlns:p14="http://schemas.microsoft.com/office/powerpoint/2010/main" val="11172630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Google Apps Device Policy app – Remote Wipe, that can use the Google Admin console to remotely wipe the device.</a:t>
            </a:r>
          </a:p>
          <a:p>
            <a:endParaRPr lang="en-GB"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20</a:t>
            </a:fld>
            <a:endParaRPr lang="en-US"/>
          </a:p>
        </p:txBody>
      </p:sp>
    </p:spTree>
    <p:extLst>
      <p:ext uri="{BB962C8B-B14F-4D97-AF65-F5344CB8AC3E}">
        <p14:creationId xmlns:p14="http://schemas.microsoft.com/office/powerpoint/2010/main" val="36852010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12713" marR="0" lvl="0" indent="-112713" algn="l" defTabSz="1020763" rtl="0" eaLnBrk="0" fontAlgn="base" latinLnBrk="0" hangingPunct="0">
              <a:lnSpc>
                <a:spcPct val="90000"/>
              </a:lnSpc>
              <a:spcBef>
                <a:spcPct val="50000"/>
              </a:spcBef>
              <a:spcAft>
                <a:spcPct val="0"/>
              </a:spcAft>
              <a:buClrTx/>
              <a:buSzPct val="100000"/>
              <a:buFontTx/>
              <a:buChar char="•"/>
              <a:tabLst/>
              <a:defRPr/>
            </a:pPr>
            <a:endParaRPr lang="en-GB" dirty="0"/>
          </a:p>
          <a:p>
            <a:pPr marL="112713" marR="0" lvl="0" indent="-112713" algn="l" defTabSz="1020763" rtl="0" eaLnBrk="0" fontAlgn="base" latinLnBrk="0" hangingPunct="0">
              <a:lnSpc>
                <a:spcPct val="90000"/>
              </a:lnSpc>
              <a:spcBef>
                <a:spcPct val="50000"/>
              </a:spcBef>
              <a:spcAft>
                <a:spcPct val="0"/>
              </a:spcAft>
              <a:buClrTx/>
              <a:buSzPct val="100000"/>
              <a:buFontTx/>
              <a:buChar char="•"/>
              <a:tabLst/>
              <a:defRPr/>
            </a:pPr>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21</a:t>
            </a:fld>
            <a:endParaRPr lang="en-US"/>
          </a:p>
        </p:txBody>
      </p:sp>
    </p:spTree>
    <p:extLst>
      <p:ext uri="{BB962C8B-B14F-4D97-AF65-F5344CB8AC3E}">
        <p14:creationId xmlns:p14="http://schemas.microsoft.com/office/powerpoint/2010/main" val="24934198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Jailbreaking void your phone’s warranty, poor performance, malware infection, bricking the device.</a:t>
            </a:r>
          </a:p>
          <a:p>
            <a:r>
              <a:rPr lang="en-GB" dirty="0"/>
              <a:t>Types of Jailbreaking: Userland Exploit, </a:t>
            </a:r>
            <a:r>
              <a:rPr lang="en-GB" dirty="0" err="1"/>
              <a:t>iBoot</a:t>
            </a:r>
            <a:r>
              <a:rPr lang="en-GB" dirty="0"/>
              <a:t> Exploit, </a:t>
            </a:r>
            <a:r>
              <a:rPr lang="en-GB" dirty="0" err="1"/>
              <a:t>Bootrom</a:t>
            </a:r>
            <a:r>
              <a:rPr lang="en-GB" dirty="0"/>
              <a:t> Exploit</a:t>
            </a:r>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24</a:t>
            </a:fld>
            <a:endParaRPr lang="en-US"/>
          </a:p>
        </p:txBody>
      </p:sp>
    </p:spTree>
    <p:extLst>
      <p:ext uri="{BB962C8B-B14F-4D97-AF65-F5344CB8AC3E}">
        <p14:creationId xmlns:p14="http://schemas.microsoft.com/office/powerpoint/2010/main" val="16054808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Rectangle 3"/>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6" name="Rectangle 4"/>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
        <p:nvSpPr>
          <p:cNvPr id="7" name="Rectangle 5"/>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lecture 2</a:t>
            </a:r>
          </a:p>
        </p:txBody>
      </p:sp>
      <p:sp>
        <p:nvSpPr>
          <p:cNvPr id="8" name="Rectangle 6"/>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DC7FBAF0-BCF5-8741-945F-3C6763791038}" type="slidenum">
              <a:rPr lang="en-US" sz="1000">
                <a:solidFill>
                  <a:srgbClr val="D3D3D3"/>
                </a:solidFill>
              </a:rPr>
              <a:pPr algn="r" defTabSz="814388">
                <a:lnSpc>
                  <a:spcPct val="100000"/>
                </a:lnSpc>
              </a:pPr>
              <a:t>‹#›</a:t>
            </a:fld>
            <a:endParaRPr lang="en-US" sz="1000">
              <a:solidFill>
                <a:srgbClr val="D3D3D3"/>
              </a:solidFill>
            </a:endParaRPr>
          </a:p>
        </p:txBody>
      </p:sp>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1290248" name="Rectangle 8"/>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3854027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5638" y="702293"/>
            <a:ext cx="8145462" cy="838200"/>
          </a:xfrm>
        </p:spPr>
        <p:txBody>
          <a:bodyPr/>
          <a:lstStyle/>
          <a:p>
            <a:r>
              <a:rPr lang="en-US"/>
              <a:t>Click to edit Master title style</a:t>
            </a:r>
          </a:p>
        </p:txBody>
      </p:sp>
      <p:sp>
        <p:nvSpPr>
          <p:cNvPr id="3" name="Content Placeholder 2"/>
          <p:cNvSpPr>
            <a:spLocks noGrp="1"/>
          </p:cNvSpPr>
          <p:nvPr>
            <p:ph idx="1"/>
          </p:nvPr>
        </p:nvSpPr>
        <p:spPr>
          <a:xfrm>
            <a:off x="655638" y="1687390"/>
            <a:ext cx="7940675" cy="4720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60975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781150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38947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0279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88369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4858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774995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291901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87525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67663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a:t>Click to edit Master title style</a:t>
            </a:r>
          </a:p>
        </p:txBody>
      </p:sp>
      <p:sp>
        <p:nvSpPr>
          <p:cNvPr id="3" name="Table Placeholder 2"/>
          <p:cNvSpPr>
            <a:spLocks noGrp="1"/>
          </p:cNvSpPr>
          <p:nvPr>
            <p:ph type="tbl" idx="1"/>
          </p:nvPr>
        </p:nvSpPr>
        <p:spPr>
          <a:xfrm>
            <a:off x="655638" y="2014538"/>
            <a:ext cx="7940675" cy="3571875"/>
          </a:xfrm>
        </p:spPr>
        <p:txBody>
          <a:bodyPr/>
          <a:lstStyle/>
          <a:p>
            <a:pPr lvl="0"/>
            <a:endParaRPr lang="en-US" noProof="0" dirty="0"/>
          </a:p>
        </p:txBody>
      </p:sp>
    </p:spTree>
    <p:extLst>
      <p:ext uri="{BB962C8B-B14F-4D97-AF65-F5344CB8AC3E}">
        <p14:creationId xmlns:p14="http://schemas.microsoft.com/office/powerpoint/2010/main" val="3969748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Rectangle 278"/>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6" name="Rectangle 279"/>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
        <p:nvSpPr>
          <p:cNvPr id="7" name="Rectangle 280"/>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8" name="Rectangle 281"/>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7F1BC4EF-034A-F647-AA58-B71D58802FDB}" type="slidenum">
              <a:rPr lang="en-US" sz="1000">
                <a:solidFill>
                  <a:srgbClr val="D3D3D3"/>
                </a:solidFill>
              </a:rPr>
              <a:pPr algn="r" defTabSz="814388">
                <a:lnSpc>
                  <a:spcPct val="100000"/>
                </a:lnSpc>
              </a:pPr>
              <a:t>‹#›</a:t>
            </a:fld>
            <a:endParaRPr lang="en-US" sz="1000">
              <a:solidFill>
                <a:srgbClr val="D3D3D3"/>
              </a:solidFill>
            </a:endParaRPr>
          </a:p>
        </p:txBody>
      </p:sp>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369874" name="Rectangle 210"/>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884885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1047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33228517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9231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643739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408482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85695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8542533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1374911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986291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3160796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cSld name="Bullet">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239713" y="914400"/>
            <a:ext cx="8578850" cy="5394960"/>
          </a:xfrm>
        </p:spPr>
        <p:txBody>
          <a:bodyPr/>
          <a:lstStyle>
            <a:lvl1pPr>
              <a:lnSpc>
                <a:spcPct val="95000"/>
              </a:lnSpc>
              <a:spcBef>
                <a:spcPts val="1480"/>
              </a:spcBef>
              <a:defRPr sz="2200">
                <a:solidFill>
                  <a:srgbClr val="000000"/>
                </a:solidFill>
                <a:latin typeface="+mj-lt"/>
              </a:defRPr>
            </a:lvl1pPr>
            <a:lvl2pPr>
              <a:lnSpc>
                <a:spcPct val="95000"/>
              </a:lnSpc>
              <a:spcBef>
                <a:spcPts val="600"/>
              </a:spcBef>
              <a:defRPr>
                <a:solidFill>
                  <a:srgbClr val="000000"/>
                </a:solidFill>
                <a:latin typeface="+mj-lt"/>
              </a:defRPr>
            </a:lvl2pPr>
            <a:lvl3pPr>
              <a:defRPr>
                <a:solidFill>
                  <a:srgbClr val="000000"/>
                </a:solidFill>
                <a:latin typeface="+mj-lt"/>
              </a:defRPr>
            </a:lvl3pPr>
            <a:lvl4pPr>
              <a:defRPr>
                <a:solidFill>
                  <a:srgbClr val="000000"/>
                </a:solidFill>
                <a:latin typeface="+mj-lt"/>
              </a:defRPr>
            </a:lvl4pPr>
            <a:lvl5pPr>
              <a:defRPr>
                <a:solidFill>
                  <a:srgbClr val="000000"/>
                </a:solidFill>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Title 2"/>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545606873"/>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1027" name="Rectangle 4"/>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lecture 2</a:t>
            </a:r>
          </a:p>
        </p:txBody>
      </p:sp>
      <p:sp>
        <p:nvSpPr>
          <p:cNvPr id="1028" name="Rectangle 5"/>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28856D66-2D7E-BA44-8BF8-F720D8CAD36C}" type="slidenum">
              <a:rPr lang="en-US" sz="1000">
                <a:solidFill>
                  <a:srgbClr val="D3D3D3"/>
                </a:solidFill>
              </a:rPr>
              <a:pPr algn="r" defTabSz="814388">
                <a:lnSpc>
                  <a:spcPct val="100000"/>
                </a:lnSpc>
              </a:pPr>
              <a:t>‹#›</a:t>
            </a:fld>
            <a:endParaRPr lang="en-US" sz="1000">
              <a:solidFill>
                <a:srgbClr val="D3D3D3"/>
              </a:solidFill>
            </a:endParaRPr>
          </a:p>
        </p:txBody>
      </p:sp>
      <p:sp>
        <p:nvSpPr>
          <p:cNvPr id="1029" name="Rectangle 6"/>
          <p:cNvSpPr>
            <a:spLocks noGrp="1" noChangeArrowheads="1"/>
          </p:cNvSpPr>
          <p:nvPr>
            <p:ph type="body" idx="1"/>
          </p:nvPr>
        </p:nvSpPr>
        <p:spPr bwMode="auto">
          <a:xfrm>
            <a:off x="636398" y="2078328"/>
            <a:ext cx="7940675" cy="3950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p>
            <a:pPr lvl="0"/>
            <a:r>
              <a:rPr lang="en-US"/>
              <a:t>Body Text</a:t>
            </a:r>
          </a:p>
          <a:p>
            <a:pPr lvl="1"/>
            <a:r>
              <a:rPr lang="en-US"/>
              <a:t>Second Level</a:t>
            </a:r>
          </a:p>
          <a:p>
            <a:pPr lvl="2"/>
            <a:r>
              <a:rPr lang="en-US"/>
              <a:t>Third Level</a:t>
            </a:r>
          </a:p>
          <a:p>
            <a:pPr lvl="3"/>
            <a:r>
              <a:rPr lang="en-US"/>
              <a:t>Fourth Level</a:t>
            </a:r>
          </a:p>
          <a:p>
            <a:pPr lvl="4"/>
            <a:r>
              <a:rPr lang="en-US"/>
              <a:t>Fifth Level</a:t>
            </a:r>
          </a:p>
        </p:txBody>
      </p:sp>
      <p:sp>
        <p:nvSpPr>
          <p:cNvPr id="1031" name="Rectangle 8"/>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1032" name="Rectangle 9"/>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055"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 id="2147484044" r:id="rId12"/>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fontAlgn="base">
        <a:lnSpc>
          <a:spcPct val="90000"/>
        </a:lnSpc>
        <a:spcBef>
          <a:spcPct val="0"/>
        </a:spcBef>
        <a:spcAft>
          <a:spcPct val="0"/>
        </a:spcAft>
        <a:defRPr sz="3200" b="1">
          <a:solidFill>
            <a:srgbClr val="708CA1"/>
          </a:solidFill>
          <a:latin typeface="Arial" charset="0"/>
        </a:defRPr>
      </a:lvl6pPr>
      <a:lvl7pPr marL="914400" algn="l" defTabSz="814388" rtl="0" fontAlgn="base">
        <a:lnSpc>
          <a:spcPct val="90000"/>
        </a:lnSpc>
        <a:spcBef>
          <a:spcPct val="0"/>
        </a:spcBef>
        <a:spcAft>
          <a:spcPct val="0"/>
        </a:spcAft>
        <a:defRPr sz="3200" b="1">
          <a:solidFill>
            <a:srgbClr val="708CA1"/>
          </a:solidFill>
          <a:latin typeface="Arial" charset="0"/>
        </a:defRPr>
      </a:lvl7pPr>
      <a:lvl8pPr marL="1371600" algn="l" defTabSz="814388" rtl="0" fontAlgn="base">
        <a:lnSpc>
          <a:spcPct val="90000"/>
        </a:lnSpc>
        <a:spcBef>
          <a:spcPct val="0"/>
        </a:spcBef>
        <a:spcAft>
          <a:spcPct val="0"/>
        </a:spcAft>
        <a:defRPr sz="3200" b="1">
          <a:solidFill>
            <a:srgbClr val="708CA1"/>
          </a:solidFill>
          <a:latin typeface="Arial" charset="0"/>
        </a:defRPr>
      </a:lvl8pPr>
      <a:lvl9pPr marL="1828800" algn="l" defTabSz="814388" rtl="0" fontAlgn="base">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0" fontAlgn="base" hangingPunct="0">
        <a:lnSpc>
          <a:spcPct val="95000"/>
        </a:lnSpc>
        <a:spcBef>
          <a:spcPct val="35000"/>
        </a:spcBef>
        <a:spcAft>
          <a:spcPct val="0"/>
        </a:spcAft>
        <a:buClr>
          <a:srgbClr val="708CA1"/>
        </a:buClr>
        <a:defRPr sz="2000">
          <a:solidFill>
            <a:schemeClr val="tx1"/>
          </a:solidFill>
          <a:latin typeface="+mn-lt"/>
        </a:defRPr>
      </a:lvl6pPr>
      <a:lvl7pPr marL="2519363" algn="l" defTabSz="814388" rtl="0" eaLnBrk="0" fontAlgn="base" hangingPunct="0">
        <a:lnSpc>
          <a:spcPct val="95000"/>
        </a:lnSpc>
        <a:spcBef>
          <a:spcPct val="35000"/>
        </a:spcBef>
        <a:spcAft>
          <a:spcPct val="0"/>
        </a:spcAft>
        <a:buClr>
          <a:srgbClr val="708CA1"/>
        </a:buClr>
        <a:defRPr sz="2000">
          <a:solidFill>
            <a:schemeClr val="tx1"/>
          </a:solidFill>
          <a:latin typeface="+mn-lt"/>
        </a:defRPr>
      </a:lvl7pPr>
      <a:lvl8pPr marL="2976563" algn="l" defTabSz="814388" rtl="0" eaLnBrk="0" fontAlgn="base" hangingPunct="0">
        <a:lnSpc>
          <a:spcPct val="95000"/>
        </a:lnSpc>
        <a:spcBef>
          <a:spcPct val="35000"/>
        </a:spcBef>
        <a:spcAft>
          <a:spcPct val="0"/>
        </a:spcAft>
        <a:buClr>
          <a:srgbClr val="708CA1"/>
        </a:buClr>
        <a:defRPr sz="2000">
          <a:solidFill>
            <a:schemeClr val="tx1"/>
          </a:solidFill>
          <a:latin typeface="+mn-lt"/>
        </a:defRPr>
      </a:lvl8pPr>
      <a:lvl9pPr marL="3433763" algn="l" defTabSz="814388" rtl="0" eaLnBrk="0" fontAlgn="base" hangingPunct="0">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3074" name="Rectangle 6146"/>
          <p:cNvSpPr>
            <a:spLocks noGrp="1" noChangeArrowheads="1"/>
          </p:cNvSpPr>
          <p:nvPr>
            <p:ph type="title"/>
          </p:nvPr>
        </p:nvSpPr>
        <p:spPr bwMode="auto">
          <a:xfrm>
            <a:off x="193868" y="394392"/>
            <a:ext cx="877215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3075" name="Rectangle 6281"/>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3076" name="Rectangle 6282"/>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6084AB3D-AE30-934E-B0BC-A74C2CCEE444}" type="slidenum">
              <a:rPr lang="en-US" sz="1000">
                <a:solidFill>
                  <a:srgbClr val="D3D3D3"/>
                </a:solidFill>
              </a:rPr>
              <a:pPr algn="r" defTabSz="814388">
                <a:lnSpc>
                  <a:spcPct val="100000"/>
                </a:lnSpc>
              </a:pPr>
              <a:t>‹#›</a:t>
            </a:fld>
            <a:endParaRPr lang="en-US" sz="1000">
              <a:solidFill>
                <a:srgbClr val="D3D3D3"/>
              </a:solidFill>
            </a:endParaRPr>
          </a:p>
        </p:txBody>
      </p:sp>
      <p:sp>
        <p:nvSpPr>
          <p:cNvPr id="3077" name="Rectangle 6284"/>
          <p:cNvSpPr>
            <a:spLocks noGrp="1" noChangeArrowheads="1"/>
          </p:cNvSpPr>
          <p:nvPr>
            <p:ph type="body" idx="1"/>
          </p:nvPr>
        </p:nvSpPr>
        <p:spPr bwMode="auto">
          <a:xfrm>
            <a:off x="213109" y="1539502"/>
            <a:ext cx="8733677" cy="49264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p>
            <a:pPr lvl="0"/>
            <a:r>
              <a:rPr lang="en-US" dirty="0"/>
              <a:t>Body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078" name="Rectangle 6312"/>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3079" name="Rectangle 6313"/>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Tree>
  </p:cSld>
  <p:clrMap bg1="lt1" tx1="dk1" bg2="lt2" tx2="dk2" accent1="accent1" accent2="accent2" accent3="accent3" accent4="accent4" accent5="accent5" accent6="accent6" hlink="hlink" folHlink="folHlink"/>
  <p:sldLayoutIdLst>
    <p:sldLayoutId id="2147484056" r:id="rId1"/>
    <p:sldLayoutId id="2147484045"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 id="2147484057" r:id="rId12"/>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1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3.xml.rels><?xml version="1.0" encoding="UTF-8" standalone="yes"?>
<Relationships xmlns="http://schemas.openxmlformats.org/package/2006/relationships"><Relationship Id="rId3" Type="http://schemas.openxmlformats.org/officeDocument/2006/relationships/hyperlink" Target="http://www.hackmageddon.com/category/security/cyber-attack-statistics" TargetMode="External"/><Relationship Id="rId2" Type="http://schemas.openxmlformats.org/officeDocument/2006/relationships/hyperlink" Target="http://www.ted.com/" TargetMode="External"/><Relationship Id="rId1" Type="http://schemas.openxmlformats.org/officeDocument/2006/relationships/slideLayout" Target="../slideLayouts/slideLayout24.xml"/><Relationship Id="rId4" Type="http://schemas.openxmlformats.org/officeDocument/2006/relationships/hyperlink" Target="http://www.idtheftcenter.org/2016databreache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p:cNvSpPr>
            <a:spLocks noGrp="1" noChangeArrowheads="1"/>
          </p:cNvSpPr>
          <p:nvPr>
            <p:ph type="ctrTitle"/>
          </p:nvPr>
        </p:nvSpPr>
        <p:spPr>
          <a:xfrm>
            <a:off x="311149" y="2263775"/>
            <a:ext cx="3951757" cy="1481138"/>
          </a:xfrm>
        </p:spPr>
        <p:txBody>
          <a:bodyPr/>
          <a:lstStyle/>
          <a:p>
            <a:pPr eaLnBrk="1" hangingPunct="1"/>
            <a:r>
              <a:rPr lang="en-US" sz="2400" dirty="0">
                <a:latin typeface="Arial" charset="0"/>
              </a:rPr>
              <a:t>Instructor Materials</a:t>
            </a:r>
            <a:br>
              <a:rPr lang="en-US" sz="2400" dirty="0">
                <a:latin typeface="Arial" charset="0"/>
              </a:rPr>
            </a:br>
            <a:r>
              <a:rPr lang="en-US" sz="2400" dirty="0">
                <a:latin typeface="Arial" charset="0"/>
              </a:rPr>
              <a:t>lecture 2: The Cybersecurity Sorcery Cube</a:t>
            </a:r>
            <a:endParaRPr lang="en-US" sz="2400" u="sng" dirty="0">
              <a:solidFill>
                <a:schemeClr val="folHlink"/>
              </a:solidFill>
              <a:latin typeface="Arial" charset="0"/>
            </a:endParaRPr>
          </a:p>
        </p:txBody>
      </p:sp>
      <p:sp>
        <p:nvSpPr>
          <p:cNvPr id="7170" name="Rectangle 3"/>
          <p:cNvSpPr>
            <a:spLocks noGrp="1" noChangeArrowheads="1"/>
          </p:cNvSpPr>
          <p:nvPr>
            <p:ph type="subTitle" idx="1"/>
          </p:nvPr>
        </p:nvSpPr>
        <p:spPr>
          <a:xfrm>
            <a:off x="1564915" y="759890"/>
            <a:ext cx="6788150" cy="658812"/>
          </a:xfrm>
        </p:spPr>
        <p:txBody>
          <a:bodyPr/>
          <a:lstStyle/>
          <a:p>
            <a:pPr algn="ctr" eaLnBrk="1" hangingPunct="1">
              <a:buFont typeface="Wingdings" charset="0"/>
              <a:buNone/>
            </a:pPr>
            <a:r>
              <a:rPr lang="en-US" sz="2800" dirty="0">
                <a:latin typeface="Arial" charset="0"/>
              </a:rPr>
              <a:t>Advanced Cyber Security</a:t>
            </a:r>
            <a:r>
              <a:rPr lang="en-US" dirty="0">
                <a:latin typeface="Arial" charset="0"/>
              </a:rPr>
              <a:t> </a:t>
            </a:r>
          </a:p>
        </p:txBody>
      </p:sp>
      <p:sp>
        <p:nvSpPr>
          <p:cNvPr id="2" name="Rectangle 1"/>
          <p:cNvSpPr/>
          <p:nvPr/>
        </p:nvSpPr>
        <p:spPr>
          <a:xfrm>
            <a:off x="3748051" y="2508872"/>
            <a:ext cx="1553630" cy="424732"/>
          </a:xfrm>
          <a:prstGeom prst="rect">
            <a:avLst/>
          </a:prstGeom>
        </p:spPr>
        <p:txBody>
          <a:bodyPr wrap="none">
            <a:spAutoFit/>
          </a:bodyPr>
          <a:lstStyle/>
          <a:p>
            <a:r>
              <a:rPr lang="en-US" b="1" dirty="0"/>
              <a:t>Lecture 5</a:t>
            </a:r>
            <a:endParaRPr lang="en-GB" dirty="0"/>
          </a:p>
        </p:txBody>
      </p:sp>
      <p:sp>
        <p:nvSpPr>
          <p:cNvPr id="5" name="TextBox 6"/>
          <p:cNvSpPr txBox="1">
            <a:spLocks noChangeArrowheads="1"/>
          </p:cNvSpPr>
          <p:nvPr/>
        </p:nvSpPr>
        <p:spPr bwMode="auto">
          <a:xfrm>
            <a:off x="2737701" y="4589986"/>
            <a:ext cx="38862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tx1"/>
                </a:solidFill>
                <a:latin typeface="Comic Sans MS" pitchFamily="66" charset="0"/>
              </a:defRPr>
            </a:lvl1pPr>
            <a:lvl2pPr marL="742950" indent="-285750" eaLnBrk="0" hangingPunct="0">
              <a:spcBef>
                <a:spcPct val="20000"/>
              </a:spcBef>
              <a:buChar char="–"/>
              <a:defRPr sz="2000">
                <a:solidFill>
                  <a:schemeClr val="tx1"/>
                </a:solidFill>
                <a:latin typeface="Comic Sans MS" pitchFamily="66" charset="0"/>
              </a:defRPr>
            </a:lvl2pPr>
            <a:lvl3pPr marL="1143000" indent="-228600" eaLnBrk="0" hangingPunct="0">
              <a:spcBef>
                <a:spcPct val="20000"/>
              </a:spcBef>
              <a:buChar char="•"/>
              <a:defRPr sz="2400">
                <a:solidFill>
                  <a:schemeClr val="tx1"/>
                </a:solidFill>
                <a:latin typeface="Comic Sans MS" pitchFamily="66" charset="0"/>
              </a:defRPr>
            </a:lvl3pPr>
            <a:lvl4pPr marL="1600200" indent="-228600" eaLnBrk="0" hangingPunct="0">
              <a:spcBef>
                <a:spcPct val="20000"/>
              </a:spcBef>
              <a:buChar char="–"/>
              <a:defRPr sz="2000">
                <a:solidFill>
                  <a:schemeClr val="tx1"/>
                </a:solidFill>
                <a:latin typeface="Comic Sans MS" pitchFamily="66" charset="0"/>
              </a:defRPr>
            </a:lvl4pPr>
            <a:lvl5pPr marL="2057400" indent="-228600" eaLnBrk="0" hangingPunct="0">
              <a:spcBef>
                <a:spcPct val="20000"/>
              </a:spcBef>
              <a:buChar char="»"/>
              <a:defRPr sz="2000">
                <a:solidFill>
                  <a:schemeClr val="tx1"/>
                </a:solidFill>
                <a:latin typeface="Comic Sans MS" pitchFamily="66" charset="0"/>
              </a:defRPr>
            </a:lvl5pPr>
            <a:lvl6pPr marL="2514600" indent="-228600" eaLnBrk="0" fontAlgn="base" hangingPunct="0">
              <a:spcBef>
                <a:spcPct val="20000"/>
              </a:spcBef>
              <a:spcAft>
                <a:spcPct val="0"/>
              </a:spcAft>
              <a:buChar char="»"/>
              <a:defRPr sz="2000">
                <a:solidFill>
                  <a:schemeClr val="tx1"/>
                </a:solidFill>
                <a:latin typeface="Comic Sans MS" pitchFamily="66" charset="0"/>
              </a:defRPr>
            </a:lvl6pPr>
            <a:lvl7pPr marL="2971800" indent="-228600" eaLnBrk="0" fontAlgn="base" hangingPunct="0">
              <a:spcBef>
                <a:spcPct val="20000"/>
              </a:spcBef>
              <a:spcAft>
                <a:spcPct val="0"/>
              </a:spcAft>
              <a:buChar char="»"/>
              <a:defRPr sz="2000">
                <a:solidFill>
                  <a:schemeClr val="tx1"/>
                </a:solidFill>
                <a:latin typeface="Comic Sans MS" pitchFamily="66" charset="0"/>
              </a:defRPr>
            </a:lvl7pPr>
            <a:lvl8pPr marL="3429000" indent="-228600" eaLnBrk="0" fontAlgn="base" hangingPunct="0">
              <a:spcBef>
                <a:spcPct val="20000"/>
              </a:spcBef>
              <a:spcAft>
                <a:spcPct val="0"/>
              </a:spcAft>
              <a:buChar char="»"/>
              <a:defRPr sz="2000">
                <a:solidFill>
                  <a:schemeClr val="tx1"/>
                </a:solidFill>
                <a:latin typeface="Comic Sans MS" pitchFamily="66" charset="0"/>
              </a:defRPr>
            </a:lvl8pPr>
            <a:lvl9pPr marL="3886200" indent="-228600" eaLnBrk="0" fontAlgn="base" hangingPunct="0">
              <a:spcBef>
                <a:spcPct val="20000"/>
              </a:spcBef>
              <a:spcAft>
                <a:spcPct val="0"/>
              </a:spcAft>
              <a:buChar char="»"/>
              <a:defRPr sz="2000">
                <a:solidFill>
                  <a:schemeClr val="tx1"/>
                </a:solidFill>
                <a:latin typeface="Comic Sans MS" pitchFamily="66" charset="0"/>
              </a:defRPr>
            </a:lvl9pPr>
          </a:lstStyle>
          <a:p>
            <a:pPr algn="ctr" eaLnBrk="1" hangingPunct="1">
              <a:spcBef>
                <a:spcPct val="0"/>
              </a:spcBef>
              <a:buFontTx/>
              <a:buNone/>
            </a:pPr>
            <a:r>
              <a:rPr lang="en-GB" altLang="en-US" b="1" dirty="0" err="1">
                <a:latin typeface="Arial" charset="0"/>
              </a:rPr>
              <a:t>Dr.</a:t>
            </a:r>
            <a:r>
              <a:rPr lang="en-GB" altLang="en-US" b="1" dirty="0">
                <a:latin typeface="Arial" charset="0"/>
              </a:rPr>
              <a:t> Carlene Campbell</a:t>
            </a:r>
          </a:p>
        </p:txBody>
      </p:sp>
      <p:sp>
        <p:nvSpPr>
          <p:cNvPr id="3" name="Rectangle 2"/>
          <p:cNvSpPr/>
          <p:nvPr/>
        </p:nvSpPr>
        <p:spPr>
          <a:xfrm>
            <a:off x="1872761" y="3492618"/>
            <a:ext cx="6480303" cy="757130"/>
          </a:xfrm>
          <a:prstGeom prst="rect">
            <a:avLst/>
          </a:prstGeom>
        </p:spPr>
        <p:txBody>
          <a:bodyPr wrap="square">
            <a:spAutoFit/>
          </a:bodyPr>
          <a:lstStyle/>
          <a:p>
            <a:r>
              <a:rPr lang="en-US" dirty="0"/>
              <a:t>Compromising Mobile Platforms</a:t>
            </a:r>
            <a:endParaRPr lang="en-GB" dirty="0"/>
          </a:p>
          <a:p>
            <a:endParaRPr lang="en-GB" dirty="0"/>
          </a:p>
        </p:txBody>
      </p:sp>
    </p:spTree>
    <p:extLst>
      <p:ext uri="{BB962C8B-B14F-4D97-AF65-F5344CB8AC3E}">
        <p14:creationId xmlns:p14="http://schemas.microsoft.com/office/powerpoint/2010/main" val="2515264652"/>
      </p:ext>
    </p:extLst>
  </p:cSld>
  <p:clrMapOvr>
    <a:masterClrMapping/>
  </p:clrMapOvr>
  <p:transition>
    <p:wipe dir="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DBCAB24-68BC-4E31-AA12-64511F772DB5}"/>
              </a:ext>
            </a:extLst>
          </p:cNvPr>
          <p:cNvSpPr>
            <a:spLocks noGrp="1"/>
          </p:cNvSpPr>
          <p:nvPr>
            <p:ph type="title"/>
          </p:nvPr>
        </p:nvSpPr>
        <p:spPr>
          <a:xfrm>
            <a:off x="239713" y="117555"/>
            <a:ext cx="8772157" cy="520008"/>
          </a:xfrm>
        </p:spPr>
        <p:txBody>
          <a:bodyPr/>
          <a:lstStyle/>
          <a:p>
            <a:pPr algn="ctr"/>
            <a:r>
              <a:rPr lang="en-GB" dirty="0"/>
              <a:t>The Future of Mobile</a:t>
            </a:r>
          </a:p>
        </p:txBody>
      </p:sp>
      <p:pic>
        <p:nvPicPr>
          <p:cNvPr id="4" name="Picture 2">
            <a:extLst>
              <a:ext uri="{FF2B5EF4-FFF2-40B4-BE49-F238E27FC236}">
                <a16:creationId xmlns:a16="http://schemas.microsoft.com/office/drawing/2014/main" id="{8AF073C8-3B69-4A4D-992C-579F0C34B9C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7238"/>
          <a:stretch/>
        </p:blipFill>
        <p:spPr bwMode="auto">
          <a:xfrm>
            <a:off x="66065" y="637563"/>
            <a:ext cx="9011870" cy="54140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730729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48B1002-3191-4F79-B6A0-78208E024415}"/>
              </a:ext>
            </a:extLst>
          </p:cNvPr>
          <p:cNvSpPr>
            <a:spLocks noGrp="1"/>
          </p:cNvSpPr>
          <p:nvPr>
            <p:ph type="title"/>
          </p:nvPr>
        </p:nvSpPr>
        <p:spPr>
          <a:xfrm>
            <a:off x="239713" y="93087"/>
            <a:ext cx="8772157" cy="838200"/>
          </a:xfrm>
        </p:spPr>
        <p:txBody>
          <a:bodyPr/>
          <a:lstStyle/>
          <a:p>
            <a:pPr algn="ctr"/>
            <a:r>
              <a:rPr lang="en-GB" dirty="0"/>
              <a:t>Vulnerable Areas in Mobile Business Environment</a:t>
            </a:r>
          </a:p>
        </p:txBody>
      </p:sp>
      <p:pic>
        <p:nvPicPr>
          <p:cNvPr id="4" name="Picture 2">
            <a:extLst>
              <a:ext uri="{FF2B5EF4-FFF2-40B4-BE49-F238E27FC236}">
                <a16:creationId xmlns:a16="http://schemas.microsoft.com/office/drawing/2014/main" id="{76C4279F-7058-425F-9760-B9B3189627B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9430"/>
          <a:stretch/>
        </p:blipFill>
        <p:spPr bwMode="auto">
          <a:xfrm>
            <a:off x="132130" y="931287"/>
            <a:ext cx="8568602" cy="47887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86542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ED2985F-5C11-4518-953F-79F6AF37BEEE}"/>
              </a:ext>
            </a:extLst>
          </p:cNvPr>
          <p:cNvSpPr>
            <a:spLocks noGrp="1"/>
          </p:cNvSpPr>
          <p:nvPr>
            <p:ph type="title"/>
          </p:nvPr>
        </p:nvSpPr>
        <p:spPr>
          <a:xfrm>
            <a:off x="143059" y="59531"/>
            <a:ext cx="8772157" cy="636755"/>
          </a:xfrm>
        </p:spPr>
        <p:txBody>
          <a:bodyPr/>
          <a:lstStyle/>
          <a:p>
            <a:pPr algn="ctr"/>
            <a:r>
              <a:rPr lang="en-GB" dirty="0"/>
              <a:t>OWASP Mobile Top 10 Risks</a:t>
            </a:r>
          </a:p>
        </p:txBody>
      </p:sp>
      <p:pic>
        <p:nvPicPr>
          <p:cNvPr id="4" name="Picture 2">
            <a:extLst>
              <a:ext uri="{FF2B5EF4-FFF2-40B4-BE49-F238E27FC236}">
                <a16:creationId xmlns:a16="http://schemas.microsoft.com/office/drawing/2014/main" id="{C8AC9BDF-D354-4C89-AD60-5C092114BA8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0732"/>
          <a:stretch/>
        </p:blipFill>
        <p:spPr bwMode="auto">
          <a:xfrm>
            <a:off x="143059" y="696286"/>
            <a:ext cx="8648603" cy="4874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33089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17931"/>
          <a:stretch/>
        </p:blipFill>
        <p:spPr bwMode="auto">
          <a:xfrm>
            <a:off x="143059" y="595618"/>
            <a:ext cx="8444589" cy="49404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Footer Placeholder 5"/>
          <p:cNvSpPr>
            <a:spLocks noGrp="1"/>
          </p:cNvSpPr>
          <p:nvPr>
            <p:ph type="ftr" sz="quarter" idx="11"/>
          </p:nvPr>
        </p:nvSpPr>
        <p:spPr/>
        <p:txBody>
          <a:bodyPr/>
          <a:lstStyle/>
          <a:p>
            <a:endParaRPr lang="en-US" dirty="0"/>
          </a:p>
        </p:txBody>
      </p:sp>
      <p:sp>
        <p:nvSpPr>
          <p:cNvPr id="4" name="Title 2">
            <a:extLst>
              <a:ext uri="{FF2B5EF4-FFF2-40B4-BE49-F238E27FC236}">
                <a16:creationId xmlns:a16="http://schemas.microsoft.com/office/drawing/2014/main" id="{5F092BB5-144F-4F79-88B8-38E60FE041C1}"/>
              </a:ext>
            </a:extLst>
          </p:cNvPr>
          <p:cNvSpPr>
            <a:spLocks noGrp="1"/>
          </p:cNvSpPr>
          <p:nvPr>
            <p:ph type="title"/>
          </p:nvPr>
        </p:nvSpPr>
        <p:spPr>
          <a:xfrm>
            <a:off x="143059" y="59531"/>
            <a:ext cx="8444589" cy="536087"/>
          </a:xfrm>
        </p:spPr>
        <p:txBody>
          <a:bodyPr/>
          <a:lstStyle/>
          <a:p>
            <a:pPr algn="ctr"/>
            <a:r>
              <a:rPr lang="en-GB" dirty="0"/>
              <a:t>Anatomy of a Mobile Attack</a:t>
            </a:r>
          </a:p>
        </p:txBody>
      </p:sp>
    </p:spTree>
    <p:extLst>
      <p:ext uri="{BB962C8B-B14F-4D97-AF65-F5344CB8AC3E}">
        <p14:creationId xmlns:p14="http://schemas.microsoft.com/office/powerpoint/2010/main" val="721728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15860"/>
          <a:stretch/>
        </p:blipFill>
        <p:spPr bwMode="auto">
          <a:xfrm>
            <a:off x="185921" y="964733"/>
            <a:ext cx="8639297" cy="51948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itle 2">
            <a:extLst>
              <a:ext uri="{FF2B5EF4-FFF2-40B4-BE49-F238E27FC236}">
                <a16:creationId xmlns:a16="http://schemas.microsoft.com/office/drawing/2014/main" id="{998DF29F-3774-46BD-894B-C13D2FC12F43}"/>
              </a:ext>
            </a:extLst>
          </p:cNvPr>
          <p:cNvSpPr>
            <a:spLocks noGrp="1"/>
          </p:cNvSpPr>
          <p:nvPr>
            <p:ph type="ftr" sz="quarter" idx="11"/>
          </p:nvPr>
        </p:nvSpPr>
        <p:spPr>
          <a:xfrm>
            <a:off x="185921" y="117446"/>
            <a:ext cx="8772157" cy="847288"/>
          </a:xfrm>
        </p:spPr>
        <p:txBody>
          <a:bodyPr/>
          <a:lstStyle/>
          <a:p>
            <a:pPr algn="ctr"/>
            <a:r>
              <a:rPr lang="en-GB" dirty="0"/>
              <a:t>How a Hacker can Profit from Mobile when Successfully Compromised</a:t>
            </a:r>
          </a:p>
        </p:txBody>
      </p:sp>
    </p:spTree>
    <p:extLst>
      <p:ext uri="{BB962C8B-B14F-4D97-AF65-F5344CB8AC3E}">
        <p14:creationId xmlns:p14="http://schemas.microsoft.com/office/powerpoint/2010/main" val="2541555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14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9468"/>
          <a:stretch/>
        </p:blipFill>
        <p:spPr bwMode="auto">
          <a:xfrm>
            <a:off x="343685" y="612395"/>
            <a:ext cx="8473143" cy="47543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itle 2">
            <a:extLst>
              <a:ext uri="{FF2B5EF4-FFF2-40B4-BE49-F238E27FC236}">
                <a16:creationId xmlns:a16="http://schemas.microsoft.com/office/drawing/2014/main" id="{F74EC499-CB28-401B-8B67-3CC2A9C0CB86}"/>
              </a:ext>
            </a:extLst>
          </p:cNvPr>
          <p:cNvSpPr>
            <a:spLocks noGrp="1"/>
          </p:cNvSpPr>
          <p:nvPr>
            <p:ph type="ftr" sz="quarter" idx="11"/>
          </p:nvPr>
        </p:nvSpPr>
        <p:spPr>
          <a:xfrm>
            <a:off x="185921" y="0"/>
            <a:ext cx="8772157" cy="536895"/>
          </a:xfrm>
        </p:spPr>
        <p:txBody>
          <a:bodyPr/>
          <a:lstStyle/>
          <a:p>
            <a:pPr algn="ctr"/>
            <a:r>
              <a:rPr lang="en-GB" dirty="0"/>
              <a:t>Mobile Attack Vectors</a:t>
            </a:r>
          </a:p>
        </p:txBody>
      </p:sp>
    </p:spTree>
    <p:extLst>
      <p:ext uri="{BB962C8B-B14F-4D97-AF65-F5344CB8AC3E}">
        <p14:creationId xmlns:p14="http://schemas.microsoft.com/office/powerpoint/2010/main" val="4031838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17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16552"/>
          <a:stretch/>
        </p:blipFill>
        <p:spPr bwMode="auto">
          <a:xfrm>
            <a:off x="302877" y="503339"/>
            <a:ext cx="8220338" cy="49638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itle 2">
            <a:extLst>
              <a:ext uri="{FF2B5EF4-FFF2-40B4-BE49-F238E27FC236}">
                <a16:creationId xmlns:a16="http://schemas.microsoft.com/office/drawing/2014/main" id="{60B07EC6-85EA-43C4-AA3D-D5BFE3526E29}"/>
              </a:ext>
            </a:extLst>
          </p:cNvPr>
          <p:cNvSpPr>
            <a:spLocks noGrp="1"/>
          </p:cNvSpPr>
          <p:nvPr>
            <p:ph type="ftr" sz="quarter" idx="11"/>
          </p:nvPr>
        </p:nvSpPr>
        <p:spPr>
          <a:xfrm>
            <a:off x="185921" y="75610"/>
            <a:ext cx="8772157" cy="520008"/>
          </a:xfrm>
        </p:spPr>
        <p:txBody>
          <a:bodyPr/>
          <a:lstStyle/>
          <a:p>
            <a:pPr algn="ctr"/>
            <a:r>
              <a:rPr lang="en-GB" dirty="0"/>
              <a:t>Mobile Platform Vulnerabilities and Risks</a:t>
            </a:r>
          </a:p>
        </p:txBody>
      </p:sp>
    </p:spTree>
    <p:extLst>
      <p:ext uri="{BB962C8B-B14F-4D97-AF65-F5344CB8AC3E}">
        <p14:creationId xmlns:p14="http://schemas.microsoft.com/office/powerpoint/2010/main" val="1787012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5703"/>
          <a:stretch/>
        </p:blipFill>
        <p:spPr bwMode="auto">
          <a:xfrm>
            <a:off x="348666" y="696286"/>
            <a:ext cx="8258439" cy="50089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Footer Placeholder 5"/>
          <p:cNvSpPr>
            <a:spLocks noGrp="1"/>
          </p:cNvSpPr>
          <p:nvPr>
            <p:ph type="ftr" sz="quarter" idx="11"/>
          </p:nvPr>
        </p:nvSpPr>
        <p:spPr/>
        <p:txBody>
          <a:bodyPr/>
          <a:lstStyle/>
          <a:p>
            <a:endParaRPr lang="en-US" dirty="0"/>
          </a:p>
        </p:txBody>
      </p:sp>
      <p:sp>
        <p:nvSpPr>
          <p:cNvPr id="4" name="Title 2">
            <a:extLst>
              <a:ext uri="{FF2B5EF4-FFF2-40B4-BE49-F238E27FC236}">
                <a16:creationId xmlns:a16="http://schemas.microsoft.com/office/drawing/2014/main" id="{05FF9C11-EB24-4FA4-9C3D-BB6C5C2CE8DD}"/>
              </a:ext>
            </a:extLst>
          </p:cNvPr>
          <p:cNvSpPr>
            <a:spLocks noGrp="1"/>
          </p:cNvSpPr>
          <p:nvPr>
            <p:ph type="title"/>
          </p:nvPr>
        </p:nvSpPr>
        <p:spPr>
          <a:xfrm>
            <a:off x="143059" y="59531"/>
            <a:ext cx="8772157" cy="636755"/>
          </a:xfrm>
        </p:spPr>
        <p:txBody>
          <a:bodyPr/>
          <a:lstStyle/>
          <a:p>
            <a:pPr algn="ctr"/>
            <a:r>
              <a:rPr lang="en-GB" dirty="0"/>
              <a:t>Security Issues Arising from App Stores</a:t>
            </a:r>
          </a:p>
        </p:txBody>
      </p:sp>
    </p:spTree>
    <p:extLst>
      <p:ext uri="{BB962C8B-B14F-4D97-AF65-F5344CB8AC3E}">
        <p14:creationId xmlns:p14="http://schemas.microsoft.com/office/powerpoint/2010/main" val="684920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7843"/>
          <a:stretch/>
        </p:blipFill>
        <p:spPr bwMode="auto">
          <a:xfrm>
            <a:off x="505348" y="696286"/>
            <a:ext cx="8306971" cy="48907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Footer Placeholder 5"/>
          <p:cNvSpPr>
            <a:spLocks noGrp="1"/>
          </p:cNvSpPr>
          <p:nvPr>
            <p:ph type="ftr" sz="quarter" idx="11"/>
          </p:nvPr>
        </p:nvSpPr>
        <p:spPr/>
        <p:txBody>
          <a:bodyPr/>
          <a:lstStyle/>
          <a:p>
            <a:endParaRPr lang="en-US" dirty="0"/>
          </a:p>
        </p:txBody>
      </p:sp>
      <p:sp>
        <p:nvSpPr>
          <p:cNvPr id="4" name="Title 2">
            <a:extLst>
              <a:ext uri="{FF2B5EF4-FFF2-40B4-BE49-F238E27FC236}">
                <a16:creationId xmlns:a16="http://schemas.microsoft.com/office/drawing/2014/main" id="{2A019338-618A-4622-8CA3-F8FBB43B7DEC}"/>
              </a:ext>
            </a:extLst>
          </p:cNvPr>
          <p:cNvSpPr>
            <a:spLocks noGrp="1"/>
          </p:cNvSpPr>
          <p:nvPr>
            <p:ph type="title"/>
          </p:nvPr>
        </p:nvSpPr>
        <p:spPr>
          <a:xfrm>
            <a:off x="143059" y="59531"/>
            <a:ext cx="8772157" cy="636755"/>
          </a:xfrm>
        </p:spPr>
        <p:txBody>
          <a:bodyPr/>
          <a:lstStyle/>
          <a:p>
            <a:pPr algn="ctr"/>
            <a:r>
              <a:rPr lang="en-GB" dirty="0"/>
              <a:t>App Sandboxing Issues</a:t>
            </a:r>
          </a:p>
        </p:txBody>
      </p:sp>
    </p:spTree>
    <p:extLst>
      <p:ext uri="{BB962C8B-B14F-4D97-AF65-F5344CB8AC3E}">
        <p14:creationId xmlns:p14="http://schemas.microsoft.com/office/powerpoint/2010/main" val="3273515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4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5866"/>
          <a:stretch/>
        </p:blipFill>
        <p:spPr bwMode="auto">
          <a:xfrm>
            <a:off x="447761" y="696286"/>
            <a:ext cx="7890895" cy="47528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Footer Placeholder 5"/>
          <p:cNvSpPr>
            <a:spLocks noGrp="1"/>
          </p:cNvSpPr>
          <p:nvPr>
            <p:ph type="ftr" sz="quarter" idx="11"/>
          </p:nvPr>
        </p:nvSpPr>
        <p:spPr/>
        <p:txBody>
          <a:bodyPr/>
          <a:lstStyle/>
          <a:p>
            <a:endParaRPr lang="en-US" dirty="0"/>
          </a:p>
        </p:txBody>
      </p:sp>
      <p:sp>
        <p:nvSpPr>
          <p:cNvPr id="4" name="Title 2">
            <a:extLst>
              <a:ext uri="{FF2B5EF4-FFF2-40B4-BE49-F238E27FC236}">
                <a16:creationId xmlns:a16="http://schemas.microsoft.com/office/drawing/2014/main" id="{54CE783F-C52E-4A48-94B9-582621D2B336}"/>
              </a:ext>
            </a:extLst>
          </p:cNvPr>
          <p:cNvSpPr>
            <a:spLocks noGrp="1"/>
          </p:cNvSpPr>
          <p:nvPr>
            <p:ph type="title"/>
          </p:nvPr>
        </p:nvSpPr>
        <p:spPr>
          <a:xfrm>
            <a:off x="143059" y="59531"/>
            <a:ext cx="8772157" cy="636755"/>
          </a:xfrm>
        </p:spPr>
        <p:txBody>
          <a:bodyPr/>
          <a:lstStyle/>
          <a:p>
            <a:pPr algn="ctr"/>
            <a:r>
              <a:rPr lang="en-GB" dirty="0"/>
              <a:t>Mobile Spam</a:t>
            </a:r>
          </a:p>
        </p:txBody>
      </p:sp>
    </p:spTree>
    <p:extLst>
      <p:ext uri="{BB962C8B-B14F-4D97-AF65-F5344CB8AC3E}">
        <p14:creationId xmlns:p14="http://schemas.microsoft.com/office/powerpoint/2010/main" val="3964299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26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5570"/>
          <a:stretch/>
        </p:blipFill>
        <p:spPr bwMode="auto">
          <a:xfrm>
            <a:off x="473147" y="931178"/>
            <a:ext cx="7610475" cy="45678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Footer Placeholder 5"/>
          <p:cNvSpPr>
            <a:spLocks noGrp="1"/>
          </p:cNvSpPr>
          <p:nvPr>
            <p:ph type="ftr" sz="quarter" idx="11"/>
          </p:nvPr>
        </p:nvSpPr>
        <p:spPr/>
        <p:txBody>
          <a:bodyPr/>
          <a:lstStyle/>
          <a:p>
            <a:endParaRPr lang="en-US" dirty="0"/>
          </a:p>
        </p:txBody>
      </p:sp>
      <p:sp>
        <p:nvSpPr>
          <p:cNvPr id="4" name="Title 2">
            <a:extLst>
              <a:ext uri="{FF2B5EF4-FFF2-40B4-BE49-F238E27FC236}">
                <a16:creationId xmlns:a16="http://schemas.microsoft.com/office/drawing/2014/main" id="{85DF1544-7CDD-4F14-BD61-F4B24287F332}"/>
              </a:ext>
            </a:extLst>
          </p:cNvPr>
          <p:cNvSpPr>
            <a:spLocks noGrp="1"/>
          </p:cNvSpPr>
          <p:nvPr>
            <p:ph type="title"/>
          </p:nvPr>
        </p:nvSpPr>
        <p:spPr>
          <a:xfrm>
            <a:off x="185920" y="294423"/>
            <a:ext cx="8772157" cy="636755"/>
          </a:xfrm>
        </p:spPr>
        <p:txBody>
          <a:bodyPr/>
          <a:lstStyle/>
          <a:p>
            <a:pPr algn="ctr"/>
            <a:r>
              <a:rPr lang="en-GB" dirty="0"/>
              <a:t>SMS Phishing Attack (</a:t>
            </a:r>
            <a:r>
              <a:rPr lang="en-GB" dirty="0" err="1"/>
              <a:t>SMiShing</a:t>
            </a:r>
            <a:r>
              <a:rPr lang="en-GB" dirty="0"/>
              <a:t>)</a:t>
            </a:r>
            <a:br>
              <a:rPr lang="en-GB" dirty="0"/>
            </a:br>
            <a:r>
              <a:rPr lang="en-GB" dirty="0"/>
              <a:t>(Targeted Attack Scan)</a:t>
            </a:r>
          </a:p>
        </p:txBody>
      </p:sp>
    </p:spTree>
    <p:extLst>
      <p:ext uri="{BB962C8B-B14F-4D97-AF65-F5344CB8AC3E}">
        <p14:creationId xmlns:p14="http://schemas.microsoft.com/office/powerpoint/2010/main" val="13227651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21471"/>
          <a:stretch/>
        </p:blipFill>
        <p:spPr bwMode="auto">
          <a:xfrm>
            <a:off x="397984" y="696286"/>
            <a:ext cx="8553584" cy="4714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Footer Placeholder 5"/>
          <p:cNvSpPr>
            <a:spLocks noGrp="1"/>
          </p:cNvSpPr>
          <p:nvPr>
            <p:ph type="ftr" sz="quarter" idx="11"/>
          </p:nvPr>
        </p:nvSpPr>
        <p:spPr/>
        <p:txBody>
          <a:bodyPr/>
          <a:lstStyle/>
          <a:p>
            <a:endParaRPr lang="en-US" dirty="0"/>
          </a:p>
        </p:txBody>
      </p:sp>
      <p:sp>
        <p:nvSpPr>
          <p:cNvPr id="4" name="Title 2">
            <a:extLst>
              <a:ext uri="{FF2B5EF4-FFF2-40B4-BE49-F238E27FC236}">
                <a16:creationId xmlns:a16="http://schemas.microsoft.com/office/drawing/2014/main" id="{80D9C697-E21F-40C7-8844-69D6B8B202D7}"/>
              </a:ext>
            </a:extLst>
          </p:cNvPr>
          <p:cNvSpPr>
            <a:spLocks noGrp="1"/>
          </p:cNvSpPr>
          <p:nvPr>
            <p:ph type="title"/>
          </p:nvPr>
        </p:nvSpPr>
        <p:spPr>
          <a:xfrm>
            <a:off x="143059" y="59531"/>
            <a:ext cx="8772157" cy="636755"/>
          </a:xfrm>
        </p:spPr>
        <p:txBody>
          <a:bodyPr/>
          <a:lstStyle/>
          <a:p>
            <a:pPr algn="ctr"/>
            <a:r>
              <a:rPr lang="en-GB" dirty="0"/>
              <a:t>Why SMS Phishing is Effective?</a:t>
            </a:r>
          </a:p>
        </p:txBody>
      </p:sp>
    </p:spTree>
    <p:extLst>
      <p:ext uri="{BB962C8B-B14F-4D97-AF65-F5344CB8AC3E}">
        <p14:creationId xmlns:p14="http://schemas.microsoft.com/office/powerpoint/2010/main" val="1045295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7493"/>
          <a:stretch/>
        </p:blipFill>
        <p:spPr bwMode="auto">
          <a:xfrm>
            <a:off x="473847" y="947957"/>
            <a:ext cx="8196306" cy="48388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Footer Placeholder 5"/>
          <p:cNvSpPr>
            <a:spLocks noGrp="1"/>
          </p:cNvSpPr>
          <p:nvPr>
            <p:ph type="ftr" sz="quarter" idx="11"/>
          </p:nvPr>
        </p:nvSpPr>
        <p:spPr/>
        <p:txBody>
          <a:bodyPr/>
          <a:lstStyle/>
          <a:p>
            <a:endParaRPr lang="en-US" dirty="0"/>
          </a:p>
        </p:txBody>
      </p:sp>
      <p:sp>
        <p:nvSpPr>
          <p:cNvPr id="4" name="Title 2">
            <a:extLst>
              <a:ext uri="{FF2B5EF4-FFF2-40B4-BE49-F238E27FC236}">
                <a16:creationId xmlns:a16="http://schemas.microsoft.com/office/drawing/2014/main" id="{EF54C4B2-A62D-4F65-A537-61C357701CE4}"/>
              </a:ext>
            </a:extLst>
          </p:cNvPr>
          <p:cNvSpPr>
            <a:spLocks noGrp="1"/>
          </p:cNvSpPr>
          <p:nvPr>
            <p:ph type="title"/>
          </p:nvPr>
        </p:nvSpPr>
        <p:spPr>
          <a:xfrm>
            <a:off x="185921" y="1"/>
            <a:ext cx="8772157" cy="947956"/>
          </a:xfrm>
        </p:spPr>
        <p:txBody>
          <a:bodyPr/>
          <a:lstStyle/>
          <a:p>
            <a:pPr algn="ctr"/>
            <a:r>
              <a:rPr lang="en-GB" dirty="0"/>
              <a:t>Pairing Mobile Devices on Open Bluetooth and Wi-Fi Connections</a:t>
            </a:r>
          </a:p>
        </p:txBody>
      </p:sp>
    </p:spTree>
    <p:extLst>
      <p:ext uri="{BB962C8B-B14F-4D97-AF65-F5344CB8AC3E}">
        <p14:creationId xmlns:p14="http://schemas.microsoft.com/office/powerpoint/2010/main" val="3791411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36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7069"/>
          <a:stretch/>
        </p:blipFill>
        <p:spPr bwMode="auto">
          <a:xfrm>
            <a:off x="658842" y="897622"/>
            <a:ext cx="7591425" cy="44946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Footer Placeholder 5"/>
          <p:cNvSpPr>
            <a:spLocks noGrp="1"/>
          </p:cNvSpPr>
          <p:nvPr>
            <p:ph type="ftr" sz="quarter" idx="11"/>
          </p:nvPr>
        </p:nvSpPr>
        <p:spPr/>
        <p:txBody>
          <a:bodyPr/>
          <a:lstStyle/>
          <a:p>
            <a:endParaRPr lang="en-US" dirty="0"/>
          </a:p>
        </p:txBody>
      </p:sp>
      <p:sp>
        <p:nvSpPr>
          <p:cNvPr id="4" name="Title 2">
            <a:extLst>
              <a:ext uri="{FF2B5EF4-FFF2-40B4-BE49-F238E27FC236}">
                <a16:creationId xmlns:a16="http://schemas.microsoft.com/office/drawing/2014/main" id="{BA069B1F-D033-40E3-BF1D-96CCBBADC1B7}"/>
              </a:ext>
            </a:extLst>
          </p:cNvPr>
          <p:cNvSpPr>
            <a:spLocks noGrp="1"/>
          </p:cNvSpPr>
          <p:nvPr>
            <p:ph type="title"/>
          </p:nvPr>
        </p:nvSpPr>
        <p:spPr>
          <a:xfrm>
            <a:off x="143059" y="59531"/>
            <a:ext cx="8772157" cy="636755"/>
          </a:xfrm>
        </p:spPr>
        <p:txBody>
          <a:bodyPr/>
          <a:lstStyle/>
          <a:p>
            <a:pPr algn="ctr"/>
            <a:r>
              <a:rPr lang="en-GB" dirty="0"/>
              <a:t>Android OS</a:t>
            </a:r>
          </a:p>
        </p:txBody>
      </p:sp>
    </p:spTree>
    <p:extLst>
      <p:ext uri="{BB962C8B-B14F-4D97-AF65-F5344CB8AC3E}">
        <p14:creationId xmlns:p14="http://schemas.microsoft.com/office/powerpoint/2010/main" val="2193620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38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8013" t="20476" r="9010" b="4163"/>
          <a:stretch/>
        </p:blipFill>
        <p:spPr bwMode="auto">
          <a:xfrm>
            <a:off x="1166069" y="587229"/>
            <a:ext cx="7189366" cy="47225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itle 2">
            <a:extLst>
              <a:ext uri="{FF2B5EF4-FFF2-40B4-BE49-F238E27FC236}">
                <a16:creationId xmlns:a16="http://schemas.microsoft.com/office/drawing/2014/main" id="{2ECF3FBE-EC4E-4DF6-BFE5-808E1672AE21}"/>
              </a:ext>
            </a:extLst>
          </p:cNvPr>
          <p:cNvSpPr>
            <a:spLocks noGrp="1"/>
          </p:cNvSpPr>
          <p:nvPr>
            <p:ph type="ftr" sz="quarter" idx="11"/>
          </p:nvPr>
        </p:nvSpPr>
        <p:spPr>
          <a:xfrm>
            <a:off x="269811" y="75610"/>
            <a:ext cx="8772157" cy="511619"/>
          </a:xfrm>
        </p:spPr>
        <p:txBody>
          <a:bodyPr/>
          <a:lstStyle/>
          <a:p>
            <a:pPr algn="ctr"/>
            <a:r>
              <a:rPr lang="en-GB" dirty="0"/>
              <a:t>Android OS Architecture</a:t>
            </a:r>
          </a:p>
        </p:txBody>
      </p:sp>
    </p:spTree>
    <p:extLst>
      <p:ext uri="{BB962C8B-B14F-4D97-AF65-F5344CB8AC3E}">
        <p14:creationId xmlns:p14="http://schemas.microsoft.com/office/powerpoint/2010/main" val="3203239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4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2173" t="18686" r="3622" b="4742"/>
          <a:stretch/>
        </p:blipFill>
        <p:spPr bwMode="auto">
          <a:xfrm>
            <a:off x="332045" y="662730"/>
            <a:ext cx="8479907" cy="487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itle 2">
            <a:extLst>
              <a:ext uri="{FF2B5EF4-FFF2-40B4-BE49-F238E27FC236}">
                <a16:creationId xmlns:a16="http://schemas.microsoft.com/office/drawing/2014/main" id="{6DE915C5-0BDD-4C0E-860A-6E66347AF024}"/>
              </a:ext>
            </a:extLst>
          </p:cNvPr>
          <p:cNvSpPr>
            <a:spLocks noGrp="1"/>
          </p:cNvSpPr>
          <p:nvPr>
            <p:ph type="ftr" sz="quarter" idx="11"/>
          </p:nvPr>
        </p:nvSpPr>
        <p:spPr>
          <a:xfrm>
            <a:off x="185921" y="75610"/>
            <a:ext cx="8772157" cy="587120"/>
          </a:xfrm>
        </p:spPr>
        <p:txBody>
          <a:bodyPr/>
          <a:lstStyle/>
          <a:p>
            <a:pPr algn="ctr"/>
            <a:r>
              <a:rPr lang="en-GB" dirty="0"/>
              <a:t>Android Rooting</a:t>
            </a:r>
          </a:p>
        </p:txBody>
      </p:sp>
    </p:spTree>
    <p:extLst>
      <p:ext uri="{BB962C8B-B14F-4D97-AF65-F5344CB8AC3E}">
        <p14:creationId xmlns:p14="http://schemas.microsoft.com/office/powerpoint/2010/main" val="149514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45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3932B-D87A-49D5-AE65-4BE764D7FF6A}"/>
              </a:ext>
            </a:extLst>
          </p:cNvPr>
          <p:cNvSpPr>
            <a:spLocks noGrp="1"/>
          </p:cNvSpPr>
          <p:nvPr>
            <p:ph type="title"/>
          </p:nvPr>
        </p:nvSpPr>
        <p:spPr>
          <a:xfrm>
            <a:off x="371843" y="83999"/>
            <a:ext cx="8772157" cy="486452"/>
          </a:xfrm>
        </p:spPr>
        <p:txBody>
          <a:bodyPr/>
          <a:lstStyle/>
          <a:p>
            <a:pPr algn="ctr"/>
            <a:r>
              <a:rPr lang="en-GB" dirty="0"/>
              <a:t>Android Mobile Devices</a:t>
            </a:r>
          </a:p>
        </p:txBody>
      </p:sp>
      <p:sp>
        <p:nvSpPr>
          <p:cNvPr id="3" name="Content Placeholder 2">
            <a:extLst>
              <a:ext uri="{FF2B5EF4-FFF2-40B4-BE49-F238E27FC236}">
                <a16:creationId xmlns:a16="http://schemas.microsoft.com/office/drawing/2014/main" id="{F57720E7-E693-439F-A96A-069B603353B7}"/>
              </a:ext>
            </a:extLst>
          </p:cNvPr>
          <p:cNvSpPr>
            <a:spLocks noGrp="1"/>
          </p:cNvSpPr>
          <p:nvPr>
            <p:ph idx="1"/>
          </p:nvPr>
        </p:nvSpPr>
        <p:spPr>
          <a:xfrm>
            <a:off x="293534" y="700603"/>
            <a:ext cx="8733677" cy="4926405"/>
          </a:xfrm>
        </p:spPr>
        <p:txBody>
          <a:bodyPr/>
          <a:lstStyle/>
          <a:p>
            <a:pPr algn="just"/>
            <a:r>
              <a:rPr lang="en-GB" dirty="0" err="1"/>
              <a:t>SuperOneClick</a:t>
            </a:r>
            <a:r>
              <a:rPr lang="en-GB" dirty="0"/>
              <a:t> tool – Used for Rooting Android Phones</a:t>
            </a:r>
          </a:p>
          <a:p>
            <a:pPr algn="just"/>
            <a:r>
              <a:rPr lang="en-GB" dirty="0"/>
              <a:t>Network </a:t>
            </a:r>
            <a:r>
              <a:rPr lang="en-GB" dirty="0" err="1"/>
              <a:t>Spoofer</a:t>
            </a:r>
            <a:r>
              <a:rPr lang="en-GB" dirty="0"/>
              <a:t> – Used for Hacking computers from Android phone</a:t>
            </a:r>
          </a:p>
          <a:p>
            <a:pPr algn="just"/>
            <a:r>
              <a:rPr lang="en-GB" dirty="0" err="1"/>
              <a:t>DroidSheep</a:t>
            </a:r>
            <a:r>
              <a:rPr lang="en-GB" dirty="0"/>
              <a:t> – Android tool for web session hijacking</a:t>
            </a:r>
          </a:p>
          <a:p>
            <a:pPr algn="just"/>
            <a:r>
              <a:rPr lang="en-GB" dirty="0" err="1"/>
              <a:t>FaceNIff</a:t>
            </a:r>
            <a:r>
              <a:rPr lang="en-GB" dirty="0"/>
              <a:t> – Android app for sniff and intercept wed session profiles </a:t>
            </a:r>
            <a:r>
              <a:rPr lang="en-GB" dirty="0" err="1"/>
              <a:t>WI-Fi</a:t>
            </a:r>
            <a:r>
              <a:rPr lang="en-GB" dirty="0"/>
              <a:t> that your mobile is connected to.</a:t>
            </a:r>
          </a:p>
          <a:p>
            <a:pPr algn="just"/>
            <a:r>
              <a:rPr lang="en-GB" dirty="0"/>
              <a:t>Android Trojan:</a:t>
            </a:r>
          </a:p>
          <a:p>
            <a:pPr marL="800100" lvl="1" indent="-342900" algn="just">
              <a:buFont typeface="Arial" panose="020B0604020202020204" pitchFamily="34" charset="0"/>
              <a:buChar char="•"/>
            </a:pPr>
            <a:r>
              <a:rPr lang="en-GB" dirty="0" err="1"/>
              <a:t>ZitMo</a:t>
            </a:r>
            <a:r>
              <a:rPr lang="en-GB" dirty="0"/>
              <a:t> (</a:t>
            </a:r>
            <a:r>
              <a:rPr lang="en-GB" dirty="0" err="1"/>
              <a:t>SeuS</a:t>
            </a:r>
            <a:r>
              <a:rPr lang="en-GB" dirty="0"/>
              <a:t>-in-the-Mobile)</a:t>
            </a:r>
          </a:p>
          <a:p>
            <a:pPr marL="800100" lvl="1" indent="-342900" algn="just">
              <a:buFont typeface="Arial" panose="020B0604020202020204" pitchFamily="34" charset="0"/>
              <a:buChar char="•"/>
            </a:pPr>
            <a:r>
              <a:rPr lang="en-GB" dirty="0" err="1"/>
              <a:t>FakeToken</a:t>
            </a:r>
            <a:r>
              <a:rPr lang="en-GB" dirty="0"/>
              <a:t> and TRAMP.A</a:t>
            </a:r>
          </a:p>
          <a:p>
            <a:pPr marL="800100" lvl="1" indent="-342900" algn="just">
              <a:buFont typeface="Arial" panose="020B0604020202020204" pitchFamily="34" charset="0"/>
              <a:buChar char="•"/>
            </a:pPr>
            <a:r>
              <a:rPr lang="en-GB" dirty="0" err="1"/>
              <a:t>AndroRAT</a:t>
            </a:r>
            <a:r>
              <a:rPr lang="en-GB" dirty="0"/>
              <a:t> and Dendroid</a:t>
            </a:r>
          </a:p>
          <a:p>
            <a:pPr algn="just"/>
            <a:endParaRPr lang="en-GB" dirty="0"/>
          </a:p>
        </p:txBody>
      </p:sp>
    </p:spTree>
    <p:extLst>
      <p:ext uri="{BB962C8B-B14F-4D97-AF65-F5344CB8AC3E}">
        <p14:creationId xmlns:p14="http://schemas.microsoft.com/office/powerpoint/2010/main" val="2100467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8274"/>
          <a:stretch/>
        </p:blipFill>
        <p:spPr bwMode="auto">
          <a:xfrm>
            <a:off x="785948" y="635724"/>
            <a:ext cx="8018417" cy="47146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Footer Placeholder 5"/>
          <p:cNvSpPr>
            <a:spLocks noGrp="1"/>
          </p:cNvSpPr>
          <p:nvPr>
            <p:ph type="ftr" sz="quarter" idx="11"/>
          </p:nvPr>
        </p:nvSpPr>
        <p:spPr/>
        <p:txBody>
          <a:bodyPr/>
          <a:lstStyle/>
          <a:p>
            <a:endParaRPr lang="en-US" dirty="0"/>
          </a:p>
        </p:txBody>
      </p:sp>
      <p:sp>
        <p:nvSpPr>
          <p:cNvPr id="4" name="Title 1">
            <a:extLst>
              <a:ext uri="{FF2B5EF4-FFF2-40B4-BE49-F238E27FC236}">
                <a16:creationId xmlns:a16="http://schemas.microsoft.com/office/drawing/2014/main" id="{A79FF553-4420-47F9-BAC7-BB465DA3C2D1}"/>
              </a:ext>
            </a:extLst>
          </p:cNvPr>
          <p:cNvSpPr>
            <a:spLocks noGrp="1"/>
          </p:cNvSpPr>
          <p:nvPr>
            <p:ph type="title"/>
          </p:nvPr>
        </p:nvSpPr>
        <p:spPr>
          <a:xfrm>
            <a:off x="371843" y="83999"/>
            <a:ext cx="8772157" cy="486452"/>
          </a:xfrm>
        </p:spPr>
        <p:txBody>
          <a:bodyPr/>
          <a:lstStyle/>
          <a:p>
            <a:pPr algn="ctr"/>
            <a:r>
              <a:rPr lang="en-GB" dirty="0"/>
              <a:t>Securing Android Devices</a:t>
            </a:r>
          </a:p>
        </p:txBody>
      </p:sp>
    </p:spTree>
    <p:extLst>
      <p:ext uri="{BB962C8B-B14F-4D97-AF65-F5344CB8AC3E}">
        <p14:creationId xmlns:p14="http://schemas.microsoft.com/office/powerpoint/2010/main" val="32732101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76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18105"/>
          <a:stretch/>
        </p:blipFill>
        <p:spPr bwMode="auto">
          <a:xfrm>
            <a:off x="511180" y="653142"/>
            <a:ext cx="7840340" cy="46656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Footer Placeholder 5"/>
          <p:cNvSpPr>
            <a:spLocks noGrp="1"/>
          </p:cNvSpPr>
          <p:nvPr>
            <p:ph type="ftr" sz="quarter" idx="11"/>
          </p:nvPr>
        </p:nvSpPr>
        <p:spPr/>
        <p:txBody>
          <a:bodyPr/>
          <a:lstStyle/>
          <a:p>
            <a:endParaRPr lang="en-US" dirty="0"/>
          </a:p>
        </p:txBody>
      </p:sp>
      <p:sp>
        <p:nvSpPr>
          <p:cNvPr id="4" name="Title 1">
            <a:extLst>
              <a:ext uri="{FF2B5EF4-FFF2-40B4-BE49-F238E27FC236}">
                <a16:creationId xmlns:a16="http://schemas.microsoft.com/office/drawing/2014/main" id="{419F89D5-C544-4DD9-8A71-676AEC743291}"/>
              </a:ext>
            </a:extLst>
          </p:cNvPr>
          <p:cNvSpPr>
            <a:spLocks noGrp="1"/>
          </p:cNvSpPr>
          <p:nvPr>
            <p:ph type="title"/>
          </p:nvPr>
        </p:nvSpPr>
        <p:spPr>
          <a:xfrm>
            <a:off x="371843" y="83999"/>
            <a:ext cx="8772157" cy="486452"/>
          </a:xfrm>
        </p:spPr>
        <p:txBody>
          <a:bodyPr/>
          <a:lstStyle/>
          <a:p>
            <a:pPr algn="ctr"/>
            <a:r>
              <a:rPr lang="en-GB" dirty="0"/>
              <a:t>Google Apps Device Policy</a:t>
            </a:r>
          </a:p>
        </p:txBody>
      </p:sp>
    </p:spTree>
    <p:extLst>
      <p:ext uri="{BB962C8B-B14F-4D97-AF65-F5344CB8AC3E}">
        <p14:creationId xmlns:p14="http://schemas.microsoft.com/office/powerpoint/2010/main" val="2472808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867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3932B-D87A-49D5-AE65-4BE764D7FF6A}"/>
              </a:ext>
            </a:extLst>
          </p:cNvPr>
          <p:cNvSpPr>
            <a:spLocks noGrp="1"/>
          </p:cNvSpPr>
          <p:nvPr>
            <p:ph type="title"/>
          </p:nvPr>
        </p:nvSpPr>
        <p:spPr>
          <a:xfrm>
            <a:off x="371843" y="83999"/>
            <a:ext cx="8772157" cy="486452"/>
          </a:xfrm>
        </p:spPr>
        <p:txBody>
          <a:bodyPr/>
          <a:lstStyle/>
          <a:p>
            <a:pPr algn="ctr"/>
            <a:r>
              <a:rPr lang="en-GB" dirty="0"/>
              <a:t>Android Security Tools</a:t>
            </a:r>
          </a:p>
        </p:txBody>
      </p:sp>
      <p:sp>
        <p:nvSpPr>
          <p:cNvPr id="3" name="Content Placeholder 2">
            <a:extLst>
              <a:ext uri="{FF2B5EF4-FFF2-40B4-BE49-F238E27FC236}">
                <a16:creationId xmlns:a16="http://schemas.microsoft.com/office/drawing/2014/main" id="{F57720E7-E693-439F-A96A-069B603353B7}"/>
              </a:ext>
            </a:extLst>
          </p:cNvPr>
          <p:cNvSpPr>
            <a:spLocks noGrp="1"/>
          </p:cNvSpPr>
          <p:nvPr>
            <p:ph idx="1"/>
          </p:nvPr>
        </p:nvSpPr>
        <p:spPr>
          <a:xfrm>
            <a:off x="974035" y="700604"/>
            <a:ext cx="8053176" cy="4109936"/>
          </a:xfrm>
        </p:spPr>
        <p:txBody>
          <a:bodyPr/>
          <a:lstStyle/>
          <a:p>
            <a:pPr algn="just"/>
            <a:r>
              <a:rPr lang="en-GB" dirty="0"/>
              <a:t>360 Security</a:t>
            </a:r>
          </a:p>
          <a:p>
            <a:pPr algn="just"/>
            <a:r>
              <a:rPr lang="en-GB" dirty="0"/>
              <a:t>AVL</a:t>
            </a:r>
          </a:p>
          <a:p>
            <a:pPr algn="just"/>
            <a:r>
              <a:rPr lang="en-GB" dirty="0"/>
              <a:t>Avira Antivirus Security</a:t>
            </a:r>
          </a:p>
          <a:p>
            <a:pPr algn="just"/>
            <a:r>
              <a:rPr lang="en-GB" dirty="0"/>
              <a:t>X-Ray – Vulnerability Scanner</a:t>
            </a:r>
          </a:p>
          <a:p>
            <a:pPr algn="just"/>
            <a:endParaRPr lang="en-GB" dirty="0"/>
          </a:p>
          <a:p>
            <a:pPr algn="just"/>
            <a:endParaRPr lang="en-GB" dirty="0"/>
          </a:p>
          <a:p>
            <a:pPr algn="just"/>
            <a:endParaRPr lang="en-GB" dirty="0"/>
          </a:p>
        </p:txBody>
      </p:sp>
    </p:spTree>
    <p:extLst>
      <p:ext uri="{BB962C8B-B14F-4D97-AF65-F5344CB8AC3E}">
        <p14:creationId xmlns:p14="http://schemas.microsoft.com/office/powerpoint/2010/main" val="1636276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6489"/>
          <a:stretch/>
        </p:blipFill>
        <p:spPr bwMode="auto">
          <a:xfrm>
            <a:off x="503973" y="570451"/>
            <a:ext cx="8136053" cy="49071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Footer Placeholder 5"/>
          <p:cNvSpPr>
            <a:spLocks noGrp="1"/>
          </p:cNvSpPr>
          <p:nvPr>
            <p:ph type="ftr" sz="quarter" idx="11"/>
          </p:nvPr>
        </p:nvSpPr>
        <p:spPr/>
        <p:txBody>
          <a:bodyPr/>
          <a:lstStyle/>
          <a:p>
            <a:endParaRPr lang="en-US" dirty="0"/>
          </a:p>
        </p:txBody>
      </p:sp>
      <p:sp>
        <p:nvSpPr>
          <p:cNvPr id="4" name="Title 1">
            <a:extLst>
              <a:ext uri="{FF2B5EF4-FFF2-40B4-BE49-F238E27FC236}">
                <a16:creationId xmlns:a16="http://schemas.microsoft.com/office/drawing/2014/main" id="{678EE195-4C2E-4E6C-A99B-C8A9C959C3BC}"/>
              </a:ext>
            </a:extLst>
          </p:cNvPr>
          <p:cNvSpPr>
            <a:spLocks noGrp="1"/>
          </p:cNvSpPr>
          <p:nvPr>
            <p:ph type="title"/>
          </p:nvPr>
        </p:nvSpPr>
        <p:spPr>
          <a:xfrm>
            <a:off x="371843" y="83999"/>
            <a:ext cx="8772157" cy="486452"/>
          </a:xfrm>
        </p:spPr>
        <p:txBody>
          <a:bodyPr/>
          <a:lstStyle/>
          <a:p>
            <a:pPr algn="ctr"/>
            <a:r>
              <a:rPr lang="en-GB" dirty="0"/>
              <a:t>Android Device Tracking Tools</a:t>
            </a:r>
          </a:p>
        </p:txBody>
      </p:sp>
    </p:spTree>
    <p:extLst>
      <p:ext uri="{BB962C8B-B14F-4D97-AF65-F5344CB8AC3E}">
        <p14:creationId xmlns:p14="http://schemas.microsoft.com/office/powerpoint/2010/main" val="23465745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277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9381"/>
          <a:stretch/>
        </p:blipFill>
        <p:spPr bwMode="auto">
          <a:xfrm>
            <a:off x="718309" y="1043608"/>
            <a:ext cx="7332387" cy="43188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itle 1">
            <a:extLst>
              <a:ext uri="{FF2B5EF4-FFF2-40B4-BE49-F238E27FC236}">
                <a16:creationId xmlns:a16="http://schemas.microsoft.com/office/drawing/2014/main" id="{4AF8A337-15ED-401D-9745-465D2EF7AA3E}"/>
              </a:ext>
            </a:extLst>
          </p:cNvPr>
          <p:cNvSpPr>
            <a:spLocks noGrp="1"/>
          </p:cNvSpPr>
          <p:nvPr>
            <p:ph type="ftr" sz="quarter" idx="11"/>
          </p:nvPr>
        </p:nvSpPr>
        <p:spPr>
          <a:xfrm>
            <a:off x="185921" y="0"/>
            <a:ext cx="8772157" cy="838200"/>
          </a:xfrm>
        </p:spPr>
        <p:txBody>
          <a:bodyPr/>
          <a:lstStyle/>
          <a:p>
            <a:pPr algn="ctr"/>
            <a:r>
              <a:rPr lang="en-GB" dirty="0"/>
              <a:t>Apple iOS</a:t>
            </a:r>
          </a:p>
        </p:txBody>
      </p:sp>
    </p:spTree>
    <p:extLst>
      <p:ext uri="{BB962C8B-B14F-4D97-AF65-F5344CB8AC3E}">
        <p14:creationId xmlns:p14="http://schemas.microsoft.com/office/powerpoint/2010/main" val="720794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379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793FD42-05B7-484C-AD6F-361D4A3770A4}"/>
              </a:ext>
            </a:extLst>
          </p:cNvPr>
          <p:cNvSpPr>
            <a:spLocks noGrp="1"/>
          </p:cNvSpPr>
          <p:nvPr>
            <p:ph idx="1"/>
          </p:nvPr>
        </p:nvSpPr>
        <p:spPr>
          <a:xfrm>
            <a:off x="725557" y="714554"/>
            <a:ext cx="8259709" cy="4926405"/>
          </a:xfrm>
        </p:spPr>
        <p:txBody>
          <a:bodyPr/>
          <a:lstStyle/>
          <a:p>
            <a:pPr algn="just"/>
            <a:r>
              <a:rPr lang="en-GB" dirty="0"/>
              <a:t>Jailbreaking – process of installing a modified set of kernel patches that allows users to run third party application not signed by the OS vendor</a:t>
            </a:r>
          </a:p>
          <a:p>
            <a:pPr algn="just"/>
            <a:r>
              <a:rPr lang="en-GB" dirty="0"/>
              <a:t>Jailbreaking Techniques:</a:t>
            </a:r>
          </a:p>
          <a:p>
            <a:pPr marL="800100" lvl="1" indent="-342900" algn="just">
              <a:buFont typeface="Arial" panose="020B0604020202020204" pitchFamily="34" charset="0"/>
              <a:buChar char="•"/>
            </a:pPr>
            <a:r>
              <a:rPr lang="en-GB" dirty="0"/>
              <a:t>Untethered Jailbreaking</a:t>
            </a:r>
          </a:p>
          <a:p>
            <a:pPr marL="800100" lvl="1" indent="-342900" algn="just">
              <a:buFont typeface="Arial" panose="020B0604020202020204" pitchFamily="34" charset="0"/>
              <a:buChar char="•"/>
            </a:pPr>
            <a:r>
              <a:rPr lang="en-GB" dirty="0"/>
              <a:t>Semi-tethered Jailbreaking</a:t>
            </a:r>
          </a:p>
          <a:p>
            <a:pPr marL="800100" lvl="1" indent="-342900" algn="just">
              <a:buFont typeface="Arial" panose="020B0604020202020204" pitchFamily="34" charset="0"/>
              <a:buChar char="•"/>
            </a:pPr>
            <a:r>
              <a:rPr lang="en-GB" dirty="0"/>
              <a:t>Tethered Jailbreaking</a:t>
            </a:r>
          </a:p>
          <a:p>
            <a:pPr algn="just"/>
            <a:r>
              <a:rPr lang="en-GB" dirty="0"/>
              <a:t>App Platform for Jailbroken Devices</a:t>
            </a:r>
          </a:p>
          <a:p>
            <a:pPr marL="800100" lvl="1" indent="-342900" algn="just">
              <a:buFont typeface="Arial" panose="020B0604020202020204" pitchFamily="34" charset="0"/>
              <a:buChar char="•"/>
            </a:pPr>
            <a:r>
              <a:rPr lang="en-GB" dirty="0" err="1"/>
              <a:t>Cydia</a:t>
            </a:r>
            <a:r>
              <a:rPr lang="en-GB" dirty="0"/>
              <a:t> – a software for iOS that enables user to find and install software packages on a jailbroken iPhone, iPod touch, or iPad</a:t>
            </a:r>
          </a:p>
        </p:txBody>
      </p:sp>
      <p:sp>
        <p:nvSpPr>
          <p:cNvPr id="4" name="Title 1">
            <a:extLst>
              <a:ext uri="{FF2B5EF4-FFF2-40B4-BE49-F238E27FC236}">
                <a16:creationId xmlns:a16="http://schemas.microsoft.com/office/drawing/2014/main" id="{B88CACE5-90AE-4FCE-B6F0-AECF7018283C}"/>
              </a:ext>
            </a:extLst>
          </p:cNvPr>
          <p:cNvSpPr>
            <a:spLocks noGrp="1"/>
          </p:cNvSpPr>
          <p:nvPr>
            <p:ph type="title"/>
          </p:nvPr>
        </p:nvSpPr>
        <p:spPr>
          <a:xfrm>
            <a:off x="193868" y="175731"/>
            <a:ext cx="8772157" cy="500130"/>
          </a:xfrm>
        </p:spPr>
        <p:txBody>
          <a:bodyPr/>
          <a:lstStyle/>
          <a:p>
            <a:pPr algn="ctr"/>
            <a:r>
              <a:rPr lang="en-GB" dirty="0"/>
              <a:t>iOS</a:t>
            </a:r>
          </a:p>
        </p:txBody>
      </p:sp>
    </p:spTree>
    <p:extLst>
      <p:ext uri="{BB962C8B-B14F-4D97-AF65-F5344CB8AC3E}">
        <p14:creationId xmlns:p14="http://schemas.microsoft.com/office/powerpoint/2010/main" val="1670527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7429"/>
          <a:stretch/>
        </p:blipFill>
        <p:spPr bwMode="auto">
          <a:xfrm>
            <a:off x="983974" y="1113183"/>
            <a:ext cx="7176052" cy="42711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itle 1">
            <a:extLst>
              <a:ext uri="{FF2B5EF4-FFF2-40B4-BE49-F238E27FC236}">
                <a16:creationId xmlns:a16="http://schemas.microsoft.com/office/drawing/2014/main" id="{43D0F93A-5B83-4448-B635-1D6748D6A285}"/>
              </a:ext>
            </a:extLst>
          </p:cNvPr>
          <p:cNvSpPr>
            <a:spLocks noGrp="1"/>
          </p:cNvSpPr>
          <p:nvPr>
            <p:ph type="ftr" sz="quarter" idx="11"/>
          </p:nvPr>
        </p:nvSpPr>
        <p:spPr>
          <a:xfrm>
            <a:off x="371843" y="119062"/>
            <a:ext cx="8772157" cy="838200"/>
          </a:xfrm>
        </p:spPr>
        <p:txBody>
          <a:bodyPr/>
          <a:lstStyle/>
          <a:p>
            <a:pPr algn="ctr"/>
            <a:r>
              <a:rPr lang="en-GB" dirty="0"/>
              <a:t>Untethered Jailbreaking of iOS</a:t>
            </a:r>
          </a:p>
          <a:p>
            <a:pPr algn="ctr"/>
            <a:r>
              <a:rPr lang="en-GB" dirty="0"/>
              <a:t>7.1.1/7.1.2 using </a:t>
            </a:r>
            <a:r>
              <a:rPr lang="en-GB" dirty="0" err="1"/>
              <a:t>Pangu</a:t>
            </a:r>
            <a:r>
              <a:rPr lang="en-GB" dirty="0"/>
              <a:t> for MAC</a:t>
            </a:r>
          </a:p>
        </p:txBody>
      </p:sp>
    </p:spTree>
    <p:extLst>
      <p:ext uri="{BB962C8B-B14F-4D97-AF65-F5344CB8AC3E}">
        <p14:creationId xmlns:p14="http://schemas.microsoft.com/office/powerpoint/2010/main" val="3408692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89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2"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4004"/>
          <a:stretch/>
        </p:blipFill>
        <p:spPr bwMode="auto">
          <a:xfrm>
            <a:off x="185718" y="570451"/>
            <a:ext cx="8586439" cy="50457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Footer Placeholder 5"/>
          <p:cNvSpPr>
            <a:spLocks noGrp="1"/>
          </p:cNvSpPr>
          <p:nvPr>
            <p:ph type="ftr" sz="quarter" idx="11"/>
          </p:nvPr>
        </p:nvSpPr>
        <p:spPr/>
        <p:txBody>
          <a:bodyPr/>
          <a:lstStyle/>
          <a:p>
            <a:endParaRPr lang="en-US" dirty="0"/>
          </a:p>
        </p:txBody>
      </p:sp>
      <p:sp>
        <p:nvSpPr>
          <p:cNvPr id="4" name="Title 1">
            <a:extLst>
              <a:ext uri="{FF2B5EF4-FFF2-40B4-BE49-F238E27FC236}">
                <a16:creationId xmlns:a16="http://schemas.microsoft.com/office/drawing/2014/main" id="{92B722FC-4C2D-4381-B08F-943BCC5D0B68}"/>
              </a:ext>
            </a:extLst>
          </p:cNvPr>
          <p:cNvSpPr>
            <a:spLocks noGrp="1"/>
          </p:cNvSpPr>
          <p:nvPr>
            <p:ph type="title"/>
          </p:nvPr>
        </p:nvSpPr>
        <p:spPr>
          <a:xfrm>
            <a:off x="371843" y="83999"/>
            <a:ext cx="8772157" cy="486452"/>
          </a:xfrm>
        </p:spPr>
        <p:txBody>
          <a:bodyPr/>
          <a:lstStyle/>
          <a:p>
            <a:pPr algn="ctr"/>
            <a:r>
              <a:rPr lang="en-GB" dirty="0"/>
              <a:t>iOS Device Tracking Tools</a:t>
            </a:r>
          </a:p>
        </p:txBody>
      </p:sp>
    </p:spTree>
    <p:extLst>
      <p:ext uri="{BB962C8B-B14F-4D97-AF65-F5344CB8AC3E}">
        <p14:creationId xmlns:p14="http://schemas.microsoft.com/office/powerpoint/2010/main" val="2624172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96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20013"/>
          <a:stretch/>
        </p:blipFill>
        <p:spPr bwMode="auto">
          <a:xfrm>
            <a:off x="704849" y="914399"/>
            <a:ext cx="7952133" cy="45750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itle 1">
            <a:extLst>
              <a:ext uri="{FF2B5EF4-FFF2-40B4-BE49-F238E27FC236}">
                <a16:creationId xmlns:a16="http://schemas.microsoft.com/office/drawing/2014/main" id="{3EA0B962-04E9-44FB-AA24-825F6F5F0ABE}"/>
              </a:ext>
            </a:extLst>
          </p:cNvPr>
          <p:cNvSpPr>
            <a:spLocks noGrp="1"/>
          </p:cNvSpPr>
          <p:nvPr>
            <p:ph type="ftr" sz="quarter" idx="11"/>
          </p:nvPr>
        </p:nvSpPr>
        <p:spPr>
          <a:xfrm>
            <a:off x="275373" y="0"/>
            <a:ext cx="8772157" cy="838200"/>
          </a:xfrm>
        </p:spPr>
        <p:txBody>
          <a:bodyPr/>
          <a:lstStyle/>
          <a:p>
            <a:pPr algn="ctr"/>
            <a:r>
              <a:rPr lang="en-GB" dirty="0"/>
              <a:t>Windows Phone 8</a:t>
            </a:r>
          </a:p>
        </p:txBody>
      </p:sp>
    </p:spTree>
    <p:extLst>
      <p:ext uri="{BB962C8B-B14F-4D97-AF65-F5344CB8AC3E}">
        <p14:creationId xmlns:p14="http://schemas.microsoft.com/office/powerpoint/2010/main" val="2797898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198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21415"/>
          <a:stretch/>
        </p:blipFill>
        <p:spPr bwMode="auto">
          <a:xfrm>
            <a:off x="790368" y="745433"/>
            <a:ext cx="7667832" cy="43626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itle 1">
            <a:extLst>
              <a:ext uri="{FF2B5EF4-FFF2-40B4-BE49-F238E27FC236}">
                <a16:creationId xmlns:a16="http://schemas.microsoft.com/office/drawing/2014/main" id="{F2BAFE3C-2C0F-4772-8D67-6D90C696C8D9}"/>
              </a:ext>
            </a:extLst>
          </p:cNvPr>
          <p:cNvSpPr>
            <a:spLocks noGrp="1"/>
          </p:cNvSpPr>
          <p:nvPr>
            <p:ph type="ftr" sz="quarter" idx="11"/>
          </p:nvPr>
        </p:nvSpPr>
        <p:spPr>
          <a:xfrm>
            <a:off x="371843" y="104775"/>
            <a:ext cx="8772157" cy="551208"/>
          </a:xfrm>
        </p:spPr>
        <p:txBody>
          <a:bodyPr/>
          <a:lstStyle/>
          <a:p>
            <a:pPr algn="ctr"/>
            <a:r>
              <a:rPr lang="en-GB" dirty="0"/>
              <a:t>Windows Phone 8 Architecture</a:t>
            </a:r>
          </a:p>
        </p:txBody>
      </p:sp>
    </p:spTree>
    <p:extLst>
      <p:ext uri="{BB962C8B-B14F-4D97-AF65-F5344CB8AC3E}">
        <p14:creationId xmlns:p14="http://schemas.microsoft.com/office/powerpoint/2010/main" val="3734298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30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058"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9574"/>
          <a:stretch/>
        </p:blipFill>
        <p:spPr bwMode="auto">
          <a:xfrm>
            <a:off x="843997" y="995361"/>
            <a:ext cx="7754953" cy="44512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itle 1">
            <a:extLst>
              <a:ext uri="{FF2B5EF4-FFF2-40B4-BE49-F238E27FC236}">
                <a16:creationId xmlns:a16="http://schemas.microsoft.com/office/drawing/2014/main" id="{25285482-FFD7-4963-8FF5-785E312788D9}"/>
              </a:ext>
            </a:extLst>
          </p:cNvPr>
          <p:cNvSpPr>
            <a:spLocks noGrp="1"/>
          </p:cNvSpPr>
          <p:nvPr>
            <p:ph type="ftr" sz="quarter" idx="11"/>
          </p:nvPr>
        </p:nvSpPr>
        <p:spPr>
          <a:xfrm>
            <a:off x="185921" y="89452"/>
            <a:ext cx="8772157" cy="905910"/>
          </a:xfrm>
        </p:spPr>
        <p:txBody>
          <a:bodyPr/>
          <a:lstStyle/>
          <a:p>
            <a:pPr algn="ctr"/>
            <a:r>
              <a:rPr lang="en-GB" dirty="0"/>
              <a:t>Guidelines for Securing Windows OS Devices</a:t>
            </a:r>
          </a:p>
        </p:txBody>
      </p:sp>
    </p:spTree>
    <p:extLst>
      <p:ext uri="{BB962C8B-B14F-4D97-AF65-F5344CB8AC3E}">
        <p14:creationId xmlns:p14="http://schemas.microsoft.com/office/powerpoint/2010/main" val="2831669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505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837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21392"/>
          <a:stretch/>
        </p:blipFill>
        <p:spPr bwMode="auto">
          <a:xfrm>
            <a:off x="948151" y="967719"/>
            <a:ext cx="7536065" cy="42006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itle 1">
            <a:extLst>
              <a:ext uri="{FF2B5EF4-FFF2-40B4-BE49-F238E27FC236}">
                <a16:creationId xmlns:a16="http://schemas.microsoft.com/office/drawing/2014/main" id="{D74311D7-EC97-40D9-B625-499A1F442469}"/>
              </a:ext>
            </a:extLst>
          </p:cNvPr>
          <p:cNvSpPr>
            <a:spLocks noGrp="1"/>
          </p:cNvSpPr>
          <p:nvPr>
            <p:ph type="ftr" sz="quarter" idx="11"/>
          </p:nvPr>
        </p:nvSpPr>
        <p:spPr>
          <a:xfrm>
            <a:off x="185921" y="0"/>
            <a:ext cx="8772157" cy="838200"/>
          </a:xfrm>
        </p:spPr>
        <p:txBody>
          <a:bodyPr/>
          <a:lstStyle/>
          <a:p>
            <a:pPr algn="ctr"/>
            <a:r>
              <a:rPr lang="en-GB" dirty="0"/>
              <a:t>Bring Your Own Device (BYOD)</a:t>
            </a:r>
          </a:p>
        </p:txBody>
      </p:sp>
    </p:spTree>
    <p:extLst>
      <p:ext uri="{BB962C8B-B14F-4D97-AF65-F5344CB8AC3E}">
        <p14:creationId xmlns:p14="http://schemas.microsoft.com/office/powerpoint/2010/main" val="3967564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837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939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8349"/>
          <a:stretch/>
        </p:blipFill>
        <p:spPr bwMode="auto">
          <a:xfrm>
            <a:off x="720380" y="838200"/>
            <a:ext cx="7688124" cy="44614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itle 1">
            <a:extLst>
              <a:ext uri="{FF2B5EF4-FFF2-40B4-BE49-F238E27FC236}">
                <a16:creationId xmlns:a16="http://schemas.microsoft.com/office/drawing/2014/main" id="{023D2F00-A082-4E11-B2D0-4A7434E24624}"/>
              </a:ext>
            </a:extLst>
          </p:cNvPr>
          <p:cNvSpPr>
            <a:spLocks noGrp="1"/>
          </p:cNvSpPr>
          <p:nvPr>
            <p:ph type="ftr" sz="quarter" idx="11"/>
          </p:nvPr>
        </p:nvSpPr>
        <p:spPr>
          <a:xfrm>
            <a:off x="371843" y="0"/>
            <a:ext cx="8772157" cy="838200"/>
          </a:xfrm>
        </p:spPr>
        <p:txBody>
          <a:bodyPr/>
          <a:lstStyle/>
          <a:p>
            <a:pPr algn="ctr"/>
            <a:r>
              <a:rPr lang="en-GB" dirty="0"/>
              <a:t>BYOD Risks</a:t>
            </a:r>
          </a:p>
        </p:txBody>
      </p:sp>
    </p:spTree>
    <p:extLst>
      <p:ext uri="{BB962C8B-B14F-4D97-AF65-F5344CB8AC3E}">
        <p14:creationId xmlns:p14="http://schemas.microsoft.com/office/powerpoint/2010/main" val="2264505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939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2"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8286"/>
          <a:stretch/>
        </p:blipFill>
        <p:spPr bwMode="auto">
          <a:xfrm>
            <a:off x="819358" y="1007166"/>
            <a:ext cx="7672326" cy="44593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itle 1">
            <a:extLst>
              <a:ext uri="{FF2B5EF4-FFF2-40B4-BE49-F238E27FC236}">
                <a16:creationId xmlns:a16="http://schemas.microsoft.com/office/drawing/2014/main" id="{5F1A09A0-34B3-406E-9D44-69E27D4C0AC3}"/>
              </a:ext>
            </a:extLst>
          </p:cNvPr>
          <p:cNvSpPr>
            <a:spLocks noGrp="1"/>
          </p:cNvSpPr>
          <p:nvPr>
            <p:ph type="ftr" sz="quarter" idx="11"/>
          </p:nvPr>
        </p:nvSpPr>
        <p:spPr>
          <a:xfrm>
            <a:off x="185921" y="69574"/>
            <a:ext cx="8772157" cy="838200"/>
          </a:xfrm>
        </p:spPr>
        <p:txBody>
          <a:bodyPr/>
          <a:lstStyle/>
          <a:p>
            <a:pPr algn="ctr"/>
            <a:r>
              <a:rPr lang="en-GB" dirty="0"/>
              <a:t>General Guidelines for Mobile Platform Security</a:t>
            </a:r>
          </a:p>
        </p:txBody>
      </p:sp>
    </p:spTree>
    <p:extLst>
      <p:ext uri="{BB962C8B-B14F-4D97-AF65-F5344CB8AC3E}">
        <p14:creationId xmlns:p14="http://schemas.microsoft.com/office/powerpoint/2010/main" val="2214822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144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46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5488"/>
          <a:stretch/>
        </p:blipFill>
        <p:spPr bwMode="auto">
          <a:xfrm>
            <a:off x="825361" y="1020832"/>
            <a:ext cx="7304847" cy="43949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itle 1">
            <a:extLst>
              <a:ext uri="{FF2B5EF4-FFF2-40B4-BE49-F238E27FC236}">
                <a16:creationId xmlns:a16="http://schemas.microsoft.com/office/drawing/2014/main" id="{D51903E2-3BA8-4352-A1DD-48B7386D4592}"/>
              </a:ext>
            </a:extLst>
          </p:cNvPr>
          <p:cNvSpPr>
            <a:spLocks noGrp="1"/>
          </p:cNvSpPr>
          <p:nvPr>
            <p:ph type="ftr" sz="quarter" idx="11"/>
          </p:nvPr>
        </p:nvSpPr>
        <p:spPr>
          <a:xfrm>
            <a:off x="371843" y="142875"/>
            <a:ext cx="8772157" cy="838200"/>
          </a:xfrm>
        </p:spPr>
        <p:txBody>
          <a:bodyPr/>
          <a:lstStyle/>
          <a:p>
            <a:pPr algn="ctr"/>
            <a:r>
              <a:rPr lang="en-GB" dirty="0"/>
              <a:t>General Guidelines for Mobile Platform Security</a:t>
            </a:r>
          </a:p>
        </p:txBody>
      </p:sp>
    </p:spTree>
    <p:extLst>
      <p:ext uri="{BB962C8B-B14F-4D97-AF65-F5344CB8AC3E}">
        <p14:creationId xmlns:p14="http://schemas.microsoft.com/office/powerpoint/2010/main" val="2194641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246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349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6963"/>
          <a:stretch/>
        </p:blipFill>
        <p:spPr bwMode="auto">
          <a:xfrm>
            <a:off x="694497" y="964235"/>
            <a:ext cx="7246868" cy="43656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itle 1">
            <a:extLst>
              <a:ext uri="{FF2B5EF4-FFF2-40B4-BE49-F238E27FC236}">
                <a16:creationId xmlns:a16="http://schemas.microsoft.com/office/drawing/2014/main" id="{1F4982ED-825F-4AB2-BA21-00FE55CF0B84}"/>
              </a:ext>
            </a:extLst>
          </p:cNvPr>
          <p:cNvSpPr>
            <a:spLocks noGrp="1"/>
          </p:cNvSpPr>
          <p:nvPr>
            <p:ph type="ftr" sz="quarter" idx="11"/>
          </p:nvPr>
        </p:nvSpPr>
        <p:spPr>
          <a:xfrm>
            <a:off x="293259" y="126035"/>
            <a:ext cx="8772157" cy="838200"/>
          </a:xfrm>
        </p:spPr>
        <p:txBody>
          <a:bodyPr/>
          <a:lstStyle/>
          <a:p>
            <a:pPr algn="ctr"/>
            <a:r>
              <a:rPr lang="en-GB" dirty="0"/>
              <a:t>Mobile Device Security Guideline for Administrator</a:t>
            </a:r>
          </a:p>
        </p:txBody>
      </p:sp>
    </p:spTree>
    <p:extLst>
      <p:ext uri="{BB962C8B-B14F-4D97-AF65-F5344CB8AC3E}">
        <p14:creationId xmlns:p14="http://schemas.microsoft.com/office/powerpoint/2010/main" val="1660162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349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451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9082"/>
          <a:stretch/>
        </p:blipFill>
        <p:spPr bwMode="auto">
          <a:xfrm>
            <a:off x="992256" y="844825"/>
            <a:ext cx="7466904" cy="43533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itle 1">
            <a:extLst>
              <a:ext uri="{FF2B5EF4-FFF2-40B4-BE49-F238E27FC236}">
                <a16:creationId xmlns:a16="http://schemas.microsoft.com/office/drawing/2014/main" id="{CEFA0654-47CF-4534-80DE-CE412D3A33D4}"/>
              </a:ext>
            </a:extLst>
          </p:cNvPr>
          <p:cNvSpPr>
            <a:spLocks noGrp="1"/>
          </p:cNvSpPr>
          <p:nvPr>
            <p:ph type="ftr" sz="quarter" idx="11"/>
          </p:nvPr>
        </p:nvSpPr>
        <p:spPr>
          <a:xfrm>
            <a:off x="185921" y="147637"/>
            <a:ext cx="8772157" cy="518285"/>
          </a:xfrm>
        </p:spPr>
        <p:txBody>
          <a:bodyPr/>
          <a:lstStyle/>
          <a:p>
            <a:pPr algn="ctr"/>
            <a:r>
              <a:rPr lang="en-GB" dirty="0"/>
              <a:t>SMS Phishing Countermeasures</a:t>
            </a:r>
          </a:p>
        </p:txBody>
      </p:sp>
    </p:spTree>
    <p:extLst>
      <p:ext uri="{BB962C8B-B14F-4D97-AF65-F5344CB8AC3E}">
        <p14:creationId xmlns:p14="http://schemas.microsoft.com/office/powerpoint/2010/main" val="1196942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45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5538"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6476"/>
          <a:stretch/>
        </p:blipFill>
        <p:spPr bwMode="auto">
          <a:xfrm>
            <a:off x="754959" y="655983"/>
            <a:ext cx="7971597" cy="47571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itle 1">
            <a:extLst>
              <a:ext uri="{FF2B5EF4-FFF2-40B4-BE49-F238E27FC236}">
                <a16:creationId xmlns:a16="http://schemas.microsoft.com/office/drawing/2014/main" id="{FACE77C3-00B6-4817-AE5B-DB230CBADBA6}"/>
              </a:ext>
            </a:extLst>
          </p:cNvPr>
          <p:cNvSpPr>
            <a:spLocks noGrp="1"/>
          </p:cNvSpPr>
          <p:nvPr>
            <p:ph type="ftr" sz="quarter" idx="11"/>
          </p:nvPr>
        </p:nvSpPr>
        <p:spPr>
          <a:xfrm>
            <a:off x="283321" y="147637"/>
            <a:ext cx="8772157" cy="508346"/>
          </a:xfrm>
        </p:spPr>
        <p:txBody>
          <a:bodyPr/>
          <a:lstStyle/>
          <a:p>
            <a:pPr algn="ctr"/>
            <a:r>
              <a:rPr lang="en-GB" dirty="0"/>
              <a:t>Mobile Protection Tool: Lookout</a:t>
            </a:r>
          </a:p>
        </p:txBody>
      </p:sp>
    </p:spTree>
    <p:extLst>
      <p:ext uri="{BB962C8B-B14F-4D97-AF65-F5344CB8AC3E}">
        <p14:creationId xmlns:p14="http://schemas.microsoft.com/office/powerpoint/2010/main" val="117500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553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6562"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6650"/>
          <a:stretch/>
        </p:blipFill>
        <p:spPr bwMode="auto">
          <a:xfrm>
            <a:off x="824119" y="775251"/>
            <a:ext cx="7650679" cy="45421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Footer Placeholder 5"/>
          <p:cNvSpPr>
            <a:spLocks noGrp="1"/>
          </p:cNvSpPr>
          <p:nvPr>
            <p:ph type="ftr" sz="quarter" idx="11"/>
          </p:nvPr>
        </p:nvSpPr>
        <p:spPr/>
        <p:txBody>
          <a:bodyPr/>
          <a:lstStyle/>
          <a:p>
            <a:endParaRPr lang="en-US" dirty="0"/>
          </a:p>
        </p:txBody>
      </p:sp>
      <p:sp>
        <p:nvSpPr>
          <p:cNvPr id="5" name="Title 1">
            <a:extLst>
              <a:ext uri="{FF2B5EF4-FFF2-40B4-BE49-F238E27FC236}">
                <a16:creationId xmlns:a16="http://schemas.microsoft.com/office/drawing/2014/main" id="{99727305-F7BA-477B-9B0D-A77AF219C891}"/>
              </a:ext>
            </a:extLst>
          </p:cNvPr>
          <p:cNvSpPr txBox="1">
            <a:spLocks/>
          </p:cNvSpPr>
          <p:nvPr/>
        </p:nvSpPr>
        <p:spPr>
          <a:xfrm>
            <a:off x="283321" y="147637"/>
            <a:ext cx="8772157" cy="508346"/>
          </a:xfrm>
        </p:spPr>
        <p:txBody>
          <a:bodyPr/>
          <a:ls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a:lstStyle>
          <a:p>
            <a:r>
              <a:rPr lang="en-GB" dirty="0"/>
              <a:t>Android Phone Pen Testing</a:t>
            </a:r>
          </a:p>
        </p:txBody>
      </p:sp>
    </p:spTree>
    <p:extLst>
      <p:ext uri="{BB962C8B-B14F-4D97-AF65-F5344CB8AC3E}">
        <p14:creationId xmlns:p14="http://schemas.microsoft.com/office/powerpoint/2010/main" val="2631895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656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758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6036"/>
          <a:stretch/>
        </p:blipFill>
        <p:spPr bwMode="auto">
          <a:xfrm>
            <a:off x="412680" y="566529"/>
            <a:ext cx="8085277" cy="48020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Footer Placeholder 5"/>
          <p:cNvSpPr>
            <a:spLocks noGrp="1"/>
          </p:cNvSpPr>
          <p:nvPr>
            <p:ph type="ftr" sz="quarter" idx="11"/>
          </p:nvPr>
        </p:nvSpPr>
        <p:spPr/>
        <p:txBody>
          <a:bodyPr/>
          <a:lstStyle/>
          <a:p>
            <a:endParaRPr lang="en-US" dirty="0"/>
          </a:p>
        </p:txBody>
      </p:sp>
      <p:sp>
        <p:nvSpPr>
          <p:cNvPr id="4" name="Title 1">
            <a:extLst>
              <a:ext uri="{FF2B5EF4-FFF2-40B4-BE49-F238E27FC236}">
                <a16:creationId xmlns:a16="http://schemas.microsoft.com/office/drawing/2014/main" id="{23379AF1-A6F0-4424-9405-0024F1B432CD}"/>
              </a:ext>
            </a:extLst>
          </p:cNvPr>
          <p:cNvSpPr txBox="1">
            <a:spLocks/>
          </p:cNvSpPr>
          <p:nvPr/>
        </p:nvSpPr>
        <p:spPr>
          <a:xfrm>
            <a:off x="283321" y="147637"/>
            <a:ext cx="8772157" cy="508346"/>
          </a:xfrm>
        </p:spPr>
        <p:txBody>
          <a:bodyPr/>
          <a:ls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a:lstStyle>
          <a:p>
            <a:r>
              <a:rPr lang="en-GB" dirty="0"/>
              <a:t>iPhone Pen Testing</a:t>
            </a:r>
          </a:p>
        </p:txBody>
      </p:sp>
    </p:spTree>
    <p:extLst>
      <p:ext uri="{BB962C8B-B14F-4D97-AF65-F5344CB8AC3E}">
        <p14:creationId xmlns:p14="http://schemas.microsoft.com/office/powerpoint/2010/main" val="2086698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758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861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5217"/>
          <a:stretch/>
        </p:blipFill>
        <p:spPr bwMode="auto">
          <a:xfrm>
            <a:off x="640867" y="655983"/>
            <a:ext cx="7896846" cy="4748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Footer Placeholder 5"/>
          <p:cNvSpPr>
            <a:spLocks noGrp="1"/>
          </p:cNvSpPr>
          <p:nvPr>
            <p:ph type="ftr" sz="quarter" idx="11"/>
          </p:nvPr>
        </p:nvSpPr>
        <p:spPr/>
        <p:txBody>
          <a:bodyPr/>
          <a:lstStyle/>
          <a:p>
            <a:endParaRPr lang="en-US" dirty="0"/>
          </a:p>
        </p:txBody>
      </p:sp>
      <p:sp>
        <p:nvSpPr>
          <p:cNvPr id="5" name="Title 1">
            <a:extLst>
              <a:ext uri="{FF2B5EF4-FFF2-40B4-BE49-F238E27FC236}">
                <a16:creationId xmlns:a16="http://schemas.microsoft.com/office/drawing/2014/main" id="{FAEC08FD-2ABD-43D7-9EE4-7FD2E67E12D9}"/>
              </a:ext>
            </a:extLst>
          </p:cNvPr>
          <p:cNvSpPr txBox="1">
            <a:spLocks/>
          </p:cNvSpPr>
          <p:nvPr/>
        </p:nvSpPr>
        <p:spPr>
          <a:xfrm>
            <a:off x="283321" y="147637"/>
            <a:ext cx="8772157" cy="508346"/>
          </a:xfrm>
        </p:spPr>
        <p:txBody>
          <a:bodyPr/>
          <a:ls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a:lstStyle>
          <a:p>
            <a:r>
              <a:rPr lang="en-GB" dirty="0"/>
              <a:t>Windows Phone Pen Testing</a:t>
            </a:r>
          </a:p>
        </p:txBody>
      </p:sp>
    </p:spTree>
    <p:extLst>
      <p:ext uri="{BB962C8B-B14F-4D97-AF65-F5344CB8AC3E}">
        <p14:creationId xmlns:p14="http://schemas.microsoft.com/office/powerpoint/2010/main" val="31879509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86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963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7455"/>
          <a:stretch/>
        </p:blipFill>
        <p:spPr bwMode="auto">
          <a:xfrm>
            <a:off x="758480" y="655983"/>
            <a:ext cx="7943576" cy="47310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Footer Placeholder 5"/>
          <p:cNvSpPr>
            <a:spLocks noGrp="1"/>
          </p:cNvSpPr>
          <p:nvPr>
            <p:ph type="ftr" sz="quarter" idx="11"/>
          </p:nvPr>
        </p:nvSpPr>
        <p:spPr/>
        <p:txBody>
          <a:bodyPr/>
          <a:lstStyle/>
          <a:p>
            <a:endParaRPr lang="en-US" dirty="0"/>
          </a:p>
        </p:txBody>
      </p:sp>
      <p:sp>
        <p:nvSpPr>
          <p:cNvPr id="4" name="Title 1">
            <a:extLst>
              <a:ext uri="{FF2B5EF4-FFF2-40B4-BE49-F238E27FC236}">
                <a16:creationId xmlns:a16="http://schemas.microsoft.com/office/drawing/2014/main" id="{8E7C1F88-714C-4CAF-B7A3-6FED55F20AEA}"/>
              </a:ext>
            </a:extLst>
          </p:cNvPr>
          <p:cNvSpPr txBox="1">
            <a:spLocks/>
          </p:cNvSpPr>
          <p:nvPr/>
        </p:nvSpPr>
        <p:spPr>
          <a:xfrm>
            <a:off x="283321" y="147637"/>
            <a:ext cx="8772157" cy="508346"/>
          </a:xfrm>
        </p:spPr>
        <p:txBody>
          <a:bodyPr/>
          <a:ls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a:lstStyle>
          <a:p>
            <a:r>
              <a:rPr lang="en-GB" dirty="0"/>
              <a:t>BlackBerry Pen Testing</a:t>
            </a:r>
          </a:p>
        </p:txBody>
      </p:sp>
    </p:spTree>
    <p:extLst>
      <p:ext uri="{BB962C8B-B14F-4D97-AF65-F5344CB8AC3E}">
        <p14:creationId xmlns:p14="http://schemas.microsoft.com/office/powerpoint/2010/main" val="41044967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963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0658"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20742"/>
          <a:stretch/>
        </p:blipFill>
        <p:spPr bwMode="auto">
          <a:xfrm>
            <a:off x="823705" y="735496"/>
            <a:ext cx="8058314" cy="45620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Footer Placeholder 5"/>
          <p:cNvSpPr>
            <a:spLocks noGrp="1"/>
          </p:cNvSpPr>
          <p:nvPr>
            <p:ph type="ftr" sz="quarter" idx="11"/>
          </p:nvPr>
        </p:nvSpPr>
        <p:spPr/>
        <p:txBody>
          <a:bodyPr/>
          <a:lstStyle/>
          <a:p>
            <a:endParaRPr lang="en-US" dirty="0"/>
          </a:p>
        </p:txBody>
      </p:sp>
      <p:sp>
        <p:nvSpPr>
          <p:cNvPr id="5" name="Title 1">
            <a:extLst>
              <a:ext uri="{FF2B5EF4-FFF2-40B4-BE49-F238E27FC236}">
                <a16:creationId xmlns:a16="http://schemas.microsoft.com/office/drawing/2014/main" id="{AC5895DA-4C86-4BA2-8019-6E3210E7B425}"/>
              </a:ext>
            </a:extLst>
          </p:cNvPr>
          <p:cNvSpPr txBox="1">
            <a:spLocks/>
          </p:cNvSpPr>
          <p:nvPr/>
        </p:nvSpPr>
        <p:spPr>
          <a:xfrm>
            <a:off x="283321" y="147637"/>
            <a:ext cx="8772157" cy="508346"/>
          </a:xfrm>
        </p:spPr>
        <p:txBody>
          <a:bodyPr/>
          <a:ls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a:lstStyle>
          <a:p>
            <a:r>
              <a:rPr lang="en-GB" dirty="0"/>
              <a:t>Mobile Pen Testing Toolkit: </a:t>
            </a:r>
            <a:r>
              <a:rPr lang="en-GB" dirty="0" err="1"/>
              <a:t>zANTI</a:t>
            </a:r>
            <a:endParaRPr lang="en-GB" dirty="0"/>
          </a:p>
        </p:txBody>
      </p:sp>
    </p:spTree>
    <p:extLst>
      <p:ext uri="{BB962C8B-B14F-4D97-AF65-F5344CB8AC3E}">
        <p14:creationId xmlns:p14="http://schemas.microsoft.com/office/powerpoint/2010/main" val="26913894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065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71843" y="2339570"/>
            <a:ext cx="8772157" cy="838200"/>
          </a:xfrm>
        </p:spPr>
        <p:txBody>
          <a:bodyPr/>
          <a:lstStyle/>
          <a:p>
            <a:pPr algn="ctr"/>
            <a:r>
              <a:rPr lang="en-GB" dirty="0"/>
              <a:t>Questions?</a:t>
            </a:r>
            <a:endParaRPr lang="en-US" dirty="0"/>
          </a:p>
        </p:txBody>
      </p:sp>
    </p:spTree>
    <p:extLst>
      <p:ext uri="{BB962C8B-B14F-4D97-AF65-F5344CB8AC3E}">
        <p14:creationId xmlns:p14="http://schemas.microsoft.com/office/powerpoint/2010/main" val="64814856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8D7582A-E0D0-4618-A19B-1BF292A30B53}"/>
              </a:ext>
            </a:extLst>
          </p:cNvPr>
          <p:cNvSpPr>
            <a:spLocks noGrp="1"/>
          </p:cNvSpPr>
          <p:nvPr>
            <p:ph type="body" sz="quarter" idx="10"/>
          </p:nvPr>
        </p:nvSpPr>
        <p:spPr>
          <a:xfrm>
            <a:off x="687205" y="454019"/>
            <a:ext cx="8325002" cy="4903071"/>
          </a:xfrm>
        </p:spPr>
        <p:txBody>
          <a:bodyPr/>
          <a:lstStyle/>
          <a:p>
            <a:r>
              <a:rPr lang="en-GB" dirty="0"/>
              <a:t>Fundamentals of Information Security Systems, David Kim, Michael G Solomon, 2</a:t>
            </a:r>
            <a:r>
              <a:rPr lang="en-GB" baseline="30000" dirty="0"/>
              <a:t>nd</a:t>
            </a:r>
            <a:r>
              <a:rPr lang="en-GB" dirty="0"/>
              <a:t> ed.</a:t>
            </a:r>
          </a:p>
          <a:p>
            <a:r>
              <a:rPr lang="en-GB" dirty="0"/>
              <a:t>CCNA security v2</a:t>
            </a:r>
          </a:p>
          <a:p>
            <a:r>
              <a:rPr lang="en-US" dirty="0"/>
              <a:t>CCNA Cybersecurity Operations v1.0</a:t>
            </a:r>
            <a:endParaRPr lang="en-GB" dirty="0"/>
          </a:p>
          <a:p>
            <a:r>
              <a:rPr lang="en-GB" dirty="0"/>
              <a:t>Certified Ethical Hacker (CEH) v9, EC-Council certified</a:t>
            </a:r>
          </a:p>
          <a:p>
            <a:r>
              <a:rPr lang="en-GB" dirty="0"/>
              <a:t>Technology, Entertainment and Design (TEDx) Talks, </a:t>
            </a:r>
            <a:r>
              <a:rPr lang="en-GB" dirty="0">
                <a:hlinkClick r:id="rId2"/>
              </a:rPr>
              <a:t>www.ted.com</a:t>
            </a:r>
            <a:endParaRPr lang="en-GB" dirty="0"/>
          </a:p>
          <a:p>
            <a:r>
              <a:rPr lang="en-US" sz="2000" dirty="0"/>
              <a:t>Copyright 2017 </a:t>
            </a:r>
            <a:r>
              <a:rPr lang="en-US" sz="2000" dirty="0" err="1"/>
              <a:t>CloudNexus</a:t>
            </a:r>
            <a:r>
              <a:rPr lang="en-US" sz="2000" dirty="0"/>
              <a:t> and First Resource Insurance Group</a:t>
            </a:r>
          </a:p>
          <a:p>
            <a:r>
              <a:rPr lang="en-US" sz="1600" dirty="0"/>
              <a:t>Source</a:t>
            </a:r>
            <a:r>
              <a:rPr lang="en-US" sz="1600" dirty="0">
                <a:solidFill>
                  <a:schemeClr val="accent4">
                    <a:lumMod val="50000"/>
                  </a:schemeClr>
                </a:solidFill>
              </a:rPr>
              <a:t>: </a:t>
            </a:r>
            <a:r>
              <a:rPr lang="en-US" sz="1600" dirty="0" err="1"/>
              <a:t>Hackmageddon</a:t>
            </a:r>
            <a:r>
              <a:rPr lang="en-US" sz="1600" dirty="0">
                <a:solidFill>
                  <a:schemeClr val="accent4">
                    <a:lumMod val="50000"/>
                  </a:schemeClr>
                </a:solidFill>
              </a:rPr>
              <a:t>, </a:t>
            </a:r>
            <a:r>
              <a:rPr lang="en-US" sz="1600" dirty="0">
                <a:solidFill>
                  <a:schemeClr val="accent4">
                    <a:lumMod val="50000"/>
                  </a:schemeClr>
                </a:solidFill>
                <a:hlinkClick r:id="rId3"/>
              </a:rPr>
              <a:t>http://www.hackmageddon.com/category/security/cyber-attack-statistics</a:t>
            </a:r>
            <a:endParaRPr lang="en-US" sz="1600" dirty="0">
              <a:solidFill>
                <a:schemeClr val="accent4">
                  <a:lumMod val="50000"/>
                </a:schemeClr>
              </a:solidFill>
            </a:endParaRPr>
          </a:p>
          <a:p>
            <a:r>
              <a:rPr lang="en-US" sz="1600" dirty="0"/>
              <a:t>Source: </a:t>
            </a:r>
            <a:r>
              <a:rPr lang="en-US" sz="1600" dirty="0">
                <a:hlinkClick r:id="rId4"/>
              </a:rPr>
              <a:t>http://www.idtheftcenter.org/2016databreaches.html</a:t>
            </a:r>
            <a:r>
              <a:rPr lang="en-US" sz="1600" dirty="0"/>
              <a:t> </a:t>
            </a:r>
          </a:p>
          <a:p>
            <a:endParaRPr lang="en-GB" sz="1600" dirty="0"/>
          </a:p>
        </p:txBody>
      </p:sp>
      <p:sp>
        <p:nvSpPr>
          <p:cNvPr id="3" name="Title 2">
            <a:extLst>
              <a:ext uri="{FF2B5EF4-FFF2-40B4-BE49-F238E27FC236}">
                <a16:creationId xmlns:a16="http://schemas.microsoft.com/office/drawing/2014/main" id="{8B263428-4E6A-4EFB-8177-687246B49811}"/>
              </a:ext>
            </a:extLst>
          </p:cNvPr>
          <p:cNvSpPr>
            <a:spLocks noGrp="1"/>
          </p:cNvSpPr>
          <p:nvPr>
            <p:ph type="title"/>
          </p:nvPr>
        </p:nvSpPr>
        <p:spPr>
          <a:xfrm>
            <a:off x="371843" y="0"/>
            <a:ext cx="8772157" cy="454020"/>
          </a:xfrm>
        </p:spPr>
        <p:txBody>
          <a:bodyPr/>
          <a:lstStyle/>
          <a:p>
            <a:pPr algn="ctr"/>
            <a:r>
              <a:rPr lang="en-GB" dirty="0"/>
              <a:t>Sources References</a:t>
            </a:r>
          </a:p>
        </p:txBody>
      </p:sp>
    </p:spTree>
    <p:extLst>
      <p:ext uri="{BB962C8B-B14F-4D97-AF65-F5344CB8AC3E}">
        <p14:creationId xmlns:p14="http://schemas.microsoft.com/office/powerpoint/2010/main" val="4130703908"/>
      </p:ext>
    </p:extLst>
  </p:cSld>
  <p:clrMapOvr>
    <a:masterClrMapping/>
  </p:clrMapOvr>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32544</TotalTime>
  <Pages>28</Pages>
  <Words>898</Words>
  <Application>Microsoft Office PowerPoint</Application>
  <PresentationFormat>On-screen Show (4:3)</PresentationFormat>
  <Paragraphs>106</Paragraphs>
  <Slides>43</Slides>
  <Notes>10</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43</vt:i4>
      </vt:variant>
    </vt:vector>
  </HeadingPairs>
  <TitlesOfParts>
    <vt:vector size="48" baseType="lpstr">
      <vt:lpstr>ＭＳ Ｐゴシック</vt:lpstr>
      <vt:lpstr>Arial</vt:lpstr>
      <vt:lpstr>Wingdings</vt:lpstr>
      <vt:lpstr>PPT-TMPLT-WHT_C</vt:lpstr>
      <vt:lpstr>NetAcad-4F_PPT-WHT_060408</vt:lpstr>
      <vt:lpstr>Instructor Materials lecture 2: The Cybersecurity Sorcery Cube</vt:lpstr>
      <vt:lpstr>The Future of Mobile</vt:lpstr>
      <vt:lpstr>Vulnerable Areas in Mobile Business Environment</vt:lpstr>
      <vt:lpstr>OWASP Mobile Top 10 Risks</vt:lpstr>
      <vt:lpstr>Anatomy of a Mobile Attack</vt:lpstr>
      <vt:lpstr>PowerPoint Presentation</vt:lpstr>
      <vt:lpstr>PowerPoint Presentation</vt:lpstr>
      <vt:lpstr>PowerPoint Presentation</vt:lpstr>
      <vt:lpstr>Security Issues Arising from App Stores</vt:lpstr>
      <vt:lpstr>App Sandboxing Issues</vt:lpstr>
      <vt:lpstr>Mobile Spam</vt:lpstr>
      <vt:lpstr>SMS Phishing Attack (SMiShing) (Targeted Attack Scan)</vt:lpstr>
      <vt:lpstr>Why SMS Phishing is Effective?</vt:lpstr>
      <vt:lpstr>Pairing Mobile Devices on Open Bluetooth and Wi-Fi Connections</vt:lpstr>
      <vt:lpstr>Android OS</vt:lpstr>
      <vt:lpstr>PowerPoint Presentation</vt:lpstr>
      <vt:lpstr>PowerPoint Presentation</vt:lpstr>
      <vt:lpstr>Android Mobile Devices</vt:lpstr>
      <vt:lpstr>Securing Android Devices</vt:lpstr>
      <vt:lpstr>Google Apps Device Policy</vt:lpstr>
      <vt:lpstr>Android Security Tools</vt:lpstr>
      <vt:lpstr>Android Device Tracking Tools</vt:lpstr>
      <vt:lpstr>PowerPoint Presentation</vt:lpstr>
      <vt:lpstr>iOS</vt:lpstr>
      <vt:lpstr>PowerPoint Presentation</vt:lpstr>
      <vt:lpstr>iOS Device Tracking Tools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Questions?</vt:lpstr>
      <vt:lpstr>Sources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ITE PC v4.0 Chapter 1</dc:title>
  <dc:creator>Karen Alderson</dc:creator>
  <cp:lastModifiedBy>Carlene Campbell</cp:lastModifiedBy>
  <cp:revision>1028</cp:revision>
  <cp:lastPrinted>1999-01-27T00:54:54Z</cp:lastPrinted>
  <dcterms:created xsi:type="dcterms:W3CDTF">2006-10-23T15:07:30Z</dcterms:created>
  <dcterms:modified xsi:type="dcterms:W3CDTF">2019-03-01T16:23:47Z</dcterms:modified>
</cp:coreProperties>
</file>