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24A048-73EA-45D3-84F5-C21662C4520B}" v="4" dt="2026-07-13T09:49:22.6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san Mahadi" userId="a853308f17aba73a" providerId="LiveId" clId="{E66FCC9A-7CF4-4180-8503-323634C09D63}"/>
    <pc:docChg chg="undo custSel modSld">
      <pc:chgData name="Hasan Mahadi" userId="a853308f17aba73a" providerId="LiveId" clId="{E66FCC9A-7CF4-4180-8503-323634C09D63}" dt="2026-07-13T10:08:20.740" v="654" actId="12"/>
      <pc:docMkLst>
        <pc:docMk/>
      </pc:docMkLst>
      <pc:sldChg chg="modSp mod">
        <pc:chgData name="Hasan Mahadi" userId="a853308f17aba73a" providerId="LiveId" clId="{E66FCC9A-7CF4-4180-8503-323634C09D63}" dt="2026-07-13T09:53:22.855" v="585" actId="20577"/>
        <pc:sldMkLst>
          <pc:docMk/>
          <pc:sldMk cId="1114550561" sldId="257"/>
        </pc:sldMkLst>
        <pc:spChg chg="mod">
          <ac:chgData name="Hasan Mahadi" userId="a853308f17aba73a" providerId="LiveId" clId="{E66FCC9A-7CF4-4180-8503-323634C09D63}" dt="2026-07-13T09:53:22.855" v="585" actId="20577"/>
          <ac:spMkLst>
            <pc:docMk/>
            <pc:sldMk cId="1114550561" sldId="257"/>
            <ac:spMk id="5" creationId="{58E3906B-61A6-4BEA-902E-2906E491E5A4}"/>
          </ac:spMkLst>
        </pc:spChg>
      </pc:sldChg>
      <pc:sldChg chg="modSp mod">
        <pc:chgData name="Hasan Mahadi" userId="a853308f17aba73a" providerId="LiveId" clId="{E66FCC9A-7CF4-4180-8503-323634C09D63}" dt="2026-07-13T10:08:20.740" v="654" actId="12"/>
        <pc:sldMkLst>
          <pc:docMk/>
          <pc:sldMk cId="3140264961" sldId="259"/>
        </pc:sldMkLst>
        <pc:spChg chg="mod">
          <ac:chgData name="Hasan Mahadi" userId="a853308f17aba73a" providerId="LiveId" clId="{E66FCC9A-7CF4-4180-8503-323634C09D63}" dt="2026-07-13T10:08:20.740" v="654" actId="12"/>
          <ac:spMkLst>
            <pc:docMk/>
            <pc:sldMk cId="3140264961" sldId="259"/>
            <ac:spMk id="5" creationId="{EC3F2C01-CE9F-4903-8123-E1D49C2DB91E}"/>
          </ac:spMkLst>
        </pc:spChg>
      </pc:sldChg>
      <pc:sldChg chg="modSp mod">
        <pc:chgData name="Hasan Mahadi" userId="a853308f17aba73a" providerId="LiveId" clId="{E66FCC9A-7CF4-4180-8503-323634C09D63}" dt="2026-07-13T09:49:36.810" v="567" actId="114"/>
        <pc:sldMkLst>
          <pc:docMk/>
          <pc:sldMk cId="1033693304" sldId="265"/>
        </pc:sldMkLst>
        <pc:spChg chg="mod">
          <ac:chgData name="Hasan Mahadi" userId="a853308f17aba73a" providerId="LiveId" clId="{E66FCC9A-7CF4-4180-8503-323634C09D63}" dt="2026-07-13T09:49:36.810" v="567" actId="114"/>
          <ac:spMkLst>
            <pc:docMk/>
            <pc:sldMk cId="1033693304" sldId="265"/>
            <ac:spMk id="5" creationId="{77CBF5DD-2D0A-42B1-8479-E832BE9046C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A8582D-58D6-4112-9672-D291D86A836A}" type="datetimeFigureOut">
              <a:rPr lang="en-US" smtClean="0"/>
              <a:t>7/13/2026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B32988-B8DA-4BDF-AC80-E6ED97218CEC}" type="slidenum">
              <a:rPr lang="en-US" smtClean="0"/>
              <a:t>‹#›</a:t>
            </a:fld>
            <a:endParaRPr lang="en-US"/>
          </a:p>
        </p:txBody>
      </p:sp>
    </p:spTree>
    <p:extLst>
      <p:ext uri="{BB962C8B-B14F-4D97-AF65-F5344CB8AC3E}">
        <p14:creationId xmlns:p14="http://schemas.microsoft.com/office/powerpoint/2010/main" val="2816010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600"/>
              </a:spcBef>
              <a:spcAft>
                <a:spcPts val="60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Based on Bowlby's Attachment Theory, this discussion will discuss Isaac's development and well-being. Isaac is a four-year-old boy attending a children's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centre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London. His mother is a single, post-natal depressed woman with limited confidence and social support. ISAAC has also had some disruptions in childcare in the last 2 years. Staff have observed that Isaac responds to people negatively in his free play, he has been crying when separated from his mother, has struggled to develop language and has delays in joining in with group tasks.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BB32988-B8DA-4BDF-AC80-E6ED97218CEC}" type="slidenum">
              <a:rPr lang="en-US" smtClean="0"/>
              <a:t>2</a:t>
            </a:fld>
            <a:endParaRPr lang="en-US"/>
          </a:p>
        </p:txBody>
      </p:sp>
    </p:spTree>
    <p:extLst>
      <p:ext uri="{BB962C8B-B14F-4D97-AF65-F5344CB8AC3E}">
        <p14:creationId xmlns:p14="http://schemas.microsoft.com/office/powerpoint/2010/main" val="39726601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Bowlby’s Attachment Theory of Lifespan Development Theory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theory of lifespan development which is chosen is Bowlby's Attachment Theory. This theory works well in the case of Isaac, as it deals with the emotional attachment of a child to their primary caregiver. For Bowlby, early relationships are quite significant as children develop a feeling of safety, security and confidence (Holmes, 2017).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theory may be valid for the case of Isaac, where, in many of his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he is found to be about to be insecure. Some of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that are concerning to him are of a withdrawal type, withdrawn away from others; he may be distressed when separated from a parent, he may be clingy at home, he may have a sleep problem, etc., and all of these are related to an attachment need.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BB32988-B8DA-4BDF-AC80-E6ED97218CEC}" type="slidenum">
              <a:rPr lang="en-US" smtClean="0"/>
              <a:t>3</a:t>
            </a:fld>
            <a:endParaRPr lang="en-US"/>
          </a:p>
        </p:txBody>
      </p:sp>
    </p:spTree>
    <p:extLst>
      <p:ext uri="{BB962C8B-B14F-4D97-AF65-F5344CB8AC3E}">
        <p14:creationId xmlns:p14="http://schemas.microsoft.com/office/powerpoint/2010/main" val="676007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600"/>
              </a:spcBef>
              <a:spcAft>
                <a:spcPts val="60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Explanation of the Clear Theory</a:t>
            </a:r>
          </a:p>
          <a:p>
            <a:pPr marL="0" marR="0">
              <a:lnSpc>
                <a:spcPct val="150000"/>
              </a:lnSpc>
              <a:spcBef>
                <a:spcPts val="600"/>
              </a:spcBef>
              <a:spcAft>
                <a:spcPts val="600"/>
              </a:spcAft>
            </a:pPr>
            <a:r>
              <a:rPr lang="en-US" sz="1800" b="1" dirty="0">
                <a:solidFill>
                  <a:srgbClr val="000000"/>
                </a:solidFill>
                <a:effectLst/>
                <a:latin typeface="Times New Roman" panose="02020603050405020304" pitchFamily="18" charset="0"/>
                <a:ea typeface="Times New Roman" panose="02020603050405020304" pitchFamily="18" charset="0"/>
              </a:rPr>
              <a:t>Key Concepts</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One of the main concepts in Bowlby’s theory is attachment. Attachment is a close emotional bond between the child and the care provider. This connection aids the child's sense of security, support, and care. An additional key concept is the secure base.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600"/>
              </a:spcBef>
              <a:spcAft>
                <a:spcPts val="600"/>
              </a:spcAft>
            </a:pPr>
            <a:r>
              <a:rPr lang="en-US" sz="1800" b="1" dirty="0">
                <a:solidFill>
                  <a:srgbClr val="000000"/>
                </a:solidFill>
                <a:effectLst/>
                <a:latin typeface="Times New Roman" panose="02020603050405020304" pitchFamily="18" charset="0"/>
                <a:ea typeface="Times New Roman" panose="02020603050405020304" pitchFamily="18" charset="0"/>
              </a:rPr>
              <a:t>Developmental Assumptions</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theory is Bowlby's believing that bonds formed in a child's early childhood have a profound effect on a child's future life. Children need warmth, consistency and responsiveness to their needs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Verhage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2016). Children are more likely to acquire emotional security when the adults' response to them is calm and caring. This can help to develop confidence, independence and good social skills.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600"/>
              </a:spcBef>
              <a:spcAft>
                <a:spcPts val="600"/>
              </a:spcAft>
            </a:pPr>
            <a:r>
              <a:rPr lang="en-US" sz="1800" b="1" dirty="0">
                <a:solidFill>
                  <a:srgbClr val="000000"/>
                </a:solidFill>
                <a:effectLst/>
                <a:latin typeface="Times New Roman" panose="02020603050405020304" pitchFamily="18" charset="0"/>
                <a:ea typeface="Times New Roman" panose="02020603050405020304" pitchFamily="18" charset="0"/>
              </a:rPr>
              <a:t>Relevance to Early Childhood</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significance of attachment theory for early childhood is particularly relevant because of the need for adults for safety, comfort and emotional regulation, especially during the early years from 0-5 years (Holmes, 2017). For young children in early years environments, their routines need to be consistent, and they should have a sense of security and trust in their practitioners. Emotional security will improve their interest in toys, communication with adults, ability to join group play and make friends (Shonkoff and Phillips,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600"/>
              </a:spcBef>
              <a:spcAft>
                <a:spcPts val="600"/>
              </a:spcAft>
            </a:pPr>
            <a:r>
              <a:rPr lang="en-US" sz="1800" b="1" dirty="0">
                <a:solidFill>
                  <a:srgbClr val="000000"/>
                </a:solidFill>
                <a:effectLst/>
                <a:latin typeface="Times New Roman" panose="02020603050405020304" pitchFamily="18" charset="0"/>
                <a:ea typeface="Times New Roman" panose="02020603050405020304" pitchFamily="18" charset="0"/>
              </a:rPr>
              <a:t>Reason the Theory Is Appropriate for Isaac’s Situation</a:t>
            </a:r>
          </a:p>
          <a:p>
            <a:pPr marL="0" marR="0" algn="just">
              <a:lnSpc>
                <a:spcPct val="150000"/>
              </a:lnSpc>
            </a:pPr>
            <a:r>
              <a:rPr lang="en-US" sz="1800" dirty="0">
                <a:effectLst/>
                <a:latin typeface="Times New Roman" panose="02020603050405020304" pitchFamily="18" charset="0"/>
                <a:ea typeface="Times New Roman" panose="02020603050405020304" pitchFamily="18" charset="0"/>
              </a:rPr>
              <a:t>The theory sticks to Isaac's case because there is evidence of the separation anxiety and emotional insecurity present in Isaac's case. When he's away from his mother, he is said to be distressed; at home, he is described as being "clingy". He also often does not toy with the objects on his own, e.g., may require an adult to support them in their explorations. During free play, his withdrawn </a:t>
            </a:r>
            <a:r>
              <a:rPr lang="en-US" sz="1800" dirty="0" err="1">
                <a:effectLst/>
                <a:latin typeface="Times New Roman" panose="02020603050405020304" pitchFamily="18" charset="0"/>
                <a:ea typeface="Times New Roman" panose="02020603050405020304" pitchFamily="18" charset="0"/>
              </a:rPr>
              <a:t>behaviour</a:t>
            </a:r>
            <a:r>
              <a:rPr lang="en-US" sz="1800" dirty="0">
                <a:effectLst/>
                <a:latin typeface="Times New Roman" panose="02020603050405020304" pitchFamily="18" charset="0"/>
                <a:ea typeface="Times New Roman" panose="02020603050405020304" pitchFamily="18" charset="0"/>
              </a:rPr>
              <a:t> may also indicate a lack of certainty about his sense of security within the children's </a:t>
            </a:r>
            <a:r>
              <a:rPr lang="en-US" sz="1800" dirty="0" err="1">
                <a:effectLst/>
                <a:latin typeface="Times New Roman" panose="02020603050405020304" pitchFamily="18" charset="0"/>
                <a:ea typeface="Times New Roman" panose="02020603050405020304" pitchFamily="18" charset="0"/>
              </a:rPr>
              <a:t>centre</a:t>
            </a:r>
            <a:r>
              <a:rPr lang="en-US" sz="1800" dirty="0">
                <a:effectLst/>
                <a:latin typeface="Times New Roman" panose="02020603050405020304" pitchFamily="18" charset="0"/>
                <a:ea typeface="Times New Roman" panose="02020603050405020304" pitchFamily="18" charset="0"/>
              </a:rPr>
              <a:t> (Granqvist et al., 2017).</a:t>
            </a:r>
          </a:p>
          <a:p>
            <a:endParaRPr lang="en-US" dirty="0"/>
          </a:p>
        </p:txBody>
      </p:sp>
      <p:sp>
        <p:nvSpPr>
          <p:cNvPr id="4" name="Slide Number Placeholder 3"/>
          <p:cNvSpPr>
            <a:spLocks noGrp="1"/>
          </p:cNvSpPr>
          <p:nvPr>
            <p:ph type="sldNum" sz="quarter" idx="5"/>
          </p:nvPr>
        </p:nvSpPr>
        <p:spPr/>
        <p:txBody>
          <a:bodyPr/>
          <a:lstStyle/>
          <a:p>
            <a:fld id="{2BB32988-B8DA-4BDF-AC80-E6ED97218CEC}" type="slidenum">
              <a:rPr lang="en-US" smtClean="0"/>
              <a:t>4</a:t>
            </a:fld>
            <a:endParaRPr lang="en-US"/>
          </a:p>
        </p:txBody>
      </p:sp>
    </p:spTree>
    <p:extLst>
      <p:ext uri="{BB962C8B-B14F-4D97-AF65-F5344CB8AC3E}">
        <p14:creationId xmlns:p14="http://schemas.microsoft.com/office/powerpoint/2010/main" val="930538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Applies the Theory to Isaac’s Experiences</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difficulties in Isaac's young life may have impacted his capacity to develop meaningful connections with adults outside of the family. Young children seek consistency and they feel safe when they do. Isaac might feel that he has been unable to trust new adult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carers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Verhage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2016). That may be why he is upset when he is separated and struggles to be comfortable when away from home.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post-natal depression of his mother, low self-esteem and the lack of social support may also have impacted his development. That doesn't mean that Isaac's mother caused it.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BB32988-B8DA-4BDF-AC80-E6ED97218CEC}" type="slidenum">
              <a:rPr lang="en-US" smtClean="0"/>
              <a:t>5</a:t>
            </a:fld>
            <a:endParaRPr lang="en-US"/>
          </a:p>
        </p:txBody>
      </p:sp>
    </p:spTree>
    <p:extLst>
      <p:ext uri="{BB962C8B-B14F-4D97-AF65-F5344CB8AC3E}">
        <p14:creationId xmlns:p14="http://schemas.microsoft.com/office/powerpoint/2010/main" val="2075338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600"/>
              </a:spcBef>
              <a:spcAft>
                <a:spcPts val="60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Considers Nature and Nurture</a:t>
            </a: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Biological influences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Isaac might also have an emotional temperament - he could be more sensitive, timid or may feel more strongly than other kids. He may also perceive change and new situations as more stressful (Shonkoff and Phillips, 2021). Early development as well as stress reactions can also impact the handling of emotions, sleep and separation.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Environmental influences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Isaac's experiences involve his relationship with his mother, childcare experiences, social interaction, and family support, as well as a move to London. His role as a disrupted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carer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lack of social interaction he was receiving, and his mother's mental health issues could all have hurt his confidence and emotional security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Zeegers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BB32988-B8DA-4BDF-AC80-E6ED97218CEC}" type="slidenum">
              <a:rPr lang="en-US" smtClean="0"/>
              <a:t>6</a:t>
            </a:fld>
            <a:endParaRPr lang="en-US"/>
          </a:p>
        </p:txBody>
      </p:sp>
    </p:spTree>
    <p:extLst>
      <p:ext uri="{BB962C8B-B14F-4D97-AF65-F5344CB8AC3E}">
        <p14:creationId xmlns:p14="http://schemas.microsoft.com/office/powerpoint/2010/main" val="1659139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600"/>
              </a:spcBef>
              <a:spcAft>
                <a:spcPts val="60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Proposes Practical, Theory-Informed Strategies</a:t>
            </a:r>
          </a:p>
          <a:p>
            <a:pPr marL="0" marR="0" algn="just">
              <a:lnSpc>
                <a:spcPct val="150000"/>
              </a:lnSpc>
              <a:spcBef>
                <a:spcPts val="600"/>
              </a:spcBef>
              <a:spcAft>
                <a:spcPts val="600"/>
              </a:spcAft>
            </a:pPr>
            <a:r>
              <a:rPr lang="en-US" sz="1800" dirty="0">
                <a:effectLst/>
                <a:latin typeface="Times New Roman" panose="02020603050405020304" pitchFamily="18" charset="0"/>
                <a:ea typeface="Times New Roman" panose="02020603050405020304" pitchFamily="18" charset="0"/>
              </a:rPr>
              <a:t>One of the most helpful support strategies for Isaac is to construct his </a:t>
            </a:r>
            <a:r>
              <a:rPr lang="en-US" sz="1800" b="1" dirty="0">
                <a:effectLst/>
                <a:latin typeface="Times New Roman" panose="02020603050405020304" pitchFamily="18" charset="0"/>
                <a:ea typeface="Times New Roman" panose="02020603050405020304" pitchFamily="18" charset="0"/>
              </a:rPr>
              <a:t>emotional security</a:t>
            </a:r>
            <a:r>
              <a:rPr lang="en-US" sz="1800" dirty="0">
                <a:effectLst/>
                <a:latin typeface="Times New Roman" panose="02020603050405020304" pitchFamily="18" charset="0"/>
                <a:ea typeface="Times New Roman" panose="02020603050405020304" pitchFamily="18" charset="0"/>
              </a:rPr>
              <a:t>. Isaac would have to have the same key person in the children's </a:t>
            </a:r>
            <a:r>
              <a:rPr lang="en-US" sz="1800" dirty="0" err="1">
                <a:effectLst/>
                <a:latin typeface="Times New Roman" panose="02020603050405020304" pitchFamily="18" charset="0"/>
                <a:ea typeface="Times New Roman" panose="02020603050405020304" pitchFamily="18" charset="0"/>
              </a:rPr>
              <a:t>centre</a:t>
            </a:r>
            <a:r>
              <a:rPr lang="en-US" sz="1800" dirty="0">
                <a:effectLst/>
                <a:latin typeface="Times New Roman" panose="02020603050405020304" pitchFamily="18" charset="0"/>
                <a:ea typeface="Times New Roman" panose="02020603050405020304" pitchFamily="18" charset="0"/>
              </a:rPr>
              <a:t> all the time. This practitioner should welcome him every day, support him when separated and establish a warm relationship with him. As time goes by, this grown-up may develop into a trusted anchor for Isaac. </a:t>
            </a:r>
          </a:p>
          <a:p>
            <a:pPr marL="0" marR="0" algn="just">
              <a:lnSpc>
                <a:spcPct val="150000"/>
              </a:lnSpc>
              <a:spcBef>
                <a:spcPts val="600"/>
              </a:spcBef>
              <a:spcAft>
                <a:spcPts val="600"/>
              </a:spcAft>
            </a:pPr>
            <a:r>
              <a:rPr lang="en-US" sz="1800" dirty="0">
                <a:effectLst/>
                <a:latin typeface="Times New Roman" panose="02020603050405020304" pitchFamily="18" charset="0"/>
                <a:ea typeface="Times New Roman" panose="02020603050405020304" pitchFamily="18" charset="0"/>
              </a:rPr>
              <a:t>Secondly, Isaac needs a </a:t>
            </a:r>
            <a:r>
              <a:rPr lang="en-US" sz="1800" b="1" dirty="0">
                <a:effectLst/>
                <a:latin typeface="Times New Roman" panose="02020603050405020304" pitchFamily="18" charset="0"/>
                <a:ea typeface="Times New Roman" panose="02020603050405020304" pitchFamily="18" charset="0"/>
              </a:rPr>
              <a:t>stepping-up process for separation</a:t>
            </a:r>
            <a:r>
              <a:rPr lang="en-US" sz="1800" dirty="0">
                <a:effectLst/>
                <a:latin typeface="Times New Roman" panose="02020603050405020304" pitchFamily="18" charset="0"/>
                <a:ea typeface="Times New Roman" panose="02020603050405020304" pitchFamily="18" charset="0"/>
              </a:rPr>
              <a:t>. He could develop a quick and consistent farewell ritual with his mother and practitioner. This would be to make Isaac feel better and be more at ease about what is happening (Cooke et al., 2019).</a:t>
            </a:r>
          </a:p>
          <a:p>
            <a:pPr marL="0" marR="0" algn="just">
              <a:lnSpc>
                <a:spcPct val="150000"/>
              </a:lnSpc>
              <a:spcBef>
                <a:spcPts val="600"/>
              </a:spcBef>
              <a:spcAft>
                <a:spcPts val="600"/>
              </a:spcAft>
            </a:pPr>
            <a:r>
              <a:rPr lang="en-US" sz="1800" dirty="0">
                <a:effectLst/>
                <a:latin typeface="Times New Roman" panose="02020603050405020304" pitchFamily="18" charset="0"/>
                <a:ea typeface="Times New Roman" panose="02020603050405020304" pitchFamily="18" charset="0"/>
              </a:rPr>
              <a:t>Thirdly, </a:t>
            </a:r>
            <a:r>
              <a:rPr lang="en-US" sz="1800" b="1" dirty="0">
                <a:effectLst/>
                <a:latin typeface="Times New Roman" panose="02020603050405020304" pitchFamily="18" charset="0"/>
                <a:ea typeface="Times New Roman" panose="02020603050405020304" pitchFamily="18" charset="0"/>
              </a:rPr>
              <a:t>play-based learning</a:t>
            </a:r>
            <a:r>
              <a:rPr lang="en-US" sz="1800" dirty="0">
                <a:effectLst/>
                <a:latin typeface="Times New Roman" panose="02020603050405020304" pitchFamily="18" charset="0"/>
                <a:ea typeface="Times New Roman" panose="02020603050405020304" pitchFamily="18" charset="0"/>
              </a:rPr>
              <a:t> supports Isaac's learning through play. Here, he should be encouraged to participate in small-scale activities with one adult and one or a couple of children. This can provide building blocks for confidence prior to larger group activities.</a:t>
            </a:r>
          </a:p>
          <a:p>
            <a:pPr marL="0" marR="0" algn="just">
              <a:lnSpc>
                <a:spcPct val="150000"/>
              </a:lnSpc>
              <a:spcBef>
                <a:spcPts val="600"/>
              </a:spcBef>
              <a:spcAft>
                <a:spcPts val="600"/>
              </a:spcAft>
            </a:pPr>
            <a:r>
              <a:rPr lang="en-US" sz="1800" dirty="0">
                <a:effectLst/>
                <a:latin typeface="Times New Roman" panose="02020603050405020304" pitchFamily="18" charset="0"/>
                <a:ea typeface="Times New Roman" panose="02020603050405020304" pitchFamily="18" charset="0"/>
              </a:rPr>
              <a:t>Fourth, Isaac desires a </a:t>
            </a:r>
            <a:r>
              <a:rPr lang="en-US" sz="1800" b="1" dirty="0">
                <a:effectLst/>
                <a:latin typeface="Times New Roman" panose="02020603050405020304" pitchFamily="18" charset="0"/>
                <a:ea typeface="Times New Roman" panose="02020603050405020304" pitchFamily="18" charset="0"/>
              </a:rPr>
              <a:t>language-rich environment.</a:t>
            </a:r>
            <a:r>
              <a:rPr lang="en-US" sz="1800" dirty="0">
                <a:effectLst/>
                <a:latin typeface="Times New Roman" panose="02020603050405020304" pitchFamily="18" charset="0"/>
                <a:ea typeface="Times New Roman" panose="02020603050405020304" pitchFamily="18" charset="0"/>
              </a:rPr>
              <a:t> Practitioners should discuss him during play, give him time to respond, use simple sentences, repeat key words and read stories. This can help advance his language skills while still not overwhelming him.</a:t>
            </a:r>
          </a:p>
          <a:p>
            <a:pPr marL="0" marR="0">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Lastly</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respect the mother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Isaac. Staff should talk to her, share positive progress made, and/or involve other professionals, if necessary, for example, a Health Visitor, Speech and Language therapist or family support worker.</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BB32988-B8DA-4BDF-AC80-E6ED97218CEC}" type="slidenum">
              <a:rPr lang="en-US" smtClean="0"/>
              <a:t>7</a:t>
            </a:fld>
            <a:endParaRPr lang="en-US"/>
          </a:p>
        </p:txBody>
      </p:sp>
    </p:spTree>
    <p:extLst>
      <p:ext uri="{BB962C8B-B14F-4D97-AF65-F5344CB8AC3E}">
        <p14:creationId xmlns:p14="http://schemas.microsoft.com/office/powerpoint/2010/main" val="14776542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600"/>
              </a:spcBef>
              <a:spcAft>
                <a:spcPts val="60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Critically Evaluate the Theory</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Bowlby's Attachment Theory is useful because it explains why Isaac is in distress when separated, and his "clinging" and "withdrawn"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aids practitioners to better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recognise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that this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is likely to be associated with anxiety and emotional insecurity, not disobedience (Golding et al., 2021). The theory also provides concepts for practice, including key person, structured routines and sensitive adult responses.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BB32988-B8DA-4BDF-AC80-E6ED97218CEC}" type="slidenum">
              <a:rPr lang="en-US" smtClean="0"/>
              <a:t>8</a:t>
            </a:fld>
            <a:endParaRPr lang="en-US"/>
          </a:p>
        </p:txBody>
      </p:sp>
    </p:spTree>
    <p:extLst>
      <p:ext uri="{BB962C8B-B14F-4D97-AF65-F5344CB8AC3E}">
        <p14:creationId xmlns:p14="http://schemas.microsoft.com/office/powerpoint/2010/main" val="3008435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600"/>
              </a:spcBef>
              <a:spcAft>
                <a:spcPts val="60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algn="just"/>
            <a:r>
              <a:rPr lang="en-US" sz="1200" dirty="0">
                <a:effectLst/>
                <a:latin typeface="Times New Roman" panose="02020603050405020304" pitchFamily="18" charset="0"/>
                <a:ea typeface="Times New Roman" panose="02020603050405020304" pitchFamily="18" charset="0"/>
              </a:rPr>
              <a:t>The Attachment Theory of Bowlby is a helpful approach to understanding how Isaac is developing and how he is doing. Isaac, being separate, clinging and withdrawn and finding it hard to join other activities, might be related to emotional insecurity, disrupted childcare, and family stress. Both nurturing and nurture have influenced his development. </a:t>
            </a:r>
            <a:endParaRPr lang="en-US" sz="1200" dirty="0"/>
          </a:p>
          <a:p>
            <a:endParaRPr lang="en-US" dirty="0"/>
          </a:p>
        </p:txBody>
      </p:sp>
      <p:sp>
        <p:nvSpPr>
          <p:cNvPr id="4" name="Slide Number Placeholder 3"/>
          <p:cNvSpPr>
            <a:spLocks noGrp="1"/>
          </p:cNvSpPr>
          <p:nvPr>
            <p:ph type="sldNum" sz="quarter" idx="5"/>
          </p:nvPr>
        </p:nvSpPr>
        <p:spPr/>
        <p:txBody>
          <a:bodyPr/>
          <a:lstStyle/>
          <a:p>
            <a:fld id="{2BB32988-B8DA-4BDF-AC80-E6ED97218CEC}" type="slidenum">
              <a:rPr lang="en-US" smtClean="0"/>
              <a:t>9</a:t>
            </a:fld>
            <a:endParaRPr lang="en-US"/>
          </a:p>
        </p:txBody>
      </p:sp>
    </p:spTree>
    <p:extLst>
      <p:ext uri="{BB962C8B-B14F-4D97-AF65-F5344CB8AC3E}">
        <p14:creationId xmlns:p14="http://schemas.microsoft.com/office/powerpoint/2010/main" val="29855836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191D10-3285-451B-BD45-80DB5F6E8EE2}"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CD59BFA9-A85F-4939-BDC8-26776A11BB82}" type="slidenum">
              <a:rPr lang="en-US" smtClean="0"/>
              <a:t>‹#›</a:t>
            </a:fld>
            <a:endParaRPr lang="en-US"/>
          </a:p>
        </p:txBody>
      </p:sp>
    </p:spTree>
    <p:extLst>
      <p:ext uri="{BB962C8B-B14F-4D97-AF65-F5344CB8AC3E}">
        <p14:creationId xmlns:p14="http://schemas.microsoft.com/office/powerpoint/2010/main" val="877482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191D10-3285-451B-BD45-80DB5F6E8EE2}"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D59BFA9-A85F-4939-BDC8-26776A11BB82}" type="slidenum">
              <a:rPr lang="en-US" smtClean="0"/>
              <a:t>‹#›</a:t>
            </a:fld>
            <a:endParaRPr lang="en-US"/>
          </a:p>
        </p:txBody>
      </p:sp>
    </p:spTree>
    <p:extLst>
      <p:ext uri="{BB962C8B-B14F-4D97-AF65-F5344CB8AC3E}">
        <p14:creationId xmlns:p14="http://schemas.microsoft.com/office/powerpoint/2010/main" val="416597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191D10-3285-451B-BD45-80DB5F6E8EE2}"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D59BFA9-A85F-4939-BDC8-26776A11BB82}" type="slidenum">
              <a:rPr lang="en-US" smtClean="0"/>
              <a:t>‹#›</a:t>
            </a:fld>
            <a:endParaRPr lang="en-US"/>
          </a:p>
        </p:txBody>
      </p:sp>
    </p:spTree>
    <p:extLst>
      <p:ext uri="{BB962C8B-B14F-4D97-AF65-F5344CB8AC3E}">
        <p14:creationId xmlns:p14="http://schemas.microsoft.com/office/powerpoint/2010/main" val="2291299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191D10-3285-451B-BD45-80DB5F6E8EE2}"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D59BFA9-A85F-4939-BDC8-26776A11BB82}" type="slidenum">
              <a:rPr lang="en-US" smtClean="0"/>
              <a:t>‹#›</a:t>
            </a:fld>
            <a:endParaRPr lang="en-US"/>
          </a:p>
        </p:txBody>
      </p:sp>
    </p:spTree>
    <p:extLst>
      <p:ext uri="{BB962C8B-B14F-4D97-AF65-F5344CB8AC3E}">
        <p14:creationId xmlns:p14="http://schemas.microsoft.com/office/powerpoint/2010/main" val="3659858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191D10-3285-451B-BD45-80DB5F6E8EE2}" type="datetimeFigureOut">
              <a:rPr lang="en-US" smtClean="0"/>
              <a:t>7/13/2026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D59BFA9-A85F-4939-BDC8-26776A11BB82}" type="slidenum">
              <a:rPr lang="en-US" smtClean="0"/>
              <a:t>‹#›</a:t>
            </a:fld>
            <a:endParaRPr lang="en-US"/>
          </a:p>
        </p:txBody>
      </p:sp>
    </p:spTree>
    <p:extLst>
      <p:ext uri="{BB962C8B-B14F-4D97-AF65-F5344CB8AC3E}">
        <p14:creationId xmlns:p14="http://schemas.microsoft.com/office/powerpoint/2010/main" val="811766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191D10-3285-451B-BD45-80DB5F6E8EE2}" type="datetimeFigureOut">
              <a:rPr lang="en-US" smtClean="0"/>
              <a:t>7/13/2026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D59BFA9-A85F-4939-BDC8-26776A11BB82}" type="slidenum">
              <a:rPr lang="en-US" smtClean="0"/>
              <a:t>‹#›</a:t>
            </a:fld>
            <a:endParaRPr lang="en-US"/>
          </a:p>
        </p:txBody>
      </p:sp>
    </p:spTree>
    <p:extLst>
      <p:ext uri="{BB962C8B-B14F-4D97-AF65-F5344CB8AC3E}">
        <p14:creationId xmlns:p14="http://schemas.microsoft.com/office/powerpoint/2010/main" val="891885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191D10-3285-451B-BD45-80DB5F6E8EE2}" type="datetimeFigureOut">
              <a:rPr lang="en-US" smtClean="0"/>
              <a:t>7/13/2026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D59BFA9-A85F-4939-BDC8-26776A11BB82}" type="slidenum">
              <a:rPr lang="en-US" smtClean="0"/>
              <a:t>‹#›</a:t>
            </a:fld>
            <a:endParaRPr lang="en-US"/>
          </a:p>
        </p:txBody>
      </p:sp>
    </p:spTree>
    <p:extLst>
      <p:ext uri="{BB962C8B-B14F-4D97-AF65-F5344CB8AC3E}">
        <p14:creationId xmlns:p14="http://schemas.microsoft.com/office/powerpoint/2010/main" val="4245851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191D10-3285-451B-BD45-80DB5F6E8EE2}"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D59BFA9-A85F-4939-BDC8-26776A11BB82}" type="slidenum">
              <a:rPr lang="en-US" smtClean="0"/>
              <a:t>‹#›</a:t>
            </a:fld>
            <a:endParaRPr lang="en-US"/>
          </a:p>
        </p:txBody>
      </p:sp>
    </p:spTree>
    <p:extLst>
      <p:ext uri="{BB962C8B-B14F-4D97-AF65-F5344CB8AC3E}">
        <p14:creationId xmlns:p14="http://schemas.microsoft.com/office/powerpoint/2010/main" val="3674768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191D10-3285-451B-BD45-80DB5F6E8EE2}"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D59BFA9-A85F-4939-BDC8-26776A11BB82}" type="slidenum">
              <a:rPr lang="en-US" smtClean="0"/>
              <a:t>‹#›</a:t>
            </a:fld>
            <a:endParaRPr lang="en-US"/>
          </a:p>
        </p:txBody>
      </p:sp>
    </p:spTree>
    <p:extLst>
      <p:ext uri="{BB962C8B-B14F-4D97-AF65-F5344CB8AC3E}">
        <p14:creationId xmlns:p14="http://schemas.microsoft.com/office/powerpoint/2010/main" val="3527724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191D10-3285-451B-BD45-80DB5F6E8EE2}"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D59BFA9-A85F-4939-BDC8-26776A11BB82}" type="slidenum">
              <a:rPr lang="en-US" smtClean="0"/>
              <a:t>‹#›</a:t>
            </a:fld>
            <a:endParaRPr lang="en-US"/>
          </a:p>
        </p:txBody>
      </p:sp>
    </p:spTree>
    <p:extLst>
      <p:ext uri="{BB962C8B-B14F-4D97-AF65-F5344CB8AC3E}">
        <p14:creationId xmlns:p14="http://schemas.microsoft.com/office/powerpoint/2010/main" val="2890110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191D10-3285-451B-BD45-80DB5F6E8EE2}"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D59BFA9-A85F-4939-BDC8-26776A11BB82}"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6666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2191D10-3285-451B-BD45-80DB5F6E8EE2}"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D59BFA9-A85F-4939-BDC8-26776A11BB82}" type="slidenum">
              <a:rPr lang="en-US" smtClean="0"/>
              <a:t>‹#›</a:t>
            </a:fld>
            <a:endParaRPr lang="en-US"/>
          </a:p>
        </p:txBody>
      </p:sp>
    </p:spTree>
    <p:extLst>
      <p:ext uri="{BB962C8B-B14F-4D97-AF65-F5344CB8AC3E}">
        <p14:creationId xmlns:p14="http://schemas.microsoft.com/office/powerpoint/2010/main" val="2574645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2191D10-3285-451B-BD45-80DB5F6E8EE2}"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D59BFA9-A85F-4939-BDC8-26776A11BB82}"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749260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2191D10-3285-451B-BD45-80DB5F6E8EE2}"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D59BFA9-A85F-4939-BDC8-26776A11BB82}" type="slidenum">
              <a:rPr lang="en-US" smtClean="0"/>
              <a:t>‹#›</a:t>
            </a:fld>
            <a:endParaRPr lang="en-US"/>
          </a:p>
        </p:txBody>
      </p:sp>
    </p:spTree>
    <p:extLst>
      <p:ext uri="{BB962C8B-B14F-4D97-AF65-F5344CB8AC3E}">
        <p14:creationId xmlns:p14="http://schemas.microsoft.com/office/powerpoint/2010/main" val="31336873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191D10-3285-451B-BD45-80DB5F6E8EE2}"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D59BFA9-A85F-4939-BDC8-26776A11BB82}" type="slidenum">
              <a:rPr lang="en-US" smtClean="0"/>
              <a:t>‹#›</a:t>
            </a:fld>
            <a:endParaRPr lang="en-US"/>
          </a:p>
        </p:txBody>
      </p:sp>
    </p:spTree>
    <p:extLst>
      <p:ext uri="{BB962C8B-B14F-4D97-AF65-F5344CB8AC3E}">
        <p14:creationId xmlns:p14="http://schemas.microsoft.com/office/powerpoint/2010/main" val="15067887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191D10-3285-451B-BD45-80DB5F6E8EE2}"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D59BFA9-A85F-4939-BDC8-26776A11BB82}" type="slidenum">
              <a:rPr lang="en-US" smtClean="0"/>
              <a:t>‹#›</a:t>
            </a:fld>
            <a:endParaRPr lang="en-US"/>
          </a:p>
        </p:txBody>
      </p:sp>
    </p:spTree>
    <p:extLst>
      <p:ext uri="{BB962C8B-B14F-4D97-AF65-F5344CB8AC3E}">
        <p14:creationId xmlns:p14="http://schemas.microsoft.com/office/powerpoint/2010/main" val="2526569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2191D10-3285-451B-BD45-80DB5F6E8EE2}" type="datetimeFigureOut">
              <a:rPr lang="en-US" smtClean="0"/>
              <a:t>7/13/2026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D59BFA9-A85F-4939-BDC8-26776A11BB82}" type="slidenum">
              <a:rPr lang="en-US" smtClean="0"/>
              <a:t>‹#›</a:t>
            </a:fld>
            <a:endParaRPr lang="en-US"/>
          </a:p>
        </p:txBody>
      </p:sp>
    </p:spTree>
    <p:extLst>
      <p:ext uri="{BB962C8B-B14F-4D97-AF65-F5344CB8AC3E}">
        <p14:creationId xmlns:p14="http://schemas.microsoft.com/office/powerpoint/2010/main" val="30044322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doi.org/10.1037/bul000003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C525D4-6DC9-4701-950A-07247E5A01E1}"/>
              </a:ext>
            </a:extLst>
          </p:cNvPr>
          <p:cNvSpPr txBox="1"/>
          <p:nvPr/>
        </p:nvSpPr>
        <p:spPr>
          <a:xfrm>
            <a:off x="2231136" y="467218"/>
            <a:ext cx="7441692" cy="6986528"/>
          </a:xfrm>
          <a:prstGeom prst="rect">
            <a:avLst/>
          </a:prstGeom>
          <a:noFill/>
        </p:spPr>
        <p:txBody>
          <a:bodyPr wrap="square">
            <a:spAutoFit/>
          </a:bodyPr>
          <a:lstStyle/>
          <a:p>
            <a:pPr algn="ctr"/>
            <a:r>
              <a:rPr lang="en-US" sz="2800" b="1" dirty="0">
                <a:effectLst/>
                <a:latin typeface="Times New Roman" panose="02020603050405020304" pitchFamily="18" charset="0"/>
                <a:ea typeface="Calibri" panose="020F0502020204030204" pitchFamily="34" charset="0"/>
              </a:rPr>
              <a:t>Welcome to the Presentation</a:t>
            </a:r>
          </a:p>
          <a:p>
            <a:pPr algn="ctr"/>
            <a:endParaRPr lang="en-US" sz="2800" b="1" dirty="0">
              <a:latin typeface="Times New Roman" panose="02020603050405020304" pitchFamily="18" charset="0"/>
              <a:ea typeface="Calibri" panose="020F0502020204030204" pitchFamily="34" charset="0"/>
            </a:endParaRPr>
          </a:p>
          <a:p>
            <a:pPr algn="ctr"/>
            <a:endParaRPr lang="en-US" sz="2800" b="1" dirty="0">
              <a:effectLst/>
              <a:latin typeface="Times New Roman" panose="02020603050405020304" pitchFamily="18" charset="0"/>
              <a:ea typeface="Calibri" panose="020F0502020204030204" pitchFamily="34" charset="0"/>
            </a:endParaRPr>
          </a:p>
          <a:p>
            <a:pPr algn="ctr"/>
            <a:r>
              <a:rPr lang="en-US" sz="2800" b="1" dirty="0">
                <a:effectLst/>
                <a:latin typeface="Times New Roman" panose="02020603050405020304" pitchFamily="18" charset="0"/>
                <a:ea typeface="Calibri" panose="020F0502020204030204" pitchFamily="34" charset="0"/>
              </a:rPr>
              <a:t> Bowlby’s Attachment </a:t>
            </a:r>
            <a:r>
              <a:rPr lang="en-US" sz="2800" b="1" dirty="0">
                <a:latin typeface="Times New Roman" panose="02020603050405020304" pitchFamily="18" charset="0"/>
                <a:ea typeface="Calibri" panose="020F0502020204030204" pitchFamily="34" charset="0"/>
              </a:rPr>
              <a:t>Theory</a:t>
            </a:r>
          </a:p>
          <a:p>
            <a:pPr algn="ctr"/>
            <a:r>
              <a:rPr lang="en-US" sz="2800" b="1" dirty="0">
                <a:latin typeface="Times New Roman" panose="02020603050405020304" pitchFamily="18" charset="0"/>
                <a:ea typeface="Calibri" panose="020F0502020204030204" pitchFamily="34" charset="0"/>
              </a:rPr>
              <a:t>To Isaac’s</a:t>
            </a:r>
          </a:p>
          <a:p>
            <a:pPr algn="ctr"/>
            <a:r>
              <a:rPr lang="en-US" sz="2800" b="1" dirty="0">
                <a:latin typeface="Times New Roman" panose="02020603050405020304" pitchFamily="18" charset="0"/>
                <a:ea typeface="Calibri" panose="020F0502020204030204" pitchFamily="34" charset="0"/>
              </a:rPr>
              <a:t> Development Case</a:t>
            </a:r>
            <a:endParaRPr lang="en-US" sz="2800" b="1" dirty="0">
              <a:effectLst/>
              <a:latin typeface="Times New Roman" panose="02020603050405020304" pitchFamily="18" charset="0"/>
              <a:ea typeface="Calibri" panose="020F0502020204030204" pitchFamily="34" charset="0"/>
            </a:endParaRPr>
          </a:p>
          <a:p>
            <a:pPr algn="ctr"/>
            <a:endParaRPr lang="en-US" sz="2800" b="1" dirty="0">
              <a:latin typeface="Times New Roman" panose="02020603050405020304" pitchFamily="18" charset="0"/>
              <a:ea typeface="Calibri" panose="020F0502020204030204" pitchFamily="34" charset="0"/>
            </a:endParaRPr>
          </a:p>
          <a:p>
            <a:pPr algn="ctr"/>
            <a:endParaRPr lang="en-US" sz="2800" b="1" dirty="0">
              <a:effectLst/>
              <a:latin typeface="Times New Roman" panose="02020603050405020304" pitchFamily="18" charset="0"/>
              <a:ea typeface="Calibri" panose="020F0502020204030204" pitchFamily="34" charset="0"/>
            </a:endParaRPr>
          </a:p>
          <a:p>
            <a:pPr algn="ctr"/>
            <a:endParaRPr lang="en-US" sz="2800" b="1" dirty="0">
              <a:effectLst/>
              <a:latin typeface="Times New Roman" panose="02020603050405020304" pitchFamily="18" charset="0"/>
              <a:ea typeface="Calibri" panose="020F0502020204030204" pitchFamily="34" charset="0"/>
            </a:endParaRPr>
          </a:p>
          <a:p>
            <a:pPr algn="just"/>
            <a:r>
              <a:rPr lang="en-US" sz="2800" b="1" dirty="0" err="1">
                <a:effectLst/>
                <a:latin typeface="Times New Roman" panose="02020603050405020304" pitchFamily="18" charset="0"/>
                <a:ea typeface="Calibri" panose="020F0502020204030204" pitchFamily="34" charset="0"/>
              </a:rPr>
              <a:t>Name:Umma</a:t>
            </a:r>
            <a:r>
              <a:rPr lang="en-US" sz="2800" b="1" dirty="0">
                <a:effectLst/>
                <a:latin typeface="Times New Roman" panose="02020603050405020304" pitchFamily="18" charset="0"/>
                <a:ea typeface="Calibri" panose="020F0502020204030204" pitchFamily="34" charset="0"/>
              </a:rPr>
              <a:t> Kulsum</a:t>
            </a:r>
          </a:p>
          <a:p>
            <a:pPr algn="just"/>
            <a:r>
              <a:rPr lang="en-US" sz="2800" b="1" dirty="0">
                <a:latin typeface="Times New Roman" panose="02020603050405020304" pitchFamily="18" charset="0"/>
                <a:ea typeface="Calibri" panose="020F0502020204030204" pitchFamily="34" charset="0"/>
              </a:rPr>
              <a:t>Student ID:2513410</a:t>
            </a:r>
          </a:p>
          <a:p>
            <a:pPr algn="just"/>
            <a:r>
              <a:rPr lang="en-US" sz="2800" b="1" dirty="0">
                <a:latin typeface="Times New Roman" panose="02020603050405020304" pitchFamily="18" charset="0"/>
                <a:ea typeface="Calibri" panose="020F0502020204030204" pitchFamily="34" charset="0"/>
              </a:rPr>
              <a:t>Module code:LCHS4010_Lon</a:t>
            </a:r>
          </a:p>
          <a:p>
            <a:pPr algn="just"/>
            <a:r>
              <a:rPr lang="en-US" sz="2800" b="1" dirty="0" err="1">
                <a:latin typeface="Times New Roman" panose="02020603050405020304" pitchFamily="18" charset="0"/>
                <a:ea typeface="Calibri" panose="020F0502020204030204" pitchFamily="34" charset="0"/>
              </a:rPr>
              <a:t>ModulePsychology</a:t>
            </a:r>
            <a:r>
              <a:rPr lang="en-US" sz="2800" b="1" dirty="0">
                <a:latin typeface="Times New Roman" panose="02020603050405020304" pitchFamily="18" charset="0"/>
                <a:ea typeface="Calibri" panose="020F0502020204030204" pitchFamily="34" charset="0"/>
              </a:rPr>
              <a:t> in Health and Social Care</a:t>
            </a:r>
          </a:p>
          <a:p>
            <a:pPr algn="just"/>
            <a:r>
              <a:rPr lang="en-US" sz="2800" b="1" dirty="0" err="1">
                <a:latin typeface="Times New Roman" panose="02020603050405020304" pitchFamily="18" charset="0"/>
                <a:ea typeface="Calibri" panose="020F0502020204030204" pitchFamily="34" charset="0"/>
              </a:rPr>
              <a:t>Lecuturer:Sam</a:t>
            </a:r>
            <a:r>
              <a:rPr lang="en-US" sz="2800" b="1" dirty="0">
                <a:latin typeface="Times New Roman" panose="02020603050405020304" pitchFamily="18" charset="0"/>
                <a:ea typeface="Calibri" panose="020F0502020204030204" pitchFamily="34" charset="0"/>
              </a:rPr>
              <a:t> Parker</a:t>
            </a:r>
          </a:p>
          <a:p>
            <a:pPr algn="just"/>
            <a:endParaRPr lang="en-US" sz="2800" b="1" dirty="0">
              <a:latin typeface="Times New Roman" panose="02020603050405020304" pitchFamily="18" charset="0"/>
              <a:ea typeface="Calibri" panose="020F0502020204030204" pitchFamily="34" charset="0"/>
            </a:endParaRPr>
          </a:p>
          <a:p>
            <a:pPr algn="just"/>
            <a:endParaRPr lang="en-US" sz="2800" dirty="0"/>
          </a:p>
        </p:txBody>
      </p:sp>
    </p:spTree>
    <p:extLst>
      <p:ext uri="{BB962C8B-B14F-4D97-AF65-F5344CB8AC3E}">
        <p14:creationId xmlns:p14="http://schemas.microsoft.com/office/powerpoint/2010/main" val="3508983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8E3906B-61A6-4BEA-902E-2906E491E5A4}"/>
              </a:ext>
            </a:extLst>
          </p:cNvPr>
          <p:cNvSpPr txBox="1"/>
          <p:nvPr/>
        </p:nvSpPr>
        <p:spPr>
          <a:xfrm>
            <a:off x="695326" y="1538997"/>
            <a:ext cx="6702170" cy="4079771"/>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0" marR="0">
              <a:lnSpc>
                <a:spcPct val="150000"/>
              </a:lnSpc>
              <a:spcBef>
                <a:spcPts val="600"/>
              </a:spcBef>
              <a:spcAft>
                <a:spcPts val="600"/>
              </a:spcAft>
            </a:pPr>
            <a:r>
              <a:rPr lang="en-US"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marL="0" marR="0" algn="just">
              <a:lnSpc>
                <a:spcPct val="150000"/>
              </a:lnSpc>
              <a:spcBef>
                <a:spcPts val="600"/>
              </a:spcBef>
              <a:spcAft>
                <a:spcPts val="600"/>
              </a:spcAft>
            </a:pPr>
            <a:r>
              <a:rPr lang="en-US" dirty="0">
                <a:effectLst/>
                <a:latin typeface="Times New Roman" panose="02020603050405020304" pitchFamily="18" charset="0"/>
                <a:ea typeface="Calibri" panose="020F0502020204030204" pitchFamily="34" charset="0"/>
                <a:cs typeface="Times New Roman" panose="02020603050405020304" pitchFamily="18" charset="0"/>
              </a:rPr>
              <a:t>Based on Bowlby's Attachment Theory, this discussion will discuss Isaac's development and well-</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being.Isaac</a:t>
            </a:r>
            <a:r>
              <a:rPr lang="en-US" dirty="0">
                <a:latin typeface="Times New Roman" panose="02020603050405020304" pitchFamily="18" charset="0"/>
                <a:ea typeface="Calibri" panose="020F0502020204030204" pitchFamily="34" charset="0"/>
                <a:cs typeface="Times New Roman" panose="02020603050405020304" pitchFamily="18" charset="0"/>
              </a:rPr>
              <a:t> </a:t>
            </a:r>
            <a:r>
              <a:rPr lang="en-US" dirty="0">
                <a:effectLst/>
                <a:latin typeface="Times New Roman" panose="02020603050405020304" pitchFamily="18" charset="0"/>
                <a:ea typeface="Calibri" panose="020F0502020204030204" pitchFamily="34" charset="0"/>
                <a:cs typeface="Times New Roman" panose="02020603050405020304" pitchFamily="18" charset="0"/>
              </a:rPr>
              <a:t>is a four-year-old boy attending a children's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centre</a:t>
            </a:r>
            <a:r>
              <a:rPr lang="en-US" dirty="0">
                <a:effectLst/>
                <a:latin typeface="Times New Roman" panose="02020603050405020304" pitchFamily="18" charset="0"/>
                <a:ea typeface="Calibri" panose="020F0502020204030204" pitchFamily="34" charset="0"/>
                <a:cs typeface="Times New Roman" panose="02020603050405020304" pitchFamily="18" charset="0"/>
              </a:rPr>
              <a:t> in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London.His</a:t>
            </a:r>
            <a:r>
              <a:rPr lang="en-US" dirty="0">
                <a:effectLst/>
                <a:latin typeface="Times New Roman" panose="02020603050405020304" pitchFamily="18" charset="0"/>
                <a:ea typeface="Calibri" panose="020F0502020204030204" pitchFamily="34" charset="0"/>
                <a:cs typeface="Times New Roman" panose="02020603050405020304" pitchFamily="18" charset="0"/>
              </a:rPr>
              <a:t> mother is a single, post-natal depressed woman with limited confidence and social support. ISAAC has also had some disruptions in childcare in the last 2 years. Staff have observed that Isaac responds to people negatively in his free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play,he</a:t>
            </a:r>
            <a:r>
              <a:rPr lang="en-US" dirty="0">
                <a:effectLst/>
                <a:latin typeface="Times New Roman" panose="02020603050405020304" pitchFamily="18" charset="0"/>
                <a:ea typeface="Calibri" panose="020F0502020204030204" pitchFamily="34" charset="0"/>
                <a:cs typeface="Times New Roman" panose="02020603050405020304" pitchFamily="18" charset="0"/>
              </a:rPr>
              <a:t> has been crying when separated from his mother, has struggled to develop language and has delays in joining in with group tasks.</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050" name="Picture 2" descr="Bowlby's theory">
            <a:extLst>
              <a:ext uri="{FF2B5EF4-FFF2-40B4-BE49-F238E27FC236}">
                <a16:creationId xmlns:a16="http://schemas.microsoft.com/office/drawing/2014/main" id="{8386B036-3BF7-4A6C-ACFA-F9B27DDFEC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3745" y="1776742"/>
            <a:ext cx="4002667" cy="35949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4550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4C8D994-4CE9-4C0C-B69E-7C5535B995A1}"/>
              </a:ext>
            </a:extLst>
          </p:cNvPr>
          <p:cNvSpPr txBox="1"/>
          <p:nvPr/>
        </p:nvSpPr>
        <p:spPr>
          <a:xfrm>
            <a:off x="763142" y="1362450"/>
            <a:ext cx="6268593" cy="4526047"/>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0" marR="0" algn="just">
              <a:lnSpc>
                <a:spcPct val="150000"/>
              </a:lnSpc>
              <a:spcBef>
                <a:spcPts val="600"/>
              </a:spcBef>
              <a:spcAft>
                <a:spcPts val="600"/>
              </a:spcAft>
            </a:pPr>
            <a:r>
              <a:rPr lang="en-US" sz="24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Bowlby’s Attachment Theory of Lifespan Development Theory</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600"/>
              </a:spcBef>
              <a:spcAft>
                <a:spcPts val="6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The theory of lifespan development which is chosen is Bowlby's Attachment Theory. </a:t>
            </a:r>
          </a:p>
          <a:p>
            <a:pPr marL="285750" marR="0" indent="-285750" algn="just">
              <a:lnSpc>
                <a:spcPct val="150000"/>
              </a:lnSpc>
              <a:spcBef>
                <a:spcPts val="600"/>
              </a:spcBef>
              <a:spcAft>
                <a:spcPts val="6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This theory works well in the case of Isaac, as it deals with the emotional attachment of a child to their primary caregiver. </a:t>
            </a:r>
          </a:p>
          <a:p>
            <a:pPr marL="285750" marR="0" indent="-285750" algn="just">
              <a:lnSpc>
                <a:spcPct val="150000"/>
              </a:lnSpc>
              <a:spcBef>
                <a:spcPts val="600"/>
              </a:spcBef>
              <a:spcAft>
                <a:spcPts val="6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For Bowlby, early relationships are quite significant as children develop a feeling of safety, security and confidence (Holmes, 2017).</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076" name="Picture 4" descr="Attachment Theory: Bowlby and Ainsworth's Theory Explained">
            <a:extLst>
              <a:ext uri="{FF2B5EF4-FFF2-40B4-BE49-F238E27FC236}">
                <a16:creationId xmlns:a16="http://schemas.microsoft.com/office/drawing/2014/main" id="{E1C20ADA-B73E-469D-8B3B-C3E5570C0F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4257" y="1735096"/>
            <a:ext cx="4614863" cy="3566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4701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C3F2C01-CE9F-4903-8123-E1D49C2DB91E}"/>
              </a:ext>
            </a:extLst>
          </p:cNvPr>
          <p:cNvSpPr txBox="1"/>
          <p:nvPr/>
        </p:nvSpPr>
        <p:spPr>
          <a:xfrm>
            <a:off x="971550" y="1540183"/>
            <a:ext cx="6096000" cy="331052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0" marR="0">
              <a:lnSpc>
                <a:spcPct val="150000"/>
              </a:lnSpc>
              <a:spcBef>
                <a:spcPts val="600"/>
              </a:spcBef>
              <a:spcAft>
                <a:spcPts val="600"/>
              </a:spcAft>
            </a:pPr>
            <a:r>
              <a:rPr lang="en-US" sz="20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Explanation of the Clear Theory</a:t>
            </a:r>
          </a:p>
          <a:p>
            <a:pPr marL="285750" marR="0" indent="-285750">
              <a:lnSpc>
                <a:spcPct val="150000"/>
              </a:lnSpc>
              <a:spcBef>
                <a:spcPts val="600"/>
              </a:spcBef>
              <a:spcAft>
                <a:spcPts val="600"/>
              </a:spcAft>
              <a:buFont typeface="Arial" panose="020B0604020202020204" pitchFamily="34" charset="0"/>
              <a:buChar char="•"/>
            </a:pPr>
            <a:r>
              <a:rPr lang="en-US" b="1" dirty="0">
                <a:solidFill>
                  <a:srgbClr val="000000"/>
                </a:solidFill>
                <a:latin typeface="Times New Roman" panose="02020603050405020304" pitchFamily="18" charset="0"/>
                <a:ea typeface="Times New Roman" panose="02020603050405020304" pitchFamily="18" charset="0"/>
              </a:rPr>
              <a:t>Core</a:t>
            </a:r>
            <a:r>
              <a:rPr lang="en-US" b="1" dirty="0">
                <a:solidFill>
                  <a:srgbClr val="000000"/>
                </a:solidFill>
                <a:effectLst/>
                <a:latin typeface="Times New Roman" panose="02020603050405020304" pitchFamily="18" charset="0"/>
                <a:ea typeface="Times New Roman" panose="02020603050405020304" pitchFamily="18" charset="0"/>
              </a:rPr>
              <a:t> Concepts</a:t>
            </a:r>
          </a:p>
          <a:p>
            <a:pPr marL="285750" indent="-285750">
              <a:lnSpc>
                <a:spcPct val="150000"/>
              </a:lnSpc>
              <a:spcBef>
                <a:spcPts val="600"/>
              </a:spcBef>
              <a:spcAft>
                <a:spcPts val="600"/>
              </a:spcAft>
              <a:buFont typeface="Arial" panose="020B0604020202020204" pitchFamily="34" charset="0"/>
              <a:buChar char="•"/>
            </a:pPr>
            <a:r>
              <a:rPr lang="en-US" b="1" dirty="0">
                <a:solidFill>
                  <a:srgbClr val="000000"/>
                </a:solidFill>
                <a:effectLst/>
                <a:latin typeface="Times New Roman" panose="02020603050405020304" pitchFamily="18" charset="0"/>
                <a:ea typeface="Times New Roman" panose="02020603050405020304" pitchFamily="18" charset="0"/>
              </a:rPr>
              <a:t>Developmental Assumptions</a:t>
            </a:r>
          </a:p>
          <a:p>
            <a:pPr marL="285750" indent="-285750">
              <a:lnSpc>
                <a:spcPct val="150000"/>
              </a:lnSpc>
              <a:spcBef>
                <a:spcPts val="600"/>
              </a:spcBef>
              <a:spcAft>
                <a:spcPts val="600"/>
              </a:spcAft>
              <a:buFont typeface="Arial" panose="020B0604020202020204" pitchFamily="34" charset="0"/>
              <a:buChar char="•"/>
            </a:pPr>
            <a:r>
              <a:rPr lang="en-US" b="1" dirty="0">
                <a:solidFill>
                  <a:srgbClr val="000000"/>
                </a:solidFill>
                <a:latin typeface="Times New Roman" panose="02020603050405020304" pitchFamily="18" charset="0"/>
                <a:ea typeface="Times New Roman" panose="02020603050405020304" pitchFamily="18" charset="0"/>
              </a:rPr>
              <a:t>The </a:t>
            </a:r>
            <a:r>
              <a:rPr lang="en-US" b="1">
                <a:solidFill>
                  <a:srgbClr val="000000"/>
                </a:solidFill>
                <a:latin typeface="Times New Roman" panose="02020603050405020304" pitchFamily="18" charset="0"/>
                <a:ea typeface="Times New Roman" panose="02020603050405020304" pitchFamily="18" charset="0"/>
              </a:rPr>
              <a:t>stage</a:t>
            </a:r>
            <a:r>
              <a:rPr lang="en-US" b="1">
                <a:solidFill>
                  <a:srgbClr val="000000"/>
                </a:solidFill>
                <a:effectLst/>
                <a:latin typeface="Times New Roman" panose="02020603050405020304" pitchFamily="18" charset="0"/>
                <a:ea typeface="Times New Roman" panose="02020603050405020304" pitchFamily="18" charset="0"/>
              </a:rPr>
              <a:t> </a:t>
            </a:r>
            <a:r>
              <a:rPr lang="en-US" b="1">
                <a:solidFill>
                  <a:srgbClr val="000000"/>
                </a:solidFill>
                <a:latin typeface="Times New Roman" panose="02020603050405020304" pitchFamily="18" charset="0"/>
                <a:ea typeface="Times New Roman" panose="02020603050405020304" pitchFamily="18" charset="0"/>
              </a:rPr>
              <a:t>of e</a:t>
            </a:r>
            <a:r>
              <a:rPr lang="en-US" b="1">
                <a:solidFill>
                  <a:srgbClr val="000000"/>
                </a:solidFill>
                <a:effectLst/>
                <a:latin typeface="Times New Roman" panose="02020603050405020304" pitchFamily="18" charset="0"/>
                <a:ea typeface="Times New Roman" panose="02020603050405020304" pitchFamily="18" charset="0"/>
              </a:rPr>
              <a:t>arly </a:t>
            </a:r>
            <a:r>
              <a:rPr lang="en-US" b="1" dirty="0">
                <a:solidFill>
                  <a:srgbClr val="000000"/>
                </a:solidFill>
                <a:latin typeface="Times New Roman" panose="02020603050405020304" pitchFamily="18" charset="0"/>
                <a:ea typeface="Times New Roman" panose="02020603050405020304" pitchFamily="18" charset="0"/>
              </a:rPr>
              <a:t>c</a:t>
            </a:r>
            <a:r>
              <a:rPr lang="en-US" b="1">
                <a:solidFill>
                  <a:srgbClr val="000000"/>
                </a:solidFill>
                <a:effectLst/>
                <a:latin typeface="Times New Roman" panose="02020603050405020304" pitchFamily="18" charset="0"/>
                <a:ea typeface="Times New Roman" panose="02020603050405020304" pitchFamily="18" charset="0"/>
              </a:rPr>
              <a:t>hildhood</a:t>
            </a:r>
            <a:endParaRPr lang="en-US" b="1" dirty="0">
              <a:solidFill>
                <a:srgbClr val="000000"/>
              </a:solidFill>
              <a:effectLst/>
              <a:latin typeface="Times New Roman" panose="02020603050405020304" pitchFamily="18" charset="0"/>
              <a:ea typeface="Times New Roman" panose="02020603050405020304" pitchFamily="18" charset="0"/>
            </a:endParaRPr>
          </a:p>
          <a:p>
            <a:pPr marL="285750" indent="-285750">
              <a:lnSpc>
                <a:spcPct val="150000"/>
              </a:lnSpc>
              <a:spcBef>
                <a:spcPts val="600"/>
              </a:spcBef>
              <a:spcAft>
                <a:spcPts val="600"/>
              </a:spcAft>
              <a:buFont typeface="Arial" panose="020B0604020202020204" pitchFamily="34" charset="0"/>
              <a:buChar char="•"/>
            </a:pPr>
            <a:r>
              <a:rPr lang="en-US" b="1" dirty="0">
                <a:solidFill>
                  <a:srgbClr val="000000"/>
                </a:solidFill>
                <a:effectLst/>
                <a:latin typeface="Times New Roman" panose="02020603050405020304" pitchFamily="18" charset="0"/>
                <a:ea typeface="Times New Roman" panose="02020603050405020304" pitchFamily="18" charset="0"/>
              </a:rPr>
              <a:t>Reason the Theory Is Appropriate for Isaac’s Situation</a:t>
            </a:r>
          </a:p>
          <a:p>
            <a:pPr marL="0" marR="0">
              <a:lnSpc>
                <a:spcPct val="150000"/>
              </a:lnSpc>
              <a:spcBef>
                <a:spcPts val="600"/>
              </a:spcBef>
              <a:spcAft>
                <a:spcPts val="600"/>
              </a:spcAft>
            </a:pPr>
            <a:endParaRPr lang="en-US" sz="1600" b="1" dirty="0">
              <a:solidFill>
                <a:srgbClr val="000000"/>
              </a:solidFill>
              <a:effectLst/>
              <a:latin typeface="Times New Roman" panose="02020603050405020304" pitchFamily="18" charset="0"/>
              <a:ea typeface="Times New Roman" panose="02020603050405020304" pitchFamily="18" charset="0"/>
            </a:endParaRPr>
          </a:p>
        </p:txBody>
      </p:sp>
      <p:sp>
        <p:nvSpPr>
          <p:cNvPr id="2" name="AutoShape 2" descr="Theory - Definition, Types and Examples - Research Method">
            <a:extLst>
              <a:ext uri="{FF2B5EF4-FFF2-40B4-BE49-F238E27FC236}">
                <a16:creationId xmlns:a16="http://schemas.microsoft.com/office/drawing/2014/main" id="{4B71B50C-52E4-4433-BD81-F83B268E031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 name="Picture 3">
            <a:extLst>
              <a:ext uri="{FF2B5EF4-FFF2-40B4-BE49-F238E27FC236}">
                <a16:creationId xmlns:a16="http://schemas.microsoft.com/office/drawing/2014/main" id="{1B885267-7F98-44B2-8D34-2294A8CBDC4B}"/>
              </a:ext>
            </a:extLst>
          </p:cNvPr>
          <p:cNvPicPr>
            <a:picLocks noChangeAspect="1"/>
          </p:cNvPicPr>
          <p:nvPr/>
        </p:nvPicPr>
        <p:blipFill>
          <a:blip r:embed="rId3"/>
          <a:stretch>
            <a:fillRect/>
          </a:stretch>
        </p:blipFill>
        <p:spPr>
          <a:xfrm>
            <a:off x="7626858" y="1204912"/>
            <a:ext cx="4048125" cy="4143375"/>
          </a:xfrm>
          <a:prstGeom prst="rect">
            <a:avLst/>
          </a:prstGeom>
        </p:spPr>
      </p:pic>
    </p:spTree>
    <p:extLst>
      <p:ext uri="{BB962C8B-B14F-4D97-AF65-F5344CB8AC3E}">
        <p14:creationId xmlns:p14="http://schemas.microsoft.com/office/powerpoint/2010/main" val="3140264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8D2FBDC-99F1-4433-820E-D2DD4F0B44F4}"/>
              </a:ext>
            </a:extLst>
          </p:cNvPr>
          <p:cNvSpPr txBox="1"/>
          <p:nvPr/>
        </p:nvSpPr>
        <p:spPr>
          <a:xfrm>
            <a:off x="904875" y="1595686"/>
            <a:ext cx="6739509" cy="4085927"/>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0" marR="0">
              <a:lnSpc>
                <a:spcPct val="107000"/>
              </a:lnSpc>
              <a:spcBef>
                <a:spcPts val="1200"/>
              </a:spcBef>
              <a:spcAft>
                <a:spcPts val="0"/>
              </a:spcAft>
            </a:pPr>
            <a:r>
              <a:rPr lang="en-US" sz="20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Applies the Theory to Isaac’s Experiences</a:t>
            </a:r>
          </a:p>
          <a:p>
            <a:pPr marL="285750" marR="0" indent="-285750" algn="just">
              <a:lnSpc>
                <a:spcPct val="150000"/>
              </a:lnSpc>
              <a:spcBef>
                <a:spcPts val="600"/>
              </a:spcBef>
              <a:spcAft>
                <a:spcPts val="6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The difficulties in Isaac's young life may have impacted his capacity to develop meaningful connections with adults outside of the family. </a:t>
            </a:r>
          </a:p>
          <a:p>
            <a:pPr marL="285750" marR="0" indent="-285750" algn="just">
              <a:lnSpc>
                <a:spcPct val="150000"/>
              </a:lnSpc>
              <a:spcBef>
                <a:spcPts val="600"/>
              </a:spcBef>
              <a:spcAft>
                <a:spcPts val="6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Young children seek consistency and they feel safe when they do. Isaac might feel that he has been unable to trust new adult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carers</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Verhage</a:t>
            </a:r>
            <a:r>
              <a:rPr lang="en-US" dirty="0">
                <a:effectLst/>
                <a:latin typeface="Times New Roman" panose="02020603050405020304" pitchFamily="18" charset="0"/>
                <a:ea typeface="Calibri" panose="020F0502020204030204" pitchFamily="34" charset="0"/>
                <a:cs typeface="Times New Roman" panose="02020603050405020304" pitchFamily="18" charset="0"/>
              </a:rPr>
              <a:t> et al., 2016). </a:t>
            </a:r>
          </a:p>
          <a:p>
            <a:pPr marL="285750" marR="0" indent="-285750" algn="just">
              <a:lnSpc>
                <a:spcPct val="150000"/>
              </a:lnSpc>
              <a:spcBef>
                <a:spcPts val="600"/>
              </a:spcBef>
              <a:spcAft>
                <a:spcPts val="6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That may be why he is upset when he is separated and struggles to be comfortable when away from home.</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122" name="Picture 2" descr="Background to Who is Isaac | PPTX">
            <a:extLst>
              <a:ext uri="{FF2B5EF4-FFF2-40B4-BE49-F238E27FC236}">
                <a16:creationId xmlns:a16="http://schemas.microsoft.com/office/drawing/2014/main" id="{7672209E-2BA1-40B8-85C4-2AFA84159D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3187" y="1796796"/>
            <a:ext cx="3771899"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2331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CE759E-1963-439D-A093-190F57A74B63}"/>
              </a:ext>
            </a:extLst>
          </p:cNvPr>
          <p:cNvSpPr txBox="1"/>
          <p:nvPr/>
        </p:nvSpPr>
        <p:spPr>
          <a:xfrm>
            <a:off x="1085850" y="1891800"/>
            <a:ext cx="6096000" cy="2095061"/>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0" marR="0">
              <a:lnSpc>
                <a:spcPct val="150000"/>
              </a:lnSpc>
              <a:spcBef>
                <a:spcPts val="600"/>
              </a:spcBef>
              <a:spcAft>
                <a:spcPts val="600"/>
              </a:spcAft>
            </a:pPr>
            <a:r>
              <a:rPr lang="en-US" sz="20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Considers Nature and Nurture</a:t>
            </a:r>
          </a:p>
          <a:p>
            <a:pPr marL="285750" marR="0" indent="-285750" algn="just">
              <a:lnSpc>
                <a:spcPct val="150000"/>
              </a:lnSpc>
              <a:spcBef>
                <a:spcPts val="600"/>
              </a:spcBef>
              <a:spcAft>
                <a:spcPts val="600"/>
              </a:spcAft>
              <a:buFont typeface="Wingdings" panose="05000000000000000000" pitchFamily="2" charset="2"/>
              <a:buChar char="§"/>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Biological influences</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p>
          <a:p>
            <a:pPr marL="285750" indent="-285750" algn="just">
              <a:lnSpc>
                <a:spcPct val="150000"/>
              </a:lnSpc>
              <a:spcBef>
                <a:spcPts val="600"/>
              </a:spcBef>
              <a:spcAft>
                <a:spcPts val="600"/>
              </a:spcAft>
              <a:buFont typeface="Wingdings" panose="05000000000000000000" pitchFamily="2" charset="2"/>
              <a:buChar char="§"/>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Environmental influences</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E298E086-FE94-4DB3-B61C-E82DF73C6E61}"/>
              </a:ext>
            </a:extLst>
          </p:cNvPr>
          <p:cNvPicPr>
            <a:picLocks noChangeAspect="1"/>
          </p:cNvPicPr>
          <p:nvPr/>
        </p:nvPicPr>
        <p:blipFill>
          <a:blip r:embed="rId3"/>
          <a:stretch>
            <a:fillRect/>
          </a:stretch>
        </p:blipFill>
        <p:spPr>
          <a:xfrm>
            <a:off x="7584854" y="1135801"/>
            <a:ext cx="4208619" cy="3514725"/>
          </a:xfrm>
          <a:prstGeom prst="rect">
            <a:avLst/>
          </a:prstGeom>
        </p:spPr>
      </p:pic>
    </p:spTree>
    <p:extLst>
      <p:ext uri="{BB962C8B-B14F-4D97-AF65-F5344CB8AC3E}">
        <p14:creationId xmlns:p14="http://schemas.microsoft.com/office/powerpoint/2010/main" val="1196703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8AA19C4-CED6-4EE2-8D29-BE7B7C388DA5}"/>
              </a:ext>
            </a:extLst>
          </p:cNvPr>
          <p:cNvSpPr txBox="1"/>
          <p:nvPr/>
        </p:nvSpPr>
        <p:spPr>
          <a:xfrm>
            <a:off x="838200" y="1814075"/>
            <a:ext cx="6096000" cy="3351174"/>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0" marR="0">
              <a:lnSpc>
                <a:spcPct val="150000"/>
              </a:lnSpc>
              <a:spcBef>
                <a:spcPts val="600"/>
              </a:spcBef>
              <a:spcAft>
                <a:spcPts val="600"/>
              </a:spcAft>
            </a:pPr>
            <a:r>
              <a:rPr lang="en-US" sz="20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Proposes Practical, Theory-Informed Strategies</a:t>
            </a:r>
          </a:p>
          <a:p>
            <a:pPr marL="285750" marR="0" indent="-285750">
              <a:lnSpc>
                <a:spcPct val="150000"/>
              </a:lnSpc>
              <a:spcBef>
                <a:spcPts val="600"/>
              </a:spcBef>
              <a:spcAft>
                <a:spcPts val="600"/>
              </a:spcAft>
              <a:buFont typeface="Arial" panose="020B0604020202020204" pitchFamily="34" charset="0"/>
              <a:buChar char="•"/>
            </a:pPr>
            <a:r>
              <a:rPr lang="en-US" b="1" dirty="0">
                <a:latin typeface="Times New Roman" panose="02020603050405020304" pitchFamily="18" charset="0"/>
                <a:ea typeface="Calibri" panose="020F0502020204030204" pitchFamily="34" charset="0"/>
                <a:cs typeface="Times New Roman" panose="02020603050405020304" pitchFamily="18" charset="0"/>
              </a:rPr>
              <a:t>E</a:t>
            </a:r>
            <a:r>
              <a:rPr lang="en-US" b="1" dirty="0">
                <a:effectLst/>
                <a:latin typeface="Times New Roman" panose="02020603050405020304" pitchFamily="18" charset="0"/>
                <a:ea typeface="Calibri" panose="020F0502020204030204" pitchFamily="34" charset="0"/>
                <a:cs typeface="Times New Roman" panose="02020603050405020304" pitchFamily="18" charset="0"/>
              </a:rPr>
              <a:t>motional Security</a:t>
            </a:r>
          </a:p>
          <a:p>
            <a:pPr marL="285750" marR="0" indent="-285750">
              <a:lnSpc>
                <a:spcPct val="150000"/>
              </a:lnSpc>
              <a:spcBef>
                <a:spcPts val="600"/>
              </a:spcBef>
              <a:spcAft>
                <a:spcPts val="600"/>
              </a:spcAft>
              <a:buFont typeface="Arial" panose="020B0604020202020204" pitchFamily="34" charset="0"/>
              <a:buChar char="•"/>
            </a:pPr>
            <a:r>
              <a:rPr lang="en-US" b="1" dirty="0">
                <a:latin typeface="Times New Roman" panose="02020603050405020304" pitchFamily="18" charset="0"/>
                <a:ea typeface="Calibri" panose="020F0502020204030204" pitchFamily="34" charset="0"/>
                <a:cs typeface="Times New Roman" panose="02020603050405020304" pitchFamily="18" charset="0"/>
              </a:rPr>
              <a:t>S</a:t>
            </a:r>
            <a:r>
              <a:rPr lang="en-US" b="1" dirty="0">
                <a:effectLst/>
                <a:latin typeface="Times New Roman" panose="02020603050405020304" pitchFamily="18" charset="0"/>
                <a:ea typeface="Calibri" panose="020F0502020204030204" pitchFamily="34" charset="0"/>
                <a:cs typeface="Times New Roman" panose="02020603050405020304" pitchFamily="18" charset="0"/>
              </a:rPr>
              <a:t>tepping-up process for separation</a:t>
            </a:r>
          </a:p>
          <a:p>
            <a:pPr marL="285750" marR="0" indent="-285750">
              <a:lnSpc>
                <a:spcPct val="150000"/>
              </a:lnSpc>
              <a:spcBef>
                <a:spcPts val="600"/>
              </a:spcBef>
              <a:spcAft>
                <a:spcPts val="600"/>
              </a:spcAft>
              <a:buFont typeface="Arial" panose="020B0604020202020204" pitchFamily="34" charset="0"/>
              <a:buChar char="•"/>
            </a:pPr>
            <a:r>
              <a:rPr lang="en-US" b="1" dirty="0">
                <a:latin typeface="Times New Roman" panose="02020603050405020304" pitchFamily="18" charset="0"/>
                <a:ea typeface="Calibri" panose="020F0502020204030204" pitchFamily="34" charset="0"/>
                <a:cs typeface="Times New Roman" panose="02020603050405020304" pitchFamily="18" charset="0"/>
              </a:rPr>
              <a:t>P</a:t>
            </a:r>
            <a:r>
              <a:rPr lang="en-US" b="1" dirty="0">
                <a:effectLst/>
                <a:latin typeface="Times New Roman" panose="02020603050405020304" pitchFamily="18" charset="0"/>
                <a:ea typeface="Calibri" panose="020F0502020204030204" pitchFamily="34" charset="0"/>
                <a:cs typeface="Times New Roman" panose="02020603050405020304" pitchFamily="18" charset="0"/>
              </a:rPr>
              <a:t>lay-based learning</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b="1" dirty="0">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nSpc>
                <a:spcPct val="150000"/>
              </a:lnSpc>
              <a:spcBef>
                <a:spcPts val="600"/>
              </a:spcBef>
              <a:spcAft>
                <a:spcPts val="600"/>
              </a:spcAft>
              <a:buFont typeface="Arial" panose="020B0604020202020204" pitchFamily="34" charset="0"/>
              <a:buChar char="•"/>
            </a:pPr>
            <a:r>
              <a:rPr lang="en-US" b="1" dirty="0">
                <a:latin typeface="Times New Roman" panose="02020603050405020304" pitchFamily="18" charset="0"/>
                <a:ea typeface="Calibri" panose="020F0502020204030204" pitchFamily="34" charset="0"/>
                <a:cs typeface="Times New Roman" panose="02020603050405020304" pitchFamily="18" charset="0"/>
              </a:rPr>
              <a:t>L</a:t>
            </a:r>
            <a:r>
              <a:rPr lang="en-US" b="1" dirty="0">
                <a:effectLst/>
                <a:latin typeface="Times New Roman" panose="02020603050405020304" pitchFamily="18" charset="0"/>
                <a:ea typeface="Calibri" panose="020F0502020204030204" pitchFamily="34" charset="0"/>
                <a:cs typeface="Times New Roman" panose="02020603050405020304" pitchFamily="18" charset="0"/>
              </a:rPr>
              <a:t>anguage-rich environment</a:t>
            </a:r>
          </a:p>
          <a:p>
            <a:pPr marL="285750" marR="0" indent="-285750">
              <a:lnSpc>
                <a:spcPct val="150000"/>
              </a:lnSpc>
              <a:spcBef>
                <a:spcPts val="600"/>
              </a:spcBef>
              <a:spcAft>
                <a:spcPts val="600"/>
              </a:spcAft>
              <a:buFont typeface="Arial" panose="020B0604020202020204" pitchFamily="34" charset="0"/>
              <a:buChar char="•"/>
            </a:pPr>
            <a:r>
              <a:rPr lang="en-US" b="1" dirty="0">
                <a:latin typeface="Times New Roman" panose="02020603050405020304" pitchFamily="18" charset="0"/>
                <a:ea typeface="Calibri" panose="020F0502020204030204" pitchFamily="34" charset="0"/>
                <a:cs typeface="Times New Roman" panose="02020603050405020304" pitchFamily="18" charset="0"/>
              </a:rPr>
              <a:t>R</a:t>
            </a:r>
            <a:r>
              <a:rPr lang="en-US" b="1" dirty="0">
                <a:effectLst/>
                <a:latin typeface="Times New Roman" panose="02020603050405020304" pitchFamily="18" charset="0"/>
                <a:ea typeface="Calibri" panose="020F0502020204030204" pitchFamily="34" charset="0"/>
                <a:cs typeface="Times New Roman" panose="02020603050405020304" pitchFamily="18" charset="0"/>
              </a:rPr>
              <a:t>espect the mother</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6C09DBCF-9726-4260-87CC-BFC07732A2F3}"/>
              </a:ext>
            </a:extLst>
          </p:cNvPr>
          <p:cNvPicPr>
            <a:picLocks noChangeAspect="1"/>
          </p:cNvPicPr>
          <p:nvPr/>
        </p:nvPicPr>
        <p:blipFill>
          <a:blip r:embed="rId3"/>
          <a:stretch>
            <a:fillRect/>
          </a:stretch>
        </p:blipFill>
        <p:spPr>
          <a:xfrm>
            <a:off x="7193470" y="1366075"/>
            <a:ext cx="4581525" cy="4619625"/>
          </a:xfrm>
          <a:prstGeom prst="rect">
            <a:avLst/>
          </a:prstGeom>
        </p:spPr>
      </p:pic>
    </p:spTree>
    <p:extLst>
      <p:ext uri="{BB962C8B-B14F-4D97-AF65-F5344CB8AC3E}">
        <p14:creationId xmlns:p14="http://schemas.microsoft.com/office/powerpoint/2010/main" val="2985881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5ABABBA-CD21-4CC1-8991-8773A045BDF3}"/>
              </a:ext>
            </a:extLst>
          </p:cNvPr>
          <p:cNvSpPr txBox="1"/>
          <p:nvPr/>
        </p:nvSpPr>
        <p:spPr>
          <a:xfrm>
            <a:off x="561975" y="1812503"/>
            <a:ext cx="6286500" cy="2385268"/>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0" marR="0" algn="just">
              <a:lnSpc>
                <a:spcPct val="150000"/>
              </a:lnSpc>
              <a:spcBef>
                <a:spcPts val="600"/>
              </a:spcBef>
              <a:spcAft>
                <a:spcPts val="600"/>
              </a:spcAft>
            </a:pPr>
            <a:r>
              <a:rPr lang="en-US"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Critically Evaluate the Theory</a:t>
            </a:r>
          </a:p>
          <a:p>
            <a:pPr marL="285750" indent="-285750" algn="just">
              <a:buFont typeface="Arial" panose="020B0604020202020204" pitchFamily="34" charset="0"/>
              <a:buChar char="•"/>
            </a:pPr>
            <a:r>
              <a:rPr lang="en-US" dirty="0">
                <a:effectLst/>
                <a:latin typeface="Times New Roman" panose="02020603050405020304" pitchFamily="18" charset="0"/>
                <a:ea typeface="Calibri" panose="020F0502020204030204" pitchFamily="34" charset="0"/>
              </a:rPr>
              <a:t>Bowlby's Attachment Theory is useful because it explains why Isaac is in distress when separated, and his "clinging" and "withdrawn" </a:t>
            </a:r>
            <a:r>
              <a:rPr lang="en-US" dirty="0" err="1">
                <a:effectLst/>
                <a:latin typeface="Times New Roman" panose="02020603050405020304" pitchFamily="18" charset="0"/>
                <a:ea typeface="Calibri" panose="020F0502020204030204" pitchFamily="34" charset="0"/>
              </a:rPr>
              <a:t>behaviours</a:t>
            </a:r>
            <a:r>
              <a:rPr lang="en-US" dirty="0">
                <a:effectLst/>
                <a:latin typeface="Times New Roman" panose="02020603050405020304" pitchFamily="18" charset="0"/>
                <a:ea typeface="Calibri" panose="020F0502020204030204" pitchFamily="34" charset="0"/>
              </a:rPr>
              <a:t>. </a:t>
            </a:r>
          </a:p>
          <a:p>
            <a:pPr marL="285750" indent="-285750" algn="just">
              <a:buFont typeface="Arial" panose="020B0604020202020204" pitchFamily="34" charset="0"/>
              <a:buChar char="•"/>
            </a:pPr>
            <a:r>
              <a:rPr lang="en-US" dirty="0">
                <a:effectLst/>
                <a:latin typeface="Times New Roman" panose="02020603050405020304" pitchFamily="18" charset="0"/>
                <a:ea typeface="Calibri" panose="020F0502020204030204" pitchFamily="34" charset="0"/>
              </a:rPr>
              <a:t>This aids practitioners to better </a:t>
            </a:r>
            <a:r>
              <a:rPr lang="en-US" dirty="0" err="1">
                <a:effectLst/>
                <a:latin typeface="Times New Roman" panose="02020603050405020304" pitchFamily="18" charset="0"/>
                <a:ea typeface="Calibri" panose="020F0502020204030204" pitchFamily="34" charset="0"/>
              </a:rPr>
              <a:t>recognise</a:t>
            </a:r>
            <a:r>
              <a:rPr lang="en-US" dirty="0">
                <a:effectLst/>
                <a:latin typeface="Times New Roman" panose="02020603050405020304" pitchFamily="18" charset="0"/>
                <a:ea typeface="Calibri" panose="020F0502020204030204" pitchFamily="34" charset="0"/>
              </a:rPr>
              <a:t> that this </a:t>
            </a:r>
            <a:r>
              <a:rPr lang="en-US" dirty="0" err="1">
                <a:effectLst/>
                <a:latin typeface="Times New Roman" panose="02020603050405020304" pitchFamily="18" charset="0"/>
                <a:ea typeface="Calibri" panose="020F0502020204030204" pitchFamily="34" charset="0"/>
              </a:rPr>
              <a:t>behaviour</a:t>
            </a:r>
            <a:r>
              <a:rPr lang="en-US" dirty="0">
                <a:effectLst/>
                <a:latin typeface="Times New Roman" panose="02020603050405020304" pitchFamily="18" charset="0"/>
                <a:ea typeface="Calibri" panose="020F0502020204030204" pitchFamily="34" charset="0"/>
              </a:rPr>
              <a:t> is likely to be associated with anxiety and emotional insecurity, not disobedience (Golding et al., 2021). </a:t>
            </a:r>
            <a:endParaRPr lang="en-US" dirty="0"/>
          </a:p>
        </p:txBody>
      </p:sp>
      <p:pic>
        <p:nvPicPr>
          <p:cNvPr id="4" name="Picture 3">
            <a:extLst>
              <a:ext uri="{FF2B5EF4-FFF2-40B4-BE49-F238E27FC236}">
                <a16:creationId xmlns:a16="http://schemas.microsoft.com/office/drawing/2014/main" id="{E4687929-8EAF-4A02-AC2A-4B44AAACFE51}"/>
              </a:ext>
            </a:extLst>
          </p:cNvPr>
          <p:cNvPicPr>
            <a:picLocks noChangeAspect="1"/>
          </p:cNvPicPr>
          <p:nvPr/>
        </p:nvPicPr>
        <p:blipFill>
          <a:blip r:embed="rId3"/>
          <a:stretch>
            <a:fillRect/>
          </a:stretch>
        </p:blipFill>
        <p:spPr>
          <a:xfrm>
            <a:off x="6993267" y="1169193"/>
            <a:ext cx="4636758" cy="3671887"/>
          </a:xfrm>
          <a:prstGeom prst="rect">
            <a:avLst/>
          </a:prstGeom>
        </p:spPr>
      </p:pic>
    </p:spTree>
    <p:extLst>
      <p:ext uri="{BB962C8B-B14F-4D97-AF65-F5344CB8AC3E}">
        <p14:creationId xmlns:p14="http://schemas.microsoft.com/office/powerpoint/2010/main" val="2694846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F3F1BA-C7CD-4653-A083-51D825E34DD7}"/>
              </a:ext>
            </a:extLst>
          </p:cNvPr>
          <p:cNvSpPr txBox="1"/>
          <p:nvPr/>
        </p:nvSpPr>
        <p:spPr>
          <a:xfrm>
            <a:off x="729996" y="1870262"/>
            <a:ext cx="6096000" cy="2385268"/>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0" marR="0">
              <a:lnSpc>
                <a:spcPct val="150000"/>
              </a:lnSpc>
              <a:spcBef>
                <a:spcPts val="600"/>
              </a:spcBef>
              <a:spcAft>
                <a:spcPts val="600"/>
              </a:spcAft>
            </a:pPr>
            <a:r>
              <a:rPr lang="en-US"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algn="just"/>
            <a:r>
              <a:rPr lang="en-US" dirty="0">
                <a:effectLst/>
                <a:latin typeface="Times New Roman" panose="02020603050405020304" pitchFamily="18" charset="0"/>
                <a:ea typeface="Times New Roman" panose="02020603050405020304" pitchFamily="18" charset="0"/>
              </a:rPr>
              <a:t>The Attachment Theory of Bowlby is a helpful approach to understanding how Isaac is developing and how he is doing. Isaac, being separate, clinging and withdrawn and finding it hard to join other activities, might be related to emotional insecurity, disrupted childcare, and family stress. Both nurturing and nurture have influenced his development</a:t>
            </a:r>
            <a:r>
              <a:rPr lang="en-US" sz="1600" dirty="0">
                <a:effectLst/>
                <a:latin typeface="Times New Roman" panose="02020603050405020304" pitchFamily="18" charset="0"/>
                <a:ea typeface="Times New Roman" panose="02020603050405020304" pitchFamily="18" charset="0"/>
              </a:rPr>
              <a:t>. </a:t>
            </a:r>
            <a:endParaRPr lang="en-US" sz="1600" dirty="0"/>
          </a:p>
        </p:txBody>
      </p:sp>
      <p:pic>
        <p:nvPicPr>
          <p:cNvPr id="8194" name="Picture 2" descr="Bowlby’S Attachment Theory , Attachment Theory By Bowlby &amp; Ainsworth – UWNF">
            <a:extLst>
              <a:ext uri="{FF2B5EF4-FFF2-40B4-BE49-F238E27FC236}">
                <a16:creationId xmlns:a16="http://schemas.microsoft.com/office/drawing/2014/main" id="{E5F85CC3-2FD2-43D1-8F04-CFF2C8670D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6348" y="1320357"/>
            <a:ext cx="4400549" cy="3300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028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5E5BC80-CDB3-4271-BB20-4DE47A1CF783}"/>
              </a:ext>
            </a:extLst>
          </p:cNvPr>
          <p:cNvSpPr txBox="1"/>
          <p:nvPr/>
        </p:nvSpPr>
        <p:spPr>
          <a:xfrm>
            <a:off x="1657732" y="624517"/>
            <a:ext cx="5353049" cy="3362267"/>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0" marR="0" algn="ctr">
              <a:lnSpc>
                <a:spcPct val="150000"/>
              </a:lnSpc>
              <a:spcBef>
                <a:spcPts val="600"/>
              </a:spcBef>
              <a:spcAft>
                <a:spcPts val="600"/>
              </a:spcAft>
            </a:pPr>
            <a:endParaRPr lang="en-US" sz="2800" b="1" i="1" kern="0" dirty="0">
              <a:solidFill>
                <a:srgbClr val="000000"/>
              </a:solidFill>
              <a:latin typeface="Sylfaen" panose="010A0502050306030303" pitchFamily="18" charset="0"/>
              <a:ea typeface="Times New Roman" panose="02020603050405020304" pitchFamily="18" charset="0"/>
              <a:cs typeface="Times New Roman" panose="02020603050405020304" pitchFamily="18" charset="0"/>
            </a:endParaRPr>
          </a:p>
          <a:p>
            <a:pPr marL="0" marR="0" algn="ctr">
              <a:lnSpc>
                <a:spcPct val="150000"/>
              </a:lnSpc>
              <a:spcBef>
                <a:spcPts val="600"/>
              </a:spcBef>
              <a:spcAft>
                <a:spcPts val="600"/>
              </a:spcAft>
            </a:pPr>
            <a:r>
              <a:rPr lang="en-US" sz="2800" b="1" i="1" kern="0" dirty="0">
                <a:solidFill>
                  <a:srgbClr val="000000"/>
                </a:solidFill>
                <a:effectLst/>
                <a:latin typeface="Sylfaen" panose="010A0502050306030303" pitchFamily="18" charset="0"/>
                <a:ea typeface="Times New Roman" panose="02020603050405020304" pitchFamily="18" charset="0"/>
                <a:cs typeface="Times New Roman" panose="02020603050405020304" pitchFamily="18" charset="0"/>
              </a:rPr>
              <a:t>Does Anyone Have Any Question or comments about my Presentation?</a:t>
            </a:r>
            <a:endParaRPr lang="en-US" b="1" i="1" dirty="0">
              <a:effectLst/>
              <a:latin typeface="Sylfaen" panose="010A0502050306030303" pitchFamily="18" charset="0"/>
              <a:ea typeface="Calibri" panose="020F0502020204030204" pitchFamily="34" charset="0"/>
              <a:cs typeface="Times New Roman" panose="02020603050405020304" pitchFamily="18" charset="0"/>
            </a:endParaRPr>
          </a:p>
          <a:p>
            <a:pPr marL="0" marR="0" algn="ctr">
              <a:lnSpc>
                <a:spcPct val="150000"/>
              </a:lnSpc>
              <a:spcBef>
                <a:spcPts val="600"/>
              </a:spcBef>
              <a:spcAft>
                <a:spcPts val="600"/>
              </a:spcAft>
            </a:pPr>
            <a:endParaRPr lang="en-US" b="1" i="1" dirty="0">
              <a:effectLst/>
              <a:latin typeface="Sylfaen" panose="010A0502050306030303" pitchFamily="18" charset="0"/>
              <a:ea typeface="Calibri" panose="020F0502020204030204" pitchFamily="34" charset="0"/>
              <a:cs typeface="Times New Roman" panose="02020603050405020304" pitchFamily="18" charset="0"/>
            </a:endParaRPr>
          </a:p>
        </p:txBody>
      </p:sp>
      <p:pic>
        <p:nvPicPr>
          <p:cNvPr id="1028" name="Picture 4" descr="Any Questions Images For Presentation | Free download on ClipArtMag">
            <a:extLst>
              <a:ext uri="{FF2B5EF4-FFF2-40B4-BE49-F238E27FC236}">
                <a16:creationId xmlns:a16="http://schemas.microsoft.com/office/drawing/2014/main" id="{CBAA29BB-76D0-4DD5-9597-5E13980AB9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2221" y="2872578"/>
            <a:ext cx="4943475" cy="3711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4282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7CBF5DD-2D0A-42B1-8479-E832BE9046C8}"/>
              </a:ext>
            </a:extLst>
          </p:cNvPr>
          <p:cNvSpPr txBox="1"/>
          <p:nvPr/>
        </p:nvSpPr>
        <p:spPr>
          <a:xfrm>
            <a:off x="1603249" y="595634"/>
            <a:ext cx="10429874" cy="5828583"/>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0" marR="0">
              <a:lnSpc>
                <a:spcPct val="150000"/>
              </a:lnSpc>
              <a:spcBef>
                <a:spcPts val="600"/>
              </a:spcBef>
              <a:spcAft>
                <a:spcPts val="600"/>
              </a:spcAft>
            </a:pPr>
            <a:r>
              <a:rPr lang="en-US" sz="2400" b="1" u="sng"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sz="24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Cooke, J.E., </a:t>
            </a:r>
            <a:r>
              <a:rPr lang="en-US" sz="14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Kochendorfer</a:t>
            </a: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L.B., Stuart-</a:t>
            </a:r>
            <a:r>
              <a:rPr lang="en-US" sz="14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Parrigon</a:t>
            </a: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K.L., Koehn, A.J. and Kerns, K.A. (2019) 'Parent-child attachment and children's experience and regulation of emotion: A meta-analytic review', </a:t>
            </a:r>
            <a:r>
              <a:rPr lang="en-US" sz="14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Emotion</a:t>
            </a: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19(6), pp. 1103–1126. https://doi.org/10.1037/emo0000504 </a:t>
            </a:r>
            <a:endParaRPr lang="en-US"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Golding, K.S., Powell, B., Cooper, G. and Hoffman, K. (2021). Creating Loving Attachments: Parenting with PACE to Nurture Confidence and Security in the Troubled Child. London: Jessica Kingsley Publishers. </a:t>
            </a:r>
            <a:endParaRPr lang="en-US"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Granqvist, P., </a:t>
            </a:r>
            <a:r>
              <a:rPr lang="en-US" sz="14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Sroufe</a:t>
            </a: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L.A., Dozier, M., Hesse, E., Steele, M., van </a:t>
            </a:r>
            <a:r>
              <a:rPr lang="en-US" sz="14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IJzendoorn</a:t>
            </a: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M.H., Solomon, J., Crowell, J., </a:t>
            </a:r>
            <a:r>
              <a:rPr lang="en-US" sz="14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Duschinsky</a:t>
            </a: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 and Grossmann, K. (2017) 'Disorganized attachment in infancy: A review of the phenomenon and its implications for clinicians and policy-makers', Attachment &amp; Human Development, 19(6), pp. 534–558. https://doi.org/10.1080/14616734.2017.1354040 </a:t>
            </a:r>
            <a:endParaRPr lang="en-US"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Holmes, J. (2017) John Bowlby and Attachment Theory. 2nd </a:t>
            </a:r>
            <a:r>
              <a:rPr lang="en-US" sz="14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edn</a:t>
            </a: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London: Routledge. </a:t>
            </a:r>
            <a:endParaRPr lang="en-US"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Shonkoff, J.P. and Phillips, D.A. (eds.) (2021) From Neurons to Neighborhoods: The Science of Early Childhood Development. Updated </a:t>
            </a:r>
            <a:r>
              <a:rPr lang="en-US" sz="14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edn</a:t>
            </a: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Washington, DC: National Academies Press.</a:t>
            </a:r>
            <a:endParaRPr lang="en-US"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Verhage</a:t>
            </a: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M.L., </a:t>
            </a:r>
            <a:r>
              <a:rPr lang="en-US" sz="14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Schuengel</a:t>
            </a: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C., Madigan, S., Fearon, R.M.P., </a:t>
            </a:r>
            <a:r>
              <a:rPr lang="en-US" sz="14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Oosterman</a:t>
            </a: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US" sz="14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Cassibba</a:t>
            </a: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 </a:t>
            </a:r>
            <a:r>
              <a:rPr lang="en-US" sz="14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Bakermans-Kranenburg</a:t>
            </a: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M.J. and van </a:t>
            </a:r>
            <a:r>
              <a:rPr lang="en-US" sz="14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IJzendoorn</a:t>
            </a: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M.H. (2016) 'Narrowing the transmission gap: A synthesis of three decades of research on intergenerational transmission of attachment', Psychological Bulletin, 142(4), pp. 337–366. </a:t>
            </a:r>
            <a:r>
              <a:rPr lang="en-US" sz="14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https://doi.org/10.1037/bul0000038</a:t>
            </a: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endParaRPr lang="en-US"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3369330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2056</Words>
  <Application>Microsoft Office PowerPoint</Application>
  <PresentationFormat>Widescreen</PresentationFormat>
  <Paragraphs>93</Paragraphs>
  <Slides>11</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Century Gothic</vt:lpstr>
      <vt:lpstr>Sylfaen</vt:lpstr>
      <vt:lpstr>Times New Roman</vt:lpstr>
      <vt:lpstr>Wingdings</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Hasan Mahadi</dc:creator>
  <cp:lastModifiedBy>Hasan Mahadi</cp:lastModifiedBy>
  <cp:revision>1</cp:revision>
  <dcterms:created xsi:type="dcterms:W3CDTF">2026-06-29T13:55:50Z</dcterms:created>
  <dcterms:modified xsi:type="dcterms:W3CDTF">2026-07-13T10:08:21Z</dcterms:modified>
</cp:coreProperties>
</file>