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7.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2"/>
  </p:notesMasterIdLst>
  <p:sldIdLst>
    <p:sldId id="256" r:id="rId2"/>
    <p:sldId id="267" r:id="rId3"/>
    <p:sldId id="302" r:id="rId4"/>
    <p:sldId id="595" r:id="rId5"/>
    <p:sldId id="593" r:id="rId6"/>
    <p:sldId id="594" r:id="rId7"/>
    <p:sldId id="591" r:id="rId8"/>
    <p:sldId id="259" r:id="rId9"/>
    <p:sldId id="578" r:id="rId10"/>
    <p:sldId id="270" r:id="rId11"/>
    <p:sldId id="299" r:id="rId12"/>
    <p:sldId id="320" r:id="rId13"/>
    <p:sldId id="276" r:id="rId14"/>
    <p:sldId id="301" r:id="rId15"/>
    <p:sldId id="323" r:id="rId16"/>
    <p:sldId id="308" r:id="rId17"/>
    <p:sldId id="309" r:id="rId18"/>
    <p:sldId id="310" r:id="rId19"/>
    <p:sldId id="311" r:id="rId20"/>
    <p:sldId id="314" r:id="rId21"/>
    <p:sldId id="304" r:id="rId22"/>
    <p:sldId id="579" r:id="rId23"/>
    <p:sldId id="325" r:id="rId24"/>
    <p:sldId id="290" r:id="rId25"/>
    <p:sldId id="316" r:id="rId26"/>
    <p:sldId id="306" r:id="rId27"/>
    <p:sldId id="292" r:id="rId28"/>
    <p:sldId id="294" r:id="rId29"/>
    <p:sldId id="318" r:id="rId30"/>
    <p:sldId id="271" r:id="rId31"/>
    <p:sldId id="272" r:id="rId32"/>
    <p:sldId id="293" r:id="rId33"/>
    <p:sldId id="288" r:id="rId34"/>
    <p:sldId id="377" r:id="rId35"/>
    <p:sldId id="257" r:id="rId36"/>
    <p:sldId id="297" r:id="rId37"/>
    <p:sldId id="398" r:id="rId38"/>
    <p:sldId id="386" r:id="rId39"/>
    <p:sldId id="286" r:id="rId40"/>
    <p:sldId id="287" r:id="rId41"/>
    <p:sldId id="596" r:id="rId42"/>
    <p:sldId id="289" r:id="rId43"/>
    <p:sldId id="597" r:id="rId44"/>
    <p:sldId id="291" r:id="rId45"/>
    <p:sldId id="598" r:id="rId46"/>
    <p:sldId id="599" r:id="rId47"/>
    <p:sldId id="600" r:id="rId48"/>
    <p:sldId id="295" r:id="rId49"/>
    <p:sldId id="388" r:id="rId50"/>
    <p:sldId id="389" r:id="rId51"/>
    <p:sldId id="391" r:id="rId52"/>
    <p:sldId id="390" r:id="rId53"/>
    <p:sldId id="285" r:id="rId54"/>
    <p:sldId id="393" r:id="rId55"/>
    <p:sldId id="601" r:id="rId56"/>
    <p:sldId id="602" r:id="rId57"/>
    <p:sldId id="305" r:id="rId58"/>
    <p:sldId id="603" r:id="rId59"/>
    <p:sldId id="604" r:id="rId60"/>
    <p:sldId id="406"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567"/>
    <p:restoredTop sz="91199"/>
  </p:normalViewPr>
  <p:slideViewPr>
    <p:cSldViewPr snapToGrid="0" snapToObjects="1">
      <p:cViewPr varScale="1">
        <p:scale>
          <a:sx n="146" d="100"/>
          <a:sy n="146" d="100"/>
        </p:scale>
        <p:origin x="408"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CB3B79-2B6D-454F-9CC7-EDEA38CD146D}"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74B58FAA-83C5-44F9-A3B4-5771186660B9}">
      <dgm:prSet/>
      <dgm:spPr/>
      <dgm:t>
        <a:bodyPr/>
        <a:lstStyle/>
        <a:p>
          <a:r>
            <a:rPr lang="en-GB"/>
            <a:t>To develop theoretical and practical knowledge and understanding of forensic recovery and examination in criminal investigation. </a:t>
          </a:r>
          <a:endParaRPr lang="en-US"/>
        </a:p>
      </dgm:t>
    </dgm:pt>
    <dgm:pt modelId="{0B0FD73D-DC32-4A8D-A35D-E10726A229B5}" type="parTrans" cxnId="{F78E5F05-E062-4CBE-86DA-DEADF6102833}">
      <dgm:prSet/>
      <dgm:spPr/>
      <dgm:t>
        <a:bodyPr/>
        <a:lstStyle/>
        <a:p>
          <a:endParaRPr lang="en-US"/>
        </a:p>
      </dgm:t>
    </dgm:pt>
    <dgm:pt modelId="{979D3B01-C6F8-4AA4-AEAF-C4959CB722B7}" type="sibTrans" cxnId="{F78E5F05-E062-4CBE-86DA-DEADF6102833}">
      <dgm:prSet/>
      <dgm:spPr/>
      <dgm:t>
        <a:bodyPr/>
        <a:lstStyle/>
        <a:p>
          <a:endParaRPr lang="en-US"/>
        </a:p>
      </dgm:t>
    </dgm:pt>
    <dgm:pt modelId="{FF8F0AF9-357F-41D7-83CA-5AB58F063C6B}">
      <dgm:prSet/>
      <dgm:spPr/>
      <dgm:t>
        <a:bodyPr/>
        <a:lstStyle/>
        <a:p>
          <a:r>
            <a:rPr lang="en-GB" dirty="0"/>
            <a:t>To analyse legislation, policies and procedures relating to the forensic recovery and examination of crime scenes will be critically analysed.</a:t>
          </a:r>
          <a:endParaRPr lang="en-US" dirty="0"/>
        </a:p>
      </dgm:t>
    </dgm:pt>
    <dgm:pt modelId="{2DC899CE-2B30-4E46-9851-5B593AA489CF}" type="parTrans" cxnId="{4DFC3E51-6278-4938-8114-E6E1ED895BA6}">
      <dgm:prSet/>
      <dgm:spPr/>
      <dgm:t>
        <a:bodyPr/>
        <a:lstStyle/>
        <a:p>
          <a:endParaRPr lang="en-US"/>
        </a:p>
      </dgm:t>
    </dgm:pt>
    <dgm:pt modelId="{9CDE2215-0F64-4EF1-B285-A4F2693279AF}" type="sibTrans" cxnId="{4DFC3E51-6278-4938-8114-E6E1ED895BA6}">
      <dgm:prSet/>
      <dgm:spPr/>
      <dgm:t>
        <a:bodyPr/>
        <a:lstStyle/>
        <a:p>
          <a:endParaRPr lang="en-US"/>
        </a:p>
      </dgm:t>
    </dgm:pt>
    <dgm:pt modelId="{869D8DF5-A58A-3841-B0DB-632576C02E19}" type="pres">
      <dgm:prSet presAssocID="{2FCB3B79-2B6D-454F-9CC7-EDEA38CD146D}" presName="linear" presStyleCnt="0">
        <dgm:presLayoutVars>
          <dgm:animLvl val="lvl"/>
          <dgm:resizeHandles val="exact"/>
        </dgm:presLayoutVars>
      </dgm:prSet>
      <dgm:spPr/>
    </dgm:pt>
    <dgm:pt modelId="{2FDB14F8-2D4A-C049-9EE5-8A2747AD2EB8}" type="pres">
      <dgm:prSet presAssocID="{74B58FAA-83C5-44F9-A3B4-5771186660B9}" presName="parentText" presStyleLbl="node1" presStyleIdx="0" presStyleCnt="2">
        <dgm:presLayoutVars>
          <dgm:chMax val="0"/>
          <dgm:bulletEnabled val="1"/>
        </dgm:presLayoutVars>
      </dgm:prSet>
      <dgm:spPr/>
    </dgm:pt>
    <dgm:pt modelId="{52624F4E-B7AB-8D4F-B878-DDF4CAC3760E}" type="pres">
      <dgm:prSet presAssocID="{979D3B01-C6F8-4AA4-AEAF-C4959CB722B7}" presName="spacer" presStyleCnt="0"/>
      <dgm:spPr/>
    </dgm:pt>
    <dgm:pt modelId="{35A90CE1-7D73-924F-8BC4-EA72FD7F7FFE}" type="pres">
      <dgm:prSet presAssocID="{FF8F0AF9-357F-41D7-83CA-5AB58F063C6B}" presName="parentText" presStyleLbl="node1" presStyleIdx="1" presStyleCnt="2">
        <dgm:presLayoutVars>
          <dgm:chMax val="0"/>
          <dgm:bulletEnabled val="1"/>
        </dgm:presLayoutVars>
      </dgm:prSet>
      <dgm:spPr/>
    </dgm:pt>
  </dgm:ptLst>
  <dgm:cxnLst>
    <dgm:cxn modelId="{F78E5F05-E062-4CBE-86DA-DEADF6102833}" srcId="{2FCB3B79-2B6D-454F-9CC7-EDEA38CD146D}" destId="{74B58FAA-83C5-44F9-A3B4-5771186660B9}" srcOrd="0" destOrd="0" parTransId="{0B0FD73D-DC32-4A8D-A35D-E10726A229B5}" sibTransId="{979D3B01-C6F8-4AA4-AEAF-C4959CB722B7}"/>
    <dgm:cxn modelId="{4DFC3E51-6278-4938-8114-E6E1ED895BA6}" srcId="{2FCB3B79-2B6D-454F-9CC7-EDEA38CD146D}" destId="{FF8F0AF9-357F-41D7-83CA-5AB58F063C6B}" srcOrd="1" destOrd="0" parTransId="{2DC899CE-2B30-4E46-9851-5B593AA489CF}" sibTransId="{9CDE2215-0F64-4EF1-B285-A4F2693279AF}"/>
    <dgm:cxn modelId="{D1F5A089-152A-0343-BA2D-01834DF9940F}" type="presOf" srcId="{2FCB3B79-2B6D-454F-9CC7-EDEA38CD146D}" destId="{869D8DF5-A58A-3841-B0DB-632576C02E19}" srcOrd="0" destOrd="0" presId="urn:microsoft.com/office/officeart/2005/8/layout/vList2"/>
    <dgm:cxn modelId="{6C99C0AB-53C5-724A-B31E-175D469E9325}" type="presOf" srcId="{FF8F0AF9-357F-41D7-83CA-5AB58F063C6B}" destId="{35A90CE1-7D73-924F-8BC4-EA72FD7F7FFE}" srcOrd="0" destOrd="0" presId="urn:microsoft.com/office/officeart/2005/8/layout/vList2"/>
    <dgm:cxn modelId="{E87549BB-2251-1342-B6A8-B069EDF2AD2E}" type="presOf" srcId="{74B58FAA-83C5-44F9-A3B4-5771186660B9}" destId="{2FDB14F8-2D4A-C049-9EE5-8A2747AD2EB8}" srcOrd="0" destOrd="0" presId="urn:microsoft.com/office/officeart/2005/8/layout/vList2"/>
    <dgm:cxn modelId="{1DF3BB20-3DD6-A243-B2C1-DFA4C9B550D3}" type="presParOf" srcId="{869D8DF5-A58A-3841-B0DB-632576C02E19}" destId="{2FDB14F8-2D4A-C049-9EE5-8A2747AD2EB8}" srcOrd="0" destOrd="0" presId="urn:microsoft.com/office/officeart/2005/8/layout/vList2"/>
    <dgm:cxn modelId="{0892F0DE-82BC-AE45-A97B-9DF8240367D1}" type="presParOf" srcId="{869D8DF5-A58A-3841-B0DB-632576C02E19}" destId="{52624F4E-B7AB-8D4F-B878-DDF4CAC3760E}" srcOrd="1" destOrd="0" presId="urn:microsoft.com/office/officeart/2005/8/layout/vList2"/>
    <dgm:cxn modelId="{F2266CA7-23F2-7449-A57C-E2855E861423}" type="presParOf" srcId="{869D8DF5-A58A-3841-B0DB-632576C02E19}" destId="{35A90CE1-7D73-924F-8BC4-EA72FD7F7FFE}"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47D86B-543F-4CFE-B749-EC7DD4B9662C}"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466F1A2A-2245-4FE4-A9D9-EB957A431408}">
      <dgm:prSet/>
      <dgm:spPr/>
      <dgm:t>
        <a:bodyPr/>
        <a:lstStyle/>
        <a:p>
          <a:r>
            <a:rPr lang="en-US" dirty="0"/>
            <a:t>The National Decision Model is the basis of decision making </a:t>
          </a:r>
        </a:p>
      </dgm:t>
    </dgm:pt>
    <dgm:pt modelId="{C11BE828-8859-4627-80BA-6CE5AA6B4EA4}" type="parTrans" cxnId="{E1A36A0A-D22A-4198-923D-A1893BFB29E5}">
      <dgm:prSet/>
      <dgm:spPr/>
      <dgm:t>
        <a:bodyPr/>
        <a:lstStyle/>
        <a:p>
          <a:endParaRPr lang="en-US"/>
        </a:p>
      </dgm:t>
    </dgm:pt>
    <dgm:pt modelId="{5CE8863D-6D5A-44AD-A942-62E5B9949707}" type="sibTrans" cxnId="{E1A36A0A-D22A-4198-923D-A1893BFB29E5}">
      <dgm:prSet/>
      <dgm:spPr/>
      <dgm:t>
        <a:bodyPr/>
        <a:lstStyle/>
        <a:p>
          <a:endParaRPr lang="en-US"/>
        </a:p>
      </dgm:t>
    </dgm:pt>
    <dgm:pt modelId="{EC4A3821-BCE9-40AB-9294-63538DDCB93B}">
      <dgm:prSet/>
      <dgm:spPr/>
      <dgm:t>
        <a:bodyPr/>
        <a:lstStyle/>
        <a:p>
          <a:r>
            <a:rPr lang="en-US"/>
            <a:t>THRIVE provides a framework to support our decision making, informing a holistic understanding of the situation. </a:t>
          </a:r>
        </a:p>
      </dgm:t>
    </dgm:pt>
    <dgm:pt modelId="{F5DE81D6-CAF3-403A-8AC4-3CBC2DA0EE45}" type="parTrans" cxnId="{640CF795-6094-4764-974B-5E1FF55BFAA8}">
      <dgm:prSet/>
      <dgm:spPr/>
      <dgm:t>
        <a:bodyPr/>
        <a:lstStyle/>
        <a:p>
          <a:endParaRPr lang="en-US"/>
        </a:p>
      </dgm:t>
    </dgm:pt>
    <dgm:pt modelId="{70E48EC7-EBCB-463D-AC24-7C5885DE167B}" type="sibTrans" cxnId="{640CF795-6094-4764-974B-5E1FF55BFAA8}">
      <dgm:prSet/>
      <dgm:spPr/>
      <dgm:t>
        <a:bodyPr/>
        <a:lstStyle/>
        <a:p>
          <a:endParaRPr lang="en-US"/>
        </a:p>
      </dgm:t>
    </dgm:pt>
    <dgm:pt modelId="{03C6C795-8BDE-4B6F-B3F5-2F84914BA063}">
      <dgm:prSet/>
      <dgm:spPr/>
      <dgm:t>
        <a:bodyPr/>
        <a:lstStyle/>
        <a:p>
          <a:r>
            <a:rPr lang="en-US" dirty="0"/>
            <a:t>THRIVE is an integral part of our ethical decision making. </a:t>
          </a:r>
        </a:p>
      </dgm:t>
    </dgm:pt>
    <dgm:pt modelId="{C9405B17-D218-4EC0-8079-D53A54C08145}" type="parTrans" cxnId="{8E31BDBE-64DC-4E87-904A-C93D91D31625}">
      <dgm:prSet/>
      <dgm:spPr/>
      <dgm:t>
        <a:bodyPr/>
        <a:lstStyle/>
        <a:p>
          <a:endParaRPr lang="en-US"/>
        </a:p>
      </dgm:t>
    </dgm:pt>
    <dgm:pt modelId="{2C3DD074-C5A8-4ECA-8F60-52CE146E78F5}" type="sibTrans" cxnId="{8E31BDBE-64DC-4E87-904A-C93D91D31625}">
      <dgm:prSet/>
      <dgm:spPr/>
      <dgm:t>
        <a:bodyPr/>
        <a:lstStyle/>
        <a:p>
          <a:endParaRPr lang="en-US"/>
        </a:p>
      </dgm:t>
    </dgm:pt>
    <dgm:pt modelId="{CD6B7AE3-F2CE-4CE3-9F09-1F75D5FB54D2}">
      <dgm:prSet/>
      <dgm:spPr/>
      <dgm:t>
        <a:bodyPr/>
        <a:lstStyle/>
        <a:p>
          <a:r>
            <a:rPr lang="en-US" dirty="0"/>
            <a:t>THRIVE will be used to assess situations where decision making, and management of risk has a range of considerations and responses related to the circumstances. </a:t>
          </a:r>
        </a:p>
      </dgm:t>
    </dgm:pt>
    <dgm:pt modelId="{B16908FA-9BB3-460F-BA1B-BAA82DCCF81A}" type="sibTrans" cxnId="{70BD0AC5-607F-4BF5-8CB6-8512720D3FE7}">
      <dgm:prSet/>
      <dgm:spPr/>
      <dgm:t>
        <a:bodyPr/>
        <a:lstStyle/>
        <a:p>
          <a:endParaRPr lang="en-US"/>
        </a:p>
      </dgm:t>
    </dgm:pt>
    <dgm:pt modelId="{8177AADE-54F9-44D6-B389-2E0BA14F0FDC}" type="parTrans" cxnId="{70BD0AC5-607F-4BF5-8CB6-8512720D3FE7}">
      <dgm:prSet/>
      <dgm:spPr/>
      <dgm:t>
        <a:bodyPr/>
        <a:lstStyle/>
        <a:p>
          <a:endParaRPr lang="en-US"/>
        </a:p>
      </dgm:t>
    </dgm:pt>
    <dgm:pt modelId="{CD9ADE61-0FF2-264A-BB10-FEF528797C75}" type="pres">
      <dgm:prSet presAssocID="{B547D86B-543F-4CFE-B749-EC7DD4B9662C}" presName="matrix" presStyleCnt="0">
        <dgm:presLayoutVars>
          <dgm:chMax val="1"/>
          <dgm:dir/>
          <dgm:resizeHandles val="exact"/>
        </dgm:presLayoutVars>
      </dgm:prSet>
      <dgm:spPr/>
    </dgm:pt>
    <dgm:pt modelId="{1234B341-A93A-CE46-A678-23F25988EF42}" type="pres">
      <dgm:prSet presAssocID="{B547D86B-543F-4CFE-B749-EC7DD4B9662C}" presName="diamond" presStyleLbl="bgShp" presStyleIdx="0" presStyleCnt="1"/>
      <dgm:spPr/>
    </dgm:pt>
    <dgm:pt modelId="{DF1656AB-2230-0447-B140-50D63FAC66B9}" type="pres">
      <dgm:prSet presAssocID="{B547D86B-543F-4CFE-B749-EC7DD4B9662C}" presName="quad1" presStyleLbl="node1" presStyleIdx="0" presStyleCnt="4">
        <dgm:presLayoutVars>
          <dgm:chMax val="0"/>
          <dgm:chPref val="0"/>
          <dgm:bulletEnabled val="1"/>
        </dgm:presLayoutVars>
      </dgm:prSet>
      <dgm:spPr/>
    </dgm:pt>
    <dgm:pt modelId="{9C10E8D0-A9FC-C44E-9363-3A1DA8CFC986}" type="pres">
      <dgm:prSet presAssocID="{B547D86B-543F-4CFE-B749-EC7DD4B9662C}" presName="quad2" presStyleLbl="node1" presStyleIdx="1" presStyleCnt="4">
        <dgm:presLayoutVars>
          <dgm:chMax val="0"/>
          <dgm:chPref val="0"/>
          <dgm:bulletEnabled val="1"/>
        </dgm:presLayoutVars>
      </dgm:prSet>
      <dgm:spPr/>
    </dgm:pt>
    <dgm:pt modelId="{16F846CE-46D9-D84A-8A84-39D7A3A28600}" type="pres">
      <dgm:prSet presAssocID="{B547D86B-543F-4CFE-B749-EC7DD4B9662C}" presName="quad3" presStyleLbl="node1" presStyleIdx="2" presStyleCnt="4">
        <dgm:presLayoutVars>
          <dgm:chMax val="0"/>
          <dgm:chPref val="0"/>
          <dgm:bulletEnabled val="1"/>
        </dgm:presLayoutVars>
      </dgm:prSet>
      <dgm:spPr/>
    </dgm:pt>
    <dgm:pt modelId="{AC1BBA85-09DB-F844-86AB-8F76B0B2400E}" type="pres">
      <dgm:prSet presAssocID="{B547D86B-543F-4CFE-B749-EC7DD4B9662C}" presName="quad4" presStyleLbl="node1" presStyleIdx="3" presStyleCnt="4">
        <dgm:presLayoutVars>
          <dgm:chMax val="0"/>
          <dgm:chPref val="0"/>
          <dgm:bulletEnabled val="1"/>
        </dgm:presLayoutVars>
      </dgm:prSet>
      <dgm:spPr/>
    </dgm:pt>
  </dgm:ptLst>
  <dgm:cxnLst>
    <dgm:cxn modelId="{E1A36A0A-D22A-4198-923D-A1893BFB29E5}" srcId="{B547D86B-543F-4CFE-B749-EC7DD4B9662C}" destId="{466F1A2A-2245-4FE4-A9D9-EB957A431408}" srcOrd="0" destOrd="0" parTransId="{C11BE828-8859-4627-80BA-6CE5AA6B4EA4}" sibTransId="{5CE8863D-6D5A-44AD-A942-62E5B9949707}"/>
    <dgm:cxn modelId="{45063812-5B72-A24F-B18A-375B94421C91}" type="presOf" srcId="{466F1A2A-2245-4FE4-A9D9-EB957A431408}" destId="{DF1656AB-2230-0447-B140-50D63FAC66B9}" srcOrd="0" destOrd="0" presId="urn:microsoft.com/office/officeart/2005/8/layout/matrix3"/>
    <dgm:cxn modelId="{4AC0431A-65C1-9B40-A3AD-ED7D64D87FA4}" type="presOf" srcId="{B547D86B-543F-4CFE-B749-EC7DD4B9662C}" destId="{CD9ADE61-0FF2-264A-BB10-FEF528797C75}" srcOrd="0" destOrd="0" presId="urn:microsoft.com/office/officeart/2005/8/layout/matrix3"/>
    <dgm:cxn modelId="{CD05536C-C6AF-2848-91B7-8A93528822B2}" type="presOf" srcId="{CD6B7AE3-F2CE-4CE3-9F09-1F75D5FB54D2}" destId="{AC1BBA85-09DB-F844-86AB-8F76B0B2400E}" srcOrd="0" destOrd="0" presId="urn:microsoft.com/office/officeart/2005/8/layout/matrix3"/>
    <dgm:cxn modelId="{640CF795-6094-4764-974B-5E1FF55BFAA8}" srcId="{B547D86B-543F-4CFE-B749-EC7DD4B9662C}" destId="{EC4A3821-BCE9-40AB-9294-63538DDCB93B}" srcOrd="1" destOrd="0" parTransId="{F5DE81D6-CAF3-403A-8AC4-3CBC2DA0EE45}" sibTransId="{70E48EC7-EBCB-463D-AC24-7C5885DE167B}"/>
    <dgm:cxn modelId="{344A959A-A60C-D545-8596-0AE89780D4DD}" type="presOf" srcId="{03C6C795-8BDE-4B6F-B3F5-2F84914BA063}" destId="{16F846CE-46D9-D84A-8A84-39D7A3A28600}" srcOrd="0" destOrd="0" presId="urn:microsoft.com/office/officeart/2005/8/layout/matrix3"/>
    <dgm:cxn modelId="{0248CBA7-BE41-7D44-A8C7-C30D1FB9AF27}" type="presOf" srcId="{EC4A3821-BCE9-40AB-9294-63538DDCB93B}" destId="{9C10E8D0-A9FC-C44E-9363-3A1DA8CFC986}" srcOrd="0" destOrd="0" presId="urn:microsoft.com/office/officeart/2005/8/layout/matrix3"/>
    <dgm:cxn modelId="{8E31BDBE-64DC-4E87-904A-C93D91D31625}" srcId="{B547D86B-543F-4CFE-B749-EC7DD4B9662C}" destId="{03C6C795-8BDE-4B6F-B3F5-2F84914BA063}" srcOrd="2" destOrd="0" parTransId="{C9405B17-D218-4EC0-8079-D53A54C08145}" sibTransId="{2C3DD074-C5A8-4ECA-8F60-52CE146E78F5}"/>
    <dgm:cxn modelId="{70BD0AC5-607F-4BF5-8CB6-8512720D3FE7}" srcId="{B547D86B-543F-4CFE-B749-EC7DD4B9662C}" destId="{CD6B7AE3-F2CE-4CE3-9F09-1F75D5FB54D2}" srcOrd="3" destOrd="0" parTransId="{8177AADE-54F9-44D6-B389-2E0BA14F0FDC}" sibTransId="{B16908FA-9BB3-460F-BA1B-BAA82DCCF81A}"/>
    <dgm:cxn modelId="{442B6060-ECB4-7944-8BC9-888ED76E2E92}" type="presParOf" srcId="{CD9ADE61-0FF2-264A-BB10-FEF528797C75}" destId="{1234B341-A93A-CE46-A678-23F25988EF42}" srcOrd="0" destOrd="0" presId="urn:microsoft.com/office/officeart/2005/8/layout/matrix3"/>
    <dgm:cxn modelId="{F44085CE-0F5F-0743-AB9D-6957D889DC9C}" type="presParOf" srcId="{CD9ADE61-0FF2-264A-BB10-FEF528797C75}" destId="{DF1656AB-2230-0447-B140-50D63FAC66B9}" srcOrd="1" destOrd="0" presId="urn:microsoft.com/office/officeart/2005/8/layout/matrix3"/>
    <dgm:cxn modelId="{35D28755-2CA6-A34D-8F26-D1CFF22D9EDE}" type="presParOf" srcId="{CD9ADE61-0FF2-264A-BB10-FEF528797C75}" destId="{9C10E8D0-A9FC-C44E-9363-3A1DA8CFC986}" srcOrd="2" destOrd="0" presId="urn:microsoft.com/office/officeart/2005/8/layout/matrix3"/>
    <dgm:cxn modelId="{B79A8E5F-C4F6-9B4D-B3E5-A4A22A4AA56E}" type="presParOf" srcId="{CD9ADE61-0FF2-264A-BB10-FEF528797C75}" destId="{16F846CE-46D9-D84A-8A84-39D7A3A28600}" srcOrd="3" destOrd="0" presId="urn:microsoft.com/office/officeart/2005/8/layout/matrix3"/>
    <dgm:cxn modelId="{79171377-684D-9F40-96CB-01E9BCC4A402}" type="presParOf" srcId="{CD9ADE61-0FF2-264A-BB10-FEF528797C75}" destId="{AC1BBA85-09DB-F844-86AB-8F76B0B2400E}"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BAF6CB6-A632-499B-B619-D6CA1D65CBDE}"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5F7C46F6-8F42-4710-B2AE-81984E58F284}">
      <dgm:prSet/>
      <dgm:spPr/>
      <dgm:t>
        <a:bodyPr/>
        <a:lstStyle/>
        <a:p>
          <a:r>
            <a:rPr lang="en-US"/>
            <a:t>Identifying</a:t>
          </a:r>
        </a:p>
      </dgm:t>
    </dgm:pt>
    <dgm:pt modelId="{3D600B73-FC36-4F38-96B9-EE72113DD461}" type="parTrans" cxnId="{15C3C806-CE84-4E8E-A3B1-8023273AFAA8}">
      <dgm:prSet/>
      <dgm:spPr/>
      <dgm:t>
        <a:bodyPr/>
        <a:lstStyle/>
        <a:p>
          <a:endParaRPr lang="en-US"/>
        </a:p>
      </dgm:t>
    </dgm:pt>
    <dgm:pt modelId="{0977A6E6-6746-4699-9678-B8EC15A7BF24}" type="sibTrans" cxnId="{15C3C806-CE84-4E8E-A3B1-8023273AFAA8}">
      <dgm:prSet/>
      <dgm:spPr/>
      <dgm:t>
        <a:bodyPr/>
        <a:lstStyle/>
        <a:p>
          <a:endParaRPr lang="en-US"/>
        </a:p>
      </dgm:t>
    </dgm:pt>
    <dgm:pt modelId="{1721B62C-202C-4BD5-86D6-83370390480E}">
      <dgm:prSet/>
      <dgm:spPr/>
      <dgm:t>
        <a:bodyPr/>
        <a:lstStyle/>
        <a:p>
          <a:r>
            <a:rPr lang="en-US"/>
            <a:t>Identifying scenes </a:t>
          </a:r>
        </a:p>
      </dgm:t>
    </dgm:pt>
    <dgm:pt modelId="{F0A98413-D5E7-4DA2-B84D-8B7771264FCD}" type="parTrans" cxnId="{2724DBDF-86FD-4F14-931C-5E6479255B20}">
      <dgm:prSet/>
      <dgm:spPr/>
      <dgm:t>
        <a:bodyPr/>
        <a:lstStyle/>
        <a:p>
          <a:endParaRPr lang="en-US"/>
        </a:p>
      </dgm:t>
    </dgm:pt>
    <dgm:pt modelId="{56158280-8AF0-4A4F-9777-AEEFB40F17E9}" type="sibTrans" cxnId="{2724DBDF-86FD-4F14-931C-5E6479255B20}">
      <dgm:prSet/>
      <dgm:spPr/>
      <dgm:t>
        <a:bodyPr/>
        <a:lstStyle/>
        <a:p>
          <a:endParaRPr lang="en-US"/>
        </a:p>
      </dgm:t>
    </dgm:pt>
    <dgm:pt modelId="{C5535EBA-F6D2-4A4F-9E03-2420E338F4A5}">
      <dgm:prSet/>
      <dgm:spPr/>
      <dgm:t>
        <a:bodyPr/>
        <a:lstStyle/>
        <a:p>
          <a:r>
            <a:rPr lang="en-US"/>
            <a:t>Securing</a:t>
          </a:r>
        </a:p>
      </dgm:t>
    </dgm:pt>
    <dgm:pt modelId="{D1BCBE5D-A1DB-46CB-ACCD-CD847A65DDE4}" type="parTrans" cxnId="{0BA8C4AA-A867-4587-81D3-C70604DF3298}">
      <dgm:prSet/>
      <dgm:spPr/>
      <dgm:t>
        <a:bodyPr/>
        <a:lstStyle/>
        <a:p>
          <a:endParaRPr lang="en-US"/>
        </a:p>
      </dgm:t>
    </dgm:pt>
    <dgm:pt modelId="{A2707F0D-54B1-42C0-9AA0-7E18EAFC8D01}" type="sibTrans" cxnId="{0BA8C4AA-A867-4587-81D3-C70604DF3298}">
      <dgm:prSet/>
      <dgm:spPr/>
      <dgm:t>
        <a:bodyPr/>
        <a:lstStyle/>
        <a:p>
          <a:endParaRPr lang="en-US"/>
        </a:p>
      </dgm:t>
    </dgm:pt>
    <dgm:pt modelId="{639B6E8D-3928-4076-801A-AE3D4060E75C}">
      <dgm:prSet/>
      <dgm:spPr/>
      <dgm:t>
        <a:bodyPr/>
        <a:lstStyle/>
        <a:p>
          <a:r>
            <a:rPr lang="en-US"/>
            <a:t>Securing scenes </a:t>
          </a:r>
        </a:p>
      </dgm:t>
    </dgm:pt>
    <dgm:pt modelId="{17A18192-2CD8-48C8-A515-C02EAAF70FD3}" type="parTrans" cxnId="{092AC7F3-0442-4826-98BE-9BEB59BB34D0}">
      <dgm:prSet/>
      <dgm:spPr/>
      <dgm:t>
        <a:bodyPr/>
        <a:lstStyle/>
        <a:p>
          <a:endParaRPr lang="en-US"/>
        </a:p>
      </dgm:t>
    </dgm:pt>
    <dgm:pt modelId="{EFE4E488-5867-4FFD-9427-76EA3D75BB45}" type="sibTrans" cxnId="{092AC7F3-0442-4826-98BE-9BEB59BB34D0}">
      <dgm:prSet/>
      <dgm:spPr/>
      <dgm:t>
        <a:bodyPr/>
        <a:lstStyle/>
        <a:p>
          <a:endParaRPr lang="en-US"/>
        </a:p>
      </dgm:t>
    </dgm:pt>
    <dgm:pt modelId="{151AA39D-7211-4318-90B8-CA1BBA5B655A}">
      <dgm:prSet/>
      <dgm:spPr/>
      <dgm:t>
        <a:bodyPr/>
        <a:lstStyle/>
        <a:p>
          <a:r>
            <a:rPr lang="en-US"/>
            <a:t>Preserving</a:t>
          </a:r>
        </a:p>
      </dgm:t>
    </dgm:pt>
    <dgm:pt modelId="{692B26D3-5DFF-4D5E-BEAC-9A68F6DF43BF}" type="parTrans" cxnId="{94CD37C0-2952-4437-80F3-C114FBE92269}">
      <dgm:prSet/>
      <dgm:spPr/>
      <dgm:t>
        <a:bodyPr/>
        <a:lstStyle/>
        <a:p>
          <a:endParaRPr lang="en-US"/>
        </a:p>
      </dgm:t>
    </dgm:pt>
    <dgm:pt modelId="{C5648615-7E10-4186-8DA0-07EBC8E1323A}" type="sibTrans" cxnId="{94CD37C0-2952-4437-80F3-C114FBE92269}">
      <dgm:prSet/>
      <dgm:spPr/>
      <dgm:t>
        <a:bodyPr/>
        <a:lstStyle/>
        <a:p>
          <a:endParaRPr lang="en-US"/>
        </a:p>
      </dgm:t>
    </dgm:pt>
    <dgm:pt modelId="{56E88667-801A-41C5-A81A-C96926CCA0BC}">
      <dgm:prSet/>
      <dgm:spPr/>
      <dgm:t>
        <a:bodyPr/>
        <a:lstStyle/>
        <a:p>
          <a:r>
            <a:rPr lang="en-US"/>
            <a:t>Preserving scenes</a:t>
          </a:r>
        </a:p>
      </dgm:t>
    </dgm:pt>
    <dgm:pt modelId="{FCA13633-8E1B-42BB-A306-07A07095CED7}" type="parTrans" cxnId="{18ADE14F-2776-4B40-B366-2C799E4348BA}">
      <dgm:prSet/>
      <dgm:spPr/>
      <dgm:t>
        <a:bodyPr/>
        <a:lstStyle/>
        <a:p>
          <a:endParaRPr lang="en-US"/>
        </a:p>
      </dgm:t>
    </dgm:pt>
    <dgm:pt modelId="{8D176F87-53BE-4128-A719-CAEA18082B3C}" type="sibTrans" cxnId="{18ADE14F-2776-4B40-B366-2C799E4348BA}">
      <dgm:prSet/>
      <dgm:spPr/>
      <dgm:t>
        <a:bodyPr/>
        <a:lstStyle/>
        <a:p>
          <a:endParaRPr lang="en-US"/>
        </a:p>
      </dgm:t>
    </dgm:pt>
    <dgm:pt modelId="{57121041-4968-41C2-81BF-4830DB95B5F9}">
      <dgm:prSet/>
      <dgm:spPr/>
      <dgm:t>
        <a:bodyPr/>
        <a:lstStyle/>
        <a:p>
          <a:r>
            <a:rPr lang="en-US"/>
            <a:t>Searching and examining</a:t>
          </a:r>
        </a:p>
      </dgm:t>
    </dgm:pt>
    <dgm:pt modelId="{9D769219-71EC-41E2-B8B8-3BE5FA3FFE24}" type="parTrans" cxnId="{DEEA1CCA-4568-4FF5-9861-18B13232C03A}">
      <dgm:prSet/>
      <dgm:spPr/>
      <dgm:t>
        <a:bodyPr/>
        <a:lstStyle/>
        <a:p>
          <a:endParaRPr lang="en-US"/>
        </a:p>
      </dgm:t>
    </dgm:pt>
    <dgm:pt modelId="{F2C43068-03A2-4C78-B526-8B41A5170BFD}" type="sibTrans" cxnId="{DEEA1CCA-4568-4FF5-9861-18B13232C03A}">
      <dgm:prSet/>
      <dgm:spPr/>
      <dgm:t>
        <a:bodyPr/>
        <a:lstStyle/>
        <a:p>
          <a:endParaRPr lang="en-US"/>
        </a:p>
      </dgm:t>
    </dgm:pt>
    <dgm:pt modelId="{15E06DA4-B234-48A9-9B26-C8FC9BB79DA1}">
      <dgm:prSet/>
      <dgm:spPr/>
      <dgm:t>
        <a:bodyPr/>
        <a:lstStyle/>
        <a:p>
          <a:r>
            <a:rPr lang="en-US"/>
            <a:t>Searching and examining scenes</a:t>
          </a:r>
        </a:p>
      </dgm:t>
    </dgm:pt>
    <dgm:pt modelId="{BC9494D9-5B41-4279-A3A7-3E71869742EF}" type="parTrans" cxnId="{9EC51918-A16A-4A75-8D70-1261B7B30F2E}">
      <dgm:prSet/>
      <dgm:spPr/>
      <dgm:t>
        <a:bodyPr/>
        <a:lstStyle/>
        <a:p>
          <a:endParaRPr lang="en-US"/>
        </a:p>
      </dgm:t>
    </dgm:pt>
    <dgm:pt modelId="{164883DF-751C-43FB-8D6D-8CDF2430A708}" type="sibTrans" cxnId="{9EC51918-A16A-4A75-8D70-1261B7B30F2E}">
      <dgm:prSet/>
      <dgm:spPr/>
      <dgm:t>
        <a:bodyPr/>
        <a:lstStyle/>
        <a:p>
          <a:endParaRPr lang="en-US"/>
        </a:p>
      </dgm:t>
    </dgm:pt>
    <dgm:pt modelId="{7A587510-7CE4-4EFD-BF41-0361E697B1F6}">
      <dgm:prSet/>
      <dgm:spPr/>
      <dgm:t>
        <a:bodyPr/>
        <a:lstStyle/>
        <a:p>
          <a:r>
            <a:rPr lang="en-US"/>
            <a:t>Releasing</a:t>
          </a:r>
        </a:p>
      </dgm:t>
    </dgm:pt>
    <dgm:pt modelId="{F782EF67-CC1F-4643-B5F0-0003D85C1FD5}" type="parTrans" cxnId="{CAE0D50E-41DF-4140-9A27-62BD3CD3525D}">
      <dgm:prSet/>
      <dgm:spPr/>
      <dgm:t>
        <a:bodyPr/>
        <a:lstStyle/>
        <a:p>
          <a:endParaRPr lang="en-US"/>
        </a:p>
      </dgm:t>
    </dgm:pt>
    <dgm:pt modelId="{A84AD11F-7431-4C76-8372-439C13C1E821}" type="sibTrans" cxnId="{CAE0D50E-41DF-4140-9A27-62BD3CD3525D}">
      <dgm:prSet/>
      <dgm:spPr/>
      <dgm:t>
        <a:bodyPr/>
        <a:lstStyle/>
        <a:p>
          <a:endParaRPr lang="en-US"/>
        </a:p>
      </dgm:t>
    </dgm:pt>
    <dgm:pt modelId="{3716820C-FB7D-454F-8DF4-76B584078554}">
      <dgm:prSet/>
      <dgm:spPr/>
      <dgm:t>
        <a:bodyPr/>
        <a:lstStyle/>
        <a:p>
          <a:r>
            <a:rPr lang="en-US"/>
            <a:t>Releasing scenes </a:t>
          </a:r>
        </a:p>
      </dgm:t>
    </dgm:pt>
    <dgm:pt modelId="{B70249B8-67E0-4E95-8767-C86A391E5E16}" type="parTrans" cxnId="{710EB9FA-9124-4DDC-9B9A-2425B57E60CB}">
      <dgm:prSet/>
      <dgm:spPr/>
      <dgm:t>
        <a:bodyPr/>
        <a:lstStyle/>
        <a:p>
          <a:endParaRPr lang="en-US"/>
        </a:p>
      </dgm:t>
    </dgm:pt>
    <dgm:pt modelId="{686F69C7-9181-4270-8E4D-C04E4120CC9D}" type="sibTrans" cxnId="{710EB9FA-9124-4DDC-9B9A-2425B57E60CB}">
      <dgm:prSet/>
      <dgm:spPr/>
      <dgm:t>
        <a:bodyPr/>
        <a:lstStyle/>
        <a:p>
          <a:endParaRPr lang="en-US"/>
        </a:p>
      </dgm:t>
    </dgm:pt>
    <dgm:pt modelId="{AFB334AB-3F4F-E14E-870C-BE21C6DCC9CB}" type="pres">
      <dgm:prSet presAssocID="{4BAF6CB6-A632-499B-B619-D6CA1D65CBDE}" presName="Name0" presStyleCnt="0">
        <dgm:presLayoutVars>
          <dgm:dir/>
          <dgm:animLvl val="lvl"/>
          <dgm:resizeHandles val="exact"/>
        </dgm:presLayoutVars>
      </dgm:prSet>
      <dgm:spPr/>
    </dgm:pt>
    <dgm:pt modelId="{320CD706-523D-3E41-AD63-2E61C97C5723}" type="pres">
      <dgm:prSet presAssocID="{5F7C46F6-8F42-4710-B2AE-81984E58F284}" presName="linNode" presStyleCnt="0"/>
      <dgm:spPr/>
    </dgm:pt>
    <dgm:pt modelId="{F50A81D8-E458-0146-ACDB-612F54A28DEB}" type="pres">
      <dgm:prSet presAssocID="{5F7C46F6-8F42-4710-B2AE-81984E58F284}" presName="parentText" presStyleLbl="solidFgAcc1" presStyleIdx="0" presStyleCnt="5">
        <dgm:presLayoutVars>
          <dgm:chMax val="1"/>
          <dgm:bulletEnabled/>
        </dgm:presLayoutVars>
      </dgm:prSet>
      <dgm:spPr/>
    </dgm:pt>
    <dgm:pt modelId="{75511C2B-971E-D441-8749-FDD320DD52FC}" type="pres">
      <dgm:prSet presAssocID="{5F7C46F6-8F42-4710-B2AE-81984E58F284}" presName="descendantText" presStyleLbl="alignNode1" presStyleIdx="0" presStyleCnt="5">
        <dgm:presLayoutVars>
          <dgm:bulletEnabled/>
        </dgm:presLayoutVars>
      </dgm:prSet>
      <dgm:spPr/>
    </dgm:pt>
    <dgm:pt modelId="{75F74675-627A-584D-8017-6BEFCD81902E}" type="pres">
      <dgm:prSet presAssocID="{0977A6E6-6746-4699-9678-B8EC15A7BF24}" presName="sp" presStyleCnt="0"/>
      <dgm:spPr/>
    </dgm:pt>
    <dgm:pt modelId="{723501C3-52B4-CD42-AC33-E6AC08805068}" type="pres">
      <dgm:prSet presAssocID="{C5535EBA-F6D2-4A4F-9E03-2420E338F4A5}" presName="linNode" presStyleCnt="0"/>
      <dgm:spPr/>
    </dgm:pt>
    <dgm:pt modelId="{7DD7062D-73BB-2042-9DC4-E005BC2DEAAC}" type="pres">
      <dgm:prSet presAssocID="{C5535EBA-F6D2-4A4F-9E03-2420E338F4A5}" presName="parentText" presStyleLbl="solidFgAcc1" presStyleIdx="1" presStyleCnt="5">
        <dgm:presLayoutVars>
          <dgm:chMax val="1"/>
          <dgm:bulletEnabled/>
        </dgm:presLayoutVars>
      </dgm:prSet>
      <dgm:spPr/>
    </dgm:pt>
    <dgm:pt modelId="{A59CE1AB-25A3-8241-A85D-D4CDBB34CE34}" type="pres">
      <dgm:prSet presAssocID="{C5535EBA-F6D2-4A4F-9E03-2420E338F4A5}" presName="descendantText" presStyleLbl="alignNode1" presStyleIdx="1" presStyleCnt="5">
        <dgm:presLayoutVars>
          <dgm:bulletEnabled/>
        </dgm:presLayoutVars>
      </dgm:prSet>
      <dgm:spPr/>
    </dgm:pt>
    <dgm:pt modelId="{5D4B4F41-F9A0-D143-BDF7-CD56F45C60AC}" type="pres">
      <dgm:prSet presAssocID="{A2707F0D-54B1-42C0-9AA0-7E18EAFC8D01}" presName="sp" presStyleCnt="0"/>
      <dgm:spPr/>
    </dgm:pt>
    <dgm:pt modelId="{52A7CD27-0378-5540-B173-43C363635D62}" type="pres">
      <dgm:prSet presAssocID="{151AA39D-7211-4318-90B8-CA1BBA5B655A}" presName="linNode" presStyleCnt="0"/>
      <dgm:spPr/>
    </dgm:pt>
    <dgm:pt modelId="{8CCB496D-24A9-8E40-9538-B488ADB76638}" type="pres">
      <dgm:prSet presAssocID="{151AA39D-7211-4318-90B8-CA1BBA5B655A}" presName="parentText" presStyleLbl="solidFgAcc1" presStyleIdx="2" presStyleCnt="5">
        <dgm:presLayoutVars>
          <dgm:chMax val="1"/>
          <dgm:bulletEnabled/>
        </dgm:presLayoutVars>
      </dgm:prSet>
      <dgm:spPr/>
    </dgm:pt>
    <dgm:pt modelId="{E6B01515-4F37-034B-B826-F9695D04F602}" type="pres">
      <dgm:prSet presAssocID="{151AA39D-7211-4318-90B8-CA1BBA5B655A}" presName="descendantText" presStyleLbl="alignNode1" presStyleIdx="2" presStyleCnt="5">
        <dgm:presLayoutVars>
          <dgm:bulletEnabled/>
        </dgm:presLayoutVars>
      </dgm:prSet>
      <dgm:spPr/>
    </dgm:pt>
    <dgm:pt modelId="{07B7B593-3B91-244D-8CAD-401F867B722B}" type="pres">
      <dgm:prSet presAssocID="{C5648615-7E10-4186-8DA0-07EBC8E1323A}" presName="sp" presStyleCnt="0"/>
      <dgm:spPr/>
    </dgm:pt>
    <dgm:pt modelId="{E7D33B95-1697-0041-B6EA-B639A8BD7E92}" type="pres">
      <dgm:prSet presAssocID="{57121041-4968-41C2-81BF-4830DB95B5F9}" presName="linNode" presStyleCnt="0"/>
      <dgm:spPr/>
    </dgm:pt>
    <dgm:pt modelId="{00A5395E-9423-A549-B19C-C0213A25D946}" type="pres">
      <dgm:prSet presAssocID="{57121041-4968-41C2-81BF-4830DB95B5F9}" presName="parentText" presStyleLbl="solidFgAcc1" presStyleIdx="3" presStyleCnt="5">
        <dgm:presLayoutVars>
          <dgm:chMax val="1"/>
          <dgm:bulletEnabled/>
        </dgm:presLayoutVars>
      </dgm:prSet>
      <dgm:spPr/>
    </dgm:pt>
    <dgm:pt modelId="{EA192824-C327-8A49-A598-CDD32A05C17F}" type="pres">
      <dgm:prSet presAssocID="{57121041-4968-41C2-81BF-4830DB95B5F9}" presName="descendantText" presStyleLbl="alignNode1" presStyleIdx="3" presStyleCnt="5">
        <dgm:presLayoutVars>
          <dgm:bulletEnabled/>
        </dgm:presLayoutVars>
      </dgm:prSet>
      <dgm:spPr/>
    </dgm:pt>
    <dgm:pt modelId="{20D6E637-A63E-C845-BCC0-AEA10A0F2F3E}" type="pres">
      <dgm:prSet presAssocID="{F2C43068-03A2-4C78-B526-8B41A5170BFD}" presName="sp" presStyleCnt="0"/>
      <dgm:spPr/>
    </dgm:pt>
    <dgm:pt modelId="{6C5C0F49-F7E2-D349-954B-1B95D4F761A1}" type="pres">
      <dgm:prSet presAssocID="{7A587510-7CE4-4EFD-BF41-0361E697B1F6}" presName="linNode" presStyleCnt="0"/>
      <dgm:spPr/>
    </dgm:pt>
    <dgm:pt modelId="{55C764A0-1C2C-4341-AE75-DB3E9FD8E914}" type="pres">
      <dgm:prSet presAssocID="{7A587510-7CE4-4EFD-BF41-0361E697B1F6}" presName="parentText" presStyleLbl="solidFgAcc1" presStyleIdx="4" presStyleCnt="5">
        <dgm:presLayoutVars>
          <dgm:chMax val="1"/>
          <dgm:bulletEnabled/>
        </dgm:presLayoutVars>
      </dgm:prSet>
      <dgm:spPr/>
    </dgm:pt>
    <dgm:pt modelId="{8A7DA1B9-4CAC-6B45-B031-B40A34211566}" type="pres">
      <dgm:prSet presAssocID="{7A587510-7CE4-4EFD-BF41-0361E697B1F6}" presName="descendantText" presStyleLbl="alignNode1" presStyleIdx="4" presStyleCnt="5">
        <dgm:presLayoutVars>
          <dgm:bulletEnabled/>
        </dgm:presLayoutVars>
      </dgm:prSet>
      <dgm:spPr/>
    </dgm:pt>
  </dgm:ptLst>
  <dgm:cxnLst>
    <dgm:cxn modelId="{4B84AB04-BC1E-4E4F-9DFD-0D77251C9138}" type="presOf" srcId="{1721B62C-202C-4BD5-86D6-83370390480E}" destId="{75511C2B-971E-D441-8749-FDD320DD52FC}" srcOrd="0" destOrd="0" presId="urn:microsoft.com/office/officeart/2016/7/layout/VerticalHollowActionList"/>
    <dgm:cxn modelId="{15C3C806-CE84-4E8E-A3B1-8023273AFAA8}" srcId="{4BAF6CB6-A632-499B-B619-D6CA1D65CBDE}" destId="{5F7C46F6-8F42-4710-B2AE-81984E58F284}" srcOrd="0" destOrd="0" parTransId="{3D600B73-FC36-4F38-96B9-EE72113DD461}" sibTransId="{0977A6E6-6746-4699-9678-B8EC15A7BF24}"/>
    <dgm:cxn modelId="{5202040B-B8E4-BF4E-B120-D5E3488A073E}" type="presOf" srcId="{56E88667-801A-41C5-A81A-C96926CCA0BC}" destId="{E6B01515-4F37-034B-B826-F9695D04F602}" srcOrd="0" destOrd="0" presId="urn:microsoft.com/office/officeart/2016/7/layout/VerticalHollowActionList"/>
    <dgm:cxn modelId="{CAE0D50E-41DF-4140-9A27-62BD3CD3525D}" srcId="{4BAF6CB6-A632-499B-B619-D6CA1D65CBDE}" destId="{7A587510-7CE4-4EFD-BF41-0361E697B1F6}" srcOrd="4" destOrd="0" parTransId="{F782EF67-CC1F-4643-B5F0-0003D85C1FD5}" sibTransId="{A84AD11F-7431-4C76-8372-439C13C1E821}"/>
    <dgm:cxn modelId="{9EC51918-A16A-4A75-8D70-1261B7B30F2E}" srcId="{57121041-4968-41C2-81BF-4830DB95B5F9}" destId="{15E06DA4-B234-48A9-9B26-C8FC9BB79DA1}" srcOrd="0" destOrd="0" parTransId="{BC9494D9-5B41-4279-A3A7-3E71869742EF}" sibTransId="{164883DF-751C-43FB-8D6D-8CDF2430A708}"/>
    <dgm:cxn modelId="{33B9D91D-EF51-6045-AF0C-A34EEF3F3494}" type="presOf" srcId="{15E06DA4-B234-48A9-9B26-C8FC9BB79DA1}" destId="{EA192824-C327-8A49-A598-CDD32A05C17F}" srcOrd="0" destOrd="0" presId="urn:microsoft.com/office/officeart/2016/7/layout/VerticalHollowActionList"/>
    <dgm:cxn modelId="{92015E20-3AF4-2148-9B39-3379C6D92D01}" type="presOf" srcId="{4BAF6CB6-A632-499B-B619-D6CA1D65CBDE}" destId="{AFB334AB-3F4F-E14E-870C-BE21C6DCC9CB}" srcOrd="0" destOrd="0" presId="urn:microsoft.com/office/officeart/2016/7/layout/VerticalHollowActionList"/>
    <dgm:cxn modelId="{9F9D3E39-8D46-714C-86B4-6B108C6CB71E}" type="presOf" srcId="{7A587510-7CE4-4EFD-BF41-0361E697B1F6}" destId="{55C764A0-1C2C-4341-AE75-DB3E9FD8E914}" srcOrd="0" destOrd="0" presId="urn:microsoft.com/office/officeart/2016/7/layout/VerticalHollowActionList"/>
    <dgm:cxn modelId="{18A9A74C-09D0-DB42-948B-3D48F6D4D219}" type="presOf" srcId="{639B6E8D-3928-4076-801A-AE3D4060E75C}" destId="{A59CE1AB-25A3-8241-A85D-D4CDBB34CE34}" srcOrd="0" destOrd="0" presId="urn:microsoft.com/office/officeart/2016/7/layout/VerticalHollowActionList"/>
    <dgm:cxn modelId="{803CCC4C-163C-CE41-B109-54BAF51888D0}" type="presOf" srcId="{C5535EBA-F6D2-4A4F-9E03-2420E338F4A5}" destId="{7DD7062D-73BB-2042-9DC4-E005BC2DEAAC}" srcOrd="0" destOrd="0" presId="urn:microsoft.com/office/officeart/2016/7/layout/VerticalHollowActionList"/>
    <dgm:cxn modelId="{18ADE14F-2776-4B40-B366-2C799E4348BA}" srcId="{151AA39D-7211-4318-90B8-CA1BBA5B655A}" destId="{56E88667-801A-41C5-A81A-C96926CCA0BC}" srcOrd="0" destOrd="0" parTransId="{FCA13633-8E1B-42BB-A306-07A07095CED7}" sibTransId="{8D176F87-53BE-4128-A719-CAEA18082B3C}"/>
    <dgm:cxn modelId="{220BDB7B-55E5-234F-BC00-6581B984D3FD}" type="presOf" srcId="{3716820C-FB7D-454F-8DF4-76B584078554}" destId="{8A7DA1B9-4CAC-6B45-B031-B40A34211566}" srcOrd="0" destOrd="0" presId="urn:microsoft.com/office/officeart/2016/7/layout/VerticalHollowActionList"/>
    <dgm:cxn modelId="{0BA8C4AA-A867-4587-81D3-C70604DF3298}" srcId="{4BAF6CB6-A632-499B-B619-D6CA1D65CBDE}" destId="{C5535EBA-F6D2-4A4F-9E03-2420E338F4A5}" srcOrd="1" destOrd="0" parTransId="{D1BCBE5D-A1DB-46CB-ACCD-CD847A65DDE4}" sibTransId="{A2707F0D-54B1-42C0-9AA0-7E18EAFC8D01}"/>
    <dgm:cxn modelId="{C581A0B9-B35F-C54A-BA06-B8217D91AC1E}" type="presOf" srcId="{151AA39D-7211-4318-90B8-CA1BBA5B655A}" destId="{8CCB496D-24A9-8E40-9538-B488ADB76638}" srcOrd="0" destOrd="0" presId="urn:microsoft.com/office/officeart/2016/7/layout/VerticalHollowActionList"/>
    <dgm:cxn modelId="{94CD37C0-2952-4437-80F3-C114FBE92269}" srcId="{4BAF6CB6-A632-499B-B619-D6CA1D65CBDE}" destId="{151AA39D-7211-4318-90B8-CA1BBA5B655A}" srcOrd="2" destOrd="0" parTransId="{692B26D3-5DFF-4D5E-BEAC-9A68F6DF43BF}" sibTransId="{C5648615-7E10-4186-8DA0-07EBC8E1323A}"/>
    <dgm:cxn modelId="{DEEA1CCA-4568-4FF5-9861-18B13232C03A}" srcId="{4BAF6CB6-A632-499B-B619-D6CA1D65CBDE}" destId="{57121041-4968-41C2-81BF-4830DB95B5F9}" srcOrd="3" destOrd="0" parTransId="{9D769219-71EC-41E2-B8B8-3BE5FA3FFE24}" sibTransId="{F2C43068-03A2-4C78-B526-8B41A5170BFD}"/>
    <dgm:cxn modelId="{7DE4F5CB-FD9D-0B49-B177-405D31F5026F}" type="presOf" srcId="{5F7C46F6-8F42-4710-B2AE-81984E58F284}" destId="{F50A81D8-E458-0146-ACDB-612F54A28DEB}" srcOrd="0" destOrd="0" presId="urn:microsoft.com/office/officeart/2016/7/layout/VerticalHollowActionList"/>
    <dgm:cxn modelId="{2724DBDF-86FD-4F14-931C-5E6479255B20}" srcId="{5F7C46F6-8F42-4710-B2AE-81984E58F284}" destId="{1721B62C-202C-4BD5-86D6-83370390480E}" srcOrd="0" destOrd="0" parTransId="{F0A98413-D5E7-4DA2-B84D-8B7771264FCD}" sibTransId="{56158280-8AF0-4A4F-9777-AEEFB40F17E9}"/>
    <dgm:cxn modelId="{2EED7CE0-D067-384C-B618-59150133927E}" type="presOf" srcId="{57121041-4968-41C2-81BF-4830DB95B5F9}" destId="{00A5395E-9423-A549-B19C-C0213A25D946}" srcOrd="0" destOrd="0" presId="urn:microsoft.com/office/officeart/2016/7/layout/VerticalHollowActionList"/>
    <dgm:cxn modelId="{092AC7F3-0442-4826-98BE-9BEB59BB34D0}" srcId="{C5535EBA-F6D2-4A4F-9E03-2420E338F4A5}" destId="{639B6E8D-3928-4076-801A-AE3D4060E75C}" srcOrd="0" destOrd="0" parTransId="{17A18192-2CD8-48C8-A515-C02EAAF70FD3}" sibTransId="{EFE4E488-5867-4FFD-9427-76EA3D75BB45}"/>
    <dgm:cxn modelId="{710EB9FA-9124-4DDC-9B9A-2425B57E60CB}" srcId="{7A587510-7CE4-4EFD-BF41-0361E697B1F6}" destId="{3716820C-FB7D-454F-8DF4-76B584078554}" srcOrd="0" destOrd="0" parTransId="{B70249B8-67E0-4E95-8767-C86A391E5E16}" sibTransId="{686F69C7-9181-4270-8E4D-C04E4120CC9D}"/>
    <dgm:cxn modelId="{8B16A74A-95CB-F347-921C-17DAF9813191}" type="presParOf" srcId="{AFB334AB-3F4F-E14E-870C-BE21C6DCC9CB}" destId="{320CD706-523D-3E41-AD63-2E61C97C5723}" srcOrd="0" destOrd="0" presId="urn:microsoft.com/office/officeart/2016/7/layout/VerticalHollowActionList"/>
    <dgm:cxn modelId="{488ACB88-6F5B-A244-98ED-09DA7C4097AC}" type="presParOf" srcId="{320CD706-523D-3E41-AD63-2E61C97C5723}" destId="{F50A81D8-E458-0146-ACDB-612F54A28DEB}" srcOrd="0" destOrd="0" presId="urn:microsoft.com/office/officeart/2016/7/layout/VerticalHollowActionList"/>
    <dgm:cxn modelId="{2713CF44-9284-AD44-ADC8-B1F5534EDA08}" type="presParOf" srcId="{320CD706-523D-3E41-AD63-2E61C97C5723}" destId="{75511C2B-971E-D441-8749-FDD320DD52FC}" srcOrd="1" destOrd="0" presId="urn:microsoft.com/office/officeart/2016/7/layout/VerticalHollowActionList"/>
    <dgm:cxn modelId="{A3E4539E-03FC-1946-9FC7-784B76A7BAC2}" type="presParOf" srcId="{AFB334AB-3F4F-E14E-870C-BE21C6DCC9CB}" destId="{75F74675-627A-584D-8017-6BEFCD81902E}" srcOrd="1" destOrd="0" presId="urn:microsoft.com/office/officeart/2016/7/layout/VerticalHollowActionList"/>
    <dgm:cxn modelId="{E99F99C7-BA14-8548-95AA-44E58390CE4E}" type="presParOf" srcId="{AFB334AB-3F4F-E14E-870C-BE21C6DCC9CB}" destId="{723501C3-52B4-CD42-AC33-E6AC08805068}" srcOrd="2" destOrd="0" presId="urn:microsoft.com/office/officeart/2016/7/layout/VerticalHollowActionList"/>
    <dgm:cxn modelId="{620157B2-5D6F-7F49-B639-E96A32767AF9}" type="presParOf" srcId="{723501C3-52B4-CD42-AC33-E6AC08805068}" destId="{7DD7062D-73BB-2042-9DC4-E005BC2DEAAC}" srcOrd="0" destOrd="0" presId="urn:microsoft.com/office/officeart/2016/7/layout/VerticalHollowActionList"/>
    <dgm:cxn modelId="{2EDDE261-0FCE-164D-AC81-1F40D7791FA6}" type="presParOf" srcId="{723501C3-52B4-CD42-AC33-E6AC08805068}" destId="{A59CE1AB-25A3-8241-A85D-D4CDBB34CE34}" srcOrd="1" destOrd="0" presId="urn:microsoft.com/office/officeart/2016/7/layout/VerticalHollowActionList"/>
    <dgm:cxn modelId="{8062ECC3-F557-504C-BBCB-DDD41CF7BE0E}" type="presParOf" srcId="{AFB334AB-3F4F-E14E-870C-BE21C6DCC9CB}" destId="{5D4B4F41-F9A0-D143-BDF7-CD56F45C60AC}" srcOrd="3" destOrd="0" presId="urn:microsoft.com/office/officeart/2016/7/layout/VerticalHollowActionList"/>
    <dgm:cxn modelId="{D4D86E54-2246-5E4D-97AD-DA94C8A21A33}" type="presParOf" srcId="{AFB334AB-3F4F-E14E-870C-BE21C6DCC9CB}" destId="{52A7CD27-0378-5540-B173-43C363635D62}" srcOrd="4" destOrd="0" presId="urn:microsoft.com/office/officeart/2016/7/layout/VerticalHollowActionList"/>
    <dgm:cxn modelId="{9FC370E8-DE8F-4D43-9128-74D012FA0BCC}" type="presParOf" srcId="{52A7CD27-0378-5540-B173-43C363635D62}" destId="{8CCB496D-24A9-8E40-9538-B488ADB76638}" srcOrd="0" destOrd="0" presId="urn:microsoft.com/office/officeart/2016/7/layout/VerticalHollowActionList"/>
    <dgm:cxn modelId="{AE876BCC-880F-074D-A0A8-C287BA7A72F3}" type="presParOf" srcId="{52A7CD27-0378-5540-B173-43C363635D62}" destId="{E6B01515-4F37-034B-B826-F9695D04F602}" srcOrd="1" destOrd="0" presId="urn:microsoft.com/office/officeart/2016/7/layout/VerticalHollowActionList"/>
    <dgm:cxn modelId="{48D93BD9-B86A-0847-A4AC-1075580B3F33}" type="presParOf" srcId="{AFB334AB-3F4F-E14E-870C-BE21C6DCC9CB}" destId="{07B7B593-3B91-244D-8CAD-401F867B722B}" srcOrd="5" destOrd="0" presId="urn:microsoft.com/office/officeart/2016/7/layout/VerticalHollowActionList"/>
    <dgm:cxn modelId="{5F935582-5B11-054D-9E5A-218AAD34BB92}" type="presParOf" srcId="{AFB334AB-3F4F-E14E-870C-BE21C6DCC9CB}" destId="{E7D33B95-1697-0041-B6EA-B639A8BD7E92}" srcOrd="6" destOrd="0" presId="urn:microsoft.com/office/officeart/2016/7/layout/VerticalHollowActionList"/>
    <dgm:cxn modelId="{7B74B0A6-BA5D-1A43-AFBC-61207DA59C95}" type="presParOf" srcId="{E7D33B95-1697-0041-B6EA-B639A8BD7E92}" destId="{00A5395E-9423-A549-B19C-C0213A25D946}" srcOrd="0" destOrd="0" presId="urn:microsoft.com/office/officeart/2016/7/layout/VerticalHollowActionList"/>
    <dgm:cxn modelId="{4A0DB1E7-FBEB-1D46-A4C8-B93DDC7A4568}" type="presParOf" srcId="{E7D33B95-1697-0041-B6EA-B639A8BD7E92}" destId="{EA192824-C327-8A49-A598-CDD32A05C17F}" srcOrd="1" destOrd="0" presId="urn:microsoft.com/office/officeart/2016/7/layout/VerticalHollowActionList"/>
    <dgm:cxn modelId="{2218CF77-6575-E54E-9422-97B0E9A35D4A}" type="presParOf" srcId="{AFB334AB-3F4F-E14E-870C-BE21C6DCC9CB}" destId="{20D6E637-A63E-C845-BCC0-AEA10A0F2F3E}" srcOrd="7" destOrd="0" presId="urn:microsoft.com/office/officeart/2016/7/layout/VerticalHollowActionList"/>
    <dgm:cxn modelId="{C76DDED2-0152-5444-B28A-FE62DF87347D}" type="presParOf" srcId="{AFB334AB-3F4F-E14E-870C-BE21C6DCC9CB}" destId="{6C5C0F49-F7E2-D349-954B-1B95D4F761A1}" srcOrd="8" destOrd="0" presId="urn:microsoft.com/office/officeart/2016/7/layout/VerticalHollowActionList"/>
    <dgm:cxn modelId="{E910281D-E110-6646-952F-216915890C8A}" type="presParOf" srcId="{6C5C0F49-F7E2-D349-954B-1B95D4F761A1}" destId="{55C764A0-1C2C-4341-AE75-DB3E9FD8E914}" srcOrd="0" destOrd="0" presId="urn:microsoft.com/office/officeart/2016/7/layout/VerticalHollowActionList"/>
    <dgm:cxn modelId="{211841BB-8E6B-EE49-A353-DB682C4D4D2C}" type="presParOf" srcId="{6C5C0F49-F7E2-D349-954B-1B95D4F761A1}" destId="{8A7DA1B9-4CAC-6B45-B031-B40A34211566}"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E1506C7-F850-40DD-B155-0373A79BE9FA}" type="doc">
      <dgm:prSet loTypeId="urn:microsoft.com/office/officeart/2008/layout/LinedList" loCatId="list" qsTypeId="urn:microsoft.com/office/officeart/2005/8/quickstyle/simple2" qsCatId="simple" csTypeId="urn:microsoft.com/office/officeart/2005/8/colors/accent0_3" csCatId="mainScheme" phldr="1"/>
      <dgm:spPr/>
      <dgm:t>
        <a:bodyPr/>
        <a:lstStyle/>
        <a:p>
          <a:endParaRPr lang="en-US"/>
        </a:p>
      </dgm:t>
    </dgm:pt>
    <dgm:pt modelId="{7B8D2189-1331-4F63-AE8F-40DB7AA39F14}">
      <dgm:prSet/>
      <dgm:spPr/>
      <dgm:t>
        <a:bodyPr/>
        <a:lstStyle/>
        <a:p>
          <a:r>
            <a:rPr lang="en-GB" dirty="0"/>
            <a:t>‘’Term used to describe a systematic approach to gathering and assessing material, underpinning an effective investigation’’ </a:t>
          </a:r>
          <a:br>
            <a:rPr lang="en-GB" dirty="0"/>
          </a:br>
          <a:r>
            <a:rPr lang="en-GB" dirty="0"/>
            <a:t>(ACPO Core Investigative Doctrine, 2005, p. 61).</a:t>
          </a:r>
          <a:endParaRPr lang="en-US" dirty="0"/>
        </a:p>
      </dgm:t>
    </dgm:pt>
    <dgm:pt modelId="{EFCF995E-1153-4540-95D0-C905011E2353}" type="parTrans" cxnId="{A17B8CE6-357C-4F73-B639-1B13EF303756}">
      <dgm:prSet/>
      <dgm:spPr/>
      <dgm:t>
        <a:bodyPr/>
        <a:lstStyle/>
        <a:p>
          <a:endParaRPr lang="en-US" sz="2000"/>
        </a:p>
      </dgm:t>
    </dgm:pt>
    <dgm:pt modelId="{21CF779F-F369-428C-A8D1-223DD1D7755C}" type="sibTrans" cxnId="{A17B8CE6-357C-4F73-B639-1B13EF303756}">
      <dgm:prSet/>
      <dgm:spPr/>
      <dgm:t>
        <a:bodyPr/>
        <a:lstStyle/>
        <a:p>
          <a:endParaRPr lang="en-US"/>
        </a:p>
      </dgm:t>
    </dgm:pt>
    <dgm:pt modelId="{B2EB6664-9203-4493-9AC6-4E6492DF48CD}">
      <dgm:prSet/>
      <dgm:spPr/>
      <dgm:t>
        <a:bodyPr/>
        <a:lstStyle/>
        <a:p>
          <a:r>
            <a:rPr lang="en-GB" dirty="0"/>
            <a:t>‘’The application of an investigative mindset will bring some order to the way in which investigators examine material and make decisions’’ </a:t>
          </a:r>
          <a:br>
            <a:rPr lang="en-GB" dirty="0"/>
          </a:br>
          <a:r>
            <a:rPr lang="en-GB" dirty="0"/>
            <a:t>(ACPO Core Investigative Doctrine, 2021, p, 84). </a:t>
          </a:r>
          <a:endParaRPr lang="en-US" dirty="0"/>
        </a:p>
      </dgm:t>
    </dgm:pt>
    <dgm:pt modelId="{615983AC-E1A1-4B07-86B9-7AD2400689E4}" type="parTrans" cxnId="{9F6BFAB1-FC36-433B-B691-293B303AB479}">
      <dgm:prSet/>
      <dgm:spPr/>
      <dgm:t>
        <a:bodyPr/>
        <a:lstStyle/>
        <a:p>
          <a:endParaRPr lang="en-US" sz="2000"/>
        </a:p>
      </dgm:t>
    </dgm:pt>
    <dgm:pt modelId="{641B9D4B-1966-4CB2-AF07-6959E92C33F7}" type="sibTrans" cxnId="{9F6BFAB1-FC36-433B-B691-293B303AB479}">
      <dgm:prSet/>
      <dgm:spPr/>
      <dgm:t>
        <a:bodyPr/>
        <a:lstStyle/>
        <a:p>
          <a:endParaRPr lang="en-US"/>
        </a:p>
      </dgm:t>
    </dgm:pt>
    <dgm:pt modelId="{7E97D2E9-865F-9F45-A25B-FE8CC81EC333}" type="pres">
      <dgm:prSet presAssocID="{9E1506C7-F850-40DD-B155-0373A79BE9FA}" presName="vert0" presStyleCnt="0">
        <dgm:presLayoutVars>
          <dgm:dir/>
          <dgm:animOne val="branch"/>
          <dgm:animLvl val="lvl"/>
        </dgm:presLayoutVars>
      </dgm:prSet>
      <dgm:spPr/>
    </dgm:pt>
    <dgm:pt modelId="{849B2634-B4D5-3F48-859B-7379FC9F2E9F}" type="pres">
      <dgm:prSet presAssocID="{7B8D2189-1331-4F63-AE8F-40DB7AA39F14}" presName="thickLine" presStyleLbl="alignNode1" presStyleIdx="0" presStyleCnt="2"/>
      <dgm:spPr/>
    </dgm:pt>
    <dgm:pt modelId="{72948946-539C-294D-AF9A-8DD1632155D5}" type="pres">
      <dgm:prSet presAssocID="{7B8D2189-1331-4F63-AE8F-40DB7AA39F14}" presName="horz1" presStyleCnt="0"/>
      <dgm:spPr/>
    </dgm:pt>
    <dgm:pt modelId="{890D1782-44A0-DD4E-90DD-DFC2D80548C6}" type="pres">
      <dgm:prSet presAssocID="{7B8D2189-1331-4F63-AE8F-40DB7AA39F14}" presName="tx1" presStyleLbl="revTx" presStyleIdx="0" presStyleCnt="2"/>
      <dgm:spPr/>
    </dgm:pt>
    <dgm:pt modelId="{F5E3C58B-EEFC-1746-A196-0B9A9E3DC145}" type="pres">
      <dgm:prSet presAssocID="{7B8D2189-1331-4F63-AE8F-40DB7AA39F14}" presName="vert1" presStyleCnt="0"/>
      <dgm:spPr/>
    </dgm:pt>
    <dgm:pt modelId="{BFF9789C-FB07-C546-9D58-AA10EBF15096}" type="pres">
      <dgm:prSet presAssocID="{B2EB6664-9203-4493-9AC6-4E6492DF48CD}" presName="thickLine" presStyleLbl="alignNode1" presStyleIdx="1" presStyleCnt="2"/>
      <dgm:spPr/>
    </dgm:pt>
    <dgm:pt modelId="{83546FC7-4A89-6440-B41B-9FE565964BBA}" type="pres">
      <dgm:prSet presAssocID="{B2EB6664-9203-4493-9AC6-4E6492DF48CD}" presName="horz1" presStyleCnt="0"/>
      <dgm:spPr/>
    </dgm:pt>
    <dgm:pt modelId="{F7A00AA3-62B5-904D-A643-65BD1FDE529C}" type="pres">
      <dgm:prSet presAssocID="{B2EB6664-9203-4493-9AC6-4E6492DF48CD}" presName="tx1" presStyleLbl="revTx" presStyleIdx="1" presStyleCnt="2"/>
      <dgm:spPr/>
    </dgm:pt>
    <dgm:pt modelId="{F244083D-B1FC-F24D-9DAA-8753FDA076D7}" type="pres">
      <dgm:prSet presAssocID="{B2EB6664-9203-4493-9AC6-4E6492DF48CD}" presName="vert1" presStyleCnt="0"/>
      <dgm:spPr/>
    </dgm:pt>
  </dgm:ptLst>
  <dgm:cxnLst>
    <dgm:cxn modelId="{D6DCCA3E-580D-EC4B-AD7F-61A1F3A59F32}" type="presOf" srcId="{9E1506C7-F850-40DD-B155-0373A79BE9FA}" destId="{7E97D2E9-865F-9F45-A25B-FE8CC81EC333}" srcOrd="0" destOrd="0" presId="urn:microsoft.com/office/officeart/2008/layout/LinedList"/>
    <dgm:cxn modelId="{4F744D88-36B9-F647-9796-2F9FE430D619}" type="presOf" srcId="{7B8D2189-1331-4F63-AE8F-40DB7AA39F14}" destId="{890D1782-44A0-DD4E-90DD-DFC2D80548C6}" srcOrd="0" destOrd="0" presId="urn:microsoft.com/office/officeart/2008/layout/LinedList"/>
    <dgm:cxn modelId="{9F6BFAB1-FC36-433B-B691-293B303AB479}" srcId="{9E1506C7-F850-40DD-B155-0373A79BE9FA}" destId="{B2EB6664-9203-4493-9AC6-4E6492DF48CD}" srcOrd="1" destOrd="0" parTransId="{615983AC-E1A1-4B07-86B9-7AD2400689E4}" sibTransId="{641B9D4B-1966-4CB2-AF07-6959E92C33F7}"/>
    <dgm:cxn modelId="{A17B8CE6-357C-4F73-B639-1B13EF303756}" srcId="{9E1506C7-F850-40DD-B155-0373A79BE9FA}" destId="{7B8D2189-1331-4F63-AE8F-40DB7AA39F14}" srcOrd="0" destOrd="0" parTransId="{EFCF995E-1153-4540-95D0-C905011E2353}" sibTransId="{21CF779F-F369-428C-A8D1-223DD1D7755C}"/>
    <dgm:cxn modelId="{3EBFF2EF-E3FF-A14A-98FC-731780C2189E}" type="presOf" srcId="{B2EB6664-9203-4493-9AC6-4E6492DF48CD}" destId="{F7A00AA3-62B5-904D-A643-65BD1FDE529C}" srcOrd="0" destOrd="0" presId="urn:microsoft.com/office/officeart/2008/layout/LinedList"/>
    <dgm:cxn modelId="{A27B3E05-3E18-8148-8199-C2866A159DE4}" type="presParOf" srcId="{7E97D2E9-865F-9F45-A25B-FE8CC81EC333}" destId="{849B2634-B4D5-3F48-859B-7379FC9F2E9F}" srcOrd="0" destOrd="0" presId="urn:microsoft.com/office/officeart/2008/layout/LinedList"/>
    <dgm:cxn modelId="{AD8DE5F3-6123-B642-9113-2027E550F418}" type="presParOf" srcId="{7E97D2E9-865F-9F45-A25B-FE8CC81EC333}" destId="{72948946-539C-294D-AF9A-8DD1632155D5}" srcOrd="1" destOrd="0" presId="urn:microsoft.com/office/officeart/2008/layout/LinedList"/>
    <dgm:cxn modelId="{7FA5F0F3-AE8A-5046-9896-7085DEFE6C48}" type="presParOf" srcId="{72948946-539C-294D-AF9A-8DD1632155D5}" destId="{890D1782-44A0-DD4E-90DD-DFC2D80548C6}" srcOrd="0" destOrd="0" presId="urn:microsoft.com/office/officeart/2008/layout/LinedList"/>
    <dgm:cxn modelId="{6B99C479-BC98-AF4B-BD9A-70705F8BC00D}" type="presParOf" srcId="{72948946-539C-294D-AF9A-8DD1632155D5}" destId="{F5E3C58B-EEFC-1746-A196-0B9A9E3DC145}" srcOrd="1" destOrd="0" presId="urn:microsoft.com/office/officeart/2008/layout/LinedList"/>
    <dgm:cxn modelId="{CD048CE6-BA48-5D44-9864-63928A4B3E1A}" type="presParOf" srcId="{7E97D2E9-865F-9F45-A25B-FE8CC81EC333}" destId="{BFF9789C-FB07-C546-9D58-AA10EBF15096}" srcOrd="2" destOrd="0" presId="urn:microsoft.com/office/officeart/2008/layout/LinedList"/>
    <dgm:cxn modelId="{6BF6ADA7-10CF-614E-81D1-50F6062EF43A}" type="presParOf" srcId="{7E97D2E9-865F-9F45-A25B-FE8CC81EC333}" destId="{83546FC7-4A89-6440-B41B-9FE565964BBA}" srcOrd="3" destOrd="0" presId="urn:microsoft.com/office/officeart/2008/layout/LinedList"/>
    <dgm:cxn modelId="{ABF19866-6AAB-1940-A4A5-CF2F23A2F4A6}" type="presParOf" srcId="{83546FC7-4A89-6440-B41B-9FE565964BBA}" destId="{F7A00AA3-62B5-904D-A643-65BD1FDE529C}" srcOrd="0" destOrd="0" presId="urn:microsoft.com/office/officeart/2008/layout/LinedList"/>
    <dgm:cxn modelId="{290AEB62-2B3D-4B43-AB3D-54237D1C7B85}" type="presParOf" srcId="{83546FC7-4A89-6440-B41B-9FE565964BBA}" destId="{F244083D-B1FC-F24D-9DAA-8753FDA076D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003129C5-F70B-411A-8786-8631584D7EE8}" type="doc">
      <dgm:prSet loTypeId="urn:microsoft.com/office/officeart/2005/8/layout/process5" loCatId="process" qsTypeId="urn:microsoft.com/office/officeart/2005/8/quickstyle/simple1" qsCatId="simple" csTypeId="urn:microsoft.com/office/officeart/2005/8/colors/accent4_3" csCatId="accent4" phldr="1"/>
      <dgm:spPr/>
      <dgm:t>
        <a:bodyPr/>
        <a:lstStyle/>
        <a:p>
          <a:endParaRPr lang="en-US"/>
        </a:p>
      </dgm:t>
    </dgm:pt>
    <dgm:pt modelId="{7A9ACA36-36D0-4CEF-A278-12A7E8B900F1}">
      <dgm:prSet phldrT="[Text]" custT="1"/>
      <dgm:spPr/>
      <dgm:t>
        <a:bodyPr/>
        <a:lstStyle/>
        <a:p>
          <a:r>
            <a:rPr lang="en-US" sz="2400"/>
            <a:t>Managing scenes</a:t>
          </a:r>
          <a:endParaRPr lang="en-US" sz="2400" dirty="0"/>
        </a:p>
      </dgm:t>
    </dgm:pt>
    <dgm:pt modelId="{CE6BD69D-98CD-47B2-8E2C-BC5FB578EEE6}" type="parTrans" cxnId="{5C11FFE8-D39A-4734-BEB9-9327181A5BF4}">
      <dgm:prSet/>
      <dgm:spPr/>
      <dgm:t>
        <a:bodyPr/>
        <a:lstStyle/>
        <a:p>
          <a:endParaRPr lang="en-US"/>
        </a:p>
      </dgm:t>
    </dgm:pt>
    <dgm:pt modelId="{AAB1E665-F32A-41C4-8BFD-9276E68BF149}" type="sibTrans" cxnId="{5C11FFE8-D39A-4734-BEB9-9327181A5BF4}">
      <dgm:prSet/>
      <dgm:spPr/>
      <dgm:t>
        <a:bodyPr/>
        <a:lstStyle/>
        <a:p>
          <a:endParaRPr lang="en-US"/>
        </a:p>
      </dgm:t>
    </dgm:pt>
    <dgm:pt modelId="{0C2B9860-603D-442F-BD1B-44CAAE76E091}">
      <dgm:prSet phldrT="[Text]" custT="1"/>
      <dgm:spPr/>
      <dgm:t>
        <a:bodyPr/>
        <a:lstStyle/>
        <a:p>
          <a:r>
            <a:rPr lang="en-US" sz="2400"/>
            <a:t>Identifying scenes</a:t>
          </a:r>
          <a:endParaRPr lang="en-US" sz="2400" dirty="0"/>
        </a:p>
      </dgm:t>
    </dgm:pt>
    <dgm:pt modelId="{5A1595A3-7A91-4D91-87CB-69E2711C3E8E}" type="parTrans" cxnId="{67D69F46-B216-478B-930B-1CD6D0ED36D6}">
      <dgm:prSet/>
      <dgm:spPr/>
      <dgm:t>
        <a:bodyPr/>
        <a:lstStyle/>
        <a:p>
          <a:endParaRPr lang="en-US"/>
        </a:p>
      </dgm:t>
    </dgm:pt>
    <dgm:pt modelId="{E8E2F2E9-B30A-48A5-B51B-09359DD08FE8}" type="sibTrans" cxnId="{67D69F46-B216-478B-930B-1CD6D0ED36D6}">
      <dgm:prSet/>
      <dgm:spPr/>
      <dgm:t>
        <a:bodyPr/>
        <a:lstStyle/>
        <a:p>
          <a:endParaRPr lang="en-US"/>
        </a:p>
      </dgm:t>
    </dgm:pt>
    <dgm:pt modelId="{BA69BCF8-CB48-4FD6-A2AA-9DF05CA9F35B}">
      <dgm:prSet phldrT="[Text]" custT="1"/>
      <dgm:spPr/>
      <dgm:t>
        <a:bodyPr/>
        <a:lstStyle/>
        <a:p>
          <a:r>
            <a:rPr lang="en-US" sz="2400"/>
            <a:t>Securing the scene</a:t>
          </a:r>
          <a:endParaRPr lang="en-US" sz="2400" dirty="0"/>
        </a:p>
      </dgm:t>
    </dgm:pt>
    <dgm:pt modelId="{1F086E52-0116-468E-8D0F-627E5ADE3123}" type="parTrans" cxnId="{B3800F76-12BE-4AC6-A367-441E6A93D2E3}">
      <dgm:prSet/>
      <dgm:spPr/>
      <dgm:t>
        <a:bodyPr/>
        <a:lstStyle/>
        <a:p>
          <a:endParaRPr lang="en-US"/>
        </a:p>
      </dgm:t>
    </dgm:pt>
    <dgm:pt modelId="{30D902C7-9243-48CF-BF44-395D59BFDE0D}" type="sibTrans" cxnId="{B3800F76-12BE-4AC6-A367-441E6A93D2E3}">
      <dgm:prSet/>
      <dgm:spPr/>
      <dgm:t>
        <a:bodyPr/>
        <a:lstStyle/>
        <a:p>
          <a:endParaRPr lang="en-US"/>
        </a:p>
      </dgm:t>
    </dgm:pt>
    <dgm:pt modelId="{847C8199-E421-462E-8EAE-317F443DF6FD}">
      <dgm:prSet phldrT="[Text]" custT="1"/>
      <dgm:spPr/>
      <dgm:t>
        <a:bodyPr/>
        <a:lstStyle/>
        <a:p>
          <a:r>
            <a:rPr lang="en-US" sz="2400"/>
            <a:t>Cross-contamination</a:t>
          </a:r>
          <a:endParaRPr lang="en-US" sz="2400" dirty="0"/>
        </a:p>
      </dgm:t>
    </dgm:pt>
    <dgm:pt modelId="{64E19E37-A36A-433D-8CB9-EE1653A9CEB9}" type="parTrans" cxnId="{37E20255-32C6-4868-9DF4-A8EEF0E10ACB}">
      <dgm:prSet/>
      <dgm:spPr/>
      <dgm:t>
        <a:bodyPr/>
        <a:lstStyle/>
        <a:p>
          <a:endParaRPr lang="en-US"/>
        </a:p>
      </dgm:t>
    </dgm:pt>
    <dgm:pt modelId="{C24262C3-2D9B-41ED-A992-2AD44B8CFB5A}" type="sibTrans" cxnId="{37E20255-32C6-4868-9DF4-A8EEF0E10ACB}">
      <dgm:prSet/>
      <dgm:spPr/>
      <dgm:t>
        <a:bodyPr/>
        <a:lstStyle/>
        <a:p>
          <a:endParaRPr lang="en-US"/>
        </a:p>
      </dgm:t>
    </dgm:pt>
    <dgm:pt modelId="{5A1B8113-881A-4C0A-BC74-8ED8849AE122}">
      <dgm:prSet phldrT="[Text]" custT="1"/>
      <dgm:spPr/>
      <dgm:t>
        <a:bodyPr/>
        <a:lstStyle/>
        <a:p>
          <a:r>
            <a:rPr lang="en-US" sz="2400"/>
            <a:t>Preserving the scene</a:t>
          </a:r>
          <a:endParaRPr lang="en-US" sz="2400" dirty="0"/>
        </a:p>
      </dgm:t>
    </dgm:pt>
    <dgm:pt modelId="{C1E6AF6A-1145-4610-B6C8-1F17A7D71B86}" type="parTrans" cxnId="{E7E8F388-8630-45B7-ACB8-DBD474BC3F60}">
      <dgm:prSet/>
      <dgm:spPr/>
      <dgm:t>
        <a:bodyPr/>
        <a:lstStyle/>
        <a:p>
          <a:endParaRPr lang="en-US"/>
        </a:p>
      </dgm:t>
    </dgm:pt>
    <dgm:pt modelId="{265A88CD-1650-4BCD-B3BD-06C56251DFA8}" type="sibTrans" cxnId="{E7E8F388-8630-45B7-ACB8-DBD474BC3F60}">
      <dgm:prSet/>
      <dgm:spPr/>
      <dgm:t>
        <a:bodyPr/>
        <a:lstStyle/>
        <a:p>
          <a:endParaRPr lang="en-US"/>
        </a:p>
      </dgm:t>
    </dgm:pt>
    <dgm:pt modelId="{55A7B400-08FE-47AC-8685-8583B9C43B05}">
      <dgm:prSet phldrT="[Text]" custT="1"/>
      <dgm:spPr/>
      <dgm:t>
        <a:bodyPr/>
        <a:lstStyle/>
        <a:p>
          <a:r>
            <a:rPr lang="en-US" sz="2400"/>
            <a:t>Searching &amp; examining the scene</a:t>
          </a:r>
          <a:endParaRPr lang="en-US" sz="2400" dirty="0"/>
        </a:p>
      </dgm:t>
    </dgm:pt>
    <dgm:pt modelId="{496B6A98-78FC-4FA1-9DA0-E1941AF9B692}" type="parTrans" cxnId="{32824E24-5355-4FD5-9085-9FC57236AA34}">
      <dgm:prSet/>
      <dgm:spPr/>
      <dgm:t>
        <a:bodyPr/>
        <a:lstStyle/>
        <a:p>
          <a:endParaRPr lang="en-US"/>
        </a:p>
      </dgm:t>
    </dgm:pt>
    <dgm:pt modelId="{A49CB2AC-2451-4BEB-AB64-34E99B44EC8B}" type="sibTrans" cxnId="{32824E24-5355-4FD5-9085-9FC57236AA34}">
      <dgm:prSet/>
      <dgm:spPr/>
      <dgm:t>
        <a:bodyPr/>
        <a:lstStyle/>
        <a:p>
          <a:endParaRPr lang="en-US"/>
        </a:p>
      </dgm:t>
    </dgm:pt>
    <dgm:pt modelId="{EC9CDD61-D80D-40B0-A12A-619DDF8967C7}">
      <dgm:prSet phldrT="[Text]" custT="1"/>
      <dgm:spPr/>
      <dgm:t>
        <a:bodyPr/>
        <a:lstStyle/>
        <a:p>
          <a:r>
            <a:rPr lang="en-US" sz="2400" dirty="0"/>
            <a:t>Releasing the scene</a:t>
          </a:r>
        </a:p>
      </dgm:t>
    </dgm:pt>
    <dgm:pt modelId="{7B07AF71-050C-46AF-A175-0B8DF2B284F5}" type="parTrans" cxnId="{52092C60-A87B-445C-A02C-BDE80CA11717}">
      <dgm:prSet/>
      <dgm:spPr/>
      <dgm:t>
        <a:bodyPr/>
        <a:lstStyle/>
        <a:p>
          <a:endParaRPr lang="en-US"/>
        </a:p>
      </dgm:t>
    </dgm:pt>
    <dgm:pt modelId="{6AC40B8E-F048-4B5B-9B95-14B9C0E5A974}" type="sibTrans" cxnId="{52092C60-A87B-445C-A02C-BDE80CA11717}">
      <dgm:prSet/>
      <dgm:spPr/>
      <dgm:t>
        <a:bodyPr/>
        <a:lstStyle/>
        <a:p>
          <a:endParaRPr lang="en-US"/>
        </a:p>
      </dgm:t>
    </dgm:pt>
    <dgm:pt modelId="{283A5242-BA7C-45C0-96F8-263497354133}" type="pres">
      <dgm:prSet presAssocID="{003129C5-F70B-411A-8786-8631584D7EE8}" presName="diagram" presStyleCnt="0">
        <dgm:presLayoutVars>
          <dgm:dir/>
          <dgm:resizeHandles val="exact"/>
        </dgm:presLayoutVars>
      </dgm:prSet>
      <dgm:spPr/>
    </dgm:pt>
    <dgm:pt modelId="{87EB233A-2F59-4D86-83E5-17B5F1A495CE}" type="pres">
      <dgm:prSet presAssocID="{7A9ACA36-36D0-4CEF-A278-12A7E8B900F1}" presName="node" presStyleLbl="node1" presStyleIdx="0" presStyleCnt="7">
        <dgm:presLayoutVars>
          <dgm:bulletEnabled val="1"/>
        </dgm:presLayoutVars>
      </dgm:prSet>
      <dgm:spPr/>
    </dgm:pt>
    <dgm:pt modelId="{0CF7FA28-4467-4B9B-B738-AC33E8D88EF9}" type="pres">
      <dgm:prSet presAssocID="{AAB1E665-F32A-41C4-8BFD-9276E68BF149}" presName="sibTrans" presStyleLbl="sibTrans2D1" presStyleIdx="0" presStyleCnt="6"/>
      <dgm:spPr/>
    </dgm:pt>
    <dgm:pt modelId="{A5135F2A-44A9-4BCB-B694-FFF2F2046901}" type="pres">
      <dgm:prSet presAssocID="{AAB1E665-F32A-41C4-8BFD-9276E68BF149}" presName="connectorText" presStyleLbl="sibTrans2D1" presStyleIdx="0" presStyleCnt="6"/>
      <dgm:spPr/>
    </dgm:pt>
    <dgm:pt modelId="{3473D717-27C9-4E0C-9D84-3DDC9F38BEB7}" type="pres">
      <dgm:prSet presAssocID="{0C2B9860-603D-442F-BD1B-44CAAE76E091}" presName="node" presStyleLbl="node1" presStyleIdx="1" presStyleCnt="7">
        <dgm:presLayoutVars>
          <dgm:bulletEnabled val="1"/>
        </dgm:presLayoutVars>
      </dgm:prSet>
      <dgm:spPr/>
    </dgm:pt>
    <dgm:pt modelId="{61C679A1-7FA3-49E8-BD85-146D26903E99}" type="pres">
      <dgm:prSet presAssocID="{E8E2F2E9-B30A-48A5-B51B-09359DD08FE8}" presName="sibTrans" presStyleLbl="sibTrans2D1" presStyleIdx="1" presStyleCnt="6"/>
      <dgm:spPr/>
    </dgm:pt>
    <dgm:pt modelId="{42B6ED68-D43C-4529-9882-BB067AEBA14B}" type="pres">
      <dgm:prSet presAssocID="{E8E2F2E9-B30A-48A5-B51B-09359DD08FE8}" presName="connectorText" presStyleLbl="sibTrans2D1" presStyleIdx="1" presStyleCnt="6"/>
      <dgm:spPr/>
    </dgm:pt>
    <dgm:pt modelId="{A9B541DD-8892-4F93-946E-EB0300D54095}" type="pres">
      <dgm:prSet presAssocID="{BA69BCF8-CB48-4FD6-A2AA-9DF05CA9F35B}" presName="node" presStyleLbl="node1" presStyleIdx="2" presStyleCnt="7">
        <dgm:presLayoutVars>
          <dgm:bulletEnabled val="1"/>
        </dgm:presLayoutVars>
      </dgm:prSet>
      <dgm:spPr/>
    </dgm:pt>
    <dgm:pt modelId="{0D0E8ABE-D01B-49B7-9BAA-F64C535F9633}" type="pres">
      <dgm:prSet presAssocID="{30D902C7-9243-48CF-BF44-395D59BFDE0D}" presName="sibTrans" presStyleLbl="sibTrans2D1" presStyleIdx="2" presStyleCnt="6"/>
      <dgm:spPr/>
    </dgm:pt>
    <dgm:pt modelId="{179E1E07-8D95-49F1-82E7-316CAFD1D3A2}" type="pres">
      <dgm:prSet presAssocID="{30D902C7-9243-48CF-BF44-395D59BFDE0D}" presName="connectorText" presStyleLbl="sibTrans2D1" presStyleIdx="2" presStyleCnt="6"/>
      <dgm:spPr/>
    </dgm:pt>
    <dgm:pt modelId="{B27EA9DE-D266-4A1D-8E98-F21162ADBD54}" type="pres">
      <dgm:prSet presAssocID="{847C8199-E421-462E-8EAE-317F443DF6FD}" presName="node" presStyleLbl="node1" presStyleIdx="3" presStyleCnt="7">
        <dgm:presLayoutVars>
          <dgm:bulletEnabled val="1"/>
        </dgm:presLayoutVars>
      </dgm:prSet>
      <dgm:spPr/>
    </dgm:pt>
    <dgm:pt modelId="{D6BF2B0D-98F9-4414-86E9-71A94CB52B35}" type="pres">
      <dgm:prSet presAssocID="{C24262C3-2D9B-41ED-A992-2AD44B8CFB5A}" presName="sibTrans" presStyleLbl="sibTrans2D1" presStyleIdx="3" presStyleCnt="6"/>
      <dgm:spPr/>
    </dgm:pt>
    <dgm:pt modelId="{01327DD9-4F01-4663-9F80-BF4810EBAF70}" type="pres">
      <dgm:prSet presAssocID="{C24262C3-2D9B-41ED-A992-2AD44B8CFB5A}" presName="connectorText" presStyleLbl="sibTrans2D1" presStyleIdx="3" presStyleCnt="6"/>
      <dgm:spPr/>
    </dgm:pt>
    <dgm:pt modelId="{EE08893C-9347-4B22-80A3-69D9D026F2BB}" type="pres">
      <dgm:prSet presAssocID="{5A1B8113-881A-4C0A-BC74-8ED8849AE122}" presName="node" presStyleLbl="node1" presStyleIdx="4" presStyleCnt="7">
        <dgm:presLayoutVars>
          <dgm:bulletEnabled val="1"/>
        </dgm:presLayoutVars>
      </dgm:prSet>
      <dgm:spPr/>
    </dgm:pt>
    <dgm:pt modelId="{AE51C0E5-A6F9-41FD-A109-D416D2FC4ABB}" type="pres">
      <dgm:prSet presAssocID="{265A88CD-1650-4BCD-B3BD-06C56251DFA8}" presName="sibTrans" presStyleLbl="sibTrans2D1" presStyleIdx="4" presStyleCnt="6"/>
      <dgm:spPr/>
    </dgm:pt>
    <dgm:pt modelId="{36A5B82F-5784-4159-8B98-47E549100E5B}" type="pres">
      <dgm:prSet presAssocID="{265A88CD-1650-4BCD-B3BD-06C56251DFA8}" presName="connectorText" presStyleLbl="sibTrans2D1" presStyleIdx="4" presStyleCnt="6"/>
      <dgm:spPr/>
    </dgm:pt>
    <dgm:pt modelId="{30EA1019-65F0-4E89-BE5D-4A93FDF495B1}" type="pres">
      <dgm:prSet presAssocID="{55A7B400-08FE-47AC-8685-8583B9C43B05}" presName="node" presStyleLbl="node1" presStyleIdx="5" presStyleCnt="7">
        <dgm:presLayoutVars>
          <dgm:bulletEnabled val="1"/>
        </dgm:presLayoutVars>
      </dgm:prSet>
      <dgm:spPr/>
    </dgm:pt>
    <dgm:pt modelId="{EF334878-9423-418D-B51C-3014861677F0}" type="pres">
      <dgm:prSet presAssocID="{A49CB2AC-2451-4BEB-AB64-34E99B44EC8B}" presName="sibTrans" presStyleLbl="sibTrans2D1" presStyleIdx="5" presStyleCnt="6"/>
      <dgm:spPr/>
    </dgm:pt>
    <dgm:pt modelId="{A6372FC7-A9AE-4EEB-8E10-75ADCAEE5FF0}" type="pres">
      <dgm:prSet presAssocID="{A49CB2AC-2451-4BEB-AB64-34E99B44EC8B}" presName="connectorText" presStyleLbl="sibTrans2D1" presStyleIdx="5" presStyleCnt="6"/>
      <dgm:spPr/>
    </dgm:pt>
    <dgm:pt modelId="{FFF2687B-9263-4AB9-87F3-34971C0AD21B}" type="pres">
      <dgm:prSet presAssocID="{EC9CDD61-D80D-40B0-A12A-619DDF8967C7}" presName="node" presStyleLbl="node1" presStyleIdx="6" presStyleCnt="7">
        <dgm:presLayoutVars>
          <dgm:bulletEnabled val="1"/>
        </dgm:presLayoutVars>
      </dgm:prSet>
      <dgm:spPr/>
    </dgm:pt>
  </dgm:ptLst>
  <dgm:cxnLst>
    <dgm:cxn modelId="{D8515713-03C4-4C45-808A-8CD54F22E4D4}" type="presOf" srcId="{AAB1E665-F32A-41C4-8BFD-9276E68BF149}" destId="{0CF7FA28-4467-4B9B-B738-AC33E8D88EF9}" srcOrd="0" destOrd="0" presId="urn:microsoft.com/office/officeart/2005/8/layout/process5"/>
    <dgm:cxn modelId="{32824E24-5355-4FD5-9085-9FC57236AA34}" srcId="{003129C5-F70B-411A-8786-8631584D7EE8}" destId="{55A7B400-08FE-47AC-8685-8583B9C43B05}" srcOrd="5" destOrd="0" parTransId="{496B6A98-78FC-4FA1-9DA0-E1941AF9B692}" sibTransId="{A49CB2AC-2451-4BEB-AB64-34E99B44EC8B}"/>
    <dgm:cxn modelId="{5826FB24-65C2-460A-A1D1-8E15193C584E}" type="presOf" srcId="{EC9CDD61-D80D-40B0-A12A-619DDF8967C7}" destId="{FFF2687B-9263-4AB9-87F3-34971C0AD21B}" srcOrd="0" destOrd="0" presId="urn:microsoft.com/office/officeart/2005/8/layout/process5"/>
    <dgm:cxn modelId="{4E7E162F-7896-4886-88F4-92E666EAD0F2}" type="presOf" srcId="{A49CB2AC-2451-4BEB-AB64-34E99B44EC8B}" destId="{EF334878-9423-418D-B51C-3014861677F0}" srcOrd="0" destOrd="0" presId="urn:microsoft.com/office/officeart/2005/8/layout/process5"/>
    <dgm:cxn modelId="{22059846-5E13-45C2-99F3-B2CAE6F33479}" type="presOf" srcId="{30D902C7-9243-48CF-BF44-395D59BFDE0D}" destId="{179E1E07-8D95-49F1-82E7-316CAFD1D3A2}" srcOrd="1" destOrd="0" presId="urn:microsoft.com/office/officeart/2005/8/layout/process5"/>
    <dgm:cxn modelId="{67D69F46-B216-478B-930B-1CD6D0ED36D6}" srcId="{003129C5-F70B-411A-8786-8631584D7EE8}" destId="{0C2B9860-603D-442F-BD1B-44CAAE76E091}" srcOrd="1" destOrd="0" parTransId="{5A1595A3-7A91-4D91-87CB-69E2711C3E8E}" sibTransId="{E8E2F2E9-B30A-48A5-B51B-09359DD08FE8}"/>
    <dgm:cxn modelId="{37E20255-32C6-4868-9DF4-A8EEF0E10ACB}" srcId="{003129C5-F70B-411A-8786-8631584D7EE8}" destId="{847C8199-E421-462E-8EAE-317F443DF6FD}" srcOrd="3" destOrd="0" parTransId="{64E19E37-A36A-433D-8CB9-EE1653A9CEB9}" sibTransId="{C24262C3-2D9B-41ED-A992-2AD44B8CFB5A}"/>
    <dgm:cxn modelId="{F5895E56-0F04-4497-A133-41A7DCDF6EFE}" type="presOf" srcId="{C24262C3-2D9B-41ED-A992-2AD44B8CFB5A}" destId="{D6BF2B0D-98F9-4414-86E9-71A94CB52B35}" srcOrd="0" destOrd="0" presId="urn:microsoft.com/office/officeart/2005/8/layout/process5"/>
    <dgm:cxn modelId="{E877055E-D5A5-4743-BAD4-8269166B1805}" type="presOf" srcId="{265A88CD-1650-4BCD-B3BD-06C56251DFA8}" destId="{36A5B82F-5784-4159-8B98-47E549100E5B}" srcOrd="1" destOrd="0" presId="urn:microsoft.com/office/officeart/2005/8/layout/process5"/>
    <dgm:cxn modelId="{52092C60-A87B-445C-A02C-BDE80CA11717}" srcId="{003129C5-F70B-411A-8786-8631584D7EE8}" destId="{EC9CDD61-D80D-40B0-A12A-619DDF8967C7}" srcOrd="6" destOrd="0" parTransId="{7B07AF71-050C-46AF-A175-0B8DF2B284F5}" sibTransId="{6AC40B8E-F048-4B5B-9B95-14B9C0E5A974}"/>
    <dgm:cxn modelId="{B3800F76-12BE-4AC6-A367-441E6A93D2E3}" srcId="{003129C5-F70B-411A-8786-8631584D7EE8}" destId="{BA69BCF8-CB48-4FD6-A2AA-9DF05CA9F35B}" srcOrd="2" destOrd="0" parTransId="{1F086E52-0116-468E-8D0F-627E5ADE3123}" sibTransId="{30D902C7-9243-48CF-BF44-395D59BFDE0D}"/>
    <dgm:cxn modelId="{78BA1F7B-AAE6-4F9F-801A-8511D0E8E70B}" type="presOf" srcId="{E8E2F2E9-B30A-48A5-B51B-09359DD08FE8}" destId="{42B6ED68-D43C-4529-9882-BB067AEBA14B}" srcOrd="1" destOrd="0" presId="urn:microsoft.com/office/officeart/2005/8/layout/process5"/>
    <dgm:cxn modelId="{A87D3F7D-C2CA-4CC1-A05E-F1AD8B532E29}" type="presOf" srcId="{265A88CD-1650-4BCD-B3BD-06C56251DFA8}" destId="{AE51C0E5-A6F9-41FD-A109-D416D2FC4ABB}" srcOrd="0" destOrd="0" presId="urn:microsoft.com/office/officeart/2005/8/layout/process5"/>
    <dgm:cxn modelId="{30F1C883-8D1F-4190-AE5B-DAA5C3719A69}" type="presOf" srcId="{30D902C7-9243-48CF-BF44-395D59BFDE0D}" destId="{0D0E8ABE-D01B-49B7-9BAA-F64C535F9633}" srcOrd="0" destOrd="0" presId="urn:microsoft.com/office/officeart/2005/8/layout/process5"/>
    <dgm:cxn modelId="{14220184-0EBA-4101-BD96-A6E436B23870}" type="presOf" srcId="{AAB1E665-F32A-41C4-8BFD-9276E68BF149}" destId="{A5135F2A-44A9-4BCB-B694-FFF2F2046901}" srcOrd="1" destOrd="0" presId="urn:microsoft.com/office/officeart/2005/8/layout/process5"/>
    <dgm:cxn modelId="{E7E8F388-8630-45B7-ACB8-DBD474BC3F60}" srcId="{003129C5-F70B-411A-8786-8631584D7EE8}" destId="{5A1B8113-881A-4C0A-BC74-8ED8849AE122}" srcOrd="4" destOrd="0" parTransId="{C1E6AF6A-1145-4610-B6C8-1F17A7D71B86}" sibTransId="{265A88CD-1650-4BCD-B3BD-06C56251DFA8}"/>
    <dgm:cxn modelId="{616D048A-5C19-4923-8464-7354B0BBA0F0}" type="presOf" srcId="{C24262C3-2D9B-41ED-A992-2AD44B8CFB5A}" destId="{01327DD9-4F01-4663-9F80-BF4810EBAF70}" srcOrd="1" destOrd="0" presId="urn:microsoft.com/office/officeart/2005/8/layout/process5"/>
    <dgm:cxn modelId="{A827C999-1B8A-438F-BA14-8F82D9F6E71A}" type="presOf" srcId="{003129C5-F70B-411A-8786-8631584D7EE8}" destId="{283A5242-BA7C-45C0-96F8-263497354133}" srcOrd="0" destOrd="0" presId="urn:microsoft.com/office/officeart/2005/8/layout/process5"/>
    <dgm:cxn modelId="{6C2395A8-F282-4400-AB9D-54E3545B91B4}" type="presOf" srcId="{5A1B8113-881A-4C0A-BC74-8ED8849AE122}" destId="{EE08893C-9347-4B22-80A3-69D9D026F2BB}" srcOrd="0" destOrd="0" presId="urn:microsoft.com/office/officeart/2005/8/layout/process5"/>
    <dgm:cxn modelId="{00E21DAE-6132-4D9A-B0D2-9AF2DB9972C7}" type="presOf" srcId="{7A9ACA36-36D0-4CEF-A278-12A7E8B900F1}" destId="{87EB233A-2F59-4D86-83E5-17B5F1A495CE}" srcOrd="0" destOrd="0" presId="urn:microsoft.com/office/officeart/2005/8/layout/process5"/>
    <dgm:cxn modelId="{5609D4AF-B1A3-4829-829D-FF60C554A5D5}" type="presOf" srcId="{0C2B9860-603D-442F-BD1B-44CAAE76E091}" destId="{3473D717-27C9-4E0C-9D84-3DDC9F38BEB7}" srcOrd="0" destOrd="0" presId="urn:microsoft.com/office/officeart/2005/8/layout/process5"/>
    <dgm:cxn modelId="{37728BBD-192B-424D-BD89-50FBFBF5B9E4}" type="presOf" srcId="{55A7B400-08FE-47AC-8685-8583B9C43B05}" destId="{30EA1019-65F0-4E89-BE5D-4A93FDF495B1}" srcOrd="0" destOrd="0" presId="urn:microsoft.com/office/officeart/2005/8/layout/process5"/>
    <dgm:cxn modelId="{4FB505CD-8705-428E-9BF8-3599569684BD}" type="presOf" srcId="{BA69BCF8-CB48-4FD6-A2AA-9DF05CA9F35B}" destId="{A9B541DD-8892-4F93-946E-EB0300D54095}" srcOrd="0" destOrd="0" presId="urn:microsoft.com/office/officeart/2005/8/layout/process5"/>
    <dgm:cxn modelId="{5C11FFE8-D39A-4734-BEB9-9327181A5BF4}" srcId="{003129C5-F70B-411A-8786-8631584D7EE8}" destId="{7A9ACA36-36D0-4CEF-A278-12A7E8B900F1}" srcOrd="0" destOrd="0" parTransId="{CE6BD69D-98CD-47B2-8E2C-BC5FB578EEE6}" sibTransId="{AAB1E665-F32A-41C4-8BFD-9276E68BF149}"/>
    <dgm:cxn modelId="{5B611EEA-DA33-488E-BE89-E4E563D148C5}" type="presOf" srcId="{E8E2F2E9-B30A-48A5-B51B-09359DD08FE8}" destId="{61C679A1-7FA3-49E8-BD85-146D26903E99}" srcOrd="0" destOrd="0" presId="urn:microsoft.com/office/officeart/2005/8/layout/process5"/>
    <dgm:cxn modelId="{48C8C7EC-2261-4081-A615-C5CADF1D0202}" type="presOf" srcId="{A49CB2AC-2451-4BEB-AB64-34E99B44EC8B}" destId="{A6372FC7-A9AE-4EEB-8E10-75ADCAEE5FF0}" srcOrd="1" destOrd="0" presId="urn:microsoft.com/office/officeart/2005/8/layout/process5"/>
    <dgm:cxn modelId="{4DF3E8FD-5A25-485A-8CFE-576749EE83B8}" type="presOf" srcId="{847C8199-E421-462E-8EAE-317F443DF6FD}" destId="{B27EA9DE-D266-4A1D-8E98-F21162ADBD54}" srcOrd="0" destOrd="0" presId="urn:microsoft.com/office/officeart/2005/8/layout/process5"/>
    <dgm:cxn modelId="{7D33F3AA-231D-4552-BBDF-68ED9FDE66B9}" type="presParOf" srcId="{283A5242-BA7C-45C0-96F8-263497354133}" destId="{87EB233A-2F59-4D86-83E5-17B5F1A495CE}" srcOrd="0" destOrd="0" presId="urn:microsoft.com/office/officeart/2005/8/layout/process5"/>
    <dgm:cxn modelId="{F9AC7538-01A6-4083-B506-D0B11808D2F7}" type="presParOf" srcId="{283A5242-BA7C-45C0-96F8-263497354133}" destId="{0CF7FA28-4467-4B9B-B738-AC33E8D88EF9}" srcOrd="1" destOrd="0" presId="urn:microsoft.com/office/officeart/2005/8/layout/process5"/>
    <dgm:cxn modelId="{F82AC1F2-25C0-429C-AAA3-25F4714DB10D}" type="presParOf" srcId="{0CF7FA28-4467-4B9B-B738-AC33E8D88EF9}" destId="{A5135F2A-44A9-4BCB-B694-FFF2F2046901}" srcOrd="0" destOrd="0" presId="urn:microsoft.com/office/officeart/2005/8/layout/process5"/>
    <dgm:cxn modelId="{EF48648C-7301-4DDF-844E-D356C33F12A7}" type="presParOf" srcId="{283A5242-BA7C-45C0-96F8-263497354133}" destId="{3473D717-27C9-4E0C-9D84-3DDC9F38BEB7}" srcOrd="2" destOrd="0" presId="urn:microsoft.com/office/officeart/2005/8/layout/process5"/>
    <dgm:cxn modelId="{7C6DFE97-2F36-4328-813B-9548EC923A25}" type="presParOf" srcId="{283A5242-BA7C-45C0-96F8-263497354133}" destId="{61C679A1-7FA3-49E8-BD85-146D26903E99}" srcOrd="3" destOrd="0" presId="urn:microsoft.com/office/officeart/2005/8/layout/process5"/>
    <dgm:cxn modelId="{9434ED61-A5EB-45AB-9BEE-A2598813E7C8}" type="presParOf" srcId="{61C679A1-7FA3-49E8-BD85-146D26903E99}" destId="{42B6ED68-D43C-4529-9882-BB067AEBA14B}" srcOrd="0" destOrd="0" presId="urn:microsoft.com/office/officeart/2005/8/layout/process5"/>
    <dgm:cxn modelId="{240E1755-40BE-4364-81B3-2CC08A1CA9D2}" type="presParOf" srcId="{283A5242-BA7C-45C0-96F8-263497354133}" destId="{A9B541DD-8892-4F93-946E-EB0300D54095}" srcOrd="4" destOrd="0" presId="urn:microsoft.com/office/officeart/2005/8/layout/process5"/>
    <dgm:cxn modelId="{0A186FFF-40E4-4E3B-8A04-039A5C7FA90B}" type="presParOf" srcId="{283A5242-BA7C-45C0-96F8-263497354133}" destId="{0D0E8ABE-D01B-49B7-9BAA-F64C535F9633}" srcOrd="5" destOrd="0" presId="urn:microsoft.com/office/officeart/2005/8/layout/process5"/>
    <dgm:cxn modelId="{3052560C-389C-4175-BE09-A5E86BADA4CD}" type="presParOf" srcId="{0D0E8ABE-D01B-49B7-9BAA-F64C535F9633}" destId="{179E1E07-8D95-49F1-82E7-316CAFD1D3A2}" srcOrd="0" destOrd="0" presId="urn:microsoft.com/office/officeart/2005/8/layout/process5"/>
    <dgm:cxn modelId="{F268D920-FF35-424F-8FCD-241FCD27C560}" type="presParOf" srcId="{283A5242-BA7C-45C0-96F8-263497354133}" destId="{B27EA9DE-D266-4A1D-8E98-F21162ADBD54}" srcOrd="6" destOrd="0" presId="urn:microsoft.com/office/officeart/2005/8/layout/process5"/>
    <dgm:cxn modelId="{47DE2F78-DC69-49A5-AD00-593578E074EC}" type="presParOf" srcId="{283A5242-BA7C-45C0-96F8-263497354133}" destId="{D6BF2B0D-98F9-4414-86E9-71A94CB52B35}" srcOrd="7" destOrd="0" presId="urn:microsoft.com/office/officeart/2005/8/layout/process5"/>
    <dgm:cxn modelId="{B5C51AD5-3F92-43E1-8E01-2AA48132C402}" type="presParOf" srcId="{D6BF2B0D-98F9-4414-86E9-71A94CB52B35}" destId="{01327DD9-4F01-4663-9F80-BF4810EBAF70}" srcOrd="0" destOrd="0" presId="urn:microsoft.com/office/officeart/2005/8/layout/process5"/>
    <dgm:cxn modelId="{AFFD5C5F-70E1-4244-BC71-7AF63E22193D}" type="presParOf" srcId="{283A5242-BA7C-45C0-96F8-263497354133}" destId="{EE08893C-9347-4B22-80A3-69D9D026F2BB}" srcOrd="8" destOrd="0" presId="urn:microsoft.com/office/officeart/2005/8/layout/process5"/>
    <dgm:cxn modelId="{BC4ADFD8-4499-4A07-AE03-07956F97DBD3}" type="presParOf" srcId="{283A5242-BA7C-45C0-96F8-263497354133}" destId="{AE51C0E5-A6F9-41FD-A109-D416D2FC4ABB}" srcOrd="9" destOrd="0" presId="urn:microsoft.com/office/officeart/2005/8/layout/process5"/>
    <dgm:cxn modelId="{076EE452-12C0-4979-8EA1-96D2471B4CF6}" type="presParOf" srcId="{AE51C0E5-A6F9-41FD-A109-D416D2FC4ABB}" destId="{36A5B82F-5784-4159-8B98-47E549100E5B}" srcOrd="0" destOrd="0" presId="urn:microsoft.com/office/officeart/2005/8/layout/process5"/>
    <dgm:cxn modelId="{FE0B5209-4A02-48F2-BDD7-0E0925135D6F}" type="presParOf" srcId="{283A5242-BA7C-45C0-96F8-263497354133}" destId="{30EA1019-65F0-4E89-BE5D-4A93FDF495B1}" srcOrd="10" destOrd="0" presId="urn:microsoft.com/office/officeart/2005/8/layout/process5"/>
    <dgm:cxn modelId="{48D89AFB-8B68-4513-891C-1205DF6B689E}" type="presParOf" srcId="{283A5242-BA7C-45C0-96F8-263497354133}" destId="{EF334878-9423-418D-B51C-3014861677F0}" srcOrd="11" destOrd="0" presId="urn:microsoft.com/office/officeart/2005/8/layout/process5"/>
    <dgm:cxn modelId="{8C7D3144-1B61-4876-B538-850C52984C34}" type="presParOf" srcId="{EF334878-9423-418D-B51C-3014861677F0}" destId="{A6372FC7-A9AE-4EEB-8E10-75ADCAEE5FF0}" srcOrd="0" destOrd="0" presId="urn:microsoft.com/office/officeart/2005/8/layout/process5"/>
    <dgm:cxn modelId="{B427611D-CF10-422D-BC8A-AF95DC2A282A}" type="presParOf" srcId="{283A5242-BA7C-45C0-96F8-263497354133}" destId="{FFF2687B-9263-4AB9-87F3-34971C0AD21B}" srcOrd="12" destOrd="0" presId="urn:microsoft.com/office/officeart/2005/8/layout/process5"/>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2_1" csCatId="accent2" phldr="1"/>
      <dgm:spPr/>
      <dgm:t>
        <a:bodyPr/>
        <a:lstStyle/>
        <a:p>
          <a:endParaRPr lang="en-US"/>
        </a:p>
      </dgm:t>
    </dgm:pt>
    <dgm:pt modelId="{9E4F5C24-BD2F-43BF-AF14-016FA08423D3}">
      <dgm:prSet phldrT="[Text]"/>
      <dgm:spPr/>
      <dgm:t>
        <a:bodyPr/>
        <a:lstStyle/>
        <a:p>
          <a:r>
            <a:rPr lang="en-US" b="1"/>
            <a:t>CAP</a:t>
          </a:r>
          <a:endParaRPr lang="en-US" b="1" dirty="0"/>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dgm:t>
        <a:bodyPr/>
        <a:lstStyle/>
        <a:p>
          <a:r>
            <a:rPr lang="en-US" sz="3600" b="1" i="1" u="sng"/>
            <a:t>C</a:t>
          </a:r>
          <a:r>
            <a:rPr lang="en-US" sz="2400"/>
            <a:t>ommon</a:t>
          </a:r>
          <a:endParaRPr lang="en-US" sz="2400" dirty="0"/>
        </a:p>
      </dgm:t>
    </dgm:pt>
    <dgm:pt modelId="{C092546D-31D9-4905-AFA1-164B2F8CC641}" type="parTrans" cxnId="{F5078289-3332-455F-9C3B-37F1A65B9FCA}">
      <dgm:prSet/>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dgm:t>
        <a:bodyPr/>
        <a:lstStyle/>
        <a:p>
          <a:r>
            <a:rPr lang="en-US" sz="3600" b="1" i="1" u="sng"/>
            <a:t>A</a:t>
          </a:r>
          <a:r>
            <a:rPr lang="en-US" sz="2400"/>
            <a:t>pproach</a:t>
          </a:r>
          <a:endParaRPr lang="en-US" sz="2400" dirty="0"/>
        </a:p>
      </dgm:t>
    </dgm:pt>
    <dgm:pt modelId="{8B575A7B-86CE-4322-A31C-C6B0B2528668}" type="parTrans" cxnId="{141D61D6-F98F-426D-9834-E4A8656CDE36}">
      <dgm:prSet/>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dgm:t>
        <a:bodyPr/>
        <a:lstStyle/>
        <a:p>
          <a:r>
            <a:rPr lang="en-US" sz="3600" b="1" i="1" u="sng"/>
            <a:t>P</a:t>
          </a:r>
          <a:r>
            <a:rPr lang="en-US" sz="2400"/>
            <a:t>ath</a:t>
          </a:r>
          <a:endParaRPr lang="en-US" sz="2400" dirty="0"/>
        </a:p>
      </dgm:t>
    </dgm:pt>
    <dgm:pt modelId="{CF3504D8-FE6C-4862-B719-1260FBB410A6}" type="parTrans" cxnId="{695F2F2A-95F1-4986-9538-7A0F6551E1F0}">
      <dgm:prSet/>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custRadScaleRad="99828" custRadScaleInc="5920">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DB14F8-2D4A-C049-9EE5-8A2747AD2EB8}">
      <dsp:nvSpPr>
        <dsp:cNvPr id="0" name=""/>
        <dsp:cNvSpPr/>
      </dsp:nvSpPr>
      <dsp:spPr>
        <a:xfrm>
          <a:off x="0" y="163439"/>
          <a:ext cx="6007607"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To develop theoretical and practical knowledge and understanding of forensic recovery and examination in criminal investigation. </a:t>
          </a:r>
          <a:endParaRPr lang="en-US" sz="1600" kern="1200"/>
        </a:p>
      </dsp:txBody>
      <dsp:txXfrm>
        <a:off x="31070" y="194509"/>
        <a:ext cx="5945467" cy="574340"/>
      </dsp:txXfrm>
    </dsp:sp>
    <dsp:sp modelId="{35A90CE1-7D73-924F-8BC4-EA72FD7F7FFE}">
      <dsp:nvSpPr>
        <dsp:cNvPr id="0" name=""/>
        <dsp:cNvSpPr/>
      </dsp:nvSpPr>
      <dsp:spPr>
        <a:xfrm>
          <a:off x="0" y="846000"/>
          <a:ext cx="6007607"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To analyse legislation, policies and procedures relating to the forensic recovery and examination of crime scenes will be critically analysed.</a:t>
          </a:r>
          <a:endParaRPr lang="en-US" sz="1600" kern="1200" dirty="0"/>
        </a:p>
      </dsp:txBody>
      <dsp:txXfrm>
        <a:off x="31070" y="877070"/>
        <a:ext cx="5945467" cy="5743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34B341-A93A-CE46-A678-23F25988EF42}">
      <dsp:nvSpPr>
        <dsp:cNvPr id="0" name=""/>
        <dsp:cNvSpPr/>
      </dsp:nvSpPr>
      <dsp:spPr>
        <a:xfrm>
          <a:off x="379476" y="0"/>
          <a:ext cx="5504687" cy="550468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1656AB-2230-0447-B140-50D63FAC66B9}">
      <dsp:nvSpPr>
        <dsp:cNvPr id="0" name=""/>
        <dsp:cNvSpPr/>
      </dsp:nvSpPr>
      <dsp:spPr>
        <a:xfrm>
          <a:off x="902421" y="522945"/>
          <a:ext cx="2146828" cy="21468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The National Decision Model is the basis of decision making </a:t>
          </a:r>
        </a:p>
      </dsp:txBody>
      <dsp:txXfrm>
        <a:off x="1007221" y="627745"/>
        <a:ext cx="1937228" cy="1937228"/>
      </dsp:txXfrm>
    </dsp:sp>
    <dsp:sp modelId="{9C10E8D0-A9FC-C44E-9363-3A1DA8CFC986}">
      <dsp:nvSpPr>
        <dsp:cNvPr id="0" name=""/>
        <dsp:cNvSpPr/>
      </dsp:nvSpPr>
      <dsp:spPr>
        <a:xfrm>
          <a:off x="3214390" y="522945"/>
          <a:ext cx="2146828" cy="214682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THRIVE provides a framework to support our decision making, informing a holistic understanding of the situation. </a:t>
          </a:r>
        </a:p>
      </dsp:txBody>
      <dsp:txXfrm>
        <a:off x="3319190" y="627745"/>
        <a:ext cx="1937228" cy="1937228"/>
      </dsp:txXfrm>
    </dsp:sp>
    <dsp:sp modelId="{16F846CE-46D9-D84A-8A84-39D7A3A28600}">
      <dsp:nvSpPr>
        <dsp:cNvPr id="0" name=""/>
        <dsp:cNvSpPr/>
      </dsp:nvSpPr>
      <dsp:spPr>
        <a:xfrm>
          <a:off x="902421" y="2834914"/>
          <a:ext cx="2146828" cy="214682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THRIVE is an integral part of our ethical decision making. </a:t>
          </a:r>
        </a:p>
      </dsp:txBody>
      <dsp:txXfrm>
        <a:off x="1007221" y="2939714"/>
        <a:ext cx="1937228" cy="1937228"/>
      </dsp:txXfrm>
    </dsp:sp>
    <dsp:sp modelId="{AC1BBA85-09DB-F844-86AB-8F76B0B2400E}">
      <dsp:nvSpPr>
        <dsp:cNvPr id="0" name=""/>
        <dsp:cNvSpPr/>
      </dsp:nvSpPr>
      <dsp:spPr>
        <a:xfrm>
          <a:off x="3214390" y="2834914"/>
          <a:ext cx="2146828" cy="21468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THRIVE will be used to assess situations where decision making, and management of risk has a range of considerations and responses related to the circumstances. </a:t>
          </a:r>
        </a:p>
      </dsp:txBody>
      <dsp:txXfrm>
        <a:off x="3319190" y="2939714"/>
        <a:ext cx="1937228" cy="19372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11C2B-971E-D441-8749-FDD320DD52FC}">
      <dsp:nvSpPr>
        <dsp:cNvPr id="0" name=""/>
        <dsp:cNvSpPr/>
      </dsp:nvSpPr>
      <dsp:spPr>
        <a:xfrm>
          <a:off x="2103120" y="1890"/>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Identifying scenes </a:t>
          </a:r>
        </a:p>
      </dsp:txBody>
      <dsp:txXfrm>
        <a:off x="2103120" y="1890"/>
        <a:ext cx="8412480" cy="829686"/>
      </dsp:txXfrm>
    </dsp:sp>
    <dsp:sp modelId="{F50A81D8-E458-0146-ACDB-612F54A28DEB}">
      <dsp:nvSpPr>
        <dsp:cNvPr id="0" name=""/>
        <dsp:cNvSpPr/>
      </dsp:nvSpPr>
      <dsp:spPr>
        <a:xfrm>
          <a:off x="0" y="1890"/>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Identifying</a:t>
          </a:r>
        </a:p>
      </dsp:txBody>
      <dsp:txXfrm>
        <a:off x="0" y="1890"/>
        <a:ext cx="2103120" cy="829686"/>
      </dsp:txXfrm>
    </dsp:sp>
    <dsp:sp modelId="{A59CE1AB-25A3-8241-A85D-D4CDBB34CE34}">
      <dsp:nvSpPr>
        <dsp:cNvPr id="0" name=""/>
        <dsp:cNvSpPr/>
      </dsp:nvSpPr>
      <dsp:spPr>
        <a:xfrm>
          <a:off x="2103120" y="881358"/>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Securing scenes </a:t>
          </a:r>
        </a:p>
      </dsp:txBody>
      <dsp:txXfrm>
        <a:off x="2103120" y="881358"/>
        <a:ext cx="8412480" cy="829686"/>
      </dsp:txXfrm>
    </dsp:sp>
    <dsp:sp modelId="{7DD7062D-73BB-2042-9DC4-E005BC2DEAAC}">
      <dsp:nvSpPr>
        <dsp:cNvPr id="0" name=""/>
        <dsp:cNvSpPr/>
      </dsp:nvSpPr>
      <dsp:spPr>
        <a:xfrm>
          <a:off x="0" y="881358"/>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Securing</a:t>
          </a:r>
        </a:p>
      </dsp:txBody>
      <dsp:txXfrm>
        <a:off x="0" y="881358"/>
        <a:ext cx="2103120" cy="829686"/>
      </dsp:txXfrm>
    </dsp:sp>
    <dsp:sp modelId="{E6B01515-4F37-034B-B826-F9695D04F602}">
      <dsp:nvSpPr>
        <dsp:cNvPr id="0" name=""/>
        <dsp:cNvSpPr/>
      </dsp:nvSpPr>
      <dsp:spPr>
        <a:xfrm>
          <a:off x="2103120" y="1760825"/>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Preserving scenes</a:t>
          </a:r>
        </a:p>
      </dsp:txBody>
      <dsp:txXfrm>
        <a:off x="2103120" y="1760825"/>
        <a:ext cx="8412480" cy="829686"/>
      </dsp:txXfrm>
    </dsp:sp>
    <dsp:sp modelId="{8CCB496D-24A9-8E40-9538-B488ADB76638}">
      <dsp:nvSpPr>
        <dsp:cNvPr id="0" name=""/>
        <dsp:cNvSpPr/>
      </dsp:nvSpPr>
      <dsp:spPr>
        <a:xfrm>
          <a:off x="0" y="1760825"/>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Preserving</a:t>
          </a:r>
        </a:p>
      </dsp:txBody>
      <dsp:txXfrm>
        <a:off x="0" y="1760825"/>
        <a:ext cx="2103120" cy="829686"/>
      </dsp:txXfrm>
    </dsp:sp>
    <dsp:sp modelId="{EA192824-C327-8A49-A598-CDD32A05C17F}">
      <dsp:nvSpPr>
        <dsp:cNvPr id="0" name=""/>
        <dsp:cNvSpPr/>
      </dsp:nvSpPr>
      <dsp:spPr>
        <a:xfrm>
          <a:off x="2103120" y="2640293"/>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Searching and examining scenes</a:t>
          </a:r>
        </a:p>
      </dsp:txBody>
      <dsp:txXfrm>
        <a:off x="2103120" y="2640293"/>
        <a:ext cx="8412480" cy="829686"/>
      </dsp:txXfrm>
    </dsp:sp>
    <dsp:sp modelId="{00A5395E-9423-A549-B19C-C0213A25D946}">
      <dsp:nvSpPr>
        <dsp:cNvPr id="0" name=""/>
        <dsp:cNvSpPr/>
      </dsp:nvSpPr>
      <dsp:spPr>
        <a:xfrm>
          <a:off x="0" y="2640293"/>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Searching and examining</a:t>
          </a:r>
        </a:p>
      </dsp:txBody>
      <dsp:txXfrm>
        <a:off x="0" y="2640293"/>
        <a:ext cx="2103120" cy="829686"/>
      </dsp:txXfrm>
    </dsp:sp>
    <dsp:sp modelId="{8A7DA1B9-4CAC-6B45-B031-B40A34211566}">
      <dsp:nvSpPr>
        <dsp:cNvPr id="0" name=""/>
        <dsp:cNvSpPr/>
      </dsp:nvSpPr>
      <dsp:spPr>
        <a:xfrm>
          <a:off x="2103120" y="3519760"/>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Releasing scenes </a:t>
          </a:r>
        </a:p>
      </dsp:txBody>
      <dsp:txXfrm>
        <a:off x="2103120" y="3519760"/>
        <a:ext cx="8412480" cy="829686"/>
      </dsp:txXfrm>
    </dsp:sp>
    <dsp:sp modelId="{55C764A0-1C2C-4341-AE75-DB3E9FD8E914}">
      <dsp:nvSpPr>
        <dsp:cNvPr id="0" name=""/>
        <dsp:cNvSpPr/>
      </dsp:nvSpPr>
      <dsp:spPr>
        <a:xfrm>
          <a:off x="0" y="3519760"/>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Releasing</a:t>
          </a:r>
        </a:p>
      </dsp:txBody>
      <dsp:txXfrm>
        <a:off x="0" y="3519760"/>
        <a:ext cx="2103120" cy="8296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9B2634-B4D5-3F48-859B-7379FC9F2E9F}">
      <dsp:nvSpPr>
        <dsp:cNvPr id="0" name=""/>
        <dsp:cNvSpPr/>
      </dsp:nvSpPr>
      <dsp:spPr>
        <a:xfrm>
          <a:off x="0" y="0"/>
          <a:ext cx="42829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90D1782-44A0-DD4E-90DD-DFC2D80548C6}">
      <dsp:nvSpPr>
        <dsp:cNvPr id="0" name=""/>
        <dsp:cNvSpPr/>
      </dsp:nvSpPr>
      <dsp:spPr>
        <a:xfrm>
          <a:off x="0" y="0"/>
          <a:ext cx="4282984" cy="1755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‘’Term used to describe a systematic approach to gathering and assessing material, underpinning an effective investigation’’ </a:t>
          </a:r>
          <a:br>
            <a:rPr lang="en-GB" sz="1900" kern="1200" dirty="0"/>
          </a:br>
          <a:r>
            <a:rPr lang="en-GB" sz="1900" kern="1200" dirty="0"/>
            <a:t>(ACPO Core Investigative Doctrine, 2005, p. 61).</a:t>
          </a:r>
          <a:endParaRPr lang="en-US" sz="1900" kern="1200" dirty="0"/>
        </a:p>
      </dsp:txBody>
      <dsp:txXfrm>
        <a:off x="0" y="0"/>
        <a:ext cx="4282984" cy="1755971"/>
      </dsp:txXfrm>
    </dsp:sp>
    <dsp:sp modelId="{BFF9789C-FB07-C546-9D58-AA10EBF15096}">
      <dsp:nvSpPr>
        <dsp:cNvPr id="0" name=""/>
        <dsp:cNvSpPr/>
      </dsp:nvSpPr>
      <dsp:spPr>
        <a:xfrm>
          <a:off x="0" y="1755971"/>
          <a:ext cx="42829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7A00AA3-62B5-904D-A643-65BD1FDE529C}">
      <dsp:nvSpPr>
        <dsp:cNvPr id="0" name=""/>
        <dsp:cNvSpPr/>
      </dsp:nvSpPr>
      <dsp:spPr>
        <a:xfrm>
          <a:off x="0" y="1755971"/>
          <a:ext cx="4282984" cy="1755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‘’The application of an investigative mindset will bring some order to the way in which investigators examine material and make decisions’’ </a:t>
          </a:r>
          <a:br>
            <a:rPr lang="en-GB" sz="1900" kern="1200" dirty="0"/>
          </a:br>
          <a:r>
            <a:rPr lang="en-GB" sz="1900" kern="1200" dirty="0"/>
            <a:t>(ACPO Core Investigative Doctrine, 2021, p, 84). </a:t>
          </a:r>
          <a:endParaRPr lang="en-US" sz="1900" kern="1200" dirty="0"/>
        </a:p>
      </dsp:txBody>
      <dsp:txXfrm>
        <a:off x="0" y="1755971"/>
        <a:ext cx="4282984" cy="17559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B233A-2F59-4D86-83E5-17B5F1A495CE}">
      <dsp:nvSpPr>
        <dsp:cNvPr id="0" name=""/>
        <dsp:cNvSpPr/>
      </dsp:nvSpPr>
      <dsp:spPr>
        <a:xfrm>
          <a:off x="4092" y="464178"/>
          <a:ext cx="1789361" cy="1073617"/>
        </a:xfrm>
        <a:prstGeom prst="roundRect">
          <a:avLst>
            <a:gd name="adj" fmla="val 10000"/>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Managing scenes</a:t>
          </a:r>
          <a:endParaRPr lang="en-US" sz="2400" kern="1200" dirty="0"/>
        </a:p>
      </dsp:txBody>
      <dsp:txXfrm>
        <a:off x="35537" y="495623"/>
        <a:ext cx="1726471" cy="1010727"/>
      </dsp:txXfrm>
    </dsp:sp>
    <dsp:sp modelId="{0CF7FA28-4467-4B9B-B738-AC33E8D88EF9}">
      <dsp:nvSpPr>
        <dsp:cNvPr id="0" name=""/>
        <dsp:cNvSpPr/>
      </dsp:nvSpPr>
      <dsp:spPr>
        <a:xfrm>
          <a:off x="1950918" y="779106"/>
          <a:ext cx="379344" cy="443761"/>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1950918" y="867858"/>
        <a:ext cx="265541" cy="266257"/>
      </dsp:txXfrm>
    </dsp:sp>
    <dsp:sp modelId="{3473D717-27C9-4E0C-9D84-3DDC9F38BEB7}">
      <dsp:nvSpPr>
        <dsp:cNvPr id="0" name=""/>
        <dsp:cNvSpPr/>
      </dsp:nvSpPr>
      <dsp:spPr>
        <a:xfrm>
          <a:off x="2509199" y="464178"/>
          <a:ext cx="1789361" cy="1073617"/>
        </a:xfrm>
        <a:prstGeom prst="roundRect">
          <a:avLst>
            <a:gd name="adj" fmla="val 10000"/>
          </a:avLst>
        </a:prstGeom>
        <a:solidFill>
          <a:schemeClr val="accent4">
            <a:shade val="80000"/>
            <a:hueOff val="-85547"/>
            <a:satOff val="0"/>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Identifying scenes</a:t>
          </a:r>
          <a:endParaRPr lang="en-US" sz="2400" kern="1200" dirty="0"/>
        </a:p>
      </dsp:txBody>
      <dsp:txXfrm>
        <a:off x="2540644" y="495623"/>
        <a:ext cx="1726471" cy="1010727"/>
      </dsp:txXfrm>
    </dsp:sp>
    <dsp:sp modelId="{61C679A1-7FA3-49E8-BD85-146D26903E99}">
      <dsp:nvSpPr>
        <dsp:cNvPr id="0" name=""/>
        <dsp:cNvSpPr/>
      </dsp:nvSpPr>
      <dsp:spPr>
        <a:xfrm>
          <a:off x="4456024" y="779106"/>
          <a:ext cx="379344" cy="443761"/>
        </a:xfrm>
        <a:prstGeom prst="rightArrow">
          <a:avLst>
            <a:gd name="adj1" fmla="val 60000"/>
            <a:gd name="adj2" fmla="val 50000"/>
          </a:avLst>
        </a:prstGeom>
        <a:solidFill>
          <a:schemeClr val="accent4">
            <a:shade val="90000"/>
            <a:hueOff val="-103174"/>
            <a:satOff val="0"/>
            <a:lumOff val="62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456024" y="867858"/>
        <a:ext cx="265541" cy="266257"/>
      </dsp:txXfrm>
    </dsp:sp>
    <dsp:sp modelId="{A9B541DD-8892-4F93-946E-EB0300D54095}">
      <dsp:nvSpPr>
        <dsp:cNvPr id="0" name=""/>
        <dsp:cNvSpPr/>
      </dsp:nvSpPr>
      <dsp:spPr>
        <a:xfrm>
          <a:off x="5014305" y="464178"/>
          <a:ext cx="1789361" cy="1073617"/>
        </a:xfrm>
        <a:prstGeom prst="roundRect">
          <a:avLst>
            <a:gd name="adj" fmla="val 10000"/>
          </a:avLst>
        </a:prstGeom>
        <a:solidFill>
          <a:schemeClr val="accent4">
            <a:shade val="80000"/>
            <a:hueOff val="-171094"/>
            <a:satOff val="0"/>
            <a:lumOff val="112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Securing the scene</a:t>
          </a:r>
          <a:endParaRPr lang="en-US" sz="2400" kern="1200" dirty="0"/>
        </a:p>
      </dsp:txBody>
      <dsp:txXfrm>
        <a:off x="5045750" y="495623"/>
        <a:ext cx="1726471" cy="1010727"/>
      </dsp:txXfrm>
    </dsp:sp>
    <dsp:sp modelId="{0D0E8ABE-D01B-49B7-9BAA-F64C535F9633}">
      <dsp:nvSpPr>
        <dsp:cNvPr id="0" name=""/>
        <dsp:cNvSpPr/>
      </dsp:nvSpPr>
      <dsp:spPr>
        <a:xfrm>
          <a:off x="6961131" y="779106"/>
          <a:ext cx="379344" cy="443761"/>
        </a:xfrm>
        <a:prstGeom prst="rightArrow">
          <a:avLst>
            <a:gd name="adj1" fmla="val 60000"/>
            <a:gd name="adj2" fmla="val 50000"/>
          </a:avLst>
        </a:prstGeom>
        <a:solidFill>
          <a:schemeClr val="accent4">
            <a:shade val="90000"/>
            <a:hueOff val="-206347"/>
            <a:satOff val="0"/>
            <a:lumOff val="125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961131" y="867858"/>
        <a:ext cx="265541" cy="266257"/>
      </dsp:txXfrm>
    </dsp:sp>
    <dsp:sp modelId="{B27EA9DE-D266-4A1D-8E98-F21162ADBD54}">
      <dsp:nvSpPr>
        <dsp:cNvPr id="0" name=""/>
        <dsp:cNvSpPr/>
      </dsp:nvSpPr>
      <dsp:spPr>
        <a:xfrm>
          <a:off x="7519412" y="464178"/>
          <a:ext cx="1789361" cy="1073617"/>
        </a:xfrm>
        <a:prstGeom prst="roundRect">
          <a:avLst>
            <a:gd name="adj" fmla="val 10000"/>
          </a:avLst>
        </a:prstGeom>
        <a:solidFill>
          <a:schemeClr val="accent4">
            <a:shade val="80000"/>
            <a:hueOff val="-256642"/>
            <a:satOff val="0"/>
            <a:lumOff val="169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Cross-contamination</a:t>
          </a:r>
          <a:endParaRPr lang="en-US" sz="2400" kern="1200" dirty="0"/>
        </a:p>
      </dsp:txBody>
      <dsp:txXfrm>
        <a:off x="7550857" y="495623"/>
        <a:ext cx="1726471" cy="1010727"/>
      </dsp:txXfrm>
    </dsp:sp>
    <dsp:sp modelId="{D6BF2B0D-98F9-4414-86E9-71A94CB52B35}">
      <dsp:nvSpPr>
        <dsp:cNvPr id="0" name=""/>
        <dsp:cNvSpPr/>
      </dsp:nvSpPr>
      <dsp:spPr>
        <a:xfrm rot="5400000">
          <a:off x="8224421" y="1663050"/>
          <a:ext cx="379344" cy="443761"/>
        </a:xfrm>
        <a:prstGeom prst="rightArrow">
          <a:avLst>
            <a:gd name="adj1" fmla="val 60000"/>
            <a:gd name="adj2" fmla="val 50000"/>
          </a:avLst>
        </a:prstGeom>
        <a:solidFill>
          <a:schemeClr val="accent4">
            <a:shade val="90000"/>
            <a:hueOff val="-309521"/>
            <a:satOff val="0"/>
            <a:lumOff val="18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8280965" y="1695259"/>
        <a:ext cx="266257" cy="265541"/>
      </dsp:txXfrm>
    </dsp:sp>
    <dsp:sp modelId="{EE08893C-9347-4B22-80A3-69D9D026F2BB}">
      <dsp:nvSpPr>
        <dsp:cNvPr id="0" name=""/>
        <dsp:cNvSpPr/>
      </dsp:nvSpPr>
      <dsp:spPr>
        <a:xfrm>
          <a:off x="7519412" y="2253540"/>
          <a:ext cx="1789361" cy="1073617"/>
        </a:xfrm>
        <a:prstGeom prst="roundRect">
          <a:avLst>
            <a:gd name="adj" fmla="val 10000"/>
          </a:avLst>
        </a:prstGeom>
        <a:solidFill>
          <a:schemeClr val="accent4">
            <a:shade val="80000"/>
            <a:hueOff val="-342189"/>
            <a:satOff val="0"/>
            <a:lumOff val="225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Preserving the scene</a:t>
          </a:r>
          <a:endParaRPr lang="en-US" sz="2400" kern="1200" dirty="0"/>
        </a:p>
      </dsp:txBody>
      <dsp:txXfrm>
        <a:off x="7550857" y="2284985"/>
        <a:ext cx="1726471" cy="1010727"/>
      </dsp:txXfrm>
    </dsp:sp>
    <dsp:sp modelId="{AE51C0E5-A6F9-41FD-A109-D416D2FC4ABB}">
      <dsp:nvSpPr>
        <dsp:cNvPr id="0" name=""/>
        <dsp:cNvSpPr/>
      </dsp:nvSpPr>
      <dsp:spPr>
        <a:xfrm rot="10800000">
          <a:off x="6982603" y="2568468"/>
          <a:ext cx="379344" cy="443761"/>
        </a:xfrm>
        <a:prstGeom prst="rightArrow">
          <a:avLst>
            <a:gd name="adj1" fmla="val 60000"/>
            <a:gd name="adj2" fmla="val 50000"/>
          </a:avLst>
        </a:prstGeom>
        <a:solidFill>
          <a:schemeClr val="accent4">
            <a:shade val="90000"/>
            <a:hueOff val="-412694"/>
            <a:satOff val="0"/>
            <a:lumOff val="2516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7096406" y="2657220"/>
        <a:ext cx="265541" cy="266257"/>
      </dsp:txXfrm>
    </dsp:sp>
    <dsp:sp modelId="{30EA1019-65F0-4E89-BE5D-4A93FDF495B1}">
      <dsp:nvSpPr>
        <dsp:cNvPr id="0" name=""/>
        <dsp:cNvSpPr/>
      </dsp:nvSpPr>
      <dsp:spPr>
        <a:xfrm>
          <a:off x="5014305" y="2253540"/>
          <a:ext cx="1789361" cy="1073617"/>
        </a:xfrm>
        <a:prstGeom prst="roundRect">
          <a:avLst>
            <a:gd name="adj" fmla="val 10000"/>
          </a:avLst>
        </a:prstGeom>
        <a:solidFill>
          <a:schemeClr val="accent4">
            <a:shade val="80000"/>
            <a:hueOff val="-427736"/>
            <a:satOff val="0"/>
            <a:lumOff val="28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Searching &amp; examining the scene</a:t>
          </a:r>
          <a:endParaRPr lang="en-US" sz="2400" kern="1200" dirty="0"/>
        </a:p>
      </dsp:txBody>
      <dsp:txXfrm>
        <a:off x="5045750" y="2284985"/>
        <a:ext cx="1726471" cy="1010727"/>
      </dsp:txXfrm>
    </dsp:sp>
    <dsp:sp modelId="{EF334878-9423-418D-B51C-3014861677F0}">
      <dsp:nvSpPr>
        <dsp:cNvPr id="0" name=""/>
        <dsp:cNvSpPr/>
      </dsp:nvSpPr>
      <dsp:spPr>
        <a:xfrm rot="10800000">
          <a:off x="4477497" y="2568468"/>
          <a:ext cx="379344" cy="443761"/>
        </a:xfrm>
        <a:prstGeom prst="rightArrow">
          <a:avLst>
            <a:gd name="adj1" fmla="val 60000"/>
            <a:gd name="adj2" fmla="val 50000"/>
          </a:avLst>
        </a:prstGeom>
        <a:solidFill>
          <a:schemeClr val="accent4">
            <a:shade val="90000"/>
            <a:hueOff val="-515868"/>
            <a:satOff val="0"/>
            <a:lumOff val="3145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4591300" y="2657220"/>
        <a:ext cx="265541" cy="266257"/>
      </dsp:txXfrm>
    </dsp:sp>
    <dsp:sp modelId="{FFF2687B-9263-4AB9-87F3-34971C0AD21B}">
      <dsp:nvSpPr>
        <dsp:cNvPr id="0" name=""/>
        <dsp:cNvSpPr/>
      </dsp:nvSpPr>
      <dsp:spPr>
        <a:xfrm>
          <a:off x="2509199" y="2253540"/>
          <a:ext cx="1789361" cy="1073617"/>
        </a:xfrm>
        <a:prstGeom prst="roundRect">
          <a:avLst>
            <a:gd name="adj" fmla="val 10000"/>
          </a:avLst>
        </a:prstGeom>
        <a:solidFill>
          <a:schemeClr val="accent4">
            <a:shade val="80000"/>
            <a:hueOff val="-513283"/>
            <a:satOff val="0"/>
            <a:lumOff val="338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Releasing the scene</a:t>
          </a:r>
        </a:p>
      </dsp:txBody>
      <dsp:txXfrm>
        <a:off x="2540644" y="2284985"/>
        <a:ext cx="1726471" cy="10107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660551" y="2819499"/>
          <a:ext cx="2368328" cy="2368328"/>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a:t>CAP</a:t>
          </a:r>
          <a:endParaRPr lang="en-US" sz="6500" b="1" kern="1200" dirty="0"/>
        </a:p>
      </dsp:txBody>
      <dsp:txXfrm>
        <a:off x="4007385" y="3166333"/>
        <a:ext cx="1674660" cy="1674660"/>
      </dsp:txXfrm>
    </dsp:sp>
    <dsp:sp modelId="{C4AB4441-2D3D-4CBC-A5B0-0565C7CBBC90}">
      <dsp:nvSpPr>
        <dsp:cNvPr id="0" name=""/>
        <dsp:cNvSpPr/>
      </dsp:nvSpPr>
      <dsp:spPr>
        <a:xfrm rot="12900000">
          <a:off x="2139003"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178005"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C</a:t>
          </a:r>
          <a:r>
            <a:rPr lang="en-US" sz="2400" kern="1200"/>
            <a:t>ommon</a:t>
          </a:r>
          <a:endParaRPr lang="en-US" sz="2400" kern="1200" dirty="0"/>
        </a:p>
      </dsp:txBody>
      <dsp:txXfrm>
        <a:off x="1230723" y="1376661"/>
        <a:ext cx="2144475" cy="1694493"/>
      </dsp:txXfrm>
    </dsp:sp>
    <dsp:sp modelId="{1C2B80E1-24B7-42C1-BB59-21A60CEA8980}">
      <dsp:nvSpPr>
        <dsp:cNvPr id="0" name=""/>
        <dsp:cNvSpPr/>
      </dsp:nvSpPr>
      <dsp:spPr>
        <a:xfrm rot="16413120">
          <a:off x="4076526" y="1476903"/>
          <a:ext cx="1808170"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911668" y="12076"/>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A</a:t>
          </a:r>
          <a:r>
            <a:rPr lang="en-US" sz="2400" kern="1200"/>
            <a:t>pproach</a:t>
          </a:r>
          <a:endParaRPr lang="en-US" sz="2400" kern="1200" dirty="0"/>
        </a:p>
      </dsp:txBody>
      <dsp:txXfrm>
        <a:off x="3964386" y="64794"/>
        <a:ext cx="2144475" cy="1694493"/>
      </dsp:txXfrm>
    </dsp:sp>
    <dsp:sp modelId="{93A2443F-9616-4AE7-99A3-50BE90986B84}">
      <dsp:nvSpPr>
        <dsp:cNvPr id="0" name=""/>
        <dsp:cNvSpPr/>
      </dsp:nvSpPr>
      <dsp:spPr>
        <a:xfrm rot="19500000">
          <a:off x="5737214"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6261514"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P</a:t>
          </a:r>
          <a:r>
            <a:rPr lang="en-US" sz="2400" kern="1200"/>
            <a:t>ath</a:t>
          </a:r>
          <a:endParaRPr lang="en-US" sz="2400" kern="1200" dirty="0"/>
        </a:p>
      </dsp:txBody>
      <dsp:txXfrm>
        <a:off x="6314232" y="1376661"/>
        <a:ext cx="2144475" cy="169449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D3A7CB-6BAA-FF41-B19B-18EA7EE782E8}" type="datetimeFigureOut">
              <a:rPr lang="en-GB" smtClean="0"/>
              <a:t>01/12/2022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4D3597-A46D-FC45-9613-445F3F4F325A}" type="slidenum">
              <a:rPr lang="en-GB" smtClean="0"/>
              <a:t>‹#›</a:t>
            </a:fld>
            <a:endParaRPr lang="en-GB"/>
          </a:p>
        </p:txBody>
      </p:sp>
    </p:spTree>
    <p:extLst>
      <p:ext uri="{BB962C8B-B14F-4D97-AF65-F5344CB8AC3E}">
        <p14:creationId xmlns:p14="http://schemas.microsoft.com/office/powerpoint/2010/main" val="19962970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Where will we obtain evidence from?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provide assistance within an investigation</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8</a:t>
            </a:fld>
            <a:endParaRPr lang="en-GB"/>
          </a:p>
        </p:txBody>
      </p:sp>
    </p:spTree>
    <p:extLst>
      <p:ext uri="{BB962C8B-B14F-4D97-AF65-F5344CB8AC3E}">
        <p14:creationId xmlns:p14="http://schemas.microsoft.com/office/powerpoint/2010/main" val="3517931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Common formats of material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documents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or video recordings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9</a:t>
            </a:fld>
            <a:endParaRPr lang="en-GB"/>
          </a:p>
        </p:txBody>
      </p:sp>
    </p:spTree>
    <p:extLst>
      <p:ext uri="{BB962C8B-B14F-4D97-AF65-F5344CB8AC3E}">
        <p14:creationId xmlns:p14="http://schemas.microsoft.com/office/powerpoint/2010/main" val="646769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16</a:t>
            </a:fld>
            <a:endParaRPr lang="en-GB"/>
          </a:p>
        </p:txBody>
      </p:sp>
    </p:spTree>
    <p:extLst>
      <p:ext uri="{BB962C8B-B14F-4D97-AF65-F5344CB8AC3E}">
        <p14:creationId xmlns:p14="http://schemas.microsoft.com/office/powerpoint/2010/main" val="17020459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21</a:t>
            </a:fld>
            <a:endParaRPr lang="en-GB"/>
          </a:p>
        </p:txBody>
      </p:sp>
    </p:spTree>
    <p:extLst>
      <p:ext uri="{BB962C8B-B14F-4D97-AF65-F5344CB8AC3E}">
        <p14:creationId xmlns:p14="http://schemas.microsoft.com/office/powerpoint/2010/main" val="2598171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22</a:t>
            </a:fld>
            <a:endParaRPr lang="en-US"/>
          </a:p>
        </p:txBody>
      </p:sp>
    </p:spTree>
    <p:extLst>
      <p:ext uri="{BB962C8B-B14F-4D97-AF65-F5344CB8AC3E}">
        <p14:creationId xmlns:p14="http://schemas.microsoft.com/office/powerpoint/2010/main" val="1641655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23</a:t>
            </a:fld>
            <a:endParaRPr lang="en-GB"/>
          </a:p>
        </p:txBody>
      </p:sp>
    </p:spTree>
    <p:extLst>
      <p:ext uri="{BB962C8B-B14F-4D97-AF65-F5344CB8AC3E}">
        <p14:creationId xmlns:p14="http://schemas.microsoft.com/office/powerpoint/2010/main" val="8234362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33</a:t>
            </a:fld>
            <a:endParaRPr lang="en-GB"/>
          </a:p>
        </p:txBody>
      </p:sp>
    </p:spTree>
    <p:extLst>
      <p:ext uri="{BB962C8B-B14F-4D97-AF65-F5344CB8AC3E}">
        <p14:creationId xmlns:p14="http://schemas.microsoft.com/office/powerpoint/2010/main" val="23551614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19018519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36</a:t>
            </a:fld>
            <a:endParaRPr lang="en-GB"/>
          </a:p>
        </p:txBody>
      </p:sp>
    </p:spTree>
    <p:extLst>
      <p:ext uri="{BB962C8B-B14F-4D97-AF65-F5344CB8AC3E}">
        <p14:creationId xmlns:p14="http://schemas.microsoft.com/office/powerpoint/2010/main" val="28698493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7DF076-F32E-A04A-AA24-DAA9DF4E32E6}" type="slidenum">
              <a:rPr lang="en-US" smtClean="0"/>
              <a:t>38</a:t>
            </a:fld>
            <a:endParaRPr lang="en-US"/>
          </a:p>
        </p:txBody>
      </p:sp>
    </p:spTree>
    <p:extLst>
      <p:ext uri="{BB962C8B-B14F-4D97-AF65-F5344CB8AC3E}">
        <p14:creationId xmlns:p14="http://schemas.microsoft.com/office/powerpoint/2010/main" val="7038076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28588"/>
            <a:ext cx="3990975" cy="2246312"/>
          </a:xfrm>
        </p:spPr>
      </p:sp>
      <p:sp>
        <p:nvSpPr>
          <p:cNvPr id="3" name="Notes Placeholder 2"/>
          <p:cNvSpPr>
            <a:spLocks noGrp="1"/>
          </p:cNvSpPr>
          <p:nvPr>
            <p:ph type="body" idx="1"/>
          </p:nvPr>
        </p:nvSpPr>
        <p:spPr>
          <a:xfrm>
            <a:off x="798456" y="2529544"/>
            <a:ext cx="5438140" cy="7160746"/>
          </a:xfrm>
        </p:spPr>
        <p:txBody>
          <a:bodyPr/>
          <a:lstStyle/>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39</a:t>
            </a:fld>
            <a:endParaRPr lang="en-GB"/>
          </a:p>
        </p:txBody>
      </p:sp>
    </p:spTree>
    <p:extLst>
      <p:ext uri="{BB962C8B-B14F-4D97-AF65-F5344CB8AC3E}">
        <p14:creationId xmlns:p14="http://schemas.microsoft.com/office/powerpoint/2010/main" val="31596395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81138" y="141288"/>
            <a:ext cx="3382962" cy="1903412"/>
          </a:xfrm>
        </p:spPr>
      </p:sp>
      <p:sp>
        <p:nvSpPr>
          <p:cNvPr id="3" name="Notes Placeholder 2"/>
          <p:cNvSpPr>
            <a:spLocks noGrp="1"/>
          </p:cNvSpPr>
          <p:nvPr>
            <p:ph type="body" idx="1"/>
          </p:nvPr>
        </p:nvSpPr>
        <p:spPr>
          <a:xfrm>
            <a:off x="496337" y="2189178"/>
            <a:ext cx="5438140" cy="7524746"/>
          </a:xfrm>
        </p:spPr>
        <p:txBody>
          <a:bodyPr/>
          <a:lstStyle/>
          <a:p>
            <a:pPr>
              <a:defRPr/>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40</a:t>
            </a:fld>
            <a:endParaRPr lang="en-GB"/>
          </a:p>
        </p:txBody>
      </p:sp>
    </p:spTree>
    <p:extLst>
      <p:ext uri="{BB962C8B-B14F-4D97-AF65-F5344CB8AC3E}">
        <p14:creationId xmlns:p14="http://schemas.microsoft.com/office/powerpoint/2010/main" val="16634942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04238" y="3997244"/>
            <a:ext cx="5438140" cy="3908614"/>
          </a:xfrm>
        </p:spPr>
        <p:txBody>
          <a:bodyPr/>
          <a:lstStyle/>
          <a:p>
            <a:endParaRPr lang="en-GB"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41</a:t>
            </a:fld>
            <a:endParaRPr lang="en-GB"/>
          </a:p>
        </p:txBody>
      </p:sp>
    </p:spTree>
    <p:extLst>
      <p:ext uri="{BB962C8B-B14F-4D97-AF65-F5344CB8AC3E}">
        <p14:creationId xmlns:p14="http://schemas.microsoft.com/office/powerpoint/2010/main" val="2007457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46075" y="295275"/>
            <a:ext cx="5954713" cy="3349625"/>
          </a:xfrm>
        </p:spPr>
      </p:sp>
      <p:sp>
        <p:nvSpPr>
          <p:cNvPr id="3" name="Notes Placeholder 2"/>
          <p:cNvSpPr>
            <a:spLocks noGrp="1"/>
          </p:cNvSpPr>
          <p:nvPr>
            <p:ph type="body" idx="1"/>
          </p:nvPr>
        </p:nvSpPr>
        <p:spPr>
          <a:xfrm>
            <a:off x="604238" y="3831801"/>
            <a:ext cx="5438140" cy="5314887"/>
          </a:xfrm>
        </p:spPr>
        <p:txBody>
          <a:bodyPr/>
          <a:lstStyle/>
          <a:p>
            <a:endParaRPr lang="en-GB" altLang="en-US" sz="1400" dirty="0">
              <a:ea typeface="ＭＳ Ｐゴシック" panose="020B0600070205080204" pitchFamily="34" charset="-128"/>
            </a:endParaRPr>
          </a:p>
          <a:p>
            <a:endParaRPr lang="en-GB" altLang="en-US" sz="1400"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42</a:t>
            </a:fld>
            <a:endParaRPr lang="en-GB"/>
          </a:p>
        </p:txBody>
      </p:sp>
    </p:spTree>
    <p:extLst>
      <p:ext uri="{BB962C8B-B14F-4D97-AF65-F5344CB8AC3E}">
        <p14:creationId xmlns:p14="http://schemas.microsoft.com/office/powerpoint/2010/main" val="31651284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03300" y="153988"/>
            <a:ext cx="4348163" cy="2446337"/>
          </a:xfrm>
        </p:spPr>
      </p:sp>
      <p:sp>
        <p:nvSpPr>
          <p:cNvPr id="3" name="Notes Placeholder 2"/>
          <p:cNvSpPr>
            <a:spLocks noGrp="1"/>
          </p:cNvSpPr>
          <p:nvPr>
            <p:ph type="body" idx="1"/>
          </p:nvPr>
        </p:nvSpPr>
        <p:spPr>
          <a:xfrm>
            <a:off x="615027" y="2815501"/>
            <a:ext cx="5438140" cy="6201195"/>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43</a:t>
            </a:fld>
            <a:endParaRPr lang="en-GB"/>
          </a:p>
        </p:txBody>
      </p:sp>
    </p:spTree>
    <p:extLst>
      <p:ext uri="{BB962C8B-B14F-4D97-AF65-F5344CB8AC3E}">
        <p14:creationId xmlns:p14="http://schemas.microsoft.com/office/powerpoint/2010/main" val="30030755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36538"/>
            <a:ext cx="5953125" cy="3349625"/>
          </a:xfrm>
        </p:spPr>
      </p:sp>
      <p:sp>
        <p:nvSpPr>
          <p:cNvPr id="3" name="Notes Placeholder 2"/>
          <p:cNvSpPr>
            <a:spLocks noGrp="1"/>
          </p:cNvSpPr>
          <p:nvPr>
            <p:ph type="body" idx="1"/>
          </p:nvPr>
        </p:nvSpPr>
        <p:spPr>
          <a:xfrm>
            <a:off x="679768" y="4009062"/>
            <a:ext cx="5438140" cy="5054904"/>
          </a:xfrm>
        </p:spPr>
        <p:txBody>
          <a:bodyPr/>
          <a:lstStyle/>
          <a:p>
            <a:pPr>
              <a:buFontTx/>
              <a:buChar char="•"/>
              <a:defRPr/>
            </a:pPr>
            <a:endParaRPr lang="en-GB"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44</a:t>
            </a:fld>
            <a:endParaRPr lang="en-GB"/>
          </a:p>
        </p:txBody>
      </p:sp>
    </p:spTree>
    <p:extLst>
      <p:ext uri="{BB962C8B-B14F-4D97-AF65-F5344CB8AC3E}">
        <p14:creationId xmlns:p14="http://schemas.microsoft.com/office/powerpoint/2010/main" val="40756654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306388"/>
            <a:ext cx="5956300" cy="3351212"/>
          </a:xfrm>
        </p:spPr>
      </p:sp>
      <p:sp>
        <p:nvSpPr>
          <p:cNvPr id="3" name="Notes Placeholder 2"/>
          <p:cNvSpPr>
            <a:spLocks noGrp="1"/>
          </p:cNvSpPr>
          <p:nvPr>
            <p:ph type="body" idx="1"/>
          </p:nvPr>
        </p:nvSpPr>
        <p:spPr>
          <a:xfrm>
            <a:off x="679768" y="3997244"/>
            <a:ext cx="5438140" cy="5586688"/>
          </a:xfrm>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45</a:t>
            </a:fld>
            <a:endParaRPr lang="en-GB"/>
          </a:p>
        </p:txBody>
      </p:sp>
    </p:spTree>
    <p:extLst>
      <p:ext uri="{BB962C8B-B14F-4D97-AF65-F5344CB8AC3E}">
        <p14:creationId xmlns:p14="http://schemas.microsoft.com/office/powerpoint/2010/main" val="13565588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08000" y="201613"/>
            <a:ext cx="5954713" cy="3349625"/>
          </a:xfrm>
        </p:spPr>
      </p:sp>
      <p:sp>
        <p:nvSpPr>
          <p:cNvPr id="3" name="Notes Placeholder 2"/>
          <p:cNvSpPr>
            <a:spLocks noGrp="1"/>
          </p:cNvSpPr>
          <p:nvPr>
            <p:ph type="body" idx="1"/>
          </p:nvPr>
        </p:nvSpPr>
        <p:spPr>
          <a:xfrm>
            <a:off x="766086" y="3784530"/>
            <a:ext cx="5438140" cy="5775767"/>
          </a:xfrm>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46</a:t>
            </a:fld>
            <a:endParaRPr lang="en-GB"/>
          </a:p>
        </p:txBody>
      </p:sp>
    </p:spTree>
    <p:extLst>
      <p:ext uri="{BB962C8B-B14F-4D97-AF65-F5344CB8AC3E}">
        <p14:creationId xmlns:p14="http://schemas.microsoft.com/office/powerpoint/2010/main" val="9325328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12725"/>
            <a:ext cx="5953125" cy="3349625"/>
          </a:xfrm>
        </p:spPr>
      </p:sp>
      <p:sp>
        <p:nvSpPr>
          <p:cNvPr id="3" name="Notes Placeholder 2"/>
          <p:cNvSpPr>
            <a:spLocks noGrp="1"/>
          </p:cNvSpPr>
          <p:nvPr>
            <p:ph type="body" idx="1"/>
          </p:nvPr>
        </p:nvSpPr>
        <p:spPr>
          <a:xfrm>
            <a:off x="679768" y="3843617"/>
            <a:ext cx="5438140"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47</a:t>
            </a:fld>
            <a:endParaRPr lang="en-GB"/>
          </a:p>
        </p:txBody>
      </p:sp>
    </p:spTree>
    <p:extLst>
      <p:ext uri="{BB962C8B-B14F-4D97-AF65-F5344CB8AC3E}">
        <p14:creationId xmlns:p14="http://schemas.microsoft.com/office/powerpoint/2010/main" val="33474562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79768" y="3997244"/>
            <a:ext cx="5438140" cy="5184896"/>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48</a:t>
            </a:fld>
            <a:endParaRPr lang="en-GB"/>
          </a:p>
        </p:txBody>
      </p:sp>
    </p:spTree>
    <p:extLst>
      <p:ext uri="{BB962C8B-B14F-4D97-AF65-F5344CB8AC3E}">
        <p14:creationId xmlns:p14="http://schemas.microsoft.com/office/powerpoint/2010/main" val="27491634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4" name="Slide Number Placeholder 3"/>
          <p:cNvSpPr>
            <a:spLocks noGrp="1"/>
          </p:cNvSpPr>
          <p:nvPr>
            <p:ph type="sldNum" sz="quarter" idx="10"/>
          </p:nvPr>
        </p:nvSpPr>
        <p:spPr/>
        <p:txBody>
          <a:bodyPr/>
          <a:lstStyle/>
          <a:p>
            <a:fld id="{9399293F-F3C1-4DBE-9ABE-39D87F4D905F}" type="slidenum">
              <a:rPr lang="en-GB" smtClean="0"/>
              <a:t>49</a:t>
            </a:fld>
            <a:endParaRPr lang="en-GB"/>
          </a:p>
        </p:txBody>
      </p:sp>
      <p:sp>
        <p:nvSpPr>
          <p:cNvPr id="5" name="Notes Placeholder 4"/>
          <p:cNvSpPr>
            <a:spLocks noGrp="1"/>
          </p:cNvSpPr>
          <p:nvPr>
            <p:ph type="body" sz="quarter" idx="11"/>
          </p:nvPr>
        </p:nvSpPr>
        <p:spPr>
          <a:xfrm>
            <a:off x="679768" y="3370921"/>
            <a:ext cx="5438140" cy="3908614"/>
          </a:xfrm>
        </p:spPr>
        <p:txBody>
          <a:bodyPr/>
          <a:lstStyle/>
          <a:p>
            <a:endParaRPr lang="en-GB" dirty="0"/>
          </a:p>
        </p:txBody>
      </p:sp>
    </p:spTree>
    <p:extLst>
      <p:ext uri="{BB962C8B-B14F-4D97-AF65-F5344CB8AC3E}">
        <p14:creationId xmlns:p14="http://schemas.microsoft.com/office/powerpoint/2010/main" val="15698654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3" name="Notes Placeholder 2"/>
          <p:cNvSpPr>
            <a:spLocks noGrp="1"/>
          </p:cNvSpPr>
          <p:nvPr>
            <p:ph type="body" idx="1"/>
          </p:nvPr>
        </p:nvSpPr>
        <p:spPr>
          <a:xfrm>
            <a:off x="679768" y="3229113"/>
            <a:ext cx="5438140" cy="6295733"/>
          </a:xfrm>
        </p:spPr>
        <p:txBody>
          <a:bodyPr/>
          <a:lstStyle/>
          <a:p>
            <a:endParaRPr lang="en-US"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50</a:t>
            </a:fld>
            <a:endParaRPr lang="en-GB"/>
          </a:p>
        </p:txBody>
      </p:sp>
    </p:spTree>
    <p:extLst>
      <p:ext uri="{BB962C8B-B14F-4D97-AF65-F5344CB8AC3E}">
        <p14:creationId xmlns:p14="http://schemas.microsoft.com/office/powerpoint/2010/main" val="13636356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79768" y="3370921"/>
            <a:ext cx="5438140" cy="3908614"/>
          </a:xfrm>
        </p:spPr>
        <p:txBody>
          <a:bodyPr/>
          <a:lstStyle/>
          <a:p>
            <a:endParaRPr lang="en-GB" dirty="0"/>
          </a:p>
        </p:txBody>
      </p:sp>
    </p:spTree>
    <p:extLst>
      <p:ext uri="{BB962C8B-B14F-4D97-AF65-F5344CB8AC3E}">
        <p14:creationId xmlns:p14="http://schemas.microsoft.com/office/powerpoint/2010/main" val="34978658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5775" y="153988"/>
            <a:ext cx="5954713" cy="3349625"/>
          </a:xfrm>
        </p:spPr>
      </p:sp>
      <p:sp>
        <p:nvSpPr>
          <p:cNvPr id="3" name="Notes Placeholder 2"/>
          <p:cNvSpPr>
            <a:spLocks noGrp="1"/>
          </p:cNvSpPr>
          <p:nvPr>
            <p:ph type="body" idx="1"/>
          </p:nvPr>
        </p:nvSpPr>
        <p:spPr>
          <a:xfrm>
            <a:off x="744507" y="3666356"/>
            <a:ext cx="5438140" cy="588212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52</a:t>
            </a:fld>
            <a:endParaRPr lang="en-GB"/>
          </a:p>
        </p:txBody>
      </p:sp>
    </p:spTree>
    <p:extLst>
      <p:ext uri="{BB962C8B-B14F-4D97-AF65-F5344CB8AC3E}">
        <p14:creationId xmlns:p14="http://schemas.microsoft.com/office/powerpoint/2010/main" val="40103762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319088"/>
            <a:ext cx="5953125" cy="3349625"/>
          </a:xfrm>
        </p:spPr>
      </p:sp>
      <p:sp>
        <p:nvSpPr>
          <p:cNvPr id="3" name="Notes Placeholder 2"/>
          <p:cNvSpPr>
            <a:spLocks noGrp="1"/>
          </p:cNvSpPr>
          <p:nvPr>
            <p:ph type="body" idx="1"/>
          </p:nvPr>
        </p:nvSpPr>
        <p:spPr>
          <a:xfrm>
            <a:off x="679768" y="3914522"/>
            <a:ext cx="5438140" cy="3908614"/>
          </a:xfrm>
        </p:spPr>
        <p:txBody>
          <a:bodyPr/>
          <a:lstStyle/>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53</a:t>
            </a:fld>
            <a:endParaRPr lang="en-GB"/>
          </a:p>
        </p:txBody>
      </p:sp>
    </p:spTree>
    <p:extLst>
      <p:ext uri="{BB962C8B-B14F-4D97-AF65-F5344CB8AC3E}">
        <p14:creationId xmlns:p14="http://schemas.microsoft.com/office/powerpoint/2010/main" val="41962903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28863" y="177800"/>
            <a:ext cx="2139950" cy="12049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87667" y="1503766"/>
            <a:ext cx="5438140" cy="8044714"/>
          </a:xfrm>
        </p:spPr>
        <p:txBody>
          <a:bodyPr/>
          <a:lstStyle/>
          <a:p>
            <a:endParaRPr lang="en-GB" sz="1000" dirty="0"/>
          </a:p>
        </p:txBody>
      </p:sp>
    </p:spTree>
    <p:extLst>
      <p:ext uri="{BB962C8B-B14F-4D97-AF65-F5344CB8AC3E}">
        <p14:creationId xmlns:p14="http://schemas.microsoft.com/office/powerpoint/2010/main" val="2083247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3179256"/>
            <a:ext cx="5438140" cy="3908614"/>
          </a:xfrm>
        </p:spPr>
        <p:txBody>
          <a:bodyPr/>
          <a:lstStyle/>
          <a:p>
            <a:endParaRPr lang="en-GB" dirty="0"/>
          </a:p>
        </p:txBody>
      </p:sp>
    </p:spTree>
    <p:extLst>
      <p:ext uri="{BB962C8B-B14F-4D97-AF65-F5344CB8AC3E}">
        <p14:creationId xmlns:p14="http://schemas.microsoft.com/office/powerpoint/2010/main" val="27925282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809247" y="3205477"/>
            <a:ext cx="5438140" cy="3908614"/>
          </a:xfrm>
        </p:spPr>
        <p:txBody>
          <a:bodyPr/>
          <a:lstStyle/>
          <a:p>
            <a:endParaRPr lang="en-GB" dirty="0"/>
          </a:p>
        </p:txBody>
      </p:sp>
    </p:spTree>
    <p:extLst>
      <p:ext uri="{BB962C8B-B14F-4D97-AF65-F5344CB8AC3E}">
        <p14:creationId xmlns:p14="http://schemas.microsoft.com/office/powerpoint/2010/main" val="36825681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47397" y="3016397"/>
            <a:ext cx="5438140" cy="5657593"/>
          </a:xfrm>
        </p:spPr>
        <p:txBody>
          <a:bodyPr/>
          <a:lstStyle/>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1443561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90558" y="3512729"/>
            <a:ext cx="5438140" cy="3908614"/>
          </a:xfrm>
        </p:spPr>
        <p:txBody>
          <a:bodyPr/>
          <a:lstStyle/>
          <a:p>
            <a:endParaRPr lang="en-GB" sz="1800" dirty="0"/>
          </a:p>
        </p:txBody>
      </p:sp>
    </p:spTree>
    <p:extLst>
      <p:ext uri="{BB962C8B-B14F-4D97-AF65-F5344CB8AC3E}">
        <p14:creationId xmlns:p14="http://schemas.microsoft.com/office/powerpoint/2010/main" val="353702595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7DF076-F32E-A04A-AA24-DAA9DF4E32E6}" type="slidenum">
              <a:rPr lang="en-US" smtClean="0"/>
              <a:t>60</a:t>
            </a:fld>
            <a:endParaRPr lang="en-US"/>
          </a:p>
        </p:txBody>
      </p:sp>
    </p:spTree>
    <p:extLst>
      <p:ext uri="{BB962C8B-B14F-4D97-AF65-F5344CB8AC3E}">
        <p14:creationId xmlns:p14="http://schemas.microsoft.com/office/powerpoint/2010/main" val="115886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329DB-A96E-8A49-AAE1-292CBA67F6A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EC449F4-9CD3-804E-B163-1B48211896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2DE00DD-68E4-2546-A7C4-5E1C282AC6A0}"/>
              </a:ext>
            </a:extLst>
          </p:cNvPr>
          <p:cNvSpPr>
            <a:spLocks noGrp="1"/>
          </p:cNvSpPr>
          <p:nvPr>
            <p:ph type="dt" sz="half" idx="10"/>
          </p:nvPr>
        </p:nvSpPr>
        <p:spPr/>
        <p:txBody>
          <a:bodyPr/>
          <a:lstStyle/>
          <a:p>
            <a:fld id="{598B9586-A147-3644-B58C-0D3F3468BD68}" type="datetimeFigureOut">
              <a:rPr lang="en-GB" smtClean="0"/>
              <a:t>01/12/2022</a:t>
            </a:fld>
            <a:endParaRPr lang="en-GB"/>
          </a:p>
        </p:txBody>
      </p:sp>
      <p:sp>
        <p:nvSpPr>
          <p:cNvPr id="5" name="Footer Placeholder 4">
            <a:extLst>
              <a:ext uri="{FF2B5EF4-FFF2-40B4-BE49-F238E27FC236}">
                <a16:creationId xmlns:a16="http://schemas.microsoft.com/office/drawing/2014/main" id="{183650A5-0618-1549-ACA9-DC199CF63C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C92C0C-3016-4D41-878D-8DBCD595748E}"/>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943051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B6501-CE6F-FB4E-B2AE-73E52733A3A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3458F64-F69D-5646-957D-2C98ABA8CDB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0860DA4-2617-0C47-9C62-1C6E7D24976C}"/>
              </a:ext>
            </a:extLst>
          </p:cNvPr>
          <p:cNvSpPr>
            <a:spLocks noGrp="1"/>
          </p:cNvSpPr>
          <p:nvPr>
            <p:ph type="dt" sz="half" idx="10"/>
          </p:nvPr>
        </p:nvSpPr>
        <p:spPr/>
        <p:txBody>
          <a:bodyPr/>
          <a:lstStyle/>
          <a:p>
            <a:fld id="{598B9586-A147-3644-B58C-0D3F3468BD68}" type="datetimeFigureOut">
              <a:rPr lang="en-GB" smtClean="0"/>
              <a:t>01/12/2022</a:t>
            </a:fld>
            <a:endParaRPr lang="en-GB"/>
          </a:p>
        </p:txBody>
      </p:sp>
      <p:sp>
        <p:nvSpPr>
          <p:cNvPr id="5" name="Footer Placeholder 4">
            <a:extLst>
              <a:ext uri="{FF2B5EF4-FFF2-40B4-BE49-F238E27FC236}">
                <a16:creationId xmlns:a16="http://schemas.microsoft.com/office/drawing/2014/main" id="{206BA550-C224-4241-A813-9B8FA00C7D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D48546-B27A-474C-B536-73E67CCECB80}"/>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2301686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085CF-FA15-A24D-A4BE-900B50E62E4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054BE4B-DB1A-A544-A9B6-BC8F9245FA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ACBE8BC-4EE3-7F4F-9CB0-CB96C38ABD7B}"/>
              </a:ext>
            </a:extLst>
          </p:cNvPr>
          <p:cNvSpPr>
            <a:spLocks noGrp="1"/>
          </p:cNvSpPr>
          <p:nvPr>
            <p:ph type="dt" sz="half" idx="10"/>
          </p:nvPr>
        </p:nvSpPr>
        <p:spPr/>
        <p:txBody>
          <a:bodyPr/>
          <a:lstStyle/>
          <a:p>
            <a:fld id="{598B9586-A147-3644-B58C-0D3F3468BD68}" type="datetimeFigureOut">
              <a:rPr lang="en-GB" smtClean="0"/>
              <a:t>01/12/2022</a:t>
            </a:fld>
            <a:endParaRPr lang="en-GB"/>
          </a:p>
        </p:txBody>
      </p:sp>
      <p:sp>
        <p:nvSpPr>
          <p:cNvPr id="5" name="Footer Placeholder 4">
            <a:extLst>
              <a:ext uri="{FF2B5EF4-FFF2-40B4-BE49-F238E27FC236}">
                <a16:creationId xmlns:a16="http://schemas.microsoft.com/office/drawing/2014/main" id="{D8949863-308B-1F44-86A2-C8AE40C50B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C8D6C3-DAA9-6F4C-BB61-0CCDB41C6698}"/>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472408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6CEBB-B6CE-314F-B2A0-C73CB3366A2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D2B05CB-7EA5-1947-BE76-C838F58734B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27F0FF1-9FF0-D348-9698-59D8410DC5C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130E97A-42C2-6743-AB0C-88D9C21090FD}"/>
              </a:ext>
            </a:extLst>
          </p:cNvPr>
          <p:cNvSpPr>
            <a:spLocks noGrp="1"/>
          </p:cNvSpPr>
          <p:nvPr>
            <p:ph type="dt" sz="half" idx="10"/>
          </p:nvPr>
        </p:nvSpPr>
        <p:spPr/>
        <p:txBody>
          <a:bodyPr/>
          <a:lstStyle/>
          <a:p>
            <a:fld id="{598B9586-A147-3644-B58C-0D3F3468BD68}" type="datetimeFigureOut">
              <a:rPr lang="en-GB" smtClean="0"/>
              <a:t>01/12/2022</a:t>
            </a:fld>
            <a:endParaRPr lang="en-GB"/>
          </a:p>
        </p:txBody>
      </p:sp>
      <p:sp>
        <p:nvSpPr>
          <p:cNvPr id="6" name="Footer Placeholder 5">
            <a:extLst>
              <a:ext uri="{FF2B5EF4-FFF2-40B4-BE49-F238E27FC236}">
                <a16:creationId xmlns:a16="http://schemas.microsoft.com/office/drawing/2014/main" id="{81313F8E-D675-EF48-87A8-BD77054992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9882DE-F3CB-1A4A-AE89-07A0CAB002C3}"/>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707352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A7314-C847-1B42-8AC5-93AF314FDC4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27030A6-D0FB-9444-8C91-547D28CE90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81DB924-146C-C240-9F37-1693238310A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8543CAF-EC1C-854F-B593-82E7C9924D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393870-F431-3845-9FCA-FCB04FC14D7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224EB35-9415-AD4E-9FE4-E46238E7A312}"/>
              </a:ext>
            </a:extLst>
          </p:cNvPr>
          <p:cNvSpPr>
            <a:spLocks noGrp="1"/>
          </p:cNvSpPr>
          <p:nvPr>
            <p:ph type="dt" sz="half" idx="10"/>
          </p:nvPr>
        </p:nvSpPr>
        <p:spPr/>
        <p:txBody>
          <a:bodyPr/>
          <a:lstStyle/>
          <a:p>
            <a:fld id="{598B9586-A147-3644-B58C-0D3F3468BD68}" type="datetimeFigureOut">
              <a:rPr lang="en-GB" smtClean="0"/>
              <a:t>01/12/2022</a:t>
            </a:fld>
            <a:endParaRPr lang="en-GB"/>
          </a:p>
        </p:txBody>
      </p:sp>
      <p:sp>
        <p:nvSpPr>
          <p:cNvPr id="8" name="Footer Placeholder 7">
            <a:extLst>
              <a:ext uri="{FF2B5EF4-FFF2-40B4-BE49-F238E27FC236}">
                <a16:creationId xmlns:a16="http://schemas.microsoft.com/office/drawing/2014/main" id="{32DD6062-30BD-F540-9A42-53C6E561B5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24F50F5-14FA-3848-8328-94EB42FC8C09}"/>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2244979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6CD65-01F0-1041-A220-BE692F397A0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0664914-AFDF-1348-9108-8200F24A5172}"/>
              </a:ext>
            </a:extLst>
          </p:cNvPr>
          <p:cNvSpPr>
            <a:spLocks noGrp="1"/>
          </p:cNvSpPr>
          <p:nvPr>
            <p:ph type="dt" sz="half" idx="10"/>
          </p:nvPr>
        </p:nvSpPr>
        <p:spPr/>
        <p:txBody>
          <a:bodyPr/>
          <a:lstStyle/>
          <a:p>
            <a:fld id="{598B9586-A147-3644-B58C-0D3F3468BD68}" type="datetimeFigureOut">
              <a:rPr lang="en-GB" smtClean="0"/>
              <a:t>01/12/2022</a:t>
            </a:fld>
            <a:endParaRPr lang="en-GB"/>
          </a:p>
        </p:txBody>
      </p:sp>
      <p:sp>
        <p:nvSpPr>
          <p:cNvPr id="4" name="Footer Placeholder 3">
            <a:extLst>
              <a:ext uri="{FF2B5EF4-FFF2-40B4-BE49-F238E27FC236}">
                <a16:creationId xmlns:a16="http://schemas.microsoft.com/office/drawing/2014/main" id="{926467ED-0095-6C4E-8EC1-4CB0584A5C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086CE2-42C9-EE46-BD71-671193F92DBC}"/>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105797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A93C58-AF20-924A-93C5-BB6A04ECA72B}"/>
              </a:ext>
            </a:extLst>
          </p:cNvPr>
          <p:cNvSpPr>
            <a:spLocks noGrp="1"/>
          </p:cNvSpPr>
          <p:nvPr>
            <p:ph type="dt" sz="half" idx="10"/>
          </p:nvPr>
        </p:nvSpPr>
        <p:spPr/>
        <p:txBody>
          <a:bodyPr/>
          <a:lstStyle/>
          <a:p>
            <a:fld id="{598B9586-A147-3644-B58C-0D3F3468BD68}" type="datetimeFigureOut">
              <a:rPr lang="en-GB" smtClean="0"/>
              <a:t>01/12/2022</a:t>
            </a:fld>
            <a:endParaRPr lang="en-GB"/>
          </a:p>
        </p:txBody>
      </p:sp>
      <p:sp>
        <p:nvSpPr>
          <p:cNvPr id="3" name="Footer Placeholder 2">
            <a:extLst>
              <a:ext uri="{FF2B5EF4-FFF2-40B4-BE49-F238E27FC236}">
                <a16:creationId xmlns:a16="http://schemas.microsoft.com/office/drawing/2014/main" id="{6177E0B7-0365-C642-972F-91E3E579B1D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1755AD-0659-5B4C-800B-C044296CBD9F}"/>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799319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1852D-FE44-384E-A249-CC141A42FB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F6EAF7F-11DD-8344-8B11-4603D4E57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B30A56B-6CE6-364F-B25B-F4F6F7DB0B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EB6111-F5C8-4B45-A19F-BF5129EE82F3}"/>
              </a:ext>
            </a:extLst>
          </p:cNvPr>
          <p:cNvSpPr>
            <a:spLocks noGrp="1"/>
          </p:cNvSpPr>
          <p:nvPr>
            <p:ph type="dt" sz="half" idx="10"/>
          </p:nvPr>
        </p:nvSpPr>
        <p:spPr/>
        <p:txBody>
          <a:bodyPr/>
          <a:lstStyle/>
          <a:p>
            <a:fld id="{598B9586-A147-3644-B58C-0D3F3468BD68}" type="datetimeFigureOut">
              <a:rPr lang="en-GB" smtClean="0"/>
              <a:t>01/12/2022</a:t>
            </a:fld>
            <a:endParaRPr lang="en-GB"/>
          </a:p>
        </p:txBody>
      </p:sp>
      <p:sp>
        <p:nvSpPr>
          <p:cNvPr id="6" name="Footer Placeholder 5">
            <a:extLst>
              <a:ext uri="{FF2B5EF4-FFF2-40B4-BE49-F238E27FC236}">
                <a16:creationId xmlns:a16="http://schemas.microsoft.com/office/drawing/2014/main" id="{41D32614-9021-914F-B23F-EAA52E9839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F24E7C-32B3-284B-B4EA-DA7E37A3D10B}"/>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22647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6CD52-D3C3-1A43-9167-240390588F6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C3C8519-DE8E-1945-B874-7AF1A6915C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4143B4-F40C-3345-930C-DFC3572B95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C9477D-E433-CC45-8B53-ED03191E8DC1}"/>
              </a:ext>
            </a:extLst>
          </p:cNvPr>
          <p:cNvSpPr>
            <a:spLocks noGrp="1"/>
          </p:cNvSpPr>
          <p:nvPr>
            <p:ph type="dt" sz="half" idx="10"/>
          </p:nvPr>
        </p:nvSpPr>
        <p:spPr/>
        <p:txBody>
          <a:bodyPr/>
          <a:lstStyle/>
          <a:p>
            <a:fld id="{598B9586-A147-3644-B58C-0D3F3468BD68}" type="datetimeFigureOut">
              <a:rPr lang="en-GB" smtClean="0"/>
              <a:t>01/12/2022</a:t>
            </a:fld>
            <a:endParaRPr lang="en-GB"/>
          </a:p>
        </p:txBody>
      </p:sp>
      <p:sp>
        <p:nvSpPr>
          <p:cNvPr id="6" name="Footer Placeholder 5">
            <a:extLst>
              <a:ext uri="{FF2B5EF4-FFF2-40B4-BE49-F238E27FC236}">
                <a16:creationId xmlns:a16="http://schemas.microsoft.com/office/drawing/2014/main" id="{6A169957-A4C5-3244-9842-BC3E995FE5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2C27AA-752A-EC45-9578-AD22AB1FE70D}"/>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473761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CC1FF-9F7E-EC4F-B8BE-CBED78B580C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9F52F95-107E-DF4F-8EEF-43F3C6C83C1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8F6BE9-36C9-1749-B5C6-701D5C4F0555}"/>
              </a:ext>
            </a:extLst>
          </p:cNvPr>
          <p:cNvSpPr>
            <a:spLocks noGrp="1"/>
          </p:cNvSpPr>
          <p:nvPr>
            <p:ph type="dt" sz="half" idx="10"/>
          </p:nvPr>
        </p:nvSpPr>
        <p:spPr/>
        <p:txBody>
          <a:bodyPr/>
          <a:lstStyle/>
          <a:p>
            <a:fld id="{598B9586-A147-3644-B58C-0D3F3468BD68}" type="datetimeFigureOut">
              <a:rPr lang="en-GB" smtClean="0"/>
              <a:t>01/12/2022</a:t>
            </a:fld>
            <a:endParaRPr lang="en-GB"/>
          </a:p>
        </p:txBody>
      </p:sp>
      <p:sp>
        <p:nvSpPr>
          <p:cNvPr id="5" name="Footer Placeholder 4">
            <a:extLst>
              <a:ext uri="{FF2B5EF4-FFF2-40B4-BE49-F238E27FC236}">
                <a16:creationId xmlns:a16="http://schemas.microsoft.com/office/drawing/2014/main" id="{F4A28BE5-6108-354B-B4B0-3510AC34C8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CD8BEB-03C3-AD4E-BBE5-5351267D857B}"/>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3184979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471C8A-51A5-1743-AC50-ADA5F56149B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0637B9E-B9EA-3447-AFF5-36D76128284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168A4D3-6B4D-B743-B42A-C91340FD73CF}"/>
              </a:ext>
            </a:extLst>
          </p:cNvPr>
          <p:cNvSpPr>
            <a:spLocks noGrp="1"/>
          </p:cNvSpPr>
          <p:nvPr>
            <p:ph type="dt" sz="half" idx="10"/>
          </p:nvPr>
        </p:nvSpPr>
        <p:spPr/>
        <p:txBody>
          <a:bodyPr/>
          <a:lstStyle/>
          <a:p>
            <a:fld id="{598B9586-A147-3644-B58C-0D3F3468BD68}" type="datetimeFigureOut">
              <a:rPr lang="en-GB" smtClean="0"/>
              <a:t>01/12/2022</a:t>
            </a:fld>
            <a:endParaRPr lang="en-GB"/>
          </a:p>
        </p:txBody>
      </p:sp>
      <p:sp>
        <p:nvSpPr>
          <p:cNvPr id="5" name="Footer Placeholder 4">
            <a:extLst>
              <a:ext uri="{FF2B5EF4-FFF2-40B4-BE49-F238E27FC236}">
                <a16:creationId xmlns:a16="http://schemas.microsoft.com/office/drawing/2014/main" id="{A96B3915-041B-7547-9274-F3ED5ECA08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D4E626-949F-8D46-B4F9-4738CA7DB933}"/>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863334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6D6717-B938-DB44-8147-D6467D3FBC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C4B97A9-77D1-DE43-8A83-557F7D9508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F2B9B72-3BD8-6C4A-BE86-069B64BFFE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8B9586-A147-3644-B58C-0D3F3468BD68}" type="datetimeFigureOut">
              <a:rPr lang="en-GB" smtClean="0"/>
              <a:t>01/12/2022</a:t>
            </a:fld>
            <a:endParaRPr lang="en-GB"/>
          </a:p>
        </p:txBody>
      </p:sp>
      <p:sp>
        <p:nvSpPr>
          <p:cNvPr id="5" name="Footer Placeholder 4">
            <a:extLst>
              <a:ext uri="{FF2B5EF4-FFF2-40B4-BE49-F238E27FC236}">
                <a16:creationId xmlns:a16="http://schemas.microsoft.com/office/drawing/2014/main" id="{82C131E4-3266-9447-9789-0CD7F8A508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6E4F78E-7CAE-1444-A670-8773CA1135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E8B0E9-9E9D-834D-BF71-2E3D0F9C930B}" type="slidenum">
              <a:rPr lang="en-GB" smtClean="0"/>
              <a:t>‹#›</a:t>
            </a:fld>
            <a:endParaRPr lang="en-GB"/>
          </a:p>
        </p:txBody>
      </p:sp>
    </p:spTree>
    <p:extLst>
      <p:ext uri="{BB962C8B-B14F-4D97-AF65-F5344CB8AC3E}">
        <p14:creationId xmlns:p14="http://schemas.microsoft.com/office/powerpoint/2010/main" val="15726611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4.xml"/><Relationship Id="rId5" Type="http://schemas.openxmlformats.org/officeDocument/2006/relationships/image" Target="../media/image22.jpe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0.jpeg"/><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1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1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1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 Id="rId4" Type="http://schemas.openxmlformats.org/officeDocument/2006/relationships/image" Target="../media/image41.jpeg"/></Relationships>
</file>

<file path=ppt/slides/_rels/slide19.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kVqr-taIS14?feature=oembed" TargetMode="External"/><Relationship Id="rId4" Type="http://schemas.openxmlformats.org/officeDocument/2006/relationships/image" Target="../media/image45.jpeg"/></Relationships>
</file>

<file path=ppt/slides/_rels/slide22.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7.jpe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4.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3.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4.xml.rels><?xml version="1.0" encoding="UTF-8" standalone="yes"?>
<Relationships xmlns="http://schemas.openxmlformats.org/package/2006/relationships"><Relationship Id="rId8" Type="http://schemas.openxmlformats.org/officeDocument/2006/relationships/image" Target="../media/image61.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 Id="rId9" Type="http://schemas.openxmlformats.org/officeDocument/2006/relationships/image" Target="../media/image62.jpeg"/></Relationships>
</file>

<file path=ppt/slides/_rels/slide35.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2.xml"/><Relationship Id="rId4" Type="http://schemas.openxmlformats.org/officeDocument/2006/relationships/image" Target="../media/image68.jpeg"/></Relationships>
</file>

<file path=ppt/slides/_rels/slide38.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71.jpeg"/><Relationship Id="rId4" Type="http://schemas.openxmlformats.org/officeDocument/2006/relationships/image" Target="../media/image70.jpe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72.jp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74.jpeg"/><Relationship Id="rId4" Type="http://schemas.openxmlformats.org/officeDocument/2006/relationships/image" Target="../media/image73.jpeg"/></Relationships>
</file>

<file path=ppt/slides/_rels/slide4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78.jpeg"/><Relationship Id="rId5" Type="http://schemas.openxmlformats.org/officeDocument/2006/relationships/image" Target="../media/image77.png"/><Relationship Id="rId4" Type="http://schemas.openxmlformats.org/officeDocument/2006/relationships/image" Target="../media/image76.jpeg"/></Relationships>
</file>

<file path=ppt/slides/_rels/slide42.xml.rels><?xml version="1.0" encoding="UTF-8" standalone="yes"?>
<Relationships xmlns="http://schemas.openxmlformats.org/package/2006/relationships"><Relationship Id="rId8" Type="http://schemas.openxmlformats.org/officeDocument/2006/relationships/image" Target="../media/image81.png"/><Relationship Id="rId3" Type="http://schemas.openxmlformats.org/officeDocument/2006/relationships/tags" Target="../tags/tag3.xml"/><Relationship Id="rId7" Type="http://schemas.openxmlformats.org/officeDocument/2006/relationships/image" Target="../media/image80.png"/><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79.png"/><Relationship Id="rId5" Type="http://schemas.openxmlformats.org/officeDocument/2006/relationships/notesSlide" Target="../notesSlides/notesSlide14.xml"/><Relationship Id="rId4"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8" Type="http://schemas.openxmlformats.org/officeDocument/2006/relationships/image" Target="../media/image89.png"/><Relationship Id="rId3" Type="http://schemas.openxmlformats.org/officeDocument/2006/relationships/tags" Target="../tags/tag6.xml"/><Relationship Id="rId7" Type="http://schemas.openxmlformats.org/officeDocument/2006/relationships/image" Target="../media/image88.png"/><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image" Target="../media/image87.png"/><Relationship Id="rId5" Type="http://schemas.openxmlformats.org/officeDocument/2006/relationships/notesSlide" Target="../notesSlides/notesSlide20.xml"/><Relationship Id="rId4"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Lg3HhFHMxAV9QM&amp;tbnid=nbxHcU5gSfbcWM:&amp;ved=0CAUQjRw&amp;url=http://en.wikipedia.org/wiki/Recreational_use_of_ketamine&amp;ei=AgbNUuGtPKLO0AXX-IDQDg&amp;bvm=bv.58187178,d.ZG4&amp;psig=AFQjCNHOvgO2It4OFlrSgKHlm5S6sd_Sng&amp;ust=1389254442060233" TargetMode="External"/><Relationship Id="rId7" Type="http://schemas.openxmlformats.org/officeDocument/2006/relationships/image" Target="../media/image95.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94.png"/><Relationship Id="rId5" Type="http://schemas.openxmlformats.org/officeDocument/2006/relationships/image" Target="../media/image93.png"/><Relationship Id="rId4" Type="http://schemas.openxmlformats.org/officeDocument/2006/relationships/image" Target="../media/image92.jpeg"/></Relationships>
</file>

<file path=ppt/slides/_rels/slide53.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97.jpeg"/></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tags" Target="../tags/tag7.xml"/><Relationship Id="rId4" Type="http://schemas.openxmlformats.org/officeDocument/2006/relationships/image" Target="../media/image98.jpeg"/></Relationships>
</file>

<file path=ppt/slides/_rels/slide55.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102.jpeg"/></Relationships>
</file>

<file path=ppt/slides/_rels/slide58.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png"/><Relationship Id="rId1" Type="http://schemas.openxmlformats.org/officeDocument/2006/relationships/slideLayout" Target="../slideLayouts/slideLayout7.xml"/><Relationship Id="rId4" Type="http://schemas.openxmlformats.org/officeDocument/2006/relationships/image" Target="../media/image106.jpeg"/></Relationships>
</file>

<file path=ppt/slides/_rels/slide60.xml.rels><?xml version="1.0" encoding="UTF-8" standalone="yes"?>
<Relationships xmlns="http://schemas.openxmlformats.org/package/2006/relationships"><Relationship Id="rId8" Type="http://schemas.openxmlformats.org/officeDocument/2006/relationships/image" Target="../media/image112.gif"/><Relationship Id="rId3" Type="http://schemas.openxmlformats.org/officeDocument/2006/relationships/image" Target="../media/image107.gif"/><Relationship Id="rId7" Type="http://schemas.openxmlformats.org/officeDocument/2006/relationships/image" Target="../media/image111.gif"/><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110.gif"/><Relationship Id="rId5" Type="http://schemas.openxmlformats.org/officeDocument/2006/relationships/image" Target="../media/image109.gif"/><Relationship Id="rId4" Type="http://schemas.openxmlformats.org/officeDocument/2006/relationships/image" Target="../media/image108.gi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Sample being pipetted into a petri dish">
            <a:extLst>
              <a:ext uri="{FF2B5EF4-FFF2-40B4-BE49-F238E27FC236}">
                <a16:creationId xmlns:a16="http://schemas.microsoft.com/office/drawing/2014/main" id="{7E243388-B2F1-4869-981E-A29CF9518067}"/>
              </a:ext>
            </a:extLst>
          </p:cNvPr>
          <p:cNvPicPr>
            <a:picLocks noChangeAspect="1"/>
          </p:cNvPicPr>
          <p:nvPr/>
        </p:nvPicPr>
        <p:blipFill rotWithShape="1">
          <a:blip r:embed="rId2">
            <a:alphaModFix/>
          </a:blip>
          <a:srcRect t="22752" r="-1" b="12819"/>
          <a:stretch/>
        </p:blipFill>
        <p:spPr>
          <a:xfrm>
            <a:off x="4547937" y="-5"/>
            <a:ext cx="7644062" cy="3681406"/>
          </a:xfrm>
          <a:prstGeom prst="rect">
            <a:avLst/>
          </a:prstGeom>
        </p:spPr>
      </p:pic>
      <p:pic>
        <p:nvPicPr>
          <p:cNvPr id="3074" name="Picture 2" descr="Blackstone's Police">
            <a:extLst>
              <a:ext uri="{FF2B5EF4-FFF2-40B4-BE49-F238E27FC236}">
                <a16:creationId xmlns:a16="http://schemas.microsoft.com/office/drawing/2014/main" id="{58EB6C51-E960-4742-8F9D-DAD4FB9B3D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224"/>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DC003C8-D049-3C81-EF42-59DA2960BE8D}"/>
              </a:ext>
            </a:extLst>
          </p:cNvPr>
          <p:cNvSpPr txBox="1"/>
          <p:nvPr/>
        </p:nvSpPr>
        <p:spPr>
          <a:xfrm>
            <a:off x="838200" y="1115219"/>
            <a:ext cx="5395912" cy="23876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kern="1200" dirty="0">
                <a:solidFill>
                  <a:schemeClr val="bg1"/>
                </a:solidFill>
                <a:latin typeface="+mj-lt"/>
                <a:ea typeface="+mj-ea"/>
                <a:cs typeface="+mj-cs"/>
              </a:rPr>
              <a:t>Crime Scene Considerations</a:t>
            </a:r>
          </a:p>
        </p:txBody>
      </p:sp>
      <p:cxnSp>
        <p:nvCxnSpPr>
          <p:cNvPr id="3083" name="Straight Connector 3082">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3598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7" name="Rectangle 4106">
            <a:extLst>
              <a:ext uri="{FF2B5EF4-FFF2-40B4-BE49-F238E27FC236}">
                <a16:creationId xmlns:a16="http://schemas.microsoft.com/office/drawing/2014/main" id="{6D731904-7733-45B0-902C-289497204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9" name="Rectangle 4108">
            <a:extLst>
              <a:ext uri="{FF2B5EF4-FFF2-40B4-BE49-F238E27FC236}">
                <a16:creationId xmlns:a16="http://schemas.microsoft.com/office/drawing/2014/main" id="{504E6397-35D7-4AEC-9DA9-B7F6B12B8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007EA6D-0923-4746-2BFF-7D6B4C07BBA7}"/>
              </a:ext>
            </a:extLst>
          </p:cNvPr>
          <p:cNvSpPr txBox="1"/>
          <p:nvPr/>
        </p:nvSpPr>
        <p:spPr>
          <a:xfrm>
            <a:off x="1051560" y="4440602"/>
            <a:ext cx="3538728" cy="16459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a:solidFill>
                  <a:schemeClr val="tx1"/>
                </a:solidFill>
                <a:latin typeface="+mj-lt"/>
                <a:ea typeface="+mj-ea"/>
                <a:cs typeface="+mj-cs"/>
              </a:rPr>
              <a:t>Aims and Objectives </a:t>
            </a:r>
          </a:p>
        </p:txBody>
      </p:sp>
      <p:pic>
        <p:nvPicPr>
          <p:cNvPr id="4100" name="Picture 4" descr="A close-up of a microphone&#10;&#10;Description automatically generated with medium confidence">
            <a:extLst>
              <a:ext uri="{FF2B5EF4-FFF2-40B4-BE49-F238E27FC236}">
                <a16:creationId xmlns:a16="http://schemas.microsoft.com/office/drawing/2014/main" id="{077AF23F-CDFD-6843-9569-CEB6EAC4601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898" r="3716" b="1"/>
          <a:stretch/>
        </p:blipFill>
        <p:spPr bwMode="auto">
          <a:xfrm>
            <a:off x="6" y="10"/>
            <a:ext cx="4884383" cy="399591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BSc (Hons) Forensic Investigation | University of South Wales">
            <a:extLst>
              <a:ext uri="{FF2B5EF4-FFF2-40B4-BE49-F238E27FC236}">
                <a16:creationId xmlns:a16="http://schemas.microsoft.com/office/drawing/2014/main" id="{7BECD6F4-AF79-DB4B-AB37-D3955FD12A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08" r="6767" b="-1"/>
          <a:stretch/>
        </p:blipFill>
        <p:spPr bwMode="auto">
          <a:xfrm>
            <a:off x="5074877" y="10"/>
            <a:ext cx="7117118" cy="3995918"/>
          </a:xfrm>
          <a:prstGeom prst="rect">
            <a:avLst/>
          </a:prstGeom>
          <a:noFill/>
          <a:extLst>
            <a:ext uri="{909E8E84-426E-40DD-AFC4-6F175D3DCCD1}">
              <a14:hiddenFill xmlns:a14="http://schemas.microsoft.com/office/drawing/2010/main">
                <a:solidFill>
                  <a:srgbClr val="FFFFFF"/>
                </a:solidFill>
              </a14:hiddenFill>
            </a:ext>
          </a:extLst>
        </p:spPr>
      </p:pic>
      <p:sp>
        <p:nvSpPr>
          <p:cNvPr id="4111" name="Rectangle 4110">
            <a:extLst>
              <a:ext uri="{FF2B5EF4-FFF2-40B4-BE49-F238E27FC236}">
                <a16:creationId xmlns:a16="http://schemas.microsoft.com/office/drawing/2014/main" id="{62C5A04F-2AEB-4631-8314-A8B812E1E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4113" name="Rectangle 4112">
            <a:extLst>
              <a:ext uri="{FF2B5EF4-FFF2-40B4-BE49-F238E27FC236}">
                <a16:creationId xmlns:a16="http://schemas.microsoft.com/office/drawing/2014/main" id="{4B2B1C70-BF3F-41BD-871B-63D8F911F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102" name="Content Placeholder 2">
            <a:extLst>
              <a:ext uri="{FF2B5EF4-FFF2-40B4-BE49-F238E27FC236}">
                <a16:creationId xmlns:a16="http://schemas.microsoft.com/office/drawing/2014/main" id="{99E69E29-EEC4-4F4B-86F7-685DAEFBC7C0}"/>
              </a:ext>
            </a:extLst>
          </p:cNvPr>
          <p:cNvGraphicFramePr>
            <a:graphicFrameLocks noGrp="1"/>
          </p:cNvGraphicFramePr>
          <p:nvPr>
            <p:ph idx="1"/>
            <p:extLst>
              <p:ext uri="{D42A27DB-BD31-4B8C-83A1-F6EECF244321}">
                <p14:modId xmlns:p14="http://schemas.microsoft.com/office/powerpoint/2010/main" val="526324024"/>
              </p:ext>
            </p:extLst>
          </p:nvPr>
        </p:nvGraphicFramePr>
        <p:xfrm>
          <a:off x="5349240" y="4440602"/>
          <a:ext cx="6007608" cy="1645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45853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D0B8C466-1FE6-D147-B591-91CF96A7E4BB}"/>
              </a:ext>
            </a:extLst>
          </p:cNvPr>
          <p:cNvSpPr/>
          <p:nvPr/>
        </p:nvSpPr>
        <p:spPr>
          <a:xfrm>
            <a:off x="131147" y="327031"/>
            <a:ext cx="4428865" cy="628810"/>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4" name="Picture 2" descr="Cover">
            <a:extLst>
              <a:ext uri="{FF2B5EF4-FFF2-40B4-BE49-F238E27FC236}">
                <a16:creationId xmlns:a16="http://schemas.microsoft.com/office/drawing/2014/main" id="{8D199140-E796-C944-8004-D8444D982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79229">
            <a:off x="7835072" y="713314"/>
            <a:ext cx="3038418" cy="547771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ollege of Policing">
            <a:extLst>
              <a:ext uri="{FF2B5EF4-FFF2-40B4-BE49-F238E27FC236}">
                <a16:creationId xmlns:a16="http://schemas.microsoft.com/office/drawing/2014/main" id="{B336C786-924C-994F-B666-4AB18ED16D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3173" y="223241"/>
            <a:ext cx="3505200" cy="10160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heap Book - Blackstone's Handbook for Policing Students 2021 - Compare  prices for cheap Book prices!">
            <a:extLst>
              <a:ext uri="{FF2B5EF4-FFF2-40B4-BE49-F238E27FC236}">
                <a16:creationId xmlns:a16="http://schemas.microsoft.com/office/drawing/2014/main" id="{6C7959A8-1D4E-734B-93AD-915BBDED41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7318" y="3452169"/>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75324FF-E44B-8348-B0D6-DAAD1985FE47}"/>
              </a:ext>
            </a:extLst>
          </p:cNvPr>
          <p:cNvSpPr txBox="1"/>
          <p:nvPr/>
        </p:nvSpPr>
        <p:spPr>
          <a:xfrm>
            <a:off x="283518" y="410603"/>
            <a:ext cx="3717561" cy="461665"/>
          </a:xfrm>
          <a:prstGeom prst="rect">
            <a:avLst/>
          </a:prstGeom>
          <a:noFill/>
        </p:spPr>
        <p:txBody>
          <a:bodyPr wrap="square" rtlCol="0">
            <a:spAutoFit/>
          </a:bodyPr>
          <a:lstStyle/>
          <a:p>
            <a:r>
              <a:rPr lang="en-GB" sz="2400" dirty="0">
                <a:solidFill>
                  <a:schemeClr val="bg1"/>
                </a:solidFill>
              </a:rPr>
              <a:t>Recommended Resources </a:t>
            </a:r>
          </a:p>
        </p:txBody>
      </p:sp>
      <p:pic>
        <p:nvPicPr>
          <p:cNvPr id="2052" name="Picture 4" descr="Library and Learning Resources | University of Wales Trinity Saint David">
            <a:extLst>
              <a:ext uri="{FF2B5EF4-FFF2-40B4-BE49-F238E27FC236}">
                <a16:creationId xmlns:a16="http://schemas.microsoft.com/office/drawing/2014/main" id="{96ABD77A-4A75-AC4A-9BE8-2AA9B0940A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5313" y="3858569"/>
            <a:ext cx="3314700" cy="2451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376B45E-727F-F040-B8DC-8DF26FD842F2}"/>
              </a:ext>
            </a:extLst>
          </p:cNvPr>
          <p:cNvSpPr txBox="1"/>
          <p:nvPr/>
        </p:nvSpPr>
        <p:spPr>
          <a:xfrm>
            <a:off x="284205" y="1334530"/>
            <a:ext cx="4703760" cy="2308324"/>
          </a:xfrm>
          <a:prstGeom prst="rect">
            <a:avLst/>
          </a:prstGeom>
          <a:noFill/>
        </p:spPr>
        <p:txBody>
          <a:bodyPr wrap="square" rtlCol="0">
            <a:spAutoFit/>
          </a:bodyPr>
          <a:lstStyle/>
          <a:p>
            <a:pPr marL="285750" indent="-285750">
              <a:buFontTx/>
              <a:buChar char="-"/>
            </a:pPr>
            <a:r>
              <a:rPr lang="en-GB" dirty="0"/>
              <a:t>Go to the library – reading list available</a:t>
            </a:r>
          </a:p>
          <a:p>
            <a:endParaRPr lang="en-GB" dirty="0"/>
          </a:p>
          <a:p>
            <a:pPr marL="285750" indent="-285750">
              <a:buFontTx/>
              <a:buChar char="-"/>
            </a:pPr>
            <a:r>
              <a:rPr lang="en-GB" dirty="0"/>
              <a:t>A number of resources available electronically</a:t>
            </a:r>
          </a:p>
          <a:p>
            <a:pPr marL="285750" indent="-285750">
              <a:buFontTx/>
              <a:buChar char="-"/>
            </a:pPr>
            <a:endParaRPr lang="en-GB" dirty="0"/>
          </a:p>
          <a:p>
            <a:pPr marL="285750" indent="-285750">
              <a:buFontTx/>
              <a:buChar char="-"/>
            </a:pPr>
            <a:r>
              <a:rPr lang="en-GB" dirty="0"/>
              <a:t>The COP website is one of the best!</a:t>
            </a:r>
          </a:p>
          <a:p>
            <a:pPr marL="285750" indent="-285750">
              <a:buFontTx/>
              <a:buChar char="-"/>
            </a:pPr>
            <a:endParaRPr lang="en-GB" dirty="0"/>
          </a:p>
          <a:p>
            <a:pPr marL="285750" indent="-285750">
              <a:buFontTx/>
              <a:buChar char="-"/>
            </a:pPr>
            <a:r>
              <a:rPr lang="en-GB" dirty="0"/>
              <a:t>Free!!</a:t>
            </a:r>
          </a:p>
        </p:txBody>
      </p:sp>
    </p:spTree>
    <p:extLst>
      <p:ext uri="{BB962C8B-B14F-4D97-AF65-F5344CB8AC3E}">
        <p14:creationId xmlns:p14="http://schemas.microsoft.com/office/powerpoint/2010/main" val="2159366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7DF0E8-15FD-8146-FBB2-C5BDF3BFE952}"/>
              </a:ext>
            </a:extLst>
          </p:cNvPr>
          <p:cNvSpPr>
            <a:spLocks noGrp="1"/>
          </p:cNvSpPr>
          <p:nvPr>
            <p:ph type="title"/>
          </p:nvPr>
        </p:nvSpPr>
        <p:spPr>
          <a:xfrm>
            <a:off x="1071901" y="-1628073"/>
            <a:ext cx="3808268" cy="5504688"/>
          </a:xfrm>
        </p:spPr>
        <p:txBody>
          <a:bodyPr>
            <a:normAutofit/>
          </a:bodyPr>
          <a:lstStyle/>
          <a:p>
            <a:r>
              <a:rPr lang="en-US" sz="6000" dirty="0">
                <a:solidFill>
                  <a:schemeClr val="bg1"/>
                </a:solidFill>
              </a:rPr>
              <a:t>THRIVE </a:t>
            </a:r>
          </a:p>
        </p:txBody>
      </p:sp>
      <p:graphicFrame>
        <p:nvGraphicFramePr>
          <p:cNvPr id="5" name="Content Placeholder 2">
            <a:extLst>
              <a:ext uri="{FF2B5EF4-FFF2-40B4-BE49-F238E27FC236}">
                <a16:creationId xmlns:a16="http://schemas.microsoft.com/office/drawing/2014/main" id="{D7A2CE15-75FD-9E60-9CD7-3F3B6D44712F}"/>
              </a:ext>
            </a:extLst>
          </p:cNvPr>
          <p:cNvGraphicFramePr>
            <a:graphicFrameLocks noGrp="1"/>
          </p:cNvGraphicFramePr>
          <p:nvPr>
            <p:ph idx="1"/>
            <p:extLst>
              <p:ext uri="{D42A27DB-BD31-4B8C-83A1-F6EECF244321}">
                <p14:modId xmlns:p14="http://schemas.microsoft.com/office/powerpoint/2010/main" val="1973450783"/>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B237CB07-C8FB-8CEA-48E8-DD3D9890C369}"/>
              </a:ext>
            </a:extLst>
          </p:cNvPr>
          <p:cNvSpPr txBox="1"/>
          <p:nvPr/>
        </p:nvSpPr>
        <p:spPr>
          <a:xfrm>
            <a:off x="459971" y="2457425"/>
            <a:ext cx="4045017" cy="3693319"/>
          </a:xfrm>
          <a:prstGeom prst="rect">
            <a:avLst/>
          </a:prstGeom>
          <a:noFill/>
        </p:spPr>
        <p:txBody>
          <a:bodyPr wrap="square">
            <a:spAutoFit/>
          </a:bodyPr>
          <a:lstStyle/>
          <a:p>
            <a:pPr marL="285750" indent="-285750">
              <a:buFont typeface="Arial" panose="020B0604020202020204" pitchFamily="34" charset="0"/>
              <a:buChar char="•"/>
            </a:pPr>
            <a:r>
              <a:rPr lang="en-GB" dirty="0"/>
              <a:t>All Police Officers and Staff who deal with calls for service, reports or the management of investigations from the public.</a:t>
            </a:r>
          </a:p>
          <a:p>
            <a:endParaRPr lang="en-GB" dirty="0"/>
          </a:p>
          <a:p>
            <a:pPr marL="285750" indent="-285750">
              <a:buFont typeface="Arial" panose="020B0604020202020204" pitchFamily="34" charset="0"/>
              <a:buChar char="•"/>
            </a:pPr>
            <a:r>
              <a:rPr lang="en-GB" dirty="0"/>
              <a:t>THRIVE is designed to jointly assess risk and decision making in a consistent way using the National Decision Model. </a:t>
            </a:r>
            <a:br>
              <a:rPr lang="en-GB" dirty="0"/>
            </a:br>
            <a:endParaRPr lang="en-GB" dirty="0"/>
          </a:p>
          <a:p>
            <a:pPr marL="285750" indent="-285750">
              <a:buFont typeface="Arial" panose="020B0604020202020204" pitchFamily="34" charset="0"/>
              <a:buChar char="•"/>
            </a:pPr>
            <a:r>
              <a:rPr lang="en-GB" dirty="0"/>
              <a:t>THRIVE aligns to the Code of Ethics and National Decision-Making model and helps police respond at pace. </a:t>
            </a:r>
            <a:endParaRPr lang="en-US" dirty="0"/>
          </a:p>
        </p:txBody>
      </p:sp>
    </p:spTree>
    <p:extLst>
      <p:ext uri="{BB962C8B-B14F-4D97-AF65-F5344CB8AC3E}">
        <p14:creationId xmlns:p14="http://schemas.microsoft.com/office/powerpoint/2010/main" val="4017544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able&#10;&#10;Description automatically generated with medium confidence">
            <a:extLst>
              <a:ext uri="{FF2B5EF4-FFF2-40B4-BE49-F238E27FC236}">
                <a16:creationId xmlns:a16="http://schemas.microsoft.com/office/drawing/2014/main" id="{E023D5DC-B8AD-27C6-FCD4-8D25226A8817}"/>
              </a:ext>
            </a:extLst>
          </p:cNvPr>
          <p:cNvPicPr>
            <a:picLocks noChangeAspect="1"/>
          </p:cNvPicPr>
          <p:nvPr/>
        </p:nvPicPr>
        <p:blipFill>
          <a:blip r:embed="rId2"/>
          <a:stretch>
            <a:fillRect/>
          </a:stretch>
        </p:blipFill>
        <p:spPr>
          <a:xfrm>
            <a:off x="643467" y="1316143"/>
            <a:ext cx="10905066" cy="4225714"/>
          </a:xfrm>
          <a:prstGeom prst="rect">
            <a:avLst/>
          </a:prstGeom>
        </p:spPr>
      </p:pic>
    </p:spTree>
    <p:extLst>
      <p:ext uri="{BB962C8B-B14F-4D97-AF65-F5344CB8AC3E}">
        <p14:creationId xmlns:p14="http://schemas.microsoft.com/office/powerpoint/2010/main" val="770713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National decision model relationships between components">
            <a:extLst>
              <a:ext uri="{FF2B5EF4-FFF2-40B4-BE49-F238E27FC236}">
                <a16:creationId xmlns:a16="http://schemas.microsoft.com/office/drawing/2014/main" id="{F8EBD86B-EE47-BE05-34A3-C4030FF400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4033" y="1308768"/>
            <a:ext cx="5176203" cy="48006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rime Scenes – The Forensics Library">
            <a:extLst>
              <a:ext uri="{FF2B5EF4-FFF2-40B4-BE49-F238E27FC236}">
                <a16:creationId xmlns:a16="http://schemas.microsoft.com/office/drawing/2014/main" id="{1610DF7A-9986-06B4-9D20-69E13F825D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199" y="4233579"/>
            <a:ext cx="3543300" cy="22987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Disposable Nitrile Glove - Bennett Safetywear">
            <a:extLst>
              <a:ext uri="{FF2B5EF4-FFF2-40B4-BE49-F238E27FC236}">
                <a16:creationId xmlns:a16="http://schemas.microsoft.com/office/drawing/2014/main" id="{E9F82DD1-E32B-ADF7-DE2E-BF2E5FBBC7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5950" y="3626518"/>
            <a:ext cx="2921000" cy="278130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Crime stats: The truth is out there - BBC News">
            <a:extLst>
              <a:ext uri="{FF2B5EF4-FFF2-40B4-BE49-F238E27FC236}">
                <a16:creationId xmlns:a16="http://schemas.microsoft.com/office/drawing/2014/main" id="{238E543C-4409-49E4-EE98-6191A8DAF4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78800" y="206442"/>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lear Stepping Plates - Anti-Contamination | Forensic Pathways">
            <a:extLst>
              <a:ext uri="{FF2B5EF4-FFF2-40B4-BE49-F238E27FC236}">
                <a16:creationId xmlns:a16="http://schemas.microsoft.com/office/drawing/2014/main" id="{049AA007-7536-DC79-3563-0FCEC9A0248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2129" r="-2" b="8897"/>
          <a:stretch/>
        </p:blipFill>
        <p:spPr bwMode="auto">
          <a:xfrm>
            <a:off x="0" y="123891"/>
            <a:ext cx="4992924" cy="2298701"/>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265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258736" y="1348142"/>
            <a:ext cx="7543800" cy="4377519"/>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Physical evidence- documents, objects,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Forensic evidence- fingerprints, DNA,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Digital evidence- computer records, CCTV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Expert witness evidence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Intelligence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lang="en-GB" sz="2400" b="1" dirty="0">
                <a:solidFill>
                  <a:srgbClr val="000000">
                    <a:lumMod val="75000"/>
                    <a:lumOff val="25000"/>
                  </a:srgbClr>
                </a:solidFill>
                <a:latin typeface="Calibri" panose="020F0502020204030204"/>
              </a:rPr>
              <a:t>…..and many more!</a:t>
            </a:r>
          </a:p>
        </p:txBody>
      </p:sp>
      <p:sp>
        <p:nvSpPr>
          <p:cNvPr id="6" name="TextBox 5"/>
          <p:cNvSpPr txBox="1"/>
          <p:nvPr/>
        </p:nvSpPr>
        <p:spPr>
          <a:xfrm>
            <a:off x="8000106" y="5224156"/>
            <a:ext cx="2520280" cy="64633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dirty="0">
                <a:ln>
                  <a:noFill/>
                </a:ln>
                <a:solidFill>
                  <a:srgbClr val="000000"/>
                </a:solidFill>
                <a:effectLst/>
                <a:uLnTx/>
                <a:uFillTx/>
              </a:rPr>
              <a:t>All Material</a:t>
            </a:r>
          </a:p>
        </p:txBody>
      </p:sp>
      <p:sp>
        <p:nvSpPr>
          <p:cNvPr id="7" name="TextBox 6"/>
          <p:cNvSpPr txBox="1"/>
          <p:nvPr/>
        </p:nvSpPr>
        <p:spPr>
          <a:xfrm>
            <a:off x="136753" y="191006"/>
            <a:ext cx="8280920" cy="584775"/>
          </a:xfrm>
          <a:prstGeom prst="rect">
            <a:avLst/>
          </a:prstGeom>
          <a:solidFill>
            <a:schemeClr val="accent6">
              <a:lumMod val="75000"/>
            </a:schemeClr>
          </a:solidFill>
        </p:spPr>
        <p:txBody>
          <a:bodyPr wrap="square" rtlCol="0">
            <a:spAutoFit/>
          </a:bodyPr>
          <a:lstStyle/>
          <a:p>
            <a:pPr algn="ctr"/>
            <a:r>
              <a:rPr lang="en-GB" sz="3200" b="1" dirty="0">
                <a:solidFill>
                  <a:schemeClr val="bg1"/>
                </a:solidFill>
              </a:rPr>
              <a:t>Evidence in Investigations</a:t>
            </a:r>
          </a:p>
        </p:txBody>
      </p:sp>
      <p:sp>
        <p:nvSpPr>
          <p:cNvPr id="3" name="Notched Right Arrow 2">
            <a:extLst>
              <a:ext uri="{FF2B5EF4-FFF2-40B4-BE49-F238E27FC236}">
                <a16:creationId xmlns:a16="http://schemas.microsoft.com/office/drawing/2014/main" id="{DB9F8AA3-7660-AD49-A304-78A2D9472575}"/>
              </a:ext>
            </a:extLst>
          </p:cNvPr>
          <p:cNvSpPr/>
          <p:nvPr/>
        </p:nvSpPr>
        <p:spPr>
          <a:xfrm>
            <a:off x="4732405" y="5224156"/>
            <a:ext cx="2727190" cy="669472"/>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Police Evidence Bag Photograph by Paul Rapson">
            <a:extLst>
              <a:ext uri="{FF2B5EF4-FFF2-40B4-BE49-F238E27FC236}">
                <a16:creationId xmlns:a16="http://schemas.microsoft.com/office/drawing/2014/main" id="{B01B68B6-271B-1F44-8231-D1EB488A6D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0928" y="204775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9062675" y="525980"/>
            <a:ext cx="2621507" cy="2383743"/>
          </a:xfrm>
          <a:prstGeom prst="rect">
            <a:avLst/>
          </a:prstGeom>
        </p:spPr>
      </p:pic>
    </p:spTree>
    <p:extLst>
      <p:ext uri="{BB962C8B-B14F-4D97-AF65-F5344CB8AC3E}">
        <p14:creationId xmlns:p14="http://schemas.microsoft.com/office/powerpoint/2010/main" val="286392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500"/>
                                        <p:tgtEl>
                                          <p:spTgt spid="4">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429768" y="411480"/>
            <a:ext cx="11201400" cy="11064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a:latin typeface="+mj-lt"/>
                <a:ea typeface="+mj-ea"/>
                <a:cs typeface="+mj-cs"/>
              </a:rPr>
              <a:t>‘Material’ </a:t>
            </a:r>
            <a:r>
              <a:rPr lang="en-US" sz="3600">
                <a:latin typeface="+mj-lt"/>
                <a:ea typeface="+mj-ea"/>
                <a:cs typeface="+mj-cs"/>
              </a:rPr>
              <a:t> </a:t>
            </a:r>
            <a:br>
              <a:rPr lang="en-US" sz="3600">
                <a:latin typeface="+mj-lt"/>
                <a:ea typeface="+mj-ea"/>
                <a:cs typeface="+mj-cs"/>
              </a:rPr>
            </a:br>
            <a:r>
              <a:rPr lang="en-US" sz="3600">
                <a:latin typeface="+mj-lt"/>
                <a:ea typeface="+mj-ea"/>
                <a:cs typeface="+mj-cs"/>
              </a:rPr>
              <a:t>(Criminal Procedure and Investigations Act 1996)</a:t>
            </a:r>
            <a:endParaRPr lang="en-US" sz="3600" b="1">
              <a:latin typeface="+mj-lt"/>
              <a:ea typeface="+mj-ea"/>
              <a:cs typeface="+mj-cs"/>
            </a:endParaRPr>
          </a:p>
        </p:txBody>
      </p:sp>
      <p:sp>
        <p:nvSpPr>
          <p:cNvPr id="4105" name="Rectangle 4104">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098" name="Picture 2" descr="Evidence Bags, Paper and Plastic Sample Pack by Crime Scene : Amazon.co.uk:  Stationery &amp; Office Supplies">
            <a:extLst>
              <a:ext uri="{FF2B5EF4-FFF2-40B4-BE49-F238E27FC236}">
                <a16:creationId xmlns:a16="http://schemas.microsoft.com/office/drawing/2014/main" id="{DDA09EF4-6F1B-7941-B459-6F92668B97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78" r="-2" b="-2"/>
          <a:stretch/>
        </p:blipFill>
        <p:spPr bwMode="auto">
          <a:xfrm>
            <a:off x="429768" y="1721922"/>
            <a:ext cx="6704891" cy="4520559"/>
          </a:xfrm>
          <a:prstGeom prst="rect">
            <a:avLst/>
          </a:prstGeom>
          <a:noFill/>
          <a:extLst>
            <a:ext uri="{909E8E84-426E-40DD-AFC4-6F175D3DCCD1}">
              <a14:hiddenFill xmlns:a14="http://schemas.microsoft.com/office/drawing/2010/main">
                <a:solidFill>
                  <a:srgbClr val="FFFFFF"/>
                </a:solidFill>
              </a14:hiddenFill>
            </a:ext>
          </a:extLst>
        </p:spPr>
      </p:pic>
      <p:sp useBgFill="1">
        <p:nvSpPr>
          <p:cNvPr id="4107" name="Rectangle 4106">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p:cNvSpPr txBox="1">
            <a:spLocks/>
          </p:cNvSpPr>
          <p:nvPr/>
        </p:nvSpPr>
        <p:spPr>
          <a:xfrm>
            <a:off x="7938752" y="2020824"/>
            <a:ext cx="3455097" cy="3959352"/>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228600" fontAlgn="auto">
              <a:spcBef>
                <a:spcPts val="1200"/>
              </a:spcBef>
              <a:spcAft>
                <a:spcPts val="200"/>
              </a:spcAft>
              <a:buClr>
                <a:srgbClr val="E48312"/>
              </a:buClr>
              <a:buSzPct val="100000"/>
              <a:buFont typeface="Arial" panose="020B0604020202020204" pitchFamily="34" charset="0"/>
              <a:buChar char="•"/>
              <a:tabLst/>
              <a:defRPr/>
            </a:pPr>
            <a:r>
              <a:rPr kumimoji="0" lang="en-US" sz="1500" b="1" i="0" u="none" strike="noStrike" cap="none" spc="0" normalizeH="0" baseline="0" noProof="0" dirty="0">
                <a:ln>
                  <a:noFill/>
                </a:ln>
                <a:solidFill>
                  <a:schemeClr val="tx1"/>
                </a:solidFill>
                <a:effectLst/>
                <a:uLnTx/>
                <a:uFillTx/>
              </a:rPr>
              <a:t>Material is defined as:</a:t>
            </a:r>
            <a:br>
              <a:rPr kumimoji="0" lang="en-US" sz="1500" b="1" i="0" u="none" strike="noStrike" cap="none" spc="0" normalizeH="0" baseline="0" noProof="0" dirty="0">
                <a:ln>
                  <a:noFill/>
                </a:ln>
                <a:solidFill>
                  <a:schemeClr val="tx1"/>
                </a:solidFill>
                <a:effectLst/>
                <a:uLnTx/>
                <a:uFillTx/>
              </a:rPr>
            </a:br>
            <a:r>
              <a:rPr kumimoji="0" lang="en-US" sz="1500" b="1" i="0" u="none" strike="noStrike" cap="none" spc="0" normalizeH="0" noProof="0" dirty="0">
                <a:ln>
                  <a:noFill/>
                </a:ln>
                <a:solidFill>
                  <a:schemeClr val="tx1"/>
                </a:solidFill>
                <a:effectLst/>
                <a:uLnTx/>
                <a:uFillTx/>
              </a:rPr>
              <a:t> ‘</a:t>
            </a:r>
            <a:r>
              <a:rPr lang="en-US" sz="1500" i="1" dirty="0">
                <a:solidFill>
                  <a:schemeClr val="tx1"/>
                </a:solidFill>
              </a:rPr>
              <a:t>m</a:t>
            </a:r>
            <a:r>
              <a:rPr kumimoji="0" lang="en-US" sz="1500" i="1" u="none" strike="noStrike" cap="none" spc="0" normalizeH="0" baseline="0" noProof="0" dirty="0" err="1">
                <a:ln>
                  <a:noFill/>
                </a:ln>
                <a:solidFill>
                  <a:schemeClr val="tx1"/>
                </a:solidFill>
                <a:effectLst/>
                <a:uLnTx/>
                <a:uFillTx/>
              </a:rPr>
              <a:t>aterial</a:t>
            </a:r>
            <a:r>
              <a:rPr kumimoji="0" lang="en-US" sz="1500" i="1" u="none" strike="noStrike" cap="none" spc="0" normalizeH="0" baseline="0" noProof="0" dirty="0">
                <a:ln>
                  <a:noFill/>
                </a:ln>
                <a:solidFill>
                  <a:schemeClr val="tx1"/>
                </a:solidFill>
                <a:effectLst/>
                <a:uLnTx/>
                <a:uFillTx/>
              </a:rPr>
              <a:t> of any kind, including information and objects, which is obtained in the course of a criminal investigation, and which may be relevant to the investigation.’ </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lang="en-US" sz="1500" i="1" dirty="0">
              <a:solidFill>
                <a:schemeClr val="tx1"/>
              </a:solidFill>
            </a:endParaRPr>
          </a:p>
          <a:p>
            <a:pPr marL="0" indent="-228600">
              <a:buClr>
                <a:srgbClr val="E48312"/>
              </a:buClr>
              <a:buFont typeface="Arial" panose="020B0604020202020204" pitchFamily="34" charset="0"/>
              <a:buChar char="•"/>
              <a:defRPr/>
            </a:pPr>
            <a:r>
              <a:rPr lang="en-US" sz="1500" dirty="0">
                <a:solidFill>
                  <a:schemeClr val="tx1"/>
                </a:solidFill>
              </a:rPr>
              <a:t>R</a:t>
            </a:r>
            <a:r>
              <a:rPr kumimoji="0" lang="en-US" sz="1500" i="0" u="none" strike="noStrike" cap="none" spc="0" normalizeH="0" baseline="0" noProof="0" dirty="0" err="1">
                <a:ln>
                  <a:noFill/>
                </a:ln>
                <a:solidFill>
                  <a:schemeClr val="tx1"/>
                </a:solidFill>
                <a:effectLst/>
                <a:uLnTx/>
                <a:uFillTx/>
              </a:rPr>
              <a:t>elevant</a:t>
            </a:r>
            <a:r>
              <a:rPr kumimoji="0" lang="en-US" sz="1500" i="0" u="none" strike="noStrike" cap="none" spc="0" normalizeH="0" baseline="0" noProof="0" dirty="0">
                <a:ln>
                  <a:noFill/>
                </a:ln>
                <a:solidFill>
                  <a:schemeClr val="tx1"/>
                </a:solidFill>
                <a:effectLst/>
                <a:uLnTx/>
                <a:uFillTx/>
              </a:rPr>
              <a:t> if: </a:t>
            </a:r>
          </a:p>
          <a:p>
            <a:pPr indent="-228600">
              <a:buClr>
                <a:srgbClr val="E48312"/>
              </a:buClr>
              <a:buFont typeface="Arial" panose="020B0604020202020204" pitchFamily="34" charset="0"/>
              <a:buChar char="•"/>
              <a:defRPr/>
            </a:pPr>
            <a:r>
              <a:rPr kumimoji="0" lang="en-US" sz="1500" i="0" u="none" strike="noStrike" cap="none" spc="0" normalizeH="0" baseline="0" noProof="0" dirty="0">
                <a:ln>
                  <a:noFill/>
                </a:ln>
                <a:solidFill>
                  <a:schemeClr val="tx1"/>
                </a:solidFill>
                <a:effectLst/>
                <a:uLnTx/>
                <a:uFillTx/>
              </a:rPr>
              <a:t>appears that it has some bearing on any offence under investigation, or</a:t>
            </a:r>
          </a:p>
          <a:p>
            <a:pPr indent="-228600">
              <a:buClr>
                <a:srgbClr val="E48312"/>
              </a:buClr>
              <a:buFont typeface="Arial" panose="020B0604020202020204" pitchFamily="34" charset="0"/>
              <a:buChar char="•"/>
              <a:defRPr/>
            </a:pPr>
            <a:r>
              <a:rPr lang="en-US" sz="1500" noProof="0" dirty="0">
                <a:solidFill>
                  <a:schemeClr val="tx1"/>
                </a:solidFill>
              </a:rPr>
              <a:t>o</a:t>
            </a:r>
            <a:r>
              <a:rPr kumimoji="0" lang="en-US" sz="1500" i="0" u="none" strike="noStrike" cap="none" spc="0" normalizeH="0" baseline="0" noProof="0" dirty="0">
                <a:ln>
                  <a:noFill/>
                </a:ln>
                <a:solidFill>
                  <a:schemeClr val="tx1"/>
                </a:solidFill>
                <a:effectLst/>
                <a:uLnTx/>
                <a:uFillTx/>
              </a:rPr>
              <a:t>n the surrounding circumstances of the case, unless it is incapable of having any impact on the case.</a:t>
            </a:r>
          </a:p>
        </p:txBody>
      </p:sp>
    </p:spTree>
    <p:extLst>
      <p:ext uri="{BB962C8B-B14F-4D97-AF65-F5344CB8AC3E}">
        <p14:creationId xmlns:p14="http://schemas.microsoft.com/office/powerpoint/2010/main" val="3285940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64540"/>
            <a:ext cx="10515600" cy="1325563"/>
          </a:xfrm>
        </p:spPr>
        <p:txBody>
          <a:bodyPr/>
          <a:lstStyle/>
          <a:p>
            <a:r>
              <a:rPr lang="en-GB" dirty="0"/>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dirty="0">
              <a:solidFill>
                <a:prstClr val="black"/>
              </a:solidFill>
            </a:endParaRPr>
          </a:p>
          <a:p>
            <a:pPr marL="0" lvl="0" indent="0">
              <a:buNone/>
            </a:pPr>
            <a:endParaRPr lang="en-GB" sz="2400" dirty="0">
              <a:solidFill>
                <a:prstClr val="black"/>
              </a:solidFill>
              <a:latin typeface="+mj-lt"/>
              <a:cs typeface="Calibri" panose="020F0502020204030204" pitchFamily="34" charset="0"/>
            </a:endParaRPr>
          </a:p>
          <a:p>
            <a:pPr marL="0" lvl="0" indent="0" algn="ctr">
              <a:buNone/>
            </a:pPr>
            <a:endParaRPr lang="en-GB" sz="1800" dirty="0">
              <a:solidFill>
                <a:prstClr val="black"/>
              </a:solidFill>
              <a:latin typeface="+mj-lt"/>
              <a:cs typeface="Calibri" panose="020F0502020204030204" pitchFamily="34" charset="0"/>
            </a:endParaRPr>
          </a:p>
          <a:p>
            <a:pPr marL="0" lvl="0" indent="0" algn="ctr">
              <a:buNone/>
            </a:pPr>
            <a:r>
              <a:rPr lang="en-GB" sz="1800" dirty="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7810279" y="590877"/>
            <a:ext cx="3295013" cy="2038350"/>
          </a:xfrm>
          <a:prstGeom prst="rect">
            <a:avLst/>
          </a:prstGeom>
        </p:spPr>
      </p:pic>
      <p:pic>
        <p:nvPicPr>
          <p:cNvPr id="6" name="Picture 5"/>
          <p:cNvPicPr>
            <a:picLocks noChangeAspect="1"/>
          </p:cNvPicPr>
          <p:nvPr/>
        </p:nvPicPr>
        <p:blipFill>
          <a:blip r:embed="rId3"/>
          <a:stretch>
            <a:fillRect/>
          </a:stretch>
        </p:blipFill>
        <p:spPr>
          <a:xfrm>
            <a:off x="6515433" y="2089291"/>
            <a:ext cx="3374955" cy="1692648"/>
          </a:xfrm>
          <a:prstGeom prst="rect">
            <a:avLst/>
          </a:prstGeom>
        </p:spPr>
      </p:pic>
      <p:pic>
        <p:nvPicPr>
          <p:cNvPr id="7" name="Picture 6"/>
          <p:cNvPicPr>
            <a:picLocks noChangeAspect="1"/>
          </p:cNvPicPr>
          <p:nvPr/>
        </p:nvPicPr>
        <p:blipFill>
          <a:blip r:embed="rId4"/>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dirty="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The Recovery and </a:t>
            </a:r>
            <a:br>
              <a:rPr lang="en-GB" sz="1800" dirty="0">
                <a:solidFill>
                  <a:schemeClr val="bg1"/>
                </a:solidFill>
                <a:latin typeface="+mj-lt"/>
                <a:cs typeface="Calibri" panose="020F0502020204030204" pitchFamily="34" charset="0"/>
              </a:rPr>
            </a:br>
            <a:r>
              <a:rPr lang="en-GB" sz="1800" dirty="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DC0CE-325F-FC44-8B3F-E0007BD8ACDE}"/>
              </a:ext>
            </a:extLst>
          </p:cNvPr>
          <p:cNvSpPr>
            <a:spLocks noGrp="1"/>
          </p:cNvSpPr>
          <p:nvPr>
            <p:ph type="title"/>
          </p:nvPr>
        </p:nvSpPr>
        <p:spPr>
          <a:xfrm>
            <a:off x="481955" y="670559"/>
            <a:ext cx="4683321" cy="2148841"/>
          </a:xfrm>
        </p:spPr>
        <p:txBody>
          <a:bodyPr anchor="t">
            <a:normAutofit fontScale="90000"/>
          </a:bodyPr>
          <a:lstStyle/>
          <a:p>
            <a:r>
              <a:rPr lang="en-GB" sz="8000" u="sng" dirty="0">
                <a:latin typeface="Arial Rounded MT Bold" panose="020F0704030504030204" pitchFamily="34" charset="77"/>
              </a:rPr>
              <a:t>Forensics</a:t>
            </a:r>
          </a:p>
        </p:txBody>
      </p:sp>
      <p:pic>
        <p:nvPicPr>
          <p:cNvPr id="9218" name="Picture 2" descr="Forensic Science | McDaniel">
            <a:extLst>
              <a:ext uri="{FF2B5EF4-FFF2-40B4-BE49-F238E27FC236}">
                <a16:creationId xmlns:a16="http://schemas.microsoft.com/office/drawing/2014/main" id="{601B3C9D-9B79-1B44-B1D4-38B9542A89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86" r="1"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28CD703-4F74-6F48-8ACC-A06E56C61FB3}"/>
              </a:ext>
            </a:extLst>
          </p:cNvPr>
          <p:cNvSpPr>
            <a:spLocks noGrp="1"/>
          </p:cNvSpPr>
          <p:nvPr>
            <p:ph idx="1"/>
          </p:nvPr>
        </p:nvSpPr>
        <p:spPr>
          <a:xfrm>
            <a:off x="6096000" y="670559"/>
            <a:ext cx="5256786" cy="5445076"/>
          </a:xfrm>
        </p:spPr>
        <p:txBody>
          <a:bodyPr anchor="t">
            <a:normAutofit/>
          </a:bodyPr>
          <a:lstStyle/>
          <a:p>
            <a:pPr marL="0" indent="0">
              <a:buNone/>
            </a:pPr>
            <a:r>
              <a:rPr lang="en-GB" sz="2000" dirty="0"/>
              <a:t>Investigating a crime scene and forensic analysis using specialist procedures and techniques can provide evidence to:</a:t>
            </a:r>
          </a:p>
          <a:p>
            <a:pPr marL="0" indent="0">
              <a:buNone/>
            </a:pPr>
            <a:endParaRPr lang="en-GB" sz="2000" dirty="0"/>
          </a:p>
          <a:p>
            <a:r>
              <a:rPr lang="en-GB" sz="2000" dirty="0"/>
              <a:t>Prove that a crime has been committed</a:t>
            </a:r>
          </a:p>
          <a:p>
            <a:r>
              <a:rPr lang="en-GB" sz="2000" dirty="0"/>
              <a:t>Exclude a suspect from a scene</a:t>
            </a:r>
          </a:p>
          <a:p>
            <a:r>
              <a:rPr lang="en-GB" sz="2000" dirty="0"/>
              <a:t>Link a suspect with a scene</a:t>
            </a:r>
          </a:p>
          <a:p>
            <a:r>
              <a:rPr lang="en-GB" sz="2000" dirty="0"/>
              <a:t>Establish the identity of a victim, suspect or witness</a:t>
            </a:r>
          </a:p>
          <a:p>
            <a:r>
              <a:rPr lang="en-GB" sz="2000" dirty="0"/>
              <a:t>Corroborate or disprove witness accounts</a:t>
            </a:r>
          </a:p>
          <a:p>
            <a:r>
              <a:rPr lang="en-GB" sz="2000" dirty="0"/>
              <a:t>Interpret the scene in relation to movements within the scene and sequences of events</a:t>
            </a:r>
          </a:p>
          <a:p>
            <a:r>
              <a:rPr lang="en-GB" sz="2000" dirty="0"/>
              <a:t>Link crime scene to crime scene and provide intelligence on crime patterns</a:t>
            </a:r>
          </a:p>
          <a:p>
            <a:endParaRPr lang="en-GB" sz="2000" dirty="0"/>
          </a:p>
        </p:txBody>
      </p:sp>
      <p:sp>
        <p:nvSpPr>
          <p:cNvPr id="4" name="TextBox 3">
            <a:extLst>
              <a:ext uri="{FF2B5EF4-FFF2-40B4-BE49-F238E27FC236}">
                <a16:creationId xmlns:a16="http://schemas.microsoft.com/office/drawing/2014/main" id="{EB77F6F0-DCA0-7743-8665-68D6B9D747F3}"/>
              </a:ext>
            </a:extLst>
          </p:cNvPr>
          <p:cNvSpPr txBox="1"/>
          <p:nvPr/>
        </p:nvSpPr>
        <p:spPr>
          <a:xfrm>
            <a:off x="8625385" y="6197973"/>
            <a:ext cx="331640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123651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218364" y="177420"/>
            <a:ext cx="6619164" cy="856754"/>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9648" y="1541611"/>
            <a:ext cx="28448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344227" y="269378"/>
            <a:ext cx="9526138" cy="646331"/>
          </a:xfrm>
          <a:prstGeom prst="rect">
            <a:avLst/>
          </a:prstGeom>
          <a:noFill/>
        </p:spPr>
        <p:txBody>
          <a:bodyPr wrap="square" rtlCol="0">
            <a:spAutoFit/>
          </a:bodyPr>
          <a:lstStyle/>
          <a:p>
            <a:r>
              <a:rPr lang="en-GB" sz="36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344227" y="2341305"/>
            <a:ext cx="6100548" cy="4247317"/>
          </a:xfrm>
          <a:prstGeom prst="rect">
            <a:avLst/>
          </a:prstGeom>
          <a:noFill/>
        </p:spPr>
        <p:txBody>
          <a:bodyPr wrap="square">
            <a:spAutoFit/>
          </a:bodyPr>
          <a:lstStyle/>
          <a:p>
            <a:pPr algn="l"/>
            <a:r>
              <a:rPr lang="en-GB" dirty="0">
                <a:solidFill>
                  <a:srgbClr val="333333"/>
                </a:solidFill>
                <a:latin typeface="Arial" panose="020B0604020202020204" pitchFamily="34" charset="0"/>
              </a:rPr>
              <a:t>The theory that anyone</a:t>
            </a:r>
            <a:r>
              <a:rPr lang="en-GB" b="0" i="0" dirty="0">
                <a:solidFill>
                  <a:srgbClr val="333333"/>
                </a:solidFill>
                <a:effectLst/>
                <a:latin typeface="Arial" panose="020B0604020202020204" pitchFamily="34" charset="0"/>
              </a:rPr>
              <a:t> who enters a scene both takes something of the scene away with them and leaves something of themselves behind</a:t>
            </a:r>
            <a:r>
              <a:rPr lang="en-GB" dirty="0">
                <a:solidFill>
                  <a:srgbClr val="333333"/>
                </a:solidFill>
                <a:latin typeface="Arial" panose="020B0604020202020204" pitchFamily="34" charset="0"/>
              </a:rPr>
              <a:t> (including police!)</a:t>
            </a:r>
            <a:endParaRPr lang="en-GB" b="0" i="0" dirty="0">
              <a:solidFill>
                <a:srgbClr val="333333"/>
              </a:solidFill>
              <a:effectLst/>
              <a:latin typeface="Arial" panose="020B0604020202020204" pitchFamily="34" charset="0"/>
            </a:endParaRPr>
          </a:p>
          <a:p>
            <a:endParaRPr lang="en-GB" dirty="0">
              <a:solidFill>
                <a:srgbClr val="333333"/>
              </a:solidFill>
              <a:latin typeface="Arial" panose="020B0604020202020204" pitchFamily="34" charset="0"/>
            </a:endParaRPr>
          </a:p>
          <a:p>
            <a:r>
              <a:rPr lang="en-GB" b="0" i="0" dirty="0">
                <a:solidFill>
                  <a:srgbClr val="333333"/>
                </a:solidFill>
                <a:effectLst/>
                <a:latin typeface="Arial" panose="020B0604020202020204" pitchFamily="34" charset="0"/>
              </a:rPr>
              <a:t>N</a:t>
            </a:r>
            <a:r>
              <a:rPr lang="en-GB" dirty="0">
                <a:solidFill>
                  <a:srgbClr val="333333"/>
                </a:solidFill>
                <a:latin typeface="Arial" panose="020B0604020202020204" pitchFamily="34" charset="0"/>
              </a:rPr>
              <a:t>ormally caused by objects / substances coming into contact with one another, leaving a minute sample on  contact surfaces. </a:t>
            </a:r>
            <a:endParaRPr lang="en-GB" b="0" i="0" dirty="0">
              <a:solidFill>
                <a:srgbClr val="333333"/>
              </a:solidFill>
              <a:effectLst/>
              <a:latin typeface="Arial" panose="020B0604020202020204" pitchFamily="34" charset="0"/>
            </a:endParaRPr>
          </a:p>
          <a:p>
            <a:pPr algn="l"/>
            <a:endParaRPr lang="en-GB" dirty="0">
              <a:solidFill>
                <a:srgbClr val="333333"/>
              </a:solidFill>
              <a:latin typeface="Arial" panose="020B0604020202020204" pitchFamily="34" charset="0"/>
            </a:endParaRPr>
          </a:p>
          <a:p>
            <a:pPr algn="l"/>
            <a:r>
              <a:rPr lang="en-GB" dirty="0">
                <a:solidFill>
                  <a:srgbClr val="333333"/>
                </a:solidFill>
                <a:latin typeface="Arial" panose="020B0604020202020204" pitchFamily="34" charset="0"/>
              </a:rPr>
              <a:t>E</a:t>
            </a:r>
            <a:r>
              <a:rPr lang="en-GB" b="0" i="0" dirty="0">
                <a:solidFill>
                  <a:srgbClr val="333333"/>
                </a:solidFill>
                <a:effectLst/>
                <a:latin typeface="Arial" panose="020B0604020202020204" pitchFamily="34" charset="0"/>
              </a:rPr>
              <a:t>xamples:</a:t>
            </a:r>
          </a:p>
          <a:p>
            <a:pPr algn="l"/>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err="1">
                <a:solidFill>
                  <a:srgbClr val="333333"/>
                </a:solidFill>
                <a:latin typeface="Arial" panose="020B0604020202020204" pitchFamily="34" charset="0"/>
              </a:rPr>
              <a:t>Fi</a:t>
            </a:r>
            <a:r>
              <a:rPr lang="en-GB" b="0" i="0" dirty="0" err="1">
                <a:solidFill>
                  <a:srgbClr val="333333"/>
                </a:solidFill>
                <a:effectLst/>
                <a:latin typeface="Arial" panose="020B0604020202020204" pitchFamily="34" charset="0"/>
              </a:rPr>
              <a:t>ngermarks</a:t>
            </a: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DNA</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ibres</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ootwear marks</a:t>
            </a:r>
          </a:p>
          <a:p>
            <a:pPr algn="l"/>
            <a:endParaRPr lang="en-GB"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8253105" y="1050878"/>
            <a:ext cx="3429378" cy="36933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b="0" i="0" dirty="0">
                <a:solidFill>
                  <a:srgbClr val="333333"/>
                </a:solidFill>
                <a:effectLst/>
                <a:latin typeface="Arial" panose="020B0604020202020204" pitchFamily="34" charset="0"/>
              </a:rPr>
              <a:t>Dr Edmond </a:t>
            </a:r>
            <a:r>
              <a:rPr lang="en-GB" b="0" i="0" dirty="0" err="1">
                <a:solidFill>
                  <a:srgbClr val="333333"/>
                </a:solidFill>
                <a:effectLst/>
                <a:latin typeface="Arial" panose="020B0604020202020204" pitchFamily="34" charset="0"/>
              </a:rPr>
              <a:t>Locard</a:t>
            </a:r>
            <a:r>
              <a:rPr lang="en-GB" b="0" i="0" dirty="0">
                <a:solidFill>
                  <a:srgbClr val="333333"/>
                </a:solidFill>
                <a:effectLst/>
                <a:latin typeface="Arial" panose="020B0604020202020204" pitchFamily="34" charset="0"/>
              </a:rPr>
              <a:t> (1877-1966) </a:t>
            </a:r>
            <a:endParaRPr lang="en-GB" dirty="0"/>
          </a:p>
        </p:txBody>
      </p:sp>
      <p:sp>
        <p:nvSpPr>
          <p:cNvPr id="8" name="TextBox 7">
            <a:extLst>
              <a:ext uri="{FF2B5EF4-FFF2-40B4-BE49-F238E27FC236}">
                <a16:creationId xmlns:a16="http://schemas.microsoft.com/office/drawing/2014/main" id="{BA3B245E-4DC8-0647-9418-188FF6203934}"/>
              </a:ext>
            </a:extLst>
          </p:cNvPr>
          <p:cNvSpPr txBox="1"/>
          <p:nvPr/>
        </p:nvSpPr>
        <p:spPr>
          <a:xfrm>
            <a:off x="218364" y="1541611"/>
            <a:ext cx="8130275" cy="584775"/>
          </a:xfrm>
          <a:prstGeom prst="rect">
            <a:avLst/>
          </a:prstGeom>
          <a:noFill/>
        </p:spPr>
        <p:txBody>
          <a:bodyPr wrap="square" rtlCol="0">
            <a:spAutoFit/>
          </a:bodyPr>
          <a:lstStyle/>
          <a:p>
            <a:r>
              <a:rPr lang="en-GB" sz="32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775" y="4534280"/>
            <a:ext cx="5067679"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7410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842" name="Picture 2" descr="Forensic Science BSc (Hons) degree course - London undergraduate courses -  Kingston University London">
            <a:extLst>
              <a:ext uri="{FF2B5EF4-FFF2-40B4-BE49-F238E27FC236}">
                <a16:creationId xmlns:a16="http://schemas.microsoft.com/office/drawing/2014/main" id="{4B17F115-E163-D845-9A83-AF62F44549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42" r="2" b="2"/>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35844" name="Picture 4" descr="Clear Stepping Plates - Anti-Contamination | Forensic Pathways">
            <a:extLst>
              <a:ext uri="{FF2B5EF4-FFF2-40B4-BE49-F238E27FC236}">
                <a16:creationId xmlns:a16="http://schemas.microsoft.com/office/drawing/2014/main" id="{A8C73C33-7945-2444-8CA5-104D53D0BD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129" r="-2" b="8897"/>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5" name="Freeform: Shape 7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7" name="Freeform: Shape 7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249140" y="179303"/>
            <a:ext cx="4832802" cy="1243584"/>
          </a:xfrm>
        </p:spPr>
        <p:txBody>
          <a:bodyPr vert="horz" lIns="91440" tIns="45720" rIns="91440" bIns="45720" rtlCol="0" anchor="ctr">
            <a:normAutofit/>
          </a:bodyPr>
          <a:lstStyle/>
          <a:p>
            <a:pPr algn="ctr"/>
            <a:r>
              <a:rPr lang="en-US" sz="3400" kern="1200" dirty="0">
                <a:solidFill>
                  <a:srgbClr val="FF0000"/>
                </a:solidFill>
                <a:latin typeface="+mj-lt"/>
                <a:ea typeface="+mj-ea"/>
                <a:cs typeface="+mj-cs"/>
              </a:rPr>
              <a:t>IMPORTANT!</a:t>
            </a:r>
            <a:br>
              <a:rPr lang="en-US" sz="3400" kern="1200" dirty="0">
                <a:solidFill>
                  <a:srgbClr val="FF0000"/>
                </a:solidFill>
                <a:latin typeface="+mj-lt"/>
                <a:ea typeface="+mj-ea"/>
                <a:cs typeface="+mj-cs"/>
              </a:rPr>
            </a:br>
            <a:r>
              <a:rPr lang="en-US" sz="3400" kern="1200" dirty="0">
                <a:solidFill>
                  <a:srgbClr val="FF0000"/>
                </a:solidFill>
                <a:latin typeface="+mj-lt"/>
                <a:ea typeface="+mj-ea"/>
                <a:cs typeface="+mj-cs"/>
              </a:rPr>
              <a:t>Cross Contamination</a:t>
            </a:r>
          </a:p>
        </p:txBody>
      </p:sp>
      <p:sp>
        <p:nvSpPr>
          <p:cNvPr id="79" name="Rectangle 7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1" name="Rectangle 8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62A67EB6-8B27-AC4C-9E39-F808AD977704}"/>
              </a:ext>
            </a:extLst>
          </p:cNvPr>
          <p:cNvSpPr txBox="1"/>
          <p:nvPr/>
        </p:nvSpPr>
        <p:spPr>
          <a:xfrm>
            <a:off x="448056" y="2512611"/>
            <a:ext cx="4832803" cy="3664351"/>
          </a:xfrm>
          <a:prstGeom prst="rect">
            <a:avLst/>
          </a:prstGeom>
        </p:spPr>
        <p:txBody>
          <a:bodyPr vert="horz" lIns="91440" tIns="45720" rIns="91440" bIns="45720" rtlCol="0">
            <a:normAutofit fontScale="92500" lnSpcReduction="20000"/>
          </a:bodyPr>
          <a:lstStyle/>
          <a:p>
            <a:pPr>
              <a:lnSpc>
                <a:spcPct val="90000"/>
              </a:lnSpc>
              <a:spcAft>
                <a:spcPts val="600"/>
              </a:spcAft>
            </a:pPr>
            <a:r>
              <a:rPr lang="en-US" sz="2800" b="0" i="0" dirty="0">
                <a:effectLst/>
              </a:rPr>
              <a:t>If procedures and practices are not adopted to prevent it, cross contamination WILL happen! </a:t>
            </a:r>
          </a:p>
          <a:p>
            <a:pPr>
              <a:lnSpc>
                <a:spcPct val="90000"/>
              </a:lnSpc>
              <a:spcAft>
                <a:spcPts val="600"/>
              </a:spcAft>
            </a:pPr>
            <a:endParaRPr lang="en-US" sz="2800" dirty="0"/>
          </a:p>
          <a:p>
            <a:pPr>
              <a:lnSpc>
                <a:spcPct val="90000"/>
              </a:lnSpc>
              <a:spcAft>
                <a:spcPts val="600"/>
              </a:spcAft>
            </a:pPr>
            <a:r>
              <a:rPr lang="en-US" sz="2800" dirty="0"/>
              <a:t>1.Think of  scenarios where this could happen?</a:t>
            </a:r>
          </a:p>
          <a:p>
            <a:pPr>
              <a:lnSpc>
                <a:spcPct val="90000"/>
              </a:lnSpc>
              <a:spcAft>
                <a:spcPts val="600"/>
              </a:spcAft>
            </a:pPr>
            <a:endParaRPr lang="en-US" sz="2800" dirty="0"/>
          </a:p>
          <a:p>
            <a:pPr>
              <a:lnSpc>
                <a:spcPct val="90000"/>
              </a:lnSpc>
              <a:spcAft>
                <a:spcPts val="600"/>
              </a:spcAft>
            </a:pPr>
            <a:r>
              <a:rPr lang="en-US" sz="2800" dirty="0"/>
              <a:t>2.What procedures / practices?</a:t>
            </a:r>
          </a:p>
          <a:p>
            <a:pPr>
              <a:lnSpc>
                <a:spcPct val="90000"/>
              </a:lnSpc>
              <a:spcAft>
                <a:spcPts val="600"/>
              </a:spcAft>
            </a:pPr>
            <a:endParaRPr lang="en-US" sz="2800" dirty="0"/>
          </a:p>
          <a:p>
            <a:pPr>
              <a:lnSpc>
                <a:spcPct val="90000"/>
              </a:lnSpc>
              <a:spcAft>
                <a:spcPts val="600"/>
              </a:spcAft>
            </a:pPr>
            <a:r>
              <a:rPr lang="en-US" sz="2800" dirty="0"/>
              <a:t>(Some are common sense!)</a:t>
            </a:r>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p:txBody>
      </p:sp>
      <p:sp>
        <p:nvSpPr>
          <p:cNvPr id="14" name="TextBox 13">
            <a:extLst>
              <a:ext uri="{FF2B5EF4-FFF2-40B4-BE49-F238E27FC236}">
                <a16:creationId xmlns:a16="http://schemas.microsoft.com/office/drawing/2014/main" id="{98AFD903-5C4F-7445-8C2C-81EE670E5C98}"/>
              </a:ext>
            </a:extLst>
          </p:cNvPr>
          <p:cNvSpPr txBox="1"/>
          <p:nvPr/>
        </p:nvSpPr>
        <p:spPr>
          <a:xfrm>
            <a:off x="444357" y="1326533"/>
            <a:ext cx="4832802" cy="646331"/>
          </a:xfrm>
          <a:prstGeom prst="rect">
            <a:avLst/>
          </a:prstGeom>
          <a:noFill/>
        </p:spPr>
        <p:txBody>
          <a:bodyPr wrap="square">
            <a:spAutoFit/>
          </a:bodyPr>
          <a:lstStyle/>
          <a:p>
            <a:r>
              <a:rPr lang="en-GB" b="0" i="0" dirty="0">
                <a:solidFill>
                  <a:srgbClr val="333333"/>
                </a:solidFill>
                <a:effectLst/>
                <a:latin typeface="Arial" panose="020B0604020202020204" pitchFamily="34" charset="0"/>
              </a:rPr>
              <a:t>The techniques of crime scene management are based on </a:t>
            </a:r>
            <a:r>
              <a:rPr lang="en-GB" b="0" i="0" dirty="0" err="1">
                <a:solidFill>
                  <a:srgbClr val="333333"/>
                </a:solidFill>
                <a:effectLst/>
                <a:latin typeface="Arial" panose="020B0604020202020204" pitchFamily="34" charset="0"/>
              </a:rPr>
              <a:t>Locard’s</a:t>
            </a:r>
            <a:r>
              <a:rPr lang="en-GB" b="0" i="0" dirty="0">
                <a:solidFill>
                  <a:srgbClr val="333333"/>
                </a:solidFill>
                <a:effectLst/>
                <a:latin typeface="Arial" panose="020B0604020202020204" pitchFamily="34" charset="0"/>
              </a:rPr>
              <a:t> Principle of Exchange</a:t>
            </a:r>
            <a:endParaRPr lang="en-GB" dirty="0"/>
          </a:p>
        </p:txBody>
      </p:sp>
    </p:spTree>
    <p:extLst>
      <p:ext uri="{BB962C8B-B14F-4D97-AF65-F5344CB8AC3E}">
        <p14:creationId xmlns:p14="http://schemas.microsoft.com/office/powerpoint/2010/main" val="26603467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96B3AA5-237A-4B49-9AE9-70214033A920}"/>
              </a:ext>
            </a:extLst>
          </p:cNvPr>
          <p:cNvSpPr/>
          <p:nvPr/>
        </p:nvSpPr>
        <p:spPr>
          <a:xfrm>
            <a:off x="116006" y="210189"/>
            <a:ext cx="7847462" cy="941696"/>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A29FCC0-71D3-A542-A444-09F07FC5473F}"/>
              </a:ext>
            </a:extLst>
          </p:cNvPr>
          <p:cNvSpPr>
            <a:spLocks noGrp="1"/>
          </p:cNvSpPr>
          <p:nvPr>
            <p:ph type="title"/>
          </p:nvPr>
        </p:nvSpPr>
        <p:spPr>
          <a:xfrm>
            <a:off x="251346" y="22106"/>
            <a:ext cx="10515600" cy="1325563"/>
          </a:xfrm>
        </p:spPr>
        <p:txBody>
          <a:bodyPr/>
          <a:lstStyle/>
          <a:p>
            <a:r>
              <a:rPr lang="en-GB" b="1" dirty="0"/>
              <a:t>Sources of Forensic Evidence </a:t>
            </a:r>
          </a:p>
        </p:txBody>
      </p:sp>
      <p:sp>
        <p:nvSpPr>
          <p:cNvPr id="3" name="Content Placeholder 2">
            <a:extLst>
              <a:ext uri="{FF2B5EF4-FFF2-40B4-BE49-F238E27FC236}">
                <a16:creationId xmlns:a16="http://schemas.microsoft.com/office/drawing/2014/main" id="{B3414C1E-DDD0-E546-A347-36F97126D6CC}"/>
              </a:ext>
            </a:extLst>
          </p:cNvPr>
          <p:cNvSpPr>
            <a:spLocks noGrp="1"/>
          </p:cNvSpPr>
          <p:nvPr>
            <p:ph idx="1"/>
          </p:nvPr>
        </p:nvSpPr>
        <p:spPr>
          <a:xfrm>
            <a:off x="116006" y="1609279"/>
            <a:ext cx="4906370" cy="4351338"/>
          </a:xfrm>
        </p:spPr>
        <p:txBody>
          <a:bodyPr/>
          <a:lstStyle/>
          <a:p>
            <a:pPr marL="0" indent="0">
              <a:buNone/>
            </a:pPr>
            <a:r>
              <a:rPr lang="en-GB" dirty="0"/>
              <a:t>Evidence can be collected and preserved from the following three sources</a:t>
            </a:r>
          </a:p>
          <a:p>
            <a:endParaRPr lang="en-GB" dirty="0"/>
          </a:p>
        </p:txBody>
      </p:sp>
      <p:sp>
        <p:nvSpPr>
          <p:cNvPr id="4" name="Triangle 3">
            <a:extLst>
              <a:ext uri="{FF2B5EF4-FFF2-40B4-BE49-F238E27FC236}">
                <a16:creationId xmlns:a16="http://schemas.microsoft.com/office/drawing/2014/main" id="{C98EDE3D-9F77-C042-A6BB-59F2DA50507A}"/>
              </a:ext>
            </a:extLst>
          </p:cNvPr>
          <p:cNvSpPr/>
          <p:nvPr/>
        </p:nvSpPr>
        <p:spPr>
          <a:xfrm>
            <a:off x="2988289" y="1656580"/>
            <a:ext cx="6132395" cy="4836308"/>
          </a:xfrm>
          <a:prstGeom prst="triangl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right-up Arrow 5">
            <a:extLst>
              <a:ext uri="{FF2B5EF4-FFF2-40B4-BE49-F238E27FC236}">
                <a16:creationId xmlns:a16="http://schemas.microsoft.com/office/drawing/2014/main" id="{D7A42DFC-7C01-9145-B69D-EFBDE9457FB9}"/>
              </a:ext>
            </a:extLst>
          </p:cNvPr>
          <p:cNvSpPr/>
          <p:nvPr/>
        </p:nvSpPr>
        <p:spPr>
          <a:xfrm>
            <a:off x="4552665" y="3167390"/>
            <a:ext cx="2926308" cy="2493003"/>
          </a:xfrm>
          <a:prstGeom prst="leftRightUpArrow">
            <a:avLst>
              <a:gd name="adj1" fmla="val 2358"/>
              <a:gd name="adj2" fmla="val 11731"/>
              <a:gd name="adj3" fmla="val 158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A5EBFC-5B77-024C-8FCA-0CCF6F5B515A}"/>
              </a:ext>
            </a:extLst>
          </p:cNvPr>
          <p:cNvSpPr txBox="1"/>
          <p:nvPr/>
        </p:nvSpPr>
        <p:spPr>
          <a:xfrm>
            <a:off x="7090011" y="5727365"/>
            <a:ext cx="2870576" cy="523220"/>
          </a:xfrm>
          <a:prstGeom prst="rect">
            <a:avLst/>
          </a:prstGeom>
          <a:noFill/>
        </p:spPr>
        <p:txBody>
          <a:bodyPr wrap="square" rtlCol="0">
            <a:spAutoFit/>
          </a:bodyPr>
          <a:lstStyle/>
          <a:p>
            <a:r>
              <a:rPr lang="en-GB" sz="2800" dirty="0"/>
              <a:t>Location </a:t>
            </a:r>
          </a:p>
        </p:txBody>
      </p:sp>
      <p:sp>
        <p:nvSpPr>
          <p:cNvPr id="8" name="TextBox 7">
            <a:extLst>
              <a:ext uri="{FF2B5EF4-FFF2-40B4-BE49-F238E27FC236}">
                <a16:creationId xmlns:a16="http://schemas.microsoft.com/office/drawing/2014/main" id="{BB69D96B-6C60-8E44-A9DF-F5F188178910}"/>
              </a:ext>
            </a:extLst>
          </p:cNvPr>
          <p:cNvSpPr txBox="1"/>
          <p:nvPr/>
        </p:nvSpPr>
        <p:spPr>
          <a:xfrm>
            <a:off x="5501184" y="2577198"/>
            <a:ext cx="2141561" cy="523220"/>
          </a:xfrm>
          <a:prstGeom prst="rect">
            <a:avLst/>
          </a:prstGeom>
          <a:noFill/>
        </p:spPr>
        <p:txBody>
          <a:bodyPr wrap="square" rtlCol="0">
            <a:spAutoFit/>
          </a:bodyPr>
          <a:lstStyle/>
          <a:p>
            <a:r>
              <a:rPr lang="en-GB" sz="2800" dirty="0"/>
              <a:t>People</a:t>
            </a:r>
            <a:endParaRPr lang="en-GB" dirty="0"/>
          </a:p>
        </p:txBody>
      </p:sp>
      <p:sp>
        <p:nvSpPr>
          <p:cNvPr id="9" name="TextBox 8">
            <a:extLst>
              <a:ext uri="{FF2B5EF4-FFF2-40B4-BE49-F238E27FC236}">
                <a16:creationId xmlns:a16="http://schemas.microsoft.com/office/drawing/2014/main" id="{39E6D43C-98F2-444E-8696-15F390129391}"/>
              </a:ext>
            </a:extLst>
          </p:cNvPr>
          <p:cNvSpPr txBox="1"/>
          <p:nvPr/>
        </p:nvSpPr>
        <p:spPr>
          <a:xfrm>
            <a:off x="3604145" y="5699007"/>
            <a:ext cx="1897039" cy="523220"/>
          </a:xfrm>
          <a:prstGeom prst="rect">
            <a:avLst/>
          </a:prstGeom>
          <a:noFill/>
        </p:spPr>
        <p:txBody>
          <a:bodyPr wrap="square" rtlCol="0">
            <a:spAutoFit/>
          </a:bodyPr>
          <a:lstStyle/>
          <a:p>
            <a:r>
              <a:rPr lang="en-GB" sz="2800" dirty="0"/>
              <a:t>Item</a:t>
            </a:r>
          </a:p>
        </p:txBody>
      </p:sp>
      <p:pic>
        <p:nvPicPr>
          <p:cNvPr id="17410" name="Picture 2" descr="What is forensic science? - BBC Science Focus Magazine">
            <a:extLst>
              <a:ext uri="{FF2B5EF4-FFF2-40B4-BE49-F238E27FC236}">
                <a16:creationId xmlns:a16="http://schemas.microsoft.com/office/drawing/2014/main" id="{39DA3D19-91F7-D849-A33B-86EA263993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249" y="4698234"/>
            <a:ext cx="2405206" cy="179465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Role of DNA in Forensic Science">
            <a:extLst>
              <a:ext uri="{FF2B5EF4-FFF2-40B4-BE49-F238E27FC236}">
                <a16:creationId xmlns:a16="http://schemas.microsoft.com/office/drawing/2014/main" id="{FBD455A9-9CBB-604D-B621-4B3E41A54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959" y="3774393"/>
            <a:ext cx="2401129" cy="1663004"/>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Forensic scientist taking swab from blood-stained shirt as forensic  evidence. — evidence bag, blood stained - Stock Photo | #160228138">
            <a:extLst>
              <a:ext uri="{FF2B5EF4-FFF2-40B4-BE49-F238E27FC236}">
                <a16:creationId xmlns:a16="http://schemas.microsoft.com/office/drawing/2014/main" id="{A41F3E23-6077-644C-A246-583543045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51" y="1460797"/>
            <a:ext cx="2601655" cy="1948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6A849D-F14F-6E4D-AF0B-E8009C8873FE}"/>
              </a:ext>
            </a:extLst>
          </p:cNvPr>
          <p:cNvSpPr txBox="1"/>
          <p:nvPr/>
        </p:nvSpPr>
        <p:spPr>
          <a:xfrm>
            <a:off x="0" y="6334421"/>
            <a:ext cx="2709081"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7239945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dirty="0"/>
              <a:t>Types of Forensic Evidence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dirty="0"/>
              <a:t>1. Trace evidence </a:t>
            </a:r>
            <a:br>
              <a:rPr lang="en-GB" sz="4100" dirty="0"/>
            </a:br>
            <a:endParaRPr lang="en-GB" sz="4100" dirty="0"/>
          </a:p>
          <a:p>
            <a:pPr marL="0" indent="0">
              <a:buNone/>
            </a:pPr>
            <a:r>
              <a:rPr lang="en-GB" sz="4100" dirty="0"/>
              <a:t>2. Impressions or marks </a:t>
            </a:r>
            <a:br>
              <a:rPr lang="en-GB" sz="4100" dirty="0"/>
            </a:br>
            <a:endParaRPr lang="en-GB" sz="4100" dirty="0"/>
          </a:p>
          <a:p>
            <a:pPr marL="0" indent="0">
              <a:buNone/>
            </a:pPr>
            <a:r>
              <a:rPr lang="en-GB" sz="4100" dirty="0"/>
              <a:t>3. DNA </a:t>
            </a:r>
          </a:p>
          <a:p>
            <a:pPr marL="0" indent="0">
              <a:buNone/>
            </a:pPr>
            <a:endParaRPr lang="en-GB" sz="2400" dirty="0"/>
          </a:p>
          <a:p>
            <a:pPr marL="0" indent="0">
              <a:buNone/>
            </a:pPr>
            <a:endParaRPr lang="en-GB" sz="2400" dirty="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4693790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F5545-8AFD-714E-AD73-195317A9FA2A}"/>
              </a:ext>
            </a:extLst>
          </p:cNvPr>
          <p:cNvSpPr>
            <a:spLocks noGrp="1"/>
          </p:cNvSpPr>
          <p:nvPr>
            <p:ph type="title"/>
          </p:nvPr>
        </p:nvSpPr>
        <p:spPr>
          <a:xfrm>
            <a:off x="6385805" y="-209459"/>
            <a:ext cx="4753535" cy="1672499"/>
          </a:xfrm>
        </p:spPr>
        <p:txBody>
          <a:bodyPr>
            <a:normAutofit/>
          </a:bodyPr>
          <a:lstStyle/>
          <a:p>
            <a:r>
              <a:rPr lang="en-GB" sz="4000" b="1" u="sng" dirty="0"/>
              <a:t>Trace Evidence </a:t>
            </a:r>
          </a:p>
        </p:txBody>
      </p:sp>
      <p:pic>
        <p:nvPicPr>
          <p:cNvPr id="12294" name="Picture 6" descr="Soil forensics | Delivering Sustainable Production Systems | The James  Hutton Institute">
            <a:extLst>
              <a:ext uri="{FF2B5EF4-FFF2-40B4-BE49-F238E27FC236}">
                <a16:creationId xmlns:a16="http://schemas.microsoft.com/office/drawing/2014/main" id="{D1222127-0C42-8942-8741-36F5A0832F0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256" r="20520" b="3"/>
          <a:stretch/>
        </p:blipFill>
        <p:spPr bwMode="auto">
          <a:xfrm>
            <a:off x="-4642" y="10"/>
            <a:ext cx="3006061"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descr="Learning Algorithms for Evaluating Forensic Glass Evidence - Center for  Statistics and Applications in Forensic Evidence">
            <a:extLst>
              <a:ext uri="{FF2B5EF4-FFF2-40B4-BE49-F238E27FC236}">
                <a16:creationId xmlns:a16="http://schemas.microsoft.com/office/drawing/2014/main" id="{12A04CBC-C543-984B-97E4-B52B29A93D8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678" r="15238" b="2"/>
          <a:stretch/>
        </p:blipFill>
        <p:spPr bwMode="auto">
          <a:xfrm>
            <a:off x="3198068" y="10"/>
            <a:ext cx="2991088"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Trace Evidence: Introduction">
            <a:extLst>
              <a:ext uri="{FF2B5EF4-FFF2-40B4-BE49-F238E27FC236}">
                <a16:creationId xmlns:a16="http://schemas.microsoft.com/office/drawing/2014/main" id="{4843F0F3-BBE7-8D4D-A633-96F463B8E05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843" r="10289" b="1"/>
          <a:stretch/>
        </p:blipFill>
        <p:spPr bwMode="auto">
          <a:xfrm>
            <a:off x="-2" y="3518351"/>
            <a:ext cx="6189158" cy="333964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598966B-B576-1E4D-A5C5-6F3B145616FE}"/>
              </a:ext>
            </a:extLst>
          </p:cNvPr>
          <p:cNvSpPr>
            <a:spLocks noGrp="1"/>
          </p:cNvSpPr>
          <p:nvPr>
            <p:ph idx="1"/>
          </p:nvPr>
        </p:nvSpPr>
        <p:spPr>
          <a:xfrm>
            <a:off x="9097806" y="6275961"/>
            <a:ext cx="4753534" cy="3694734"/>
          </a:xfrm>
        </p:spPr>
        <p:txBody>
          <a:bodyPr>
            <a:normAutofit/>
          </a:bodyPr>
          <a:lstStyle/>
          <a:p>
            <a:pPr marL="0" indent="0">
              <a:buNone/>
            </a:pPr>
            <a:r>
              <a:rPr lang="en-GB" sz="2000" dirty="0"/>
              <a:t>(College of Policing, 2021) </a:t>
            </a:r>
          </a:p>
        </p:txBody>
      </p:sp>
      <p:pic>
        <p:nvPicPr>
          <p:cNvPr id="12296" name="Picture 8" descr="Toxicology">
            <a:extLst>
              <a:ext uri="{FF2B5EF4-FFF2-40B4-BE49-F238E27FC236}">
                <a16:creationId xmlns:a16="http://schemas.microsoft.com/office/drawing/2014/main" id="{0E9678B4-6B07-C048-AF38-D3EAB1E45EC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87673" y="2637715"/>
            <a:ext cx="4038600" cy="20193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2EF5D6C-8BF6-344B-B21F-4C2F92965740}"/>
              </a:ext>
            </a:extLst>
          </p:cNvPr>
          <p:cNvSpPr txBox="1"/>
          <p:nvPr/>
        </p:nvSpPr>
        <p:spPr>
          <a:xfrm>
            <a:off x="6385805" y="1278374"/>
            <a:ext cx="5610577" cy="4893647"/>
          </a:xfrm>
          <a:prstGeom prst="rect">
            <a:avLst/>
          </a:prstGeom>
          <a:noFill/>
        </p:spPr>
        <p:txBody>
          <a:bodyPr wrap="square" rtlCol="0">
            <a:spAutoFit/>
          </a:bodyPr>
          <a:lstStyle/>
          <a:p>
            <a:pPr marL="285750" indent="-285750">
              <a:buFont typeface="Arial" panose="020B0604020202020204" pitchFamily="34" charset="0"/>
              <a:buChar char="•"/>
            </a:pPr>
            <a:r>
              <a:rPr lang="en-GB" sz="2400" dirty="0"/>
              <a:t>Very small quantities of material</a:t>
            </a:r>
          </a:p>
          <a:p>
            <a:pPr marL="285750" indent="-285750">
              <a:buFont typeface="Arial" panose="020B0604020202020204" pitchFamily="34" charset="0"/>
              <a:buChar char="•"/>
            </a:pPr>
            <a:r>
              <a:rPr lang="en-GB" sz="2400" dirty="0"/>
              <a:t>Transfer from suspect to crime scene / victim &amp; vice versa</a:t>
            </a:r>
          </a:p>
          <a:p>
            <a:pPr marL="285750" indent="-285750">
              <a:buFont typeface="Arial" panose="020B0604020202020204" pitchFamily="34" charset="0"/>
              <a:buChar char="•"/>
            </a:pPr>
            <a:endParaRPr lang="en-GB" dirty="0"/>
          </a:p>
          <a:p>
            <a:pPr algn="ctr"/>
            <a:endParaRPr lang="en-GB" u="sng" dirty="0"/>
          </a:p>
          <a:p>
            <a:endParaRPr lang="en-GB" sz="2400" dirty="0"/>
          </a:p>
          <a:p>
            <a:r>
              <a:rPr lang="en-GB" sz="2400" dirty="0"/>
              <a:t>Fibres</a:t>
            </a:r>
          </a:p>
          <a:p>
            <a:r>
              <a:rPr lang="en-GB" sz="2400" dirty="0"/>
              <a:t>Glass fragments</a:t>
            </a:r>
          </a:p>
          <a:p>
            <a:r>
              <a:rPr lang="en-GB" sz="2400" dirty="0"/>
              <a:t>Paint flakes </a:t>
            </a:r>
          </a:p>
          <a:p>
            <a:r>
              <a:rPr lang="en-GB" sz="2400" dirty="0"/>
              <a:t>Pollens</a:t>
            </a:r>
          </a:p>
          <a:p>
            <a:r>
              <a:rPr lang="en-GB" sz="2400" dirty="0"/>
              <a:t>Soils</a:t>
            </a:r>
          </a:p>
          <a:p>
            <a:r>
              <a:rPr lang="en-GB" sz="2400" dirty="0"/>
              <a:t>Insects</a:t>
            </a:r>
          </a:p>
          <a:p>
            <a:endParaRPr lang="en-GB" dirty="0"/>
          </a:p>
          <a:p>
            <a:r>
              <a:rPr lang="en-GB" dirty="0"/>
              <a:t> </a:t>
            </a:r>
          </a:p>
        </p:txBody>
      </p:sp>
    </p:spTree>
    <p:extLst>
      <p:ext uri="{BB962C8B-B14F-4D97-AF65-F5344CB8AC3E}">
        <p14:creationId xmlns:p14="http://schemas.microsoft.com/office/powerpoint/2010/main" val="24001125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8" name="Picture 6" descr="Toolmarks - Crime Scene">
            <a:extLst>
              <a:ext uri="{FF2B5EF4-FFF2-40B4-BE49-F238E27FC236}">
                <a16:creationId xmlns:a16="http://schemas.microsoft.com/office/drawing/2014/main" id="{9271F797-B24D-8F4C-8A4D-B02C78B0AD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153" r="22348"/>
          <a:stretch/>
        </p:blipFill>
        <p:spPr bwMode="auto">
          <a:xfrm>
            <a:off x="7381653" y="1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a:noFill/>
          <a:extLst>
            <a:ext uri="{909E8E84-426E-40DD-AFC4-6F175D3DCCD1}">
              <a14:hiddenFill xmlns:a14="http://schemas.microsoft.com/office/drawing/2010/main">
                <a:solidFill>
                  <a:srgbClr val="FFFFFF"/>
                </a:solidFill>
              </a14:hiddenFill>
            </a:ext>
          </a:extLst>
        </p:spPr>
      </p:pic>
      <p:pic>
        <p:nvPicPr>
          <p:cNvPr id="13314" name="Picture 2" descr="Evidence Footprint Crime Scene Photos - Free &amp; Royalty-Free Stock Photos  from Dreamstime">
            <a:extLst>
              <a:ext uri="{FF2B5EF4-FFF2-40B4-BE49-F238E27FC236}">
                <a16:creationId xmlns:a16="http://schemas.microsoft.com/office/drawing/2014/main" id="{B5080A1E-7E30-F94A-B21E-AB9635C76A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263"/>
          <a:stretch/>
        </p:blipFill>
        <p:spPr bwMode="auto">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13316" name="Picture 4" descr="Tire mark of Right Front Tire | Download Scientific Diagram">
            <a:extLst>
              <a:ext uri="{FF2B5EF4-FFF2-40B4-BE49-F238E27FC236}">
                <a16:creationId xmlns:a16="http://schemas.microsoft.com/office/drawing/2014/main" id="{DAA47BA5-50E5-5D4D-9A83-758050C0AA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4184"/>
          <a:stretch/>
        </p:blipFill>
        <p:spPr bwMode="auto">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038C4AD-4732-A044-B247-01129E323DB2}"/>
              </a:ext>
            </a:extLst>
          </p:cNvPr>
          <p:cNvSpPr>
            <a:spLocks noGrp="1"/>
          </p:cNvSpPr>
          <p:nvPr>
            <p:ph type="title"/>
          </p:nvPr>
        </p:nvSpPr>
        <p:spPr>
          <a:xfrm>
            <a:off x="448056" y="685800"/>
            <a:ext cx="2807208" cy="1325563"/>
          </a:xfrm>
        </p:spPr>
        <p:txBody>
          <a:bodyPr vert="horz" lIns="91440" tIns="45720" rIns="91440" bIns="45720" rtlCol="0" anchor="ctr">
            <a:normAutofit/>
          </a:bodyPr>
          <a:lstStyle/>
          <a:p>
            <a:r>
              <a:rPr lang="en-US" sz="4000" b="1" u="sng" kern="1200" dirty="0">
                <a:solidFill>
                  <a:schemeClr val="tx1"/>
                </a:solidFill>
                <a:latin typeface="+mj-lt"/>
                <a:ea typeface="+mj-ea"/>
                <a:cs typeface="+mj-cs"/>
              </a:rPr>
              <a:t>Impressions</a:t>
            </a:r>
          </a:p>
        </p:txBody>
      </p:sp>
      <p:sp>
        <p:nvSpPr>
          <p:cNvPr id="4" name="TextBox 3">
            <a:extLst>
              <a:ext uri="{FF2B5EF4-FFF2-40B4-BE49-F238E27FC236}">
                <a16:creationId xmlns:a16="http://schemas.microsoft.com/office/drawing/2014/main" id="{7C26EFCC-6EAD-3049-BFB8-9C8B3FCBAAFC}"/>
              </a:ext>
            </a:extLst>
          </p:cNvPr>
          <p:cNvSpPr txBox="1"/>
          <p:nvPr/>
        </p:nvSpPr>
        <p:spPr>
          <a:xfrm>
            <a:off x="274183" y="2387329"/>
            <a:ext cx="3154953" cy="3922776"/>
          </a:xfrm>
          <a:prstGeom prst="rect">
            <a:avLst/>
          </a:prstGeom>
        </p:spPr>
        <p:txBody>
          <a:bodyPr vert="horz" lIns="91440" tIns="45720" rIns="91440" bIns="45720" rtlCol="0">
            <a:normAutofit fontScale="70000" lnSpcReduction="20000"/>
          </a:bodyPr>
          <a:lstStyle/>
          <a:p>
            <a:pPr marL="285750" indent="-285750">
              <a:buFont typeface="Arial" panose="020B0604020202020204" pitchFamily="34" charset="0"/>
              <a:buChar char="•"/>
            </a:pPr>
            <a:r>
              <a:rPr lang="en-GB" sz="3300" dirty="0"/>
              <a:t>Footwear marks</a:t>
            </a:r>
          </a:p>
          <a:p>
            <a:r>
              <a:rPr lang="en-GB" sz="3300" dirty="0"/>
              <a:t> </a:t>
            </a:r>
          </a:p>
          <a:p>
            <a:pPr marL="285750" indent="-285750">
              <a:buFont typeface="Arial" panose="020B0604020202020204" pitchFamily="34" charset="0"/>
              <a:buChar char="•"/>
            </a:pPr>
            <a:r>
              <a:rPr lang="en-GB" sz="3300" dirty="0"/>
              <a:t>Tyre marks </a:t>
            </a:r>
          </a:p>
          <a:p>
            <a:endParaRPr lang="en-GB" sz="3300" dirty="0"/>
          </a:p>
          <a:p>
            <a:pPr marL="285750" indent="-285750">
              <a:buFont typeface="Arial" panose="020B0604020202020204" pitchFamily="34" charset="0"/>
              <a:buChar char="•"/>
            </a:pPr>
            <a:r>
              <a:rPr lang="en-GB" sz="3300" dirty="0"/>
              <a:t>Other types of marks </a:t>
            </a:r>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r>
              <a:rPr lang="en-US" sz="1700" dirty="0"/>
              <a:t>(College of Policing, 2021) </a:t>
            </a:r>
          </a:p>
        </p:txBody>
      </p:sp>
    </p:spTree>
    <p:extLst>
      <p:ext uri="{BB962C8B-B14F-4D97-AF65-F5344CB8AC3E}">
        <p14:creationId xmlns:p14="http://schemas.microsoft.com/office/powerpoint/2010/main" val="11270768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B47AE-7A25-5749-BEE1-3CC3DAF424FB}"/>
              </a:ext>
            </a:extLst>
          </p:cNvPr>
          <p:cNvSpPr>
            <a:spLocks noGrp="1"/>
          </p:cNvSpPr>
          <p:nvPr>
            <p:ph type="title"/>
          </p:nvPr>
        </p:nvSpPr>
        <p:spPr>
          <a:xfrm>
            <a:off x="838200" y="4435052"/>
            <a:ext cx="3093720" cy="1645920"/>
          </a:xfrm>
        </p:spPr>
        <p:txBody>
          <a:bodyPr vert="horz" lIns="91440" tIns="45720" rIns="91440" bIns="45720" rtlCol="0" anchor="ctr">
            <a:normAutofit/>
          </a:bodyPr>
          <a:lstStyle/>
          <a:p>
            <a:r>
              <a:rPr lang="en-US" sz="2600" kern="1200">
                <a:solidFill>
                  <a:schemeClr val="tx1"/>
                </a:solidFill>
                <a:latin typeface="+mj-lt"/>
                <a:ea typeface="+mj-ea"/>
                <a:cs typeface="+mj-cs"/>
              </a:rPr>
              <a:t>DNA Evidence </a:t>
            </a:r>
          </a:p>
        </p:txBody>
      </p:sp>
      <p:pic>
        <p:nvPicPr>
          <p:cNvPr id="14340" name="Picture 4" descr="DNA evidence could soon tell cops your age, whether you smoke, and what you  ate for breakfast">
            <a:extLst>
              <a:ext uri="{FF2B5EF4-FFF2-40B4-BE49-F238E27FC236}">
                <a16:creationId xmlns:a16="http://schemas.microsoft.com/office/drawing/2014/main" id="{6EAD4D6A-715C-4343-9E12-B7186EA0A1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66" r="15119" b="1"/>
          <a:stretch/>
        </p:blipFill>
        <p:spPr bwMode="auto">
          <a:xfrm>
            <a:off x="20" y="-6"/>
            <a:ext cx="3931900" cy="4005072"/>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descr="How Reliable Is DNA Evidence? | The Marshall Defense Firm">
            <a:extLst>
              <a:ext uri="{FF2B5EF4-FFF2-40B4-BE49-F238E27FC236}">
                <a16:creationId xmlns:a16="http://schemas.microsoft.com/office/drawing/2014/main" id="{30E1A4FE-5972-8A45-9345-398A33DCA9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33" r="26238" b="2"/>
          <a:stretch/>
        </p:blipFill>
        <p:spPr bwMode="auto">
          <a:xfrm>
            <a:off x="4130040" y="6"/>
            <a:ext cx="3931920" cy="400507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4 Types Of Court Admissible Relationship DNA Testing - Endeavor DNA">
            <a:extLst>
              <a:ext uri="{FF2B5EF4-FFF2-40B4-BE49-F238E27FC236}">
                <a16:creationId xmlns:a16="http://schemas.microsoft.com/office/drawing/2014/main" id="{9C8063CA-CFB9-8946-A609-FAFE82E2DBB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499" r="14172" b="2"/>
          <a:stretch/>
        </p:blipFill>
        <p:spPr bwMode="auto">
          <a:xfrm>
            <a:off x="8260080" y="-1"/>
            <a:ext cx="3931920" cy="400507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E368273-8F23-6B4D-BC89-2FCF2BF2AD04}"/>
              </a:ext>
            </a:extLst>
          </p:cNvPr>
          <p:cNvSpPr txBox="1"/>
          <p:nvPr/>
        </p:nvSpPr>
        <p:spPr>
          <a:xfrm>
            <a:off x="8828882" y="5773328"/>
            <a:ext cx="7104188" cy="1645920"/>
          </a:xfrm>
          <a:prstGeom prst="rect">
            <a:avLst/>
          </a:prstGeom>
        </p:spPr>
        <p:txBody>
          <a:bodyPr vert="horz" lIns="91440" tIns="45720" rIns="91440" bIns="45720" rtlCol="0" anchor="ctr">
            <a:normAutofit/>
          </a:bodyPr>
          <a:lstStyle/>
          <a:p>
            <a:pPr>
              <a:lnSpc>
                <a:spcPct val="90000"/>
              </a:lnSpc>
              <a:spcAft>
                <a:spcPts val="600"/>
              </a:spcAft>
            </a:pPr>
            <a:r>
              <a:rPr lang="en-US" dirty="0"/>
              <a:t>(College of Policing, 2021) </a:t>
            </a:r>
          </a:p>
        </p:txBody>
      </p:sp>
      <p:sp>
        <p:nvSpPr>
          <p:cNvPr id="6" name="TextBox 5">
            <a:extLst>
              <a:ext uri="{FF2B5EF4-FFF2-40B4-BE49-F238E27FC236}">
                <a16:creationId xmlns:a16="http://schemas.microsoft.com/office/drawing/2014/main" id="{2BAAA107-DEB0-1046-9C0F-EF8DF66E160E}"/>
              </a:ext>
            </a:extLst>
          </p:cNvPr>
          <p:cNvSpPr txBox="1"/>
          <p:nvPr/>
        </p:nvSpPr>
        <p:spPr>
          <a:xfrm>
            <a:off x="4388310" y="4369230"/>
            <a:ext cx="4233308" cy="1938992"/>
          </a:xfrm>
          <a:prstGeom prst="rect">
            <a:avLst/>
          </a:prstGeom>
          <a:noFill/>
        </p:spPr>
        <p:txBody>
          <a:bodyPr wrap="square" rtlCol="0">
            <a:spAutoFit/>
          </a:bodyPr>
          <a:lstStyle/>
          <a:p>
            <a:r>
              <a:rPr lang="en-GB" sz="2000" dirty="0"/>
              <a:t>Blood </a:t>
            </a:r>
          </a:p>
          <a:p>
            <a:r>
              <a:rPr lang="en-GB" sz="2000" dirty="0"/>
              <a:t>Semen</a:t>
            </a:r>
          </a:p>
          <a:p>
            <a:r>
              <a:rPr lang="en-GB" sz="2000" dirty="0"/>
              <a:t>Saliva</a:t>
            </a:r>
          </a:p>
          <a:p>
            <a:r>
              <a:rPr lang="en-GB" sz="2000" dirty="0"/>
              <a:t>Hair (with roots) </a:t>
            </a:r>
          </a:p>
          <a:p>
            <a:r>
              <a:rPr lang="en-GB" sz="2000" dirty="0"/>
              <a:t>Body tissue</a:t>
            </a:r>
          </a:p>
          <a:p>
            <a:r>
              <a:rPr lang="en-GB" sz="2000" dirty="0"/>
              <a:t>......and more!</a:t>
            </a:r>
          </a:p>
        </p:txBody>
      </p:sp>
    </p:spTree>
    <p:extLst>
      <p:ext uri="{BB962C8B-B14F-4D97-AF65-F5344CB8AC3E}">
        <p14:creationId xmlns:p14="http://schemas.microsoft.com/office/powerpoint/2010/main" val="15562182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A10E4-FDFB-4D4A-A85B-BBD779659C2C}"/>
              </a:ext>
            </a:extLst>
          </p:cNvPr>
          <p:cNvSpPr>
            <a:spLocks noGrp="1"/>
          </p:cNvSpPr>
          <p:nvPr>
            <p:ph type="title"/>
          </p:nvPr>
        </p:nvSpPr>
        <p:spPr>
          <a:xfrm>
            <a:off x="838201" y="643467"/>
            <a:ext cx="3888526" cy="1800526"/>
          </a:xfrm>
        </p:spPr>
        <p:txBody>
          <a:bodyPr>
            <a:normAutofit/>
          </a:bodyPr>
          <a:lstStyle/>
          <a:p>
            <a:r>
              <a:rPr lang="en-GB" b="1" u="sng" dirty="0"/>
              <a:t>Finger Marks </a:t>
            </a:r>
          </a:p>
        </p:txBody>
      </p:sp>
      <p:sp>
        <p:nvSpPr>
          <p:cNvPr id="3" name="Content Placeholder 2">
            <a:extLst>
              <a:ext uri="{FF2B5EF4-FFF2-40B4-BE49-F238E27FC236}">
                <a16:creationId xmlns:a16="http://schemas.microsoft.com/office/drawing/2014/main" id="{1125554A-2213-014F-A9D7-F852E5EAAF0B}"/>
              </a:ext>
            </a:extLst>
          </p:cNvPr>
          <p:cNvSpPr>
            <a:spLocks noGrp="1"/>
          </p:cNvSpPr>
          <p:nvPr>
            <p:ph idx="1"/>
          </p:nvPr>
        </p:nvSpPr>
        <p:spPr>
          <a:xfrm>
            <a:off x="838201" y="2623381"/>
            <a:ext cx="3888528" cy="3553581"/>
          </a:xfrm>
        </p:spPr>
        <p:txBody>
          <a:bodyPr>
            <a:normAutofit/>
          </a:bodyPr>
          <a:lstStyle/>
          <a:p>
            <a:r>
              <a:rPr lang="en-GB" sz="1700"/>
              <a:t>Ridged skin on our fingers can leave marks on textured surfaces</a:t>
            </a:r>
          </a:p>
          <a:p>
            <a:r>
              <a:rPr lang="en-GB" sz="1700"/>
              <a:t>Imaged, compared and used as forensic evidence </a:t>
            </a:r>
          </a:p>
          <a:p>
            <a:r>
              <a:rPr lang="en-GB" sz="1700"/>
              <a:t>The term ‘fingerprints’ refers to the images made which can be compared to the fingers marks at a crime scene</a:t>
            </a:r>
          </a:p>
          <a:p>
            <a:r>
              <a:rPr lang="en-GB" sz="1700"/>
              <a:t>Not just fingers – palms, toes, sole patterns</a:t>
            </a:r>
          </a:p>
          <a:p>
            <a:r>
              <a:rPr lang="en-GB" sz="1700"/>
              <a:t>CJS – every one is </a:t>
            </a:r>
            <a:r>
              <a:rPr lang="en-GB" sz="1700" i="1"/>
              <a:t>unique</a:t>
            </a:r>
            <a:r>
              <a:rPr lang="en-GB" sz="1700"/>
              <a:t> (Including identical twins)</a:t>
            </a:r>
          </a:p>
          <a:p>
            <a:endParaRPr lang="en-GB" sz="1700"/>
          </a:p>
          <a:p>
            <a:pPr marL="0" indent="0">
              <a:buNone/>
            </a:pPr>
            <a:endParaRPr lang="en-GB" sz="1700"/>
          </a:p>
          <a:p>
            <a:endParaRPr lang="en-GB" sz="1700"/>
          </a:p>
        </p:txBody>
      </p:sp>
      <p:pic>
        <p:nvPicPr>
          <p:cNvPr id="15362" name="Picture 2" descr="No Two Finger Prints Are Alike” – Fingerprinting in the Modern World">
            <a:extLst>
              <a:ext uri="{FF2B5EF4-FFF2-40B4-BE49-F238E27FC236}">
                <a16:creationId xmlns:a16="http://schemas.microsoft.com/office/drawing/2014/main" id="{C53C46AB-C948-2F4D-8E52-0A5DB148F0B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05801" y="643234"/>
            <a:ext cx="3737917" cy="559987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48B225B-6EDF-A640-BD10-85F4A5633B9C}"/>
              </a:ext>
            </a:extLst>
          </p:cNvPr>
          <p:cNvSpPr txBox="1"/>
          <p:nvPr/>
        </p:nvSpPr>
        <p:spPr>
          <a:xfrm>
            <a:off x="9475059" y="5727595"/>
            <a:ext cx="7104188" cy="1645920"/>
          </a:xfrm>
          <a:prstGeom prst="rect">
            <a:avLst/>
          </a:prstGeom>
        </p:spPr>
        <p:txBody>
          <a:bodyPr vert="horz" lIns="91440" tIns="45720" rIns="91440" bIns="45720" rtlCol="0" anchor="ctr">
            <a:normAutofit/>
          </a:bodyPr>
          <a:lstStyle/>
          <a:p>
            <a:pPr>
              <a:lnSpc>
                <a:spcPct val="90000"/>
              </a:lnSpc>
              <a:spcAft>
                <a:spcPts val="600"/>
              </a:spcAft>
            </a:pPr>
            <a:r>
              <a:rPr lang="en-US" dirty="0"/>
              <a:t>(College of Policing, 2021) </a:t>
            </a:r>
          </a:p>
        </p:txBody>
      </p:sp>
    </p:spTree>
    <p:extLst>
      <p:ext uri="{BB962C8B-B14F-4D97-AF65-F5344CB8AC3E}">
        <p14:creationId xmlns:p14="http://schemas.microsoft.com/office/powerpoint/2010/main" val="11656757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8" name="Picture 4" descr="Firearms &amp; Ballistics | Forensic Service Providers | Forensic Equity">
            <a:extLst>
              <a:ext uri="{FF2B5EF4-FFF2-40B4-BE49-F238E27FC236}">
                <a16:creationId xmlns:a16="http://schemas.microsoft.com/office/drawing/2014/main" id="{E0F04F7C-0F78-C842-A979-158742BB85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9929"/>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Forensic Firearms Courses">
            <a:extLst>
              <a:ext uri="{FF2B5EF4-FFF2-40B4-BE49-F238E27FC236}">
                <a16:creationId xmlns:a16="http://schemas.microsoft.com/office/drawing/2014/main" id="{2D4EA8A4-4A57-BA41-9F98-D5B10D78CC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706" b="7110"/>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C2C2680-5B2A-704F-97A1-7DAC37ECC1FA}"/>
              </a:ext>
            </a:extLst>
          </p:cNvPr>
          <p:cNvSpPr>
            <a:spLocks noGrp="1"/>
          </p:cNvSpPr>
          <p:nvPr>
            <p:ph type="title"/>
          </p:nvPr>
        </p:nvSpPr>
        <p:spPr>
          <a:xfrm>
            <a:off x="448056" y="859536"/>
            <a:ext cx="4832802" cy="1243584"/>
          </a:xfrm>
        </p:spPr>
        <p:txBody>
          <a:bodyPr vert="horz" lIns="91440" tIns="45720" rIns="91440" bIns="45720" rtlCol="0" anchor="ctr">
            <a:normAutofit/>
          </a:bodyPr>
          <a:lstStyle/>
          <a:p>
            <a:r>
              <a:rPr lang="en-US" sz="3400" b="1" u="sng" kern="1200" dirty="0">
                <a:solidFill>
                  <a:schemeClr val="tx1"/>
                </a:solidFill>
                <a:latin typeface="+mj-lt"/>
                <a:ea typeface="+mj-ea"/>
                <a:cs typeface="+mj-cs"/>
              </a:rPr>
              <a:t>Firearms</a:t>
            </a:r>
          </a:p>
        </p:txBody>
      </p:sp>
      <p:sp>
        <p:nvSpPr>
          <p:cNvPr id="6" name="TextBox 5">
            <a:extLst>
              <a:ext uri="{FF2B5EF4-FFF2-40B4-BE49-F238E27FC236}">
                <a16:creationId xmlns:a16="http://schemas.microsoft.com/office/drawing/2014/main" id="{0C0A6ED0-4E06-4B43-884F-FF4D993CCE18}"/>
              </a:ext>
            </a:extLst>
          </p:cNvPr>
          <p:cNvSpPr txBox="1"/>
          <p:nvPr/>
        </p:nvSpPr>
        <p:spPr>
          <a:xfrm>
            <a:off x="448056" y="2512611"/>
            <a:ext cx="4832803" cy="3664351"/>
          </a:xfrm>
          <a:prstGeom prst="rect">
            <a:avLst/>
          </a:prstGeom>
        </p:spPr>
        <p:txBody>
          <a:bodyPr vert="horz" lIns="91440" tIns="45720" rIns="91440" bIns="45720" rtlCol="0">
            <a:normAutofit fontScale="32500" lnSpcReduction="20000"/>
          </a:bodyPr>
          <a:lstStyle/>
          <a:p>
            <a:pPr marL="342900" indent="-342900">
              <a:buFont typeface="Arial" panose="020B0604020202020204" pitchFamily="34" charset="0"/>
              <a:buChar char="•"/>
            </a:pPr>
            <a:r>
              <a:rPr lang="en-GB" sz="4900" dirty="0"/>
              <a:t>Spent (used) bullets or cartridges = rich sources of evidence</a:t>
            </a:r>
            <a:br>
              <a:rPr lang="en-GB" sz="4900" dirty="0"/>
            </a:br>
            <a:endParaRPr lang="en-GB" sz="4900" dirty="0"/>
          </a:p>
          <a:p>
            <a:pPr marL="342900" indent="-342900">
              <a:buFont typeface="Arial" panose="020B0604020202020204" pitchFamily="34" charset="0"/>
              <a:buChar char="•"/>
            </a:pPr>
            <a:r>
              <a:rPr lang="en-GB" sz="4900" dirty="0"/>
              <a:t>The barrel and the firing mechanisms leave marks on the bullets and the cartridge cases when being fired</a:t>
            </a:r>
          </a:p>
          <a:p>
            <a:endParaRPr lang="en-GB" sz="4900" dirty="0"/>
          </a:p>
          <a:p>
            <a:endParaRPr lang="en-GB" sz="4900" dirty="0"/>
          </a:p>
          <a:p>
            <a:pPr marL="342900" indent="-342900">
              <a:buFont typeface="Arial" panose="020B0604020202020204" pitchFamily="34" charset="0"/>
              <a:buChar char="•"/>
            </a:pPr>
            <a:r>
              <a:rPr lang="en-GB" sz="4900" dirty="0"/>
              <a:t>The National Ballistics Service (NABIS) can examine these and sometimes link the back to a weapon and vice versa. </a:t>
            </a:r>
          </a:p>
          <a:p>
            <a:pPr>
              <a:lnSpc>
                <a:spcPct val="90000"/>
              </a:lnSpc>
              <a:spcAft>
                <a:spcPts val="600"/>
              </a:spcAft>
            </a:pPr>
            <a:endParaRPr lang="en-US" sz="4900" dirty="0"/>
          </a:p>
          <a:p>
            <a:pPr>
              <a:lnSpc>
                <a:spcPct val="90000"/>
              </a:lnSpc>
              <a:spcAft>
                <a:spcPts val="600"/>
              </a:spcAft>
            </a:pPr>
            <a:endParaRPr lang="en-US" sz="49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r>
              <a:rPr lang="en-US" sz="2000" dirty="0"/>
              <a:t>(College of Policing, 2021) </a:t>
            </a:r>
          </a:p>
        </p:txBody>
      </p:sp>
    </p:spTree>
    <p:extLst>
      <p:ext uri="{BB962C8B-B14F-4D97-AF65-F5344CB8AC3E}">
        <p14:creationId xmlns:p14="http://schemas.microsoft.com/office/powerpoint/2010/main" val="2079660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0"/>
            <a:ext cx="4654286"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12B91BEB-8A35-254B-A88F-2F0C7B0682D2}"/>
              </a:ext>
            </a:extLst>
          </p:cNvPr>
          <p:cNvSpPr>
            <a:spLocks noGrp="1"/>
          </p:cNvSpPr>
          <p:nvPr>
            <p:ph type="title"/>
          </p:nvPr>
        </p:nvSpPr>
        <p:spPr>
          <a:xfrm>
            <a:off x="751109" y="1051000"/>
            <a:ext cx="2912201" cy="5576767"/>
          </a:xfrm>
        </p:spPr>
        <p:txBody>
          <a:bodyPr vert="horz" lIns="91440" tIns="45720" rIns="91440" bIns="45720" rtlCol="0" anchor="t">
            <a:normAutofit/>
          </a:bodyPr>
          <a:lstStyle/>
          <a:p>
            <a:pPr algn="ctr"/>
            <a:r>
              <a:rPr lang="en-US" sz="3400" kern="1200" dirty="0">
                <a:solidFill>
                  <a:schemeClr val="bg1"/>
                </a:solidFill>
                <a:latin typeface="+mj-lt"/>
                <a:ea typeface="+mj-ea"/>
                <a:cs typeface="+mj-cs"/>
              </a:rPr>
              <a:t>Task:</a:t>
            </a:r>
            <a:br>
              <a:rPr lang="en-US" sz="3400" kern="1200" dirty="0">
                <a:solidFill>
                  <a:schemeClr val="bg1"/>
                </a:solidFill>
                <a:latin typeface="+mj-lt"/>
                <a:ea typeface="+mj-ea"/>
                <a:cs typeface="+mj-cs"/>
              </a:rPr>
            </a:br>
            <a:br>
              <a:rPr lang="en-US" sz="3400" kern="1200" dirty="0">
                <a:solidFill>
                  <a:schemeClr val="bg1"/>
                </a:solidFill>
                <a:latin typeface="+mj-lt"/>
                <a:ea typeface="+mj-ea"/>
                <a:cs typeface="+mj-cs"/>
              </a:rPr>
            </a:br>
            <a:r>
              <a:rPr lang="en-US" sz="3400" kern="1200" dirty="0">
                <a:solidFill>
                  <a:schemeClr val="bg1"/>
                </a:solidFill>
                <a:latin typeface="+mj-lt"/>
                <a:ea typeface="+mj-ea"/>
                <a:cs typeface="+mj-cs"/>
              </a:rPr>
              <a:t>5 main points to note and report back to the class. </a:t>
            </a:r>
          </a:p>
        </p:txBody>
      </p:sp>
      <p:sp>
        <p:nvSpPr>
          <p:cNvPr id="11" name="Rectangle 1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How is a forensic scene protected &amp; initially examined?">
            <a:hlinkClick r:id="" action="ppaction://media"/>
            <a:extLst>
              <a:ext uri="{FF2B5EF4-FFF2-40B4-BE49-F238E27FC236}">
                <a16:creationId xmlns:a16="http://schemas.microsoft.com/office/drawing/2014/main" id="{28D6CD11-1280-5047-87A7-1C54163FB387}"/>
              </a:ext>
            </a:extLst>
          </p:cNvPr>
          <p:cNvPicPr>
            <a:picLocks noRot="1" noChangeAspect="1"/>
          </p:cNvPicPr>
          <p:nvPr>
            <a:videoFile r:link="rId1"/>
          </p:nvPr>
        </p:nvPicPr>
        <p:blipFill>
          <a:blip r:embed="rId4"/>
          <a:stretch>
            <a:fillRect/>
          </a:stretch>
        </p:blipFill>
        <p:spPr>
          <a:xfrm>
            <a:off x="5405395" y="1582450"/>
            <a:ext cx="5605380" cy="3167039"/>
          </a:xfrm>
          <a:prstGeom prst="rect">
            <a:avLst/>
          </a:prstGeom>
        </p:spPr>
      </p:pic>
      <p:sp>
        <p:nvSpPr>
          <p:cNvPr id="13" name="Rectangle 12">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3" y="4549143"/>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6845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FADCB-F7CD-2843-ACBB-92027EC6E3F4}"/>
              </a:ext>
            </a:extLst>
          </p:cNvPr>
          <p:cNvSpPr>
            <a:spLocks noGrp="1"/>
          </p:cNvSpPr>
          <p:nvPr>
            <p:ph type="title"/>
          </p:nvPr>
        </p:nvSpPr>
        <p:spPr>
          <a:xfrm>
            <a:off x="609600" y="279400"/>
            <a:ext cx="6623304" cy="1325563"/>
          </a:xfrm>
        </p:spPr>
        <p:txBody>
          <a:bodyPr>
            <a:normAutofit/>
          </a:bodyPr>
          <a:lstStyle/>
          <a:p>
            <a:r>
              <a:rPr lang="en-US" sz="2800" dirty="0">
                <a:solidFill>
                  <a:srgbClr val="0070C0"/>
                </a:solidFill>
              </a:rPr>
              <a:t>Managing Scenes: </a:t>
            </a:r>
            <a:br>
              <a:rPr lang="en-US" sz="2800" dirty="0">
                <a:solidFill>
                  <a:srgbClr val="0070C0"/>
                </a:solidFill>
              </a:rPr>
            </a:br>
            <a:r>
              <a:rPr lang="en-US" sz="2800" dirty="0">
                <a:solidFill>
                  <a:srgbClr val="0070C0"/>
                </a:solidFill>
              </a:rPr>
              <a:t>What happens during each of these stages?  </a:t>
            </a:r>
          </a:p>
        </p:txBody>
      </p:sp>
      <p:graphicFrame>
        <p:nvGraphicFramePr>
          <p:cNvPr id="6148" name="Content Placeholder 2">
            <a:extLst>
              <a:ext uri="{FF2B5EF4-FFF2-40B4-BE49-F238E27FC236}">
                <a16:creationId xmlns:a16="http://schemas.microsoft.com/office/drawing/2014/main" id="{9B59211F-6F8E-127E-F0DA-28DFFE4CE3FD}"/>
              </a:ext>
            </a:extLst>
          </p:cNvPr>
          <p:cNvGraphicFramePr/>
          <p:nvPr/>
        </p:nvGraphicFramePr>
        <p:xfrm>
          <a:off x="723900" y="1918833"/>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Here's what police know about digital evidence">
            <a:extLst>
              <a:ext uri="{FF2B5EF4-FFF2-40B4-BE49-F238E27FC236}">
                <a16:creationId xmlns:a16="http://schemas.microsoft.com/office/drawing/2014/main" id="{7E4803EF-1D95-6145-9BBC-2C7B0C0BC5F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48386" y="279400"/>
            <a:ext cx="3708400" cy="218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84680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7239014" y="525982"/>
            <a:ext cx="4282983" cy="1200361"/>
          </a:xfrm>
        </p:spPr>
        <p:txBody>
          <a:bodyPr anchor="b">
            <a:normAutofit/>
          </a:bodyPr>
          <a:lstStyle/>
          <a:p>
            <a:r>
              <a:rPr lang="en-GB" sz="3600"/>
              <a:t>Investigative mind-set</a:t>
            </a:r>
          </a:p>
        </p:txBody>
      </p:sp>
      <p:sp>
        <p:nvSpPr>
          <p:cNvPr id="2059" name="Rectangle 205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No Two Brains Are Alike, Investigation Reveals">
            <a:extLst>
              <a:ext uri="{FF2B5EF4-FFF2-40B4-BE49-F238E27FC236}">
                <a16:creationId xmlns:a16="http://schemas.microsoft.com/office/drawing/2014/main" id="{85F3AAFE-971F-6742-AE60-A061D5CA08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836" r="21076"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2063" name="Rectangle 206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92FF3A83-E502-452B-9A37-C428A4E747AA}"/>
              </a:ext>
            </a:extLst>
          </p:cNvPr>
          <p:cNvGraphicFramePr>
            <a:graphicFrameLocks noGrp="1"/>
          </p:cNvGraphicFramePr>
          <p:nvPr>
            <p:ph idx="1"/>
            <p:extLst>
              <p:ext uri="{D42A27DB-BD31-4B8C-83A1-F6EECF244321}">
                <p14:modId xmlns:p14="http://schemas.microsoft.com/office/powerpoint/2010/main" val="2514247592"/>
              </p:ext>
            </p:extLst>
          </p:nvPr>
        </p:nvGraphicFramePr>
        <p:xfrm>
          <a:off x="7239012" y="2031101"/>
          <a:ext cx="4282984" cy="35119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556217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9C40CB0-C339-1E4A-B317-CABB31DBEFE5}"/>
              </a:ext>
            </a:extLst>
          </p:cNvPr>
          <p:cNvSpPr/>
          <p:nvPr/>
        </p:nvSpPr>
        <p:spPr>
          <a:xfrm>
            <a:off x="292289" y="419017"/>
            <a:ext cx="10393908" cy="994652"/>
          </a:xfrm>
          <a:prstGeom prst="homePlat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289" y="255943"/>
            <a:ext cx="10515600" cy="1325563"/>
          </a:xfrm>
          <a:ln>
            <a:solidFill>
              <a:schemeClr val="bg1"/>
            </a:solidFill>
          </a:ln>
        </p:spPr>
        <p:txBody>
          <a:bodyPr/>
          <a:lstStyle/>
          <a:p>
            <a:r>
              <a:rPr lang="en-GB" dirty="0">
                <a:solidFill>
                  <a:schemeClr val="bg1"/>
                </a:solidFill>
              </a:rPr>
              <a:t>Think: Recovery and Continuity of Evidence</a:t>
            </a:r>
          </a:p>
        </p:txBody>
      </p:sp>
      <p:sp>
        <p:nvSpPr>
          <p:cNvPr id="4" name="Content Placeholder 3"/>
          <p:cNvSpPr>
            <a:spLocks noGrp="1"/>
          </p:cNvSpPr>
          <p:nvPr>
            <p:ph sz="half" idx="2"/>
          </p:nvPr>
        </p:nvSpPr>
        <p:spPr>
          <a:xfrm>
            <a:off x="406623" y="1716443"/>
            <a:ext cx="6593541" cy="4351338"/>
          </a:xfrm>
        </p:spPr>
        <p:txBody>
          <a:bodyPr>
            <a:normAutofit/>
          </a:bodyPr>
          <a:lstStyle/>
          <a:p>
            <a:pPr marL="0" indent="0">
              <a:buNone/>
            </a:pPr>
            <a:r>
              <a:rPr lang="en-GB" sz="2800" dirty="0">
                <a:latin typeface="+mj-lt"/>
                <a:cs typeface="Calibri" panose="020F0502020204030204" pitchFamily="34" charset="0"/>
              </a:rPr>
              <a:t>A murder takes place in a house in Swansea. </a:t>
            </a:r>
            <a:br>
              <a:rPr lang="en-GB" sz="2800" dirty="0">
                <a:latin typeface="+mj-lt"/>
                <a:cs typeface="Calibri" panose="020F0502020204030204" pitchFamily="34" charset="0"/>
              </a:rPr>
            </a:br>
            <a:r>
              <a:rPr lang="en-GB" sz="2800" dirty="0">
                <a:latin typeface="+mj-lt"/>
                <a:cs typeface="Calibri" panose="020F0502020204030204" pitchFamily="34" charset="0"/>
              </a:rPr>
              <a:t>The body is stored in the garden shed until the hours of darkness when it is transported in a vehicle to a remote spot in the Brecon Beacons where it is buried in a shallow grave. The murderer disposes of the tools used to dig the shallow grave at the council refuse tip and </a:t>
            </a:r>
            <a:r>
              <a:rPr lang="en-GB" dirty="0">
                <a:latin typeface="+mj-lt"/>
                <a:cs typeface="Calibri" panose="020F0502020204030204" pitchFamily="34" charset="0"/>
              </a:rPr>
              <a:t>their</a:t>
            </a:r>
            <a:r>
              <a:rPr lang="en-GB" sz="2800" dirty="0">
                <a:latin typeface="+mj-lt"/>
                <a:cs typeface="Calibri" panose="020F0502020204030204" pitchFamily="34" charset="0"/>
              </a:rPr>
              <a:t> clothes in a rubbish bin in the park before showering at the local baths. Two days later the body is found by a dog walker.</a:t>
            </a:r>
          </a:p>
        </p:txBody>
      </p:sp>
      <p:pic>
        <p:nvPicPr>
          <p:cNvPr id="19458" name="Picture 2" descr="How you could get away with murder | Express Comment | Comment |  Express.co.uk">
            <a:extLst>
              <a:ext uri="{FF2B5EF4-FFF2-40B4-BE49-F238E27FC236}">
                <a16:creationId xmlns:a16="http://schemas.microsoft.com/office/drawing/2014/main" id="{4338DB1D-9374-714F-B097-01A1E6E9B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8965" y="3429000"/>
            <a:ext cx="3708400" cy="21971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40173A9-8F38-8E45-ACF4-C7BF021E6CF3}"/>
              </a:ext>
            </a:extLst>
          </p:cNvPr>
          <p:cNvSpPr>
            <a:spLocks noGrp="1"/>
          </p:cNvSpPr>
          <p:nvPr>
            <p:ph sz="half" idx="1"/>
          </p:nvPr>
        </p:nvSpPr>
        <p:spPr>
          <a:xfrm>
            <a:off x="7818273" y="2823452"/>
            <a:ext cx="5181600" cy="4351338"/>
          </a:xfrm>
        </p:spPr>
        <p:txBody>
          <a:bodyPr/>
          <a:lstStyle/>
          <a:p>
            <a:pPr marL="0" indent="0">
              <a:buNone/>
            </a:pPr>
            <a:r>
              <a:rPr lang="en-GB" b="1" dirty="0"/>
              <a:t>Where is the scene? </a:t>
            </a:r>
          </a:p>
        </p:txBody>
      </p:sp>
    </p:spTree>
    <p:extLst>
      <p:ext uri="{BB962C8B-B14F-4D97-AF65-F5344CB8AC3E}">
        <p14:creationId xmlns:p14="http://schemas.microsoft.com/office/powerpoint/2010/main" val="11559645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9C40CB0-C339-1E4A-B317-CABB31DBEFE5}"/>
              </a:ext>
            </a:extLst>
          </p:cNvPr>
          <p:cNvSpPr/>
          <p:nvPr/>
        </p:nvSpPr>
        <p:spPr>
          <a:xfrm>
            <a:off x="292289" y="419017"/>
            <a:ext cx="10393908" cy="994652"/>
          </a:xfrm>
          <a:prstGeom prst="homePlat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289" y="255943"/>
            <a:ext cx="10515600" cy="1325563"/>
          </a:xfrm>
          <a:ln>
            <a:solidFill>
              <a:schemeClr val="bg1"/>
            </a:solidFill>
          </a:ln>
        </p:spPr>
        <p:txBody>
          <a:bodyPr/>
          <a:lstStyle/>
          <a:p>
            <a:r>
              <a:rPr lang="en-GB" dirty="0">
                <a:solidFill>
                  <a:schemeClr val="bg1"/>
                </a:solidFill>
              </a:rPr>
              <a:t>Think: Recovery and Continuity of Evidence</a:t>
            </a:r>
          </a:p>
        </p:txBody>
      </p:sp>
      <p:sp>
        <p:nvSpPr>
          <p:cNvPr id="4" name="Content Placeholder 3"/>
          <p:cNvSpPr>
            <a:spLocks noGrp="1"/>
          </p:cNvSpPr>
          <p:nvPr>
            <p:ph sz="half" idx="2"/>
          </p:nvPr>
        </p:nvSpPr>
        <p:spPr>
          <a:xfrm>
            <a:off x="406623" y="1716443"/>
            <a:ext cx="6593541" cy="4351338"/>
          </a:xfrm>
        </p:spPr>
        <p:txBody>
          <a:bodyPr>
            <a:normAutofit/>
          </a:bodyPr>
          <a:lstStyle/>
          <a:p>
            <a:pPr marL="0" indent="0">
              <a:buNone/>
            </a:pPr>
            <a:r>
              <a:rPr lang="en-GB" sz="2800" dirty="0">
                <a:latin typeface="+mj-lt"/>
                <a:cs typeface="Calibri" panose="020F0502020204030204" pitchFamily="34" charset="0"/>
              </a:rPr>
              <a:t>A murder takes place in </a:t>
            </a:r>
            <a:r>
              <a:rPr lang="en-GB" sz="2800" dirty="0">
                <a:highlight>
                  <a:srgbClr val="FFFF00"/>
                </a:highlight>
                <a:latin typeface="+mj-lt"/>
                <a:cs typeface="Calibri" panose="020F0502020204030204" pitchFamily="34" charset="0"/>
              </a:rPr>
              <a:t>a house </a:t>
            </a:r>
            <a:r>
              <a:rPr lang="en-GB" sz="2800" dirty="0">
                <a:latin typeface="+mj-lt"/>
                <a:cs typeface="Calibri" panose="020F0502020204030204" pitchFamily="34" charset="0"/>
              </a:rPr>
              <a:t>in Swansea. </a:t>
            </a:r>
            <a:br>
              <a:rPr lang="en-GB" sz="2800" dirty="0">
                <a:latin typeface="+mj-lt"/>
                <a:cs typeface="Calibri" panose="020F0502020204030204" pitchFamily="34" charset="0"/>
              </a:rPr>
            </a:br>
            <a:r>
              <a:rPr lang="en-GB" sz="2800" dirty="0">
                <a:latin typeface="+mj-lt"/>
                <a:cs typeface="Calibri" panose="020F0502020204030204" pitchFamily="34" charset="0"/>
              </a:rPr>
              <a:t>The body is stored in the </a:t>
            </a:r>
            <a:r>
              <a:rPr lang="en-GB" sz="2800" dirty="0">
                <a:highlight>
                  <a:srgbClr val="FFFF00"/>
                </a:highlight>
                <a:latin typeface="+mj-lt"/>
                <a:cs typeface="Calibri" panose="020F0502020204030204" pitchFamily="34" charset="0"/>
              </a:rPr>
              <a:t>garden shed </a:t>
            </a:r>
            <a:r>
              <a:rPr lang="en-GB" sz="2800" dirty="0">
                <a:latin typeface="+mj-lt"/>
                <a:cs typeface="Calibri" panose="020F0502020204030204" pitchFamily="34" charset="0"/>
              </a:rPr>
              <a:t>until the hours of darkness when it is transported in </a:t>
            </a:r>
            <a:r>
              <a:rPr lang="en-GB" sz="2800" dirty="0">
                <a:highlight>
                  <a:srgbClr val="FFFF00"/>
                </a:highlight>
                <a:latin typeface="+mj-lt"/>
                <a:cs typeface="Calibri" panose="020F0502020204030204" pitchFamily="34" charset="0"/>
              </a:rPr>
              <a:t>a vehicle </a:t>
            </a:r>
            <a:r>
              <a:rPr lang="en-GB" sz="2800" dirty="0">
                <a:latin typeface="+mj-lt"/>
                <a:cs typeface="Calibri" panose="020F0502020204030204" pitchFamily="34" charset="0"/>
              </a:rPr>
              <a:t>to a remote spot in the Brecon Beacons where it is buried in a </a:t>
            </a:r>
            <a:r>
              <a:rPr lang="en-GB" sz="2800" dirty="0">
                <a:highlight>
                  <a:srgbClr val="FFFF00"/>
                </a:highlight>
                <a:latin typeface="+mj-lt"/>
                <a:cs typeface="Calibri" panose="020F0502020204030204" pitchFamily="34" charset="0"/>
              </a:rPr>
              <a:t>shallow grave</a:t>
            </a:r>
            <a:r>
              <a:rPr lang="en-GB" sz="2800" dirty="0">
                <a:latin typeface="+mj-lt"/>
                <a:cs typeface="Calibri" panose="020F0502020204030204" pitchFamily="34" charset="0"/>
              </a:rPr>
              <a:t>. The murderer disposes of the tools used to dig the shallow grave at </a:t>
            </a:r>
            <a:r>
              <a:rPr lang="en-GB" sz="2800" dirty="0">
                <a:highlight>
                  <a:srgbClr val="FFFF00"/>
                </a:highlight>
                <a:latin typeface="+mj-lt"/>
                <a:cs typeface="Calibri" panose="020F0502020204030204" pitchFamily="34" charset="0"/>
              </a:rPr>
              <a:t>the council refuse tip </a:t>
            </a:r>
            <a:r>
              <a:rPr lang="en-GB" sz="2800" dirty="0">
                <a:latin typeface="+mj-lt"/>
                <a:cs typeface="Calibri" panose="020F0502020204030204" pitchFamily="34" charset="0"/>
              </a:rPr>
              <a:t>and </a:t>
            </a:r>
            <a:r>
              <a:rPr lang="en-GB" dirty="0">
                <a:latin typeface="+mj-lt"/>
                <a:cs typeface="Calibri" panose="020F0502020204030204" pitchFamily="34" charset="0"/>
              </a:rPr>
              <a:t>their</a:t>
            </a:r>
            <a:r>
              <a:rPr lang="en-GB" sz="2800" dirty="0">
                <a:latin typeface="+mj-lt"/>
                <a:cs typeface="Calibri" panose="020F0502020204030204" pitchFamily="34" charset="0"/>
              </a:rPr>
              <a:t> clothes in a </a:t>
            </a:r>
            <a:r>
              <a:rPr lang="en-GB" sz="2800" dirty="0">
                <a:highlight>
                  <a:srgbClr val="FFFF00"/>
                </a:highlight>
                <a:latin typeface="+mj-lt"/>
                <a:cs typeface="Calibri" panose="020F0502020204030204" pitchFamily="34" charset="0"/>
              </a:rPr>
              <a:t>rubbish bin </a:t>
            </a:r>
            <a:r>
              <a:rPr lang="en-GB" sz="2800" dirty="0">
                <a:latin typeface="+mj-lt"/>
                <a:cs typeface="Calibri" panose="020F0502020204030204" pitchFamily="34" charset="0"/>
              </a:rPr>
              <a:t>in the park before showering at the </a:t>
            </a:r>
            <a:r>
              <a:rPr lang="en-GB" sz="2800" dirty="0">
                <a:highlight>
                  <a:srgbClr val="FFFF00"/>
                </a:highlight>
                <a:latin typeface="+mj-lt"/>
                <a:cs typeface="Calibri" panose="020F0502020204030204" pitchFamily="34" charset="0"/>
              </a:rPr>
              <a:t>local baths.</a:t>
            </a:r>
            <a:r>
              <a:rPr lang="en-GB" sz="2800" dirty="0">
                <a:latin typeface="+mj-lt"/>
                <a:cs typeface="Calibri" panose="020F0502020204030204" pitchFamily="34" charset="0"/>
              </a:rPr>
              <a:t> Two days later the body is found by a dog walker.</a:t>
            </a:r>
          </a:p>
        </p:txBody>
      </p:sp>
      <p:pic>
        <p:nvPicPr>
          <p:cNvPr id="19458" name="Picture 2" descr="How you could get away with murder | Express Comment | Comment |  Express.co.uk">
            <a:extLst>
              <a:ext uri="{FF2B5EF4-FFF2-40B4-BE49-F238E27FC236}">
                <a16:creationId xmlns:a16="http://schemas.microsoft.com/office/drawing/2014/main" id="{4338DB1D-9374-714F-B097-01A1E6E9B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8965" y="3429000"/>
            <a:ext cx="3708400" cy="21971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40173A9-8F38-8E45-ACF4-C7BF021E6CF3}"/>
              </a:ext>
            </a:extLst>
          </p:cNvPr>
          <p:cNvSpPr>
            <a:spLocks noGrp="1"/>
          </p:cNvSpPr>
          <p:nvPr>
            <p:ph sz="half" idx="1"/>
          </p:nvPr>
        </p:nvSpPr>
        <p:spPr>
          <a:xfrm>
            <a:off x="7818273" y="2823452"/>
            <a:ext cx="5181600" cy="4351338"/>
          </a:xfrm>
        </p:spPr>
        <p:txBody>
          <a:bodyPr/>
          <a:lstStyle/>
          <a:p>
            <a:pPr marL="0" indent="0">
              <a:buNone/>
            </a:pPr>
            <a:r>
              <a:rPr lang="en-GB" b="1" dirty="0"/>
              <a:t>Where is the scene? </a:t>
            </a:r>
          </a:p>
        </p:txBody>
      </p:sp>
    </p:spTree>
    <p:extLst>
      <p:ext uri="{BB962C8B-B14F-4D97-AF65-F5344CB8AC3E}">
        <p14:creationId xmlns:p14="http://schemas.microsoft.com/office/powerpoint/2010/main" val="27766107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1C1533-5985-6A43-937D-C00588760B4D}"/>
              </a:ext>
            </a:extLst>
          </p:cNvPr>
          <p:cNvSpPr>
            <a:spLocks noGrp="1"/>
          </p:cNvSpPr>
          <p:nvPr>
            <p:ph type="title"/>
          </p:nvPr>
        </p:nvSpPr>
        <p:spPr>
          <a:xfrm>
            <a:off x="589560" y="856180"/>
            <a:ext cx="4560584" cy="1128068"/>
          </a:xfrm>
        </p:spPr>
        <p:txBody>
          <a:bodyPr anchor="ctr">
            <a:normAutofit/>
          </a:bodyPr>
          <a:lstStyle/>
          <a:p>
            <a:r>
              <a:rPr lang="en-GB" sz="3400"/>
              <a:t>The Role of a Crime Scene Investigation (CSI)</a:t>
            </a:r>
          </a:p>
        </p:txBody>
      </p:sp>
      <p:grpSp>
        <p:nvGrpSpPr>
          <p:cNvPr id="18441" name="Group 1844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8442" name="Rectangle 1844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3" name="Rectangle 1844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445" name="Rectangle 1844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79A2AB-8984-C743-9B81-B65F438DD806}"/>
              </a:ext>
            </a:extLst>
          </p:cNvPr>
          <p:cNvSpPr>
            <a:spLocks noGrp="1"/>
          </p:cNvSpPr>
          <p:nvPr>
            <p:ph idx="1"/>
          </p:nvPr>
        </p:nvSpPr>
        <p:spPr>
          <a:xfrm>
            <a:off x="590719" y="2330505"/>
            <a:ext cx="4559425" cy="3979585"/>
          </a:xfrm>
        </p:spPr>
        <p:txBody>
          <a:bodyPr anchor="ctr">
            <a:normAutofit/>
          </a:bodyPr>
          <a:lstStyle/>
          <a:p>
            <a:pPr marL="0" indent="0">
              <a:buNone/>
            </a:pPr>
            <a:r>
              <a:rPr lang="en-GB" sz="2000" dirty="0"/>
              <a:t>To process crime scenes using specialist, approved techniques to visualise, capture and recover digital and trace evidence, and gather information and intelligence as part of an investigation (COP, 2020)</a:t>
            </a:r>
          </a:p>
        </p:txBody>
      </p:sp>
      <p:sp>
        <p:nvSpPr>
          <p:cNvPr id="18447" name="Rectangle 1844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9" name="Rectangle 1844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descr="RMP prepare for Afghan investigations - GOV.UK">
            <a:extLst>
              <a:ext uri="{FF2B5EF4-FFF2-40B4-BE49-F238E27FC236}">
                <a16:creationId xmlns:a16="http://schemas.microsoft.com/office/drawing/2014/main" id="{F9772721-EB74-9A41-B4CD-EA2E2DEEE8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353" r="-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48432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CBBCE42C-3FC5-4547-9CAF-2FD29FDFEE28}"/>
              </a:ext>
            </a:extLst>
          </p:cNvPr>
          <p:cNvSpPr txBox="1"/>
          <p:nvPr/>
        </p:nvSpPr>
        <p:spPr>
          <a:xfrm>
            <a:off x="7531237" y="238923"/>
            <a:ext cx="5136412"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u="sng" kern="1200" dirty="0">
                <a:solidFill>
                  <a:schemeClr val="tx1"/>
                </a:solidFill>
                <a:latin typeface="+mj-lt"/>
                <a:ea typeface="+mj-ea"/>
                <a:cs typeface="+mj-cs"/>
              </a:rPr>
              <a:t>Remember! </a:t>
            </a:r>
          </a:p>
        </p:txBody>
      </p:sp>
      <p:pic>
        <p:nvPicPr>
          <p:cNvPr id="21512" name="Picture 8" descr="Police cost into historic crimes hits £236MILLION - and YOU are fitting the  bill | UK | News | Express.co.uk">
            <a:extLst>
              <a:ext uri="{FF2B5EF4-FFF2-40B4-BE49-F238E27FC236}">
                <a16:creationId xmlns:a16="http://schemas.microsoft.com/office/drawing/2014/main" id="{B50AEB1E-D0C1-F144-B968-C7F8AC10F1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4" r="1" b="1"/>
          <a:stretch/>
        </p:blipFill>
        <p:spPr bwMode="auto">
          <a:xfrm>
            <a:off x="-2" y="10"/>
            <a:ext cx="5779884" cy="3428990"/>
          </a:xfrm>
          <a:prstGeom prst="rect">
            <a:avLst/>
          </a:prstGeom>
          <a:noFill/>
          <a:extLst>
            <a:ext uri="{909E8E84-426E-40DD-AFC4-6F175D3DCCD1}">
              <a14:hiddenFill xmlns:a14="http://schemas.microsoft.com/office/drawing/2010/main">
                <a:solidFill>
                  <a:srgbClr val="FFFFFF"/>
                </a:solidFill>
              </a14:hiddenFill>
            </a:ext>
          </a:extLst>
        </p:spPr>
      </p:pic>
      <p:grpSp>
        <p:nvGrpSpPr>
          <p:cNvPr id="79" name="Group 78">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713128"/>
            <a:ext cx="1068867" cy="2126625"/>
            <a:chOff x="10918968" y="713127"/>
            <a:chExt cx="1273032" cy="2532832"/>
          </a:xfrm>
        </p:grpSpPr>
        <p:sp>
          <p:nvSpPr>
            <p:cNvPr id="80" name="Rectangle 7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Isosceles Triangle 8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1508" name="Picture 4" descr="Police Apprenticeships | UWTSD">
            <a:extLst>
              <a:ext uri="{FF2B5EF4-FFF2-40B4-BE49-F238E27FC236}">
                <a16:creationId xmlns:a16="http://schemas.microsoft.com/office/drawing/2014/main" id="{50CE48BD-1553-9344-952F-308724A1CE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848" r="1" b="1"/>
          <a:stretch/>
        </p:blipFill>
        <p:spPr bwMode="auto">
          <a:xfrm>
            <a:off x="-2" y="3429000"/>
            <a:ext cx="5779884" cy="3429000"/>
          </a:xfrm>
          <a:prstGeom prst="rect">
            <a:avLst/>
          </a:prstGeom>
          <a:noFill/>
          <a:extLst>
            <a:ext uri="{909E8E84-426E-40DD-AFC4-6F175D3DCCD1}">
              <a14:hiddenFill xmlns:a14="http://schemas.microsoft.com/office/drawing/2010/main">
                <a:solidFill>
                  <a:srgbClr val="FFFFFF"/>
                </a:solidFill>
              </a14:hiddenFill>
            </a:ext>
          </a:extLst>
        </p:spPr>
      </p:pic>
      <p:sp>
        <p:nvSpPr>
          <p:cNvPr id="83" name="Isosceles Triangle 8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CB82FEF0-046D-2E4C-9AC7-FB7FF24D6031}"/>
              </a:ext>
            </a:extLst>
          </p:cNvPr>
          <p:cNvSpPr txBox="1"/>
          <p:nvPr/>
        </p:nvSpPr>
        <p:spPr>
          <a:xfrm>
            <a:off x="6629455" y="1714505"/>
            <a:ext cx="4425232" cy="3539430"/>
          </a:xfrm>
          <a:prstGeom prst="rect">
            <a:avLst/>
          </a:prstGeom>
          <a:noFill/>
        </p:spPr>
        <p:txBody>
          <a:bodyPr wrap="square">
            <a:spAutoFit/>
          </a:bodyPr>
          <a:lstStyle/>
          <a:p>
            <a:pPr marL="0" indent="0" algn="ctr">
              <a:buNone/>
            </a:pPr>
            <a:r>
              <a:rPr lang="en-US" sz="3200" dirty="0"/>
              <a:t>The </a:t>
            </a:r>
            <a:r>
              <a:rPr lang="en-US" sz="3200" dirty="0">
                <a:solidFill>
                  <a:srgbClr val="FF0000"/>
                </a:solidFill>
              </a:rPr>
              <a:t>actions </a:t>
            </a:r>
            <a:r>
              <a:rPr lang="en-US" sz="3200" dirty="0"/>
              <a:t>of the </a:t>
            </a:r>
          </a:p>
          <a:p>
            <a:pPr marL="0" indent="0" algn="ctr">
              <a:buNone/>
            </a:pPr>
            <a:r>
              <a:rPr lang="en-US" sz="3200" dirty="0"/>
              <a:t>first officer(s) in attendance at a scene can be </a:t>
            </a:r>
            <a:r>
              <a:rPr lang="en-US" sz="3200" dirty="0">
                <a:solidFill>
                  <a:srgbClr val="FF0000"/>
                </a:solidFill>
              </a:rPr>
              <a:t>crucial</a:t>
            </a:r>
            <a:r>
              <a:rPr lang="en-US" sz="3200" dirty="0"/>
              <a:t> in maintaining the value of the physical evidence that may be present.</a:t>
            </a:r>
          </a:p>
        </p:txBody>
      </p:sp>
    </p:spTree>
    <p:extLst>
      <p:ext uri="{BB962C8B-B14F-4D97-AF65-F5344CB8AC3E}">
        <p14:creationId xmlns:p14="http://schemas.microsoft.com/office/powerpoint/2010/main" val="15876090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8" name="Rectangle 1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5696476" y="3843446"/>
            <a:ext cx="4121624"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27C010E-1EF8-4F4B-9C3C-1F5017A21BBC}"/>
              </a:ext>
            </a:extLst>
          </p:cNvPr>
          <p:cNvSpPr/>
          <p:nvPr/>
        </p:nvSpPr>
        <p:spPr>
          <a:xfrm>
            <a:off x="154358" y="382137"/>
            <a:ext cx="5941642" cy="914400"/>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Graphical user interface, application&#10;&#10;Description automatically generated">
            <a:extLst>
              <a:ext uri="{FF2B5EF4-FFF2-40B4-BE49-F238E27FC236}">
                <a16:creationId xmlns:a16="http://schemas.microsoft.com/office/drawing/2014/main" id="{7E6C6551-E543-2E44-9229-A6A423B9DBFA}"/>
              </a:ext>
            </a:extLst>
          </p:cNvPr>
          <p:cNvPicPr>
            <a:picLocks noChangeAspect="1"/>
          </p:cNvPicPr>
          <p:nvPr/>
        </p:nvPicPr>
        <p:blipFill>
          <a:blip r:embed="rId2"/>
          <a:stretch>
            <a:fillRect/>
          </a:stretch>
        </p:blipFill>
        <p:spPr>
          <a:xfrm>
            <a:off x="328863" y="1590376"/>
            <a:ext cx="9064846" cy="4996681"/>
          </a:xfrm>
          <a:prstGeom prst="rect">
            <a:avLst/>
          </a:prstGeom>
        </p:spPr>
      </p:pic>
      <p:pic>
        <p:nvPicPr>
          <p:cNvPr id="6" name="Picture 2" descr="Golden Clock Vector Vector Art &amp; Graphics | freevector.com">
            <a:extLst>
              <a:ext uri="{FF2B5EF4-FFF2-40B4-BE49-F238E27FC236}">
                <a16:creationId xmlns:a16="http://schemas.microsoft.com/office/drawing/2014/main" id="{C26ECA48-0200-7542-84C9-0CA79B02B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368" y="311105"/>
            <a:ext cx="3265461" cy="24365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39D39C-706F-D244-A1F0-A8B41E87DFE9}"/>
              </a:ext>
            </a:extLst>
          </p:cNvPr>
          <p:cNvSpPr txBox="1"/>
          <p:nvPr/>
        </p:nvSpPr>
        <p:spPr>
          <a:xfrm>
            <a:off x="9532962" y="6171970"/>
            <a:ext cx="6100548" cy="646331"/>
          </a:xfrm>
          <a:prstGeom prst="rect">
            <a:avLst/>
          </a:prstGeom>
          <a:noFill/>
        </p:spPr>
        <p:txBody>
          <a:bodyPr wrap="square">
            <a:spAutoFit/>
          </a:bodyPr>
          <a:lstStyle/>
          <a:p>
            <a:r>
              <a:rPr lang="en-GB" dirty="0"/>
              <a:t>Taken from: </a:t>
            </a:r>
            <a:br>
              <a:rPr lang="en-GB" dirty="0"/>
            </a:br>
            <a:r>
              <a:rPr lang="en-GB" dirty="0"/>
              <a:t>College of Policing (2020) </a:t>
            </a:r>
          </a:p>
        </p:txBody>
      </p:sp>
      <p:sp>
        <p:nvSpPr>
          <p:cNvPr id="9" name="TextBox 8">
            <a:extLst>
              <a:ext uri="{FF2B5EF4-FFF2-40B4-BE49-F238E27FC236}">
                <a16:creationId xmlns:a16="http://schemas.microsoft.com/office/drawing/2014/main" id="{2E902236-E931-F547-A16E-C5FB6BEE1A9F}"/>
              </a:ext>
            </a:extLst>
          </p:cNvPr>
          <p:cNvSpPr txBox="1"/>
          <p:nvPr/>
        </p:nvSpPr>
        <p:spPr>
          <a:xfrm>
            <a:off x="328863" y="501255"/>
            <a:ext cx="6605517" cy="646331"/>
          </a:xfrm>
          <a:prstGeom prst="rect">
            <a:avLst/>
          </a:prstGeom>
          <a:noFill/>
        </p:spPr>
        <p:txBody>
          <a:bodyPr wrap="square" rtlCol="0">
            <a:spAutoFit/>
          </a:bodyPr>
          <a:lstStyle/>
          <a:p>
            <a:r>
              <a:rPr lang="en-GB" sz="3600" dirty="0"/>
              <a:t>Golden Hour Principles </a:t>
            </a:r>
          </a:p>
        </p:txBody>
      </p:sp>
    </p:spTree>
    <p:extLst>
      <p:ext uri="{BB962C8B-B14F-4D97-AF65-F5344CB8AC3E}">
        <p14:creationId xmlns:p14="http://schemas.microsoft.com/office/powerpoint/2010/main" val="32942118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0" y="17696"/>
            <a:ext cx="5622877" cy="1938076"/>
          </a:xfrm>
        </p:spPr>
        <p:txBody>
          <a:bodyPr vert="horz" lIns="91440" tIns="45720" rIns="91440" bIns="45720" rtlCol="0" anchor="ctr">
            <a:normAutofit/>
          </a:bodyPr>
          <a:lstStyle/>
          <a:p>
            <a:r>
              <a:rPr lang="en-US" b="1" u="sng" kern="1200" dirty="0">
                <a:solidFill>
                  <a:schemeClr val="tx1"/>
                </a:solidFill>
                <a:ea typeface="+mj-ea"/>
                <a:cs typeface="+mj-cs"/>
              </a:rPr>
              <a:t>Initial Assessment - Risk</a:t>
            </a:r>
          </a:p>
        </p:txBody>
      </p:sp>
      <p:sp>
        <p:nvSpPr>
          <p:cNvPr id="6" name="Content Placeholder 5"/>
          <p:cNvSpPr>
            <a:spLocks noGrp="1"/>
          </p:cNvSpPr>
          <p:nvPr>
            <p:ph sz="half" idx="1"/>
          </p:nvPr>
        </p:nvSpPr>
        <p:spPr>
          <a:xfrm>
            <a:off x="-10158" y="1955774"/>
            <a:ext cx="4736885" cy="3694373"/>
          </a:xfrm>
        </p:spPr>
        <p:txBody>
          <a:bodyPr vert="horz" lIns="91440" tIns="45720" rIns="91440" bIns="45720" rtlCol="0">
            <a:normAutofit/>
          </a:bodyPr>
          <a:lstStyle/>
          <a:p>
            <a:pPr marL="457200" lvl="0">
              <a:spcBef>
                <a:spcPct val="20000"/>
              </a:spcBef>
            </a:pPr>
            <a:r>
              <a:rPr lang="en-US" sz="2000" dirty="0"/>
              <a:t>Consider the health and safety yourself and others </a:t>
            </a:r>
          </a:p>
          <a:p>
            <a:pPr lvl="0" indent="0">
              <a:spcBef>
                <a:spcPct val="20000"/>
              </a:spcBef>
              <a:buNone/>
            </a:pPr>
            <a:endParaRPr lang="en-US" sz="2000" dirty="0"/>
          </a:p>
          <a:p>
            <a:pPr marL="457200" lvl="0">
              <a:spcBef>
                <a:spcPct val="20000"/>
              </a:spcBef>
            </a:pPr>
            <a:r>
              <a:rPr lang="en-US" sz="2000" dirty="0"/>
              <a:t>Wear Personal Protective Equipment</a:t>
            </a:r>
          </a:p>
          <a:p>
            <a:pPr lvl="0" indent="0">
              <a:spcBef>
                <a:spcPct val="20000"/>
              </a:spcBef>
              <a:buNone/>
            </a:pPr>
            <a:endParaRPr lang="en-US" sz="2000" dirty="0"/>
          </a:p>
          <a:p>
            <a:pPr marL="457200" lvl="0">
              <a:spcBef>
                <a:spcPct val="20000"/>
              </a:spcBef>
            </a:pPr>
            <a:r>
              <a:rPr lang="en-US" sz="2000" dirty="0"/>
              <a:t>Make colleagues aware – Update Control Room</a:t>
            </a:r>
          </a:p>
          <a:p>
            <a:pPr lvl="0" indent="0">
              <a:spcBef>
                <a:spcPct val="20000"/>
              </a:spcBef>
              <a:buNone/>
            </a:pPr>
            <a:endParaRPr lang="en-US" sz="2000" dirty="0"/>
          </a:p>
          <a:p>
            <a:pPr marL="457200" lvl="0">
              <a:spcBef>
                <a:spcPct val="20000"/>
              </a:spcBef>
            </a:pPr>
            <a:r>
              <a:rPr lang="en-US" sz="2000" dirty="0"/>
              <a:t>Ask for assistance e.g. senior officer, CID, emergency services, etc...</a:t>
            </a:r>
          </a:p>
          <a:p>
            <a:pPr marL="457200" lvl="0">
              <a:spcBef>
                <a:spcPct val="20000"/>
              </a:spcBef>
            </a:pPr>
            <a:endParaRPr lang="en-US" sz="2000" dirty="0"/>
          </a:p>
          <a:p>
            <a:pPr marL="457200" lvl="0">
              <a:spcBef>
                <a:spcPct val="20000"/>
              </a:spcBef>
            </a:pPr>
            <a:endParaRPr lang="en-US" sz="2000" dirty="0"/>
          </a:p>
          <a:p>
            <a:endParaRPr lang="en-US" sz="2000" dirty="0"/>
          </a:p>
        </p:txBody>
      </p:sp>
      <p:pic>
        <p:nvPicPr>
          <p:cNvPr id="12" name="Content Placeholder 11"/>
          <p:cNvPicPr>
            <a:picLocks noGrp="1" noChangeAspect="1"/>
          </p:cNvPicPr>
          <p:nvPr>
            <p:ph sz="half" idx="2"/>
          </p:nvPr>
        </p:nvPicPr>
        <p:blipFill rotWithShape="1">
          <a:blip r:embed="rId2"/>
          <a:srcRect r="-1" b="9475"/>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28674" name="Picture 2" descr="Taxpayers face £1.2bn bill for delayed police radio network">
            <a:extLst>
              <a:ext uri="{FF2B5EF4-FFF2-40B4-BE49-F238E27FC236}">
                <a16:creationId xmlns:a16="http://schemas.microsoft.com/office/drawing/2014/main" id="{90E8648F-C8D6-1B4C-B6FB-F13075DEAC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909" r="-1" b="13491"/>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976911F-3905-5C4E-B29A-3781CB527A33}"/>
              </a:ext>
            </a:extLst>
          </p:cNvPr>
          <p:cNvSpPr txBox="1"/>
          <p:nvPr/>
        </p:nvSpPr>
        <p:spPr>
          <a:xfrm>
            <a:off x="136477" y="5650142"/>
            <a:ext cx="4913195" cy="646331"/>
          </a:xfrm>
          <a:prstGeom prst="rect">
            <a:avLst/>
          </a:prstGeom>
          <a:noFill/>
        </p:spPr>
        <p:txBody>
          <a:bodyPr wrap="square">
            <a:spAutoFit/>
          </a:bodyPr>
          <a:lstStyle/>
          <a:p>
            <a:pPr lvl="0" indent="0">
              <a:spcBef>
                <a:spcPct val="20000"/>
              </a:spcBef>
              <a:buNone/>
            </a:pPr>
            <a:r>
              <a:rPr lang="en-US" dirty="0"/>
              <a:t>From a forensic recovery point of view – why is an initial assessment vital?</a:t>
            </a:r>
          </a:p>
        </p:txBody>
      </p:sp>
    </p:spTree>
    <p:extLst>
      <p:ext uri="{BB962C8B-B14F-4D97-AF65-F5344CB8AC3E}">
        <p14:creationId xmlns:p14="http://schemas.microsoft.com/office/powerpoint/2010/main" val="133825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700" name="Picture 4" descr="Crime Scene Investigation: How It's Done">
            <a:extLst>
              <a:ext uri="{FF2B5EF4-FFF2-40B4-BE49-F238E27FC236}">
                <a16:creationId xmlns:a16="http://schemas.microsoft.com/office/drawing/2014/main" id="{5BC769ED-2CA7-6E43-BB64-F1C07BBB59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12" r="34970"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29698" name="Picture 2" descr="Crime Scene and Biohazard Cleanup - Colorado Hazardous Environmental">
            <a:extLst>
              <a:ext uri="{FF2B5EF4-FFF2-40B4-BE49-F238E27FC236}">
                <a16:creationId xmlns:a16="http://schemas.microsoft.com/office/drawing/2014/main" id="{AB676DB1-7983-9740-B75F-CEAA47148D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218" r="-2" b="10633"/>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5" name="Freeform: Shape 7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7" name="Freeform: Shape 7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448056" y="859536"/>
            <a:ext cx="4832802" cy="1243584"/>
          </a:xfrm>
        </p:spPr>
        <p:txBody>
          <a:bodyPr>
            <a:normAutofit/>
          </a:bodyPr>
          <a:lstStyle/>
          <a:p>
            <a:r>
              <a:rPr lang="en-GB" sz="3600" u="sng" dirty="0"/>
              <a:t>Scene Hazards - Risks</a:t>
            </a:r>
          </a:p>
        </p:txBody>
      </p:sp>
      <p:sp>
        <p:nvSpPr>
          <p:cNvPr id="79" name="Rectangle 7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1" name="Rectangle 8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48056" y="2512611"/>
            <a:ext cx="4832803" cy="3664351"/>
          </a:xfrm>
        </p:spPr>
        <p:txBody>
          <a:bodyPr>
            <a:normAutofit/>
          </a:bodyPr>
          <a:lstStyle/>
          <a:p>
            <a:pPr marL="342900" lvl="0" indent="-342900">
              <a:spcBef>
                <a:spcPct val="0"/>
              </a:spcBef>
              <a:spcAft>
                <a:spcPts val="1800"/>
              </a:spcAft>
            </a:pPr>
            <a:r>
              <a:rPr lang="en-GB" altLang="en-US" sz="2000" dirty="0">
                <a:latin typeface="+mj-lt"/>
                <a:cs typeface="Calibri" panose="020F0502020204030204" pitchFamily="34" charset="0"/>
              </a:rPr>
              <a:t>Agitated victim / witness / suspect</a:t>
            </a:r>
          </a:p>
          <a:p>
            <a:pPr marL="342900" lvl="0" indent="-342900">
              <a:spcBef>
                <a:spcPct val="0"/>
              </a:spcBef>
              <a:spcAft>
                <a:spcPts val="1800"/>
              </a:spcAft>
            </a:pPr>
            <a:r>
              <a:rPr lang="en-GB" altLang="en-US" sz="2000" dirty="0">
                <a:latin typeface="+mj-lt"/>
                <a:cs typeface="Calibri" panose="020F0502020204030204" pitchFamily="34" charset="0"/>
              </a:rPr>
              <a:t>Weapons</a:t>
            </a:r>
          </a:p>
          <a:p>
            <a:pPr marL="342900" lvl="0" indent="-342900">
              <a:spcBef>
                <a:spcPct val="0"/>
              </a:spcBef>
              <a:spcAft>
                <a:spcPts val="1800"/>
              </a:spcAft>
            </a:pPr>
            <a:r>
              <a:rPr lang="en-GB" altLang="en-US" sz="2000" dirty="0">
                <a:latin typeface="+mj-lt"/>
                <a:cs typeface="Calibri" panose="020F0502020204030204" pitchFamily="34" charset="0"/>
              </a:rPr>
              <a:t>Chemicals - drugs</a:t>
            </a:r>
          </a:p>
          <a:p>
            <a:pPr marL="342900" lvl="0" indent="-342900">
              <a:spcBef>
                <a:spcPct val="0"/>
              </a:spcBef>
              <a:spcAft>
                <a:spcPts val="1800"/>
              </a:spcAft>
            </a:pPr>
            <a:r>
              <a:rPr lang="en-GB" altLang="en-US" sz="2000" dirty="0">
                <a:latin typeface="+mj-lt"/>
                <a:cs typeface="Calibri" panose="020F0502020204030204" pitchFamily="34" charset="0"/>
              </a:rPr>
              <a:t>Body fluids</a:t>
            </a:r>
          </a:p>
          <a:p>
            <a:pPr marL="342900" lvl="0" indent="-342900">
              <a:spcBef>
                <a:spcPct val="0"/>
              </a:spcBef>
              <a:spcAft>
                <a:spcPts val="1800"/>
              </a:spcAft>
            </a:pPr>
            <a:r>
              <a:rPr lang="en-GB" altLang="en-US" sz="2000" dirty="0">
                <a:latin typeface="+mj-lt"/>
                <a:cs typeface="Calibri" panose="020F0502020204030204" pitchFamily="34" charset="0"/>
              </a:rPr>
              <a:t>Sharp objects</a:t>
            </a:r>
          </a:p>
          <a:p>
            <a:pPr marL="342900" lvl="0" indent="-342900">
              <a:spcBef>
                <a:spcPct val="0"/>
              </a:spcBef>
              <a:spcAft>
                <a:spcPts val="1800"/>
              </a:spcAft>
            </a:pPr>
            <a:r>
              <a:rPr lang="en-GB" altLang="en-US" sz="2000" dirty="0">
                <a:latin typeface="+mj-lt"/>
                <a:cs typeface="Calibri" panose="020F0502020204030204" pitchFamily="34" charset="0"/>
              </a:rPr>
              <a:t>Structural damage</a:t>
            </a:r>
          </a:p>
          <a:p>
            <a:pPr marL="342900" lvl="0" indent="-342900">
              <a:spcBef>
                <a:spcPct val="0"/>
              </a:spcBef>
              <a:spcAft>
                <a:spcPts val="1800"/>
              </a:spcAft>
            </a:pPr>
            <a:r>
              <a:rPr lang="en-GB" altLang="en-US" sz="2000" dirty="0">
                <a:latin typeface="+mj-lt"/>
                <a:cs typeface="Calibri" panose="020F0502020204030204" pitchFamily="34" charset="0"/>
              </a:rPr>
              <a:t>Poor lighting</a:t>
            </a:r>
          </a:p>
          <a:p>
            <a:endParaRPr lang="en-GB" sz="2000" dirty="0"/>
          </a:p>
        </p:txBody>
      </p:sp>
    </p:spTree>
    <p:extLst>
      <p:ext uri="{BB962C8B-B14F-4D97-AF65-F5344CB8AC3E}">
        <p14:creationId xmlns:p14="http://schemas.microsoft.com/office/powerpoint/2010/main" val="41125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64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91260"/>
            <a:ext cx="6594189" cy="1625210"/>
          </a:xfrm>
        </p:spPr>
        <p:txBody>
          <a:bodyPr>
            <a:normAutofit/>
          </a:bodyPr>
          <a:lstStyle/>
          <a:p>
            <a:r>
              <a:rPr lang="en-GB" dirty="0">
                <a:solidFill>
                  <a:srgbClr val="FFFFFF"/>
                </a:solidFill>
              </a:rPr>
              <a:t>Priorities - Preserve Life</a:t>
            </a:r>
          </a:p>
        </p:txBody>
      </p:sp>
      <p:pic>
        <p:nvPicPr>
          <p:cNvPr id="30724" name="Picture 4" descr="First Aid Symbol Images, Stock Photos &amp; Vectors | Shutterstock">
            <a:extLst>
              <a:ext uri="{FF2B5EF4-FFF2-40B4-BE49-F238E27FC236}">
                <a16:creationId xmlns:a16="http://schemas.microsoft.com/office/drawing/2014/main" id="{B6AB0224-6563-F34A-8C4E-7E250268A0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098" r="4305" b="1"/>
          <a:stretch/>
        </p:blipFill>
        <p:spPr bwMode="auto">
          <a:xfrm>
            <a:off x="327546" y="2454903"/>
            <a:ext cx="3442801" cy="4080254"/>
          </a:xfrm>
          <a:prstGeom prst="rect">
            <a:avLst/>
          </a:prstGeom>
          <a:noFill/>
          <a:extLst>
            <a:ext uri="{909E8E84-426E-40DD-AFC4-6F175D3DCCD1}">
              <a14:hiddenFill xmlns:a14="http://schemas.microsoft.com/office/drawing/2010/main">
                <a:solidFill>
                  <a:srgbClr val="FFFFFF"/>
                </a:solidFill>
              </a14:hiddenFill>
            </a:ext>
          </a:extLst>
        </p:spPr>
      </p:pic>
      <p:pic>
        <p:nvPicPr>
          <p:cNvPr id="30722" name="Picture 2" descr="Working together | College of Policing">
            <a:extLst>
              <a:ext uri="{FF2B5EF4-FFF2-40B4-BE49-F238E27FC236}">
                <a16:creationId xmlns:a16="http://schemas.microsoft.com/office/drawing/2014/main" id="{901AD018-CE5A-8A49-A944-EDFBC72B86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11" r="28138" b="-2"/>
          <a:stretch/>
        </p:blipFill>
        <p:spPr bwMode="auto">
          <a:xfrm>
            <a:off x="3942260" y="2454901"/>
            <a:ext cx="3442803" cy="4080255"/>
          </a:xfrm>
          <a:prstGeom prst="rect">
            <a:avLst/>
          </a:prstGeom>
          <a:noFill/>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p:cNvSpPr>
            <a:spLocks noGrp="1"/>
          </p:cNvSpPr>
          <p:nvPr>
            <p:ph idx="1"/>
          </p:nvPr>
        </p:nvSpPr>
        <p:spPr>
          <a:xfrm>
            <a:off x="7957973" y="763523"/>
            <a:ext cx="3511296" cy="5330952"/>
          </a:xfrm>
        </p:spPr>
        <p:txBody>
          <a:bodyPr anchor="ctr">
            <a:normAutofit/>
          </a:bodyPr>
          <a:lstStyle/>
          <a:p>
            <a:pPr marL="0" indent="0">
              <a:spcBef>
                <a:spcPct val="20000"/>
              </a:spcBef>
              <a:buNone/>
            </a:pPr>
            <a:r>
              <a:rPr lang="en-GB" sz="2400" dirty="0">
                <a:solidFill>
                  <a:srgbClr val="FFFFFF"/>
                </a:solidFill>
                <a:latin typeface="Myriad Pro"/>
              </a:rPr>
              <a:t>Remember! </a:t>
            </a:r>
          </a:p>
          <a:p>
            <a:pPr marL="0" indent="0">
              <a:spcBef>
                <a:spcPct val="20000"/>
              </a:spcBef>
              <a:buNone/>
            </a:pPr>
            <a:endParaRPr lang="en-GB" sz="2400" dirty="0">
              <a:solidFill>
                <a:srgbClr val="FFFFFF"/>
              </a:solidFill>
              <a:latin typeface="Myriad Pro"/>
            </a:endParaRPr>
          </a:p>
          <a:p>
            <a:pPr marL="0" indent="0">
              <a:spcBef>
                <a:spcPct val="20000"/>
              </a:spcBef>
              <a:buNone/>
            </a:pPr>
            <a:r>
              <a:rPr lang="en-GB" sz="2400" dirty="0">
                <a:solidFill>
                  <a:srgbClr val="FFFFFF"/>
                </a:solidFill>
                <a:latin typeface="+mj-lt"/>
                <a:cs typeface="Calibri" panose="020F0502020204030204" pitchFamily="34" charset="0"/>
              </a:rPr>
              <a:t>The first priority is to protect life, your own, the lives of others, the life of the suspect or suspects. </a:t>
            </a:r>
          </a:p>
          <a:p>
            <a:pPr marL="0" indent="0">
              <a:buNone/>
            </a:pPr>
            <a:endParaRPr lang="en-GB" sz="2400" dirty="0">
              <a:solidFill>
                <a:srgbClr val="FFFFFF"/>
              </a:solidFill>
              <a:latin typeface="+mj-lt"/>
              <a:cs typeface="Calibri" panose="020F0502020204030204" pitchFamily="34" charset="0"/>
            </a:endParaRPr>
          </a:p>
          <a:p>
            <a:pPr marL="0" indent="0">
              <a:buNone/>
            </a:pPr>
            <a:r>
              <a:rPr lang="en-GB" sz="2400" dirty="0">
                <a:solidFill>
                  <a:srgbClr val="FFFFFF"/>
                </a:solidFill>
                <a:latin typeface="+mj-lt"/>
                <a:cs typeface="Calibri" panose="020F0502020204030204" pitchFamily="34" charset="0"/>
              </a:rPr>
              <a:t>This is the </a:t>
            </a:r>
            <a:r>
              <a:rPr lang="en-GB" sz="2400" b="1" dirty="0">
                <a:solidFill>
                  <a:srgbClr val="FFFFFF"/>
                </a:solidFill>
                <a:latin typeface="+mj-lt"/>
                <a:cs typeface="Calibri" panose="020F0502020204030204" pitchFamily="34" charset="0"/>
              </a:rPr>
              <a:t>first priority </a:t>
            </a:r>
            <a:r>
              <a:rPr lang="en-GB" sz="2400" dirty="0">
                <a:solidFill>
                  <a:srgbClr val="FFFFFF"/>
                </a:solidFill>
                <a:latin typeface="+mj-lt"/>
                <a:cs typeface="Calibri" panose="020F0502020204030204" pitchFamily="34" charset="0"/>
              </a:rPr>
              <a:t>irrespective of whether crucial evidence is destroyed on the process.</a:t>
            </a:r>
          </a:p>
        </p:txBody>
      </p:sp>
    </p:spTree>
    <p:extLst>
      <p:ext uri="{BB962C8B-B14F-4D97-AF65-F5344CB8AC3E}">
        <p14:creationId xmlns:p14="http://schemas.microsoft.com/office/powerpoint/2010/main" val="1503327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20431"/>
            <a:ext cx="10876102" cy="646331"/>
          </a:xfrm>
          <a:prstGeom prst="rect">
            <a:avLst/>
          </a:prstGeom>
          <a:solidFill>
            <a:schemeClr val="accent4"/>
          </a:solidFill>
          <a:ln>
            <a:solidFill>
              <a:schemeClr val="accent4"/>
            </a:solidFill>
          </a:ln>
        </p:spPr>
        <p:txBody>
          <a:bodyPr wrap="square" rtlCol="0">
            <a:spAutoFit/>
          </a:bodyPr>
          <a:lstStyle/>
          <a:p>
            <a:r>
              <a:rPr lang="en-GB" sz="3600" b="1" dirty="0">
                <a:solidFill>
                  <a:schemeClr val="bg1"/>
                </a:solidFill>
              </a:rPr>
              <a:t>Recap: The Scene</a:t>
            </a:r>
          </a:p>
        </p:txBody>
      </p:sp>
      <p:graphicFrame>
        <p:nvGraphicFramePr>
          <p:cNvPr id="6" name="Diagram 5"/>
          <p:cNvGraphicFramePr/>
          <p:nvPr/>
        </p:nvGraphicFramePr>
        <p:xfrm>
          <a:off x="2220386" y="1282154"/>
          <a:ext cx="9312867" cy="3791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stretch>
            <a:fillRect/>
          </a:stretch>
        </p:blipFill>
        <p:spPr>
          <a:xfrm>
            <a:off x="183843" y="3680178"/>
            <a:ext cx="4073086" cy="2708768"/>
          </a:xfrm>
          <a:prstGeom prst="rect">
            <a:avLst/>
          </a:prstGeom>
        </p:spPr>
      </p:pic>
    </p:spTree>
    <p:extLst>
      <p:ext uri="{BB962C8B-B14F-4D97-AF65-F5344CB8AC3E}">
        <p14:creationId xmlns:p14="http://schemas.microsoft.com/office/powerpoint/2010/main" val="3386404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87EB233A-2F59-4D86-83E5-17B5F1A495CE}"/>
                                            </p:graphicEl>
                                          </p:spTgt>
                                        </p:tgtEl>
                                        <p:attrNameLst>
                                          <p:attrName>style.visibility</p:attrName>
                                        </p:attrNameLst>
                                      </p:cBhvr>
                                      <p:to>
                                        <p:strVal val="visible"/>
                                      </p:to>
                                    </p:set>
                                    <p:animEffect transition="in" filter="fade">
                                      <p:cBhvr>
                                        <p:cTn id="7" dur="500"/>
                                        <p:tgtEl>
                                          <p:spTgt spid="6">
                                            <p:graphicEl>
                                              <a:dgm id="{87EB233A-2F59-4D86-83E5-17B5F1A495C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CF7FA28-4467-4B9B-B738-AC33E8D88EF9}"/>
                                            </p:graphicEl>
                                          </p:spTgt>
                                        </p:tgtEl>
                                        <p:attrNameLst>
                                          <p:attrName>style.visibility</p:attrName>
                                        </p:attrNameLst>
                                      </p:cBhvr>
                                      <p:to>
                                        <p:strVal val="visible"/>
                                      </p:to>
                                    </p:set>
                                    <p:animEffect transition="in" filter="fade">
                                      <p:cBhvr>
                                        <p:cTn id="12" dur="500"/>
                                        <p:tgtEl>
                                          <p:spTgt spid="6">
                                            <p:graphicEl>
                                              <a:dgm id="{0CF7FA28-4467-4B9B-B738-AC33E8D88EF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3473D717-27C9-4E0C-9D84-3DDC9F38BEB7}"/>
                                            </p:graphicEl>
                                          </p:spTgt>
                                        </p:tgtEl>
                                        <p:attrNameLst>
                                          <p:attrName>style.visibility</p:attrName>
                                        </p:attrNameLst>
                                      </p:cBhvr>
                                      <p:to>
                                        <p:strVal val="visible"/>
                                      </p:to>
                                    </p:set>
                                    <p:animEffect transition="in" filter="fade">
                                      <p:cBhvr>
                                        <p:cTn id="15" dur="500"/>
                                        <p:tgtEl>
                                          <p:spTgt spid="6">
                                            <p:graphicEl>
                                              <a:dgm id="{3473D717-27C9-4E0C-9D84-3DDC9F38BEB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61C679A1-7FA3-49E8-BD85-146D26903E99}"/>
                                            </p:graphicEl>
                                          </p:spTgt>
                                        </p:tgtEl>
                                        <p:attrNameLst>
                                          <p:attrName>style.visibility</p:attrName>
                                        </p:attrNameLst>
                                      </p:cBhvr>
                                      <p:to>
                                        <p:strVal val="visible"/>
                                      </p:to>
                                    </p:set>
                                    <p:animEffect transition="in" filter="fade">
                                      <p:cBhvr>
                                        <p:cTn id="20" dur="500"/>
                                        <p:tgtEl>
                                          <p:spTgt spid="6">
                                            <p:graphicEl>
                                              <a:dgm id="{61C679A1-7FA3-49E8-BD85-146D26903E9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A9B541DD-8892-4F93-946E-EB0300D54095}"/>
                                            </p:graphicEl>
                                          </p:spTgt>
                                        </p:tgtEl>
                                        <p:attrNameLst>
                                          <p:attrName>style.visibility</p:attrName>
                                        </p:attrNameLst>
                                      </p:cBhvr>
                                      <p:to>
                                        <p:strVal val="visible"/>
                                      </p:to>
                                    </p:set>
                                    <p:animEffect transition="in" filter="fade">
                                      <p:cBhvr>
                                        <p:cTn id="23" dur="500"/>
                                        <p:tgtEl>
                                          <p:spTgt spid="6">
                                            <p:graphicEl>
                                              <a:dgm id="{A9B541DD-8892-4F93-946E-EB0300D5409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0D0E8ABE-D01B-49B7-9BAA-F64C535F9633}"/>
                                            </p:graphicEl>
                                          </p:spTgt>
                                        </p:tgtEl>
                                        <p:attrNameLst>
                                          <p:attrName>style.visibility</p:attrName>
                                        </p:attrNameLst>
                                      </p:cBhvr>
                                      <p:to>
                                        <p:strVal val="visible"/>
                                      </p:to>
                                    </p:set>
                                    <p:animEffect transition="in" filter="fade">
                                      <p:cBhvr>
                                        <p:cTn id="28" dur="500"/>
                                        <p:tgtEl>
                                          <p:spTgt spid="6">
                                            <p:graphicEl>
                                              <a:dgm id="{0D0E8ABE-D01B-49B7-9BAA-F64C535F963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B27EA9DE-D266-4A1D-8E98-F21162ADBD54}"/>
                                            </p:graphicEl>
                                          </p:spTgt>
                                        </p:tgtEl>
                                        <p:attrNameLst>
                                          <p:attrName>style.visibility</p:attrName>
                                        </p:attrNameLst>
                                      </p:cBhvr>
                                      <p:to>
                                        <p:strVal val="visible"/>
                                      </p:to>
                                    </p:set>
                                    <p:animEffect transition="in" filter="fade">
                                      <p:cBhvr>
                                        <p:cTn id="31" dur="500"/>
                                        <p:tgtEl>
                                          <p:spTgt spid="6">
                                            <p:graphicEl>
                                              <a:dgm id="{B27EA9DE-D266-4A1D-8E98-F21162ADBD5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D6BF2B0D-98F9-4414-86E9-71A94CB52B35}"/>
                                            </p:graphicEl>
                                          </p:spTgt>
                                        </p:tgtEl>
                                        <p:attrNameLst>
                                          <p:attrName>style.visibility</p:attrName>
                                        </p:attrNameLst>
                                      </p:cBhvr>
                                      <p:to>
                                        <p:strVal val="visible"/>
                                      </p:to>
                                    </p:set>
                                    <p:animEffect transition="in" filter="fade">
                                      <p:cBhvr>
                                        <p:cTn id="36" dur="500"/>
                                        <p:tgtEl>
                                          <p:spTgt spid="6">
                                            <p:graphicEl>
                                              <a:dgm id="{D6BF2B0D-98F9-4414-86E9-71A94CB52B35}"/>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EE08893C-9347-4B22-80A3-69D9D026F2BB}"/>
                                            </p:graphicEl>
                                          </p:spTgt>
                                        </p:tgtEl>
                                        <p:attrNameLst>
                                          <p:attrName>style.visibility</p:attrName>
                                        </p:attrNameLst>
                                      </p:cBhvr>
                                      <p:to>
                                        <p:strVal val="visible"/>
                                      </p:to>
                                    </p:set>
                                    <p:animEffect transition="in" filter="fade">
                                      <p:cBhvr>
                                        <p:cTn id="39" dur="500"/>
                                        <p:tgtEl>
                                          <p:spTgt spid="6">
                                            <p:graphicEl>
                                              <a:dgm id="{EE08893C-9347-4B22-80A3-69D9D026F2BB}"/>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AE51C0E5-A6F9-41FD-A109-D416D2FC4ABB}"/>
                                            </p:graphicEl>
                                          </p:spTgt>
                                        </p:tgtEl>
                                        <p:attrNameLst>
                                          <p:attrName>style.visibility</p:attrName>
                                        </p:attrNameLst>
                                      </p:cBhvr>
                                      <p:to>
                                        <p:strVal val="visible"/>
                                      </p:to>
                                    </p:set>
                                    <p:animEffect transition="in" filter="fade">
                                      <p:cBhvr>
                                        <p:cTn id="44" dur="500"/>
                                        <p:tgtEl>
                                          <p:spTgt spid="6">
                                            <p:graphicEl>
                                              <a:dgm id="{AE51C0E5-A6F9-41FD-A109-D416D2FC4AB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30EA1019-65F0-4E89-BE5D-4A93FDF495B1}"/>
                                            </p:graphicEl>
                                          </p:spTgt>
                                        </p:tgtEl>
                                        <p:attrNameLst>
                                          <p:attrName>style.visibility</p:attrName>
                                        </p:attrNameLst>
                                      </p:cBhvr>
                                      <p:to>
                                        <p:strVal val="visible"/>
                                      </p:to>
                                    </p:set>
                                    <p:animEffect transition="in" filter="fade">
                                      <p:cBhvr>
                                        <p:cTn id="47" dur="500"/>
                                        <p:tgtEl>
                                          <p:spTgt spid="6">
                                            <p:graphicEl>
                                              <a:dgm id="{30EA1019-65F0-4E89-BE5D-4A93FDF495B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EF334878-9423-418D-B51C-3014861677F0}"/>
                                            </p:graphicEl>
                                          </p:spTgt>
                                        </p:tgtEl>
                                        <p:attrNameLst>
                                          <p:attrName>style.visibility</p:attrName>
                                        </p:attrNameLst>
                                      </p:cBhvr>
                                      <p:to>
                                        <p:strVal val="visible"/>
                                      </p:to>
                                    </p:set>
                                    <p:animEffect transition="in" filter="fade">
                                      <p:cBhvr>
                                        <p:cTn id="52" dur="500"/>
                                        <p:tgtEl>
                                          <p:spTgt spid="6">
                                            <p:graphicEl>
                                              <a:dgm id="{EF334878-9423-418D-B51C-3014861677F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graphicEl>
                                              <a:dgm id="{FFF2687B-9263-4AB9-87F3-34971C0AD21B}"/>
                                            </p:graphicEl>
                                          </p:spTgt>
                                        </p:tgtEl>
                                        <p:attrNameLst>
                                          <p:attrName>style.visibility</p:attrName>
                                        </p:attrNameLst>
                                      </p:cBhvr>
                                      <p:to>
                                        <p:strVal val="visible"/>
                                      </p:to>
                                    </p:set>
                                    <p:animEffect transition="in" filter="fade">
                                      <p:cBhvr>
                                        <p:cTn id="55" dur="500"/>
                                        <p:tgtEl>
                                          <p:spTgt spid="6">
                                            <p:graphicEl>
                                              <a:dgm id="{FFF2687B-9263-4AB9-87F3-34971C0AD21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16461"/>
            <a:ext cx="7652084" cy="646331"/>
          </a:xfrm>
          <a:prstGeom prst="rect">
            <a:avLst/>
          </a:prstGeom>
          <a:solidFill>
            <a:schemeClr val="accent2"/>
          </a:solidFill>
        </p:spPr>
        <p:txBody>
          <a:bodyPr wrap="square" rtlCol="0">
            <a:spAutoFit/>
          </a:bodyPr>
          <a:lstStyle/>
          <a:p>
            <a:r>
              <a:rPr lang="en-GB" sz="3600" b="1" dirty="0">
                <a:solidFill>
                  <a:schemeClr val="bg1"/>
                </a:solidFill>
              </a:rPr>
              <a:t>Police - Control of the scene</a:t>
            </a:r>
          </a:p>
        </p:txBody>
      </p:sp>
      <p:graphicFrame>
        <p:nvGraphicFramePr>
          <p:cNvPr id="3" name="Diagram 2"/>
          <p:cNvGraphicFramePr/>
          <p:nvPr/>
        </p:nvGraphicFramePr>
        <p:xfrm>
          <a:off x="-792006" y="1273900"/>
          <a:ext cx="9689432" cy="5188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Crime Scene Investigation - Lessons - Blendspace">
            <a:extLst>
              <a:ext uri="{FF2B5EF4-FFF2-40B4-BE49-F238E27FC236}">
                <a16:creationId xmlns:a16="http://schemas.microsoft.com/office/drawing/2014/main" id="{EB3A80A3-7015-7C4E-89B2-04A966657E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82755" y="316461"/>
            <a:ext cx="2844800" cy="28448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O.J Simpson Case: Common Approach Path">
            <a:extLst>
              <a:ext uri="{FF2B5EF4-FFF2-40B4-BE49-F238E27FC236}">
                <a16:creationId xmlns:a16="http://schemas.microsoft.com/office/drawing/2014/main" id="{16A16CAA-F597-CF4B-A334-1FDED0D385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35055" y="4016728"/>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450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6BEFD6BE-CC53-6648-BA35-9C077ADFB1F1}"/>
              </a:ext>
            </a:extLst>
          </p:cNvPr>
          <p:cNvSpPr/>
          <p:nvPr/>
        </p:nvSpPr>
        <p:spPr>
          <a:xfrm>
            <a:off x="114300" y="515938"/>
            <a:ext cx="6664452" cy="837374"/>
          </a:xfrm>
          <a:prstGeom prst="homePlate">
            <a:avLst/>
          </a:prstGeom>
          <a:solidFill>
            <a:schemeClr val="accent2">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73650B3-CF65-B34E-9818-D47E6C1249CB}"/>
              </a:ext>
            </a:extLst>
          </p:cNvPr>
          <p:cNvSpPr>
            <a:spLocks noGrp="1"/>
          </p:cNvSpPr>
          <p:nvPr>
            <p:ph type="title"/>
          </p:nvPr>
        </p:nvSpPr>
        <p:spPr>
          <a:xfrm>
            <a:off x="207264" y="312097"/>
            <a:ext cx="10515600" cy="1325563"/>
          </a:xfrm>
        </p:spPr>
        <p:txBody>
          <a:bodyPr/>
          <a:lstStyle/>
          <a:p>
            <a:r>
              <a:rPr lang="en-GB" dirty="0"/>
              <a:t>The 4 </a:t>
            </a:r>
            <a:r>
              <a:rPr lang="en-GB" dirty="0">
                <a:solidFill>
                  <a:sysClr val="windowText" lastClr="000000"/>
                </a:solidFill>
              </a:rPr>
              <a:t>R</a:t>
            </a:r>
            <a:r>
              <a:rPr lang="en-GB" dirty="0"/>
              <a:t>’s to Remember!  </a:t>
            </a:r>
          </a:p>
        </p:txBody>
      </p:sp>
      <p:sp>
        <p:nvSpPr>
          <p:cNvPr id="5" name="TextBox 4">
            <a:extLst>
              <a:ext uri="{FF2B5EF4-FFF2-40B4-BE49-F238E27FC236}">
                <a16:creationId xmlns:a16="http://schemas.microsoft.com/office/drawing/2014/main" id="{4FF0FC33-99A6-A142-B31E-46BFA70AC789}"/>
              </a:ext>
            </a:extLst>
          </p:cNvPr>
          <p:cNvSpPr txBox="1"/>
          <p:nvPr/>
        </p:nvSpPr>
        <p:spPr>
          <a:xfrm>
            <a:off x="114300" y="1523534"/>
            <a:ext cx="7823200" cy="2985433"/>
          </a:xfrm>
          <a:prstGeom prst="rect">
            <a:avLst/>
          </a:prstGeom>
          <a:noFill/>
        </p:spPr>
        <p:txBody>
          <a:bodyPr wrap="square">
            <a:spAutoFit/>
          </a:bodyPr>
          <a:lstStyle/>
          <a:p>
            <a:r>
              <a:rPr lang="en-GB" sz="2000" dirty="0"/>
              <a:t>When investigators conduct reasonable enquiries and gather relevant material, it is important that they remember the following points:</a:t>
            </a:r>
          </a:p>
          <a:p>
            <a:endParaRPr lang="en-GB" sz="2000" dirty="0"/>
          </a:p>
          <a:p>
            <a:r>
              <a:rPr lang="en-GB" sz="3200" dirty="0">
                <a:solidFill>
                  <a:srgbClr val="FF0000"/>
                </a:solidFill>
              </a:rPr>
              <a:t>R</a:t>
            </a:r>
            <a:r>
              <a:rPr lang="en-GB" sz="3200" dirty="0"/>
              <a:t>eview </a:t>
            </a:r>
            <a:r>
              <a:rPr lang="en-GB" sz="1400" dirty="0"/>
              <a:t>– consider further relevant lines of enquiry or more relevant material</a:t>
            </a:r>
          </a:p>
          <a:p>
            <a:r>
              <a:rPr lang="en-GB" sz="3200" dirty="0">
                <a:solidFill>
                  <a:srgbClr val="FF0000"/>
                </a:solidFill>
              </a:rPr>
              <a:t>R</a:t>
            </a:r>
            <a:r>
              <a:rPr lang="en-GB" sz="3200" dirty="0"/>
              <a:t>ecord </a:t>
            </a:r>
            <a:r>
              <a:rPr lang="en-GB" sz="1400" dirty="0"/>
              <a:t>– keep a log of material and enquiries made</a:t>
            </a:r>
          </a:p>
          <a:p>
            <a:r>
              <a:rPr lang="en-GB" sz="3200" dirty="0">
                <a:solidFill>
                  <a:srgbClr val="FF0000"/>
                </a:solidFill>
              </a:rPr>
              <a:t>R</a:t>
            </a:r>
            <a:r>
              <a:rPr lang="en-GB" sz="3200" dirty="0"/>
              <a:t>etain </a:t>
            </a:r>
            <a:r>
              <a:rPr lang="en-GB" sz="1400" dirty="0"/>
              <a:t>– keep material in a durable format and/or copy</a:t>
            </a:r>
          </a:p>
          <a:p>
            <a:r>
              <a:rPr lang="en-GB" sz="3200" dirty="0">
                <a:solidFill>
                  <a:srgbClr val="FF0000"/>
                </a:solidFill>
              </a:rPr>
              <a:t>R</a:t>
            </a:r>
            <a:r>
              <a:rPr lang="en-GB" sz="3200" dirty="0"/>
              <a:t>eveal </a:t>
            </a:r>
            <a:r>
              <a:rPr lang="en-GB" sz="1400" dirty="0"/>
              <a:t>– if a prosecution takes place the relevant material will be scheduled for the prosecutor</a:t>
            </a:r>
          </a:p>
        </p:txBody>
      </p:sp>
      <p:sp>
        <p:nvSpPr>
          <p:cNvPr id="6" name="TextBox 5">
            <a:extLst>
              <a:ext uri="{FF2B5EF4-FFF2-40B4-BE49-F238E27FC236}">
                <a16:creationId xmlns:a16="http://schemas.microsoft.com/office/drawing/2014/main" id="{9299C8C0-4D9A-8449-B832-8690D056D09A}"/>
              </a:ext>
            </a:extLst>
          </p:cNvPr>
          <p:cNvSpPr txBox="1"/>
          <p:nvPr/>
        </p:nvSpPr>
        <p:spPr>
          <a:xfrm>
            <a:off x="9369552" y="6308209"/>
            <a:ext cx="3157728" cy="369332"/>
          </a:xfrm>
          <a:prstGeom prst="rect">
            <a:avLst/>
          </a:prstGeom>
          <a:noFill/>
        </p:spPr>
        <p:txBody>
          <a:bodyPr wrap="square" rtlCol="0">
            <a:spAutoFit/>
          </a:bodyPr>
          <a:lstStyle/>
          <a:p>
            <a:r>
              <a:rPr lang="en-GB" dirty="0"/>
              <a:t>(College of Police, 2020) </a:t>
            </a:r>
          </a:p>
        </p:txBody>
      </p:sp>
      <p:sp>
        <p:nvSpPr>
          <p:cNvPr id="7" name="TextBox 6">
            <a:extLst>
              <a:ext uri="{FF2B5EF4-FFF2-40B4-BE49-F238E27FC236}">
                <a16:creationId xmlns:a16="http://schemas.microsoft.com/office/drawing/2014/main" id="{879F9E98-9BCB-D943-92AD-426A6E20A60B}"/>
              </a:ext>
            </a:extLst>
          </p:cNvPr>
          <p:cNvSpPr txBox="1"/>
          <p:nvPr/>
        </p:nvSpPr>
        <p:spPr>
          <a:xfrm>
            <a:off x="114300" y="4959791"/>
            <a:ext cx="7123176" cy="923330"/>
          </a:xfrm>
          <a:prstGeom prst="rect">
            <a:avLst/>
          </a:prstGeom>
          <a:noFill/>
        </p:spPr>
        <p:txBody>
          <a:bodyPr wrap="square" rtlCol="0">
            <a:spAutoFit/>
          </a:bodyPr>
          <a:lstStyle/>
          <a:p>
            <a:r>
              <a:rPr lang="en-GB" u="sng" dirty="0"/>
              <a:t>Think: </a:t>
            </a:r>
          </a:p>
          <a:p>
            <a:pPr marL="342900" indent="-342900">
              <a:buAutoNum type="arabicPeriod"/>
            </a:pPr>
            <a:r>
              <a:rPr lang="en-GB" dirty="0"/>
              <a:t>How are the 4 R’s relevant to forensic recovery and examination?</a:t>
            </a:r>
          </a:p>
          <a:p>
            <a:pPr marL="342900" indent="-342900">
              <a:buAutoNum type="arabicPeriod"/>
            </a:pPr>
            <a:r>
              <a:rPr lang="en-GB" dirty="0"/>
              <a:t>Why do you need to know this as an officer? </a:t>
            </a:r>
          </a:p>
        </p:txBody>
      </p:sp>
      <p:pic>
        <p:nvPicPr>
          <p:cNvPr id="37890" name="Picture 2" descr="Your Right To Find Out What A Police Officer Has Written About You In His  Notebook | CRIMEBODGE">
            <a:extLst>
              <a:ext uri="{FF2B5EF4-FFF2-40B4-BE49-F238E27FC236}">
                <a16:creationId xmlns:a16="http://schemas.microsoft.com/office/drawing/2014/main" id="{1C1B3162-770B-8F48-AF69-E7A1BADAF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7500" y="515938"/>
            <a:ext cx="3454400" cy="2349500"/>
          </a:xfrm>
          <a:prstGeom prst="rect">
            <a:avLst/>
          </a:prstGeom>
          <a:noFill/>
          <a:extLst>
            <a:ext uri="{909E8E84-426E-40DD-AFC4-6F175D3DCCD1}">
              <a14:hiddenFill xmlns:a14="http://schemas.microsoft.com/office/drawing/2010/main">
                <a:solidFill>
                  <a:srgbClr val="FFFFFF"/>
                </a:solidFill>
              </a14:hiddenFill>
            </a:ext>
          </a:extLst>
        </p:spPr>
      </p:pic>
      <p:pic>
        <p:nvPicPr>
          <p:cNvPr id="37892" name="Picture 4" descr="Police&quot; Samsung Galaxy Phone Case by Melmel9 | Redbubble">
            <a:extLst>
              <a:ext uri="{FF2B5EF4-FFF2-40B4-BE49-F238E27FC236}">
                <a16:creationId xmlns:a16="http://schemas.microsoft.com/office/drawing/2014/main" id="{D8CCEABA-F583-C44C-8C94-C915F509FB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30586">
            <a:off x="8726246" y="292297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10253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2E608-0550-4C44-8C66-C788659AC48D}"/>
              </a:ext>
            </a:extLst>
          </p:cNvPr>
          <p:cNvSpPr>
            <a:spLocks noGrp="1"/>
          </p:cNvSpPr>
          <p:nvPr>
            <p:ph type="title"/>
          </p:nvPr>
        </p:nvSpPr>
        <p:spPr>
          <a:xfrm>
            <a:off x="640080" y="325369"/>
            <a:ext cx="4368602" cy="1956841"/>
          </a:xfrm>
        </p:spPr>
        <p:txBody>
          <a:bodyPr anchor="b">
            <a:normAutofit/>
          </a:bodyPr>
          <a:lstStyle/>
          <a:p>
            <a:r>
              <a:rPr lang="en-GB" sz="5400" dirty="0"/>
              <a:t>Toxicology</a:t>
            </a:r>
          </a:p>
        </p:txBody>
      </p:sp>
      <p:sp>
        <p:nvSpPr>
          <p:cNvPr id="3" name="Content Placeholder 2">
            <a:extLst>
              <a:ext uri="{FF2B5EF4-FFF2-40B4-BE49-F238E27FC236}">
                <a16:creationId xmlns:a16="http://schemas.microsoft.com/office/drawing/2014/main" id="{9AC193E6-7FD8-3746-A8D5-04C9D2F965F8}"/>
              </a:ext>
            </a:extLst>
          </p:cNvPr>
          <p:cNvSpPr>
            <a:spLocks noGrp="1"/>
          </p:cNvSpPr>
          <p:nvPr>
            <p:ph idx="1"/>
          </p:nvPr>
        </p:nvSpPr>
        <p:spPr>
          <a:xfrm>
            <a:off x="640080" y="2872899"/>
            <a:ext cx="4243589" cy="3320668"/>
          </a:xfrm>
        </p:spPr>
        <p:txBody>
          <a:bodyPr>
            <a:normAutofit/>
          </a:bodyPr>
          <a:lstStyle/>
          <a:p>
            <a:pPr marL="0" indent="0">
              <a:buNone/>
            </a:pPr>
            <a:r>
              <a:rPr lang="en-GB" sz="1200" dirty="0"/>
              <a:t>This is a specialist field engaged in the analysis of poisons and drugs and may be crucial to an investigation, for example:</a:t>
            </a:r>
          </a:p>
          <a:p>
            <a:r>
              <a:rPr lang="en-GB" sz="1200" dirty="0"/>
              <a:t>To calculate whether a person is over the drink-drive limit, </a:t>
            </a:r>
          </a:p>
          <a:p>
            <a:r>
              <a:rPr lang="en-GB" sz="1200" dirty="0"/>
              <a:t>To establish that alcohol, or drugs may explain behaviour such as violence, </a:t>
            </a:r>
          </a:p>
          <a:p>
            <a:r>
              <a:rPr lang="en-GB" sz="1200" dirty="0"/>
              <a:t>To establish the causes of an illness and death.</a:t>
            </a:r>
          </a:p>
          <a:p>
            <a:pPr marL="0" indent="0">
              <a:buNone/>
            </a:pPr>
            <a:endParaRPr lang="en-GB" sz="1200" dirty="0"/>
          </a:p>
          <a:p>
            <a:pPr marL="0" indent="0">
              <a:buNone/>
            </a:pPr>
            <a:r>
              <a:rPr lang="en-GB" sz="1200" dirty="0"/>
              <a:t>Common types of toxicology:</a:t>
            </a:r>
          </a:p>
          <a:p>
            <a:r>
              <a:rPr lang="en-GB" sz="1200" dirty="0"/>
              <a:t>Roadside breath tests,</a:t>
            </a:r>
          </a:p>
          <a:p>
            <a:r>
              <a:rPr lang="en-GB" sz="1200" dirty="0"/>
              <a:t>Blood, </a:t>
            </a:r>
          </a:p>
          <a:p>
            <a:r>
              <a:rPr lang="en-GB" sz="1200" dirty="0"/>
              <a:t>Urine,</a:t>
            </a:r>
          </a:p>
          <a:p>
            <a:r>
              <a:rPr lang="en-GB" sz="1200" dirty="0"/>
              <a:t>Tissue.</a:t>
            </a:r>
          </a:p>
          <a:p>
            <a:endParaRPr lang="en-GB" sz="1200" dirty="0"/>
          </a:p>
        </p:txBody>
      </p:sp>
      <p:pic>
        <p:nvPicPr>
          <p:cNvPr id="9218" name="Picture 2" descr="General Toxicology">
            <a:extLst>
              <a:ext uri="{FF2B5EF4-FFF2-40B4-BE49-F238E27FC236}">
                <a16:creationId xmlns:a16="http://schemas.microsoft.com/office/drawing/2014/main" id="{1C3385C9-A58A-464A-A687-B3606A1B55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291" r="18288"/>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486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262DB-EDBD-3143-97B9-168C7CF72A55}"/>
              </a:ext>
            </a:extLst>
          </p:cNvPr>
          <p:cNvSpPr>
            <a:spLocks noGrp="1"/>
          </p:cNvSpPr>
          <p:nvPr>
            <p:ph type="title"/>
          </p:nvPr>
        </p:nvSpPr>
        <p:spPr>
          <a:xfrm>
            <a:off x="1268362" y="4406838"/>
            <a:ext cx="10923638" cy="1317643"/>
          </a:xfrm>
        </p:spPr>
        <p:txBody>
          <a:bodyPr vert="horz" lIns="91440" tIns="45720" rIns="91440" bIns="45720" rtlCol="0" anchor="b">
            <a:normAutofit/>
          </a:bodyPr>
          <a:lstStyle/>
          <a:p>
            <a:r>
              <a:rPr lang="en-US" sz="4100" kern="1200" dirty="0">
                <a:solidFill>
                  <a:schemeClr val="tx1"/>
                </a:solidFill>
                <a:latin typeface="+mj-lt"/>
                <a:ea typeface="+mj-ea"/>
                <a:cs typeface="+mj-cs"/>
              </a:rPr>
              <a:t>In which incidents may toxicology be relevant?</a:t>
            </a:r>
          </a:p>
        </p:txBody>
      </p:sp>
      <p:pic>
        <p:nvPicPr>
          <p:cNvPr id="4100" name="Picture 4" descr="63 cases under review in North Yorks and 28 in Cleveland following  forensics scandal | The Northern Echo">
            <a:extLst>
              <a:ext uri="{FF2B5EF4-FFF2-40B4-BE49-F238E27FC236}">
                <a16:creationId xmlns:a16="http://schemas.microsoft.com/office/drawing/2014/main" id="{97E5D3F5-0AA1-DB42-B5AC-A0E59140FA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373" r="-2" b="-2"/>
          <a:stretch/>
        </p:blipFill>
        <p:spPr bwMode="auto">
          <a:xfrm>
            <a:off x="20" y="10"/>
            <a:ext cx="4059916" cy="424280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Drink Driving, Have You Been Caught? – Drinkdriving.org">
            <a:extLst>
              <a:ext uri="{FF2B5EF4-FFF2-40B4-BE49-F238E27FC236}">
                <a16:creationId xmlns:a16="http://schemas.microsoft.com/office/drawing/2014/main" id="{B89B33F2-1244-9048-9250-B646816388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950" r="18745" b="1"/>
          <a:stretch/>
        </p:blipFill>
        <p:spPr bwMode="auto">
          <a:xfrm>
            <a:off x="4090482" y="-1"/>
            <a:ext cx="4062918" cy="424281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The DRE Protocol Used to Detect Impaired Drivers">
            <a:extLst>
              <a:ext uri="{FF2B5EF4-FFF2-40B4-BE49-F238E27FC236}">
                <a16:creationId xmlns:a16="http://schemas.microsoft.com/office/drawing/2014/main" id="{E8C7AC6A-BA24-5643-9E4A-0A573D10DEF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311"/>
          <a:stretch/>
        </p:blipFill>
        <p:spPr bwMode="auto">
          <a:xfrm>
            <a:off x="8132064" y="10"/>
            <a:ext cx="4059936" cy="4242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0769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1"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410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102"/>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261C8-A02C-AD40-AEB0-23CACA823802}"/>
              </a:ext>
            </a:extLst>
          </p:cNvPr>
          <p:cNvSpPr>
            <a:spLocks noGrp="1"/>
          </p:cNvSpPr>
          <p:nvPr>
            <p:ph type="title"/>
          </p:nvPr>
        </p:nvSpPr>
        <p:spPr>
          <a:xfrm>
            <a:off x="838201" y="1641752"/>
            <a:ext cx="4394200" cy="1323439"/>
          </a:xfrm>
        </p:spPr>
        <p:txBody>
          <a:bodyPr vert="horz" lIns="91440" tIns="45720" rIns="91440" bIns="45720" rtlCol="0" anchor="t">
            <a:normAutofit/>
          </a:bodyPr>
          <a:lstStyle/>
          <a:p>
            <a:r>
              <a:rPr lang="en-US" sz="4000">
                <a:solidFill>
                  <a:schemeClr val="bg1"/>
                </a:solidFill>
              </a:rPr>
              <a:t>Drink / Drug Driving Investigations</a:t>
            </a:r>
          </a:p>
        </p:txBody>
      </p:sp>
      <p:sp>
        <p:nvSpPr>
          <p:cNvPr id="3" name="Content Placeholder 2">
            <a:extLst>
              <a:ext uri="{FF2B5EF4-FFF2-40B4-BE49-F238E27FC236}">
                <a16:creationId xmlns:a16="http://schemas.microsoft.com/office/drawing/2014/main" id="{25757062-5A6B-9845-8B9A-CB39559B8DE0}"/>
              </a:ext>
            </a:extLst>
          </p:cNvPr>
          <p:cNvSpPr>
            <a:spLocks noGrp="1"/>
          </p:cNvSpPr>
          <p:nvPr>
            <p:ph idx="1"/>
          </p:nvPr>
        </p:nvSpPr>
        <p:spPr>
          <a:xfrm>
            <a:off x="838201" y="3146400"/>
            <a:ext cx="4394200" cy="2454300"/>
          </a:xfrm>
        </p:spPr>
        <p:txBody>
          <a:bodyPr vert="horz" lIns="91440" tIns="45720" rIns="91440" bIns="45720" rtlCol="0">
            <a:normAutofit/>
          </a:bodyPr>
          <a:lstStyle/>
          <a:p>
            <a:pPr marL="0" indent="0">
              <a:buNone/>
            </a:pPr>
            <a:r>
              <a:rPr lang="en-US" sz="2400">
                <a:solidFill>
                  <a:schemeClr val="bg1">
                    <a:alpha val="80000"/>
                  </a:schemeClr>
                </a:solidFill>
              </a:rPr>
              <a:t>What do we already know? </a:t>
            </a:r>
          </a:p>
        </p:txBody>
      </p:sp>
      <p:pic>
        <p:nvPicPr>
          <p:cNvPr id="10244" name="Picture 4" descr="Suspected Barrow drug driver hit taxi after running red light - court | The  Mail">
            <a:extLst>
              <a:ext uri="{FF2B5EF4-FFF2-40B4-BE49-F238E27FC236}">
                <a16:creationId xmlns:a16="http://schemas.microsoft.com/office/drawing/2014/main" id="{17BAF933-91EA-C943-9BA7-416B802717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041" r="-1" b="2676"/>
          <a:stretch/>
        </p:blipFill>
        <p:spPr bwMode="auto">
          <a:xfrm>
            <a:off x="5814060" y="2"/>
            <a:ext cx="6377940" cy="3333749"/>
          </a:xfrm>
          <a:custGeom>
            <a:avLst/>
            <a:gdLst/>
            <a:ahLst/>
            <a:cxnLst/>
            <a:rect l="l" t="t" r="r" b="b"/>
            <a:pathLst>
              <a:path w="6377940" h="3333749">
                <a:moveTo>
                  <a:pt x="0" y="0"/>
                </a:moveTo>
                <a:lnTo>
                  <a:pt x="6377940" y="0"/>
                </a:lnTo>
                <a:lnTo>
                  <a:pt x="6377940" y="3333749"/>
                </a:lnTo>
                <a:lnTo>
                  <a:pt x="174585" y="3333749"/>
                </a:lnTo>
                <a:lnTo>
                  <a:pt x="0" y="2202180"/>
                </a:lnTo>
                <a:close/>
              </a:path>
            </a:pathLst>
          </a:custGeom>
          <a:noFill/>
          <a:extLst>
            <a:ext uri="{909E8E84-426E-40DD-AFC4-6F175D3DCCD1}">
              <a14:hiddenFill xmlns:a14="http://schemas.microsoft.com/office/drawing/2010/main">
                <a:solidFill>
                  <a:srgbClr val="FFFFFF"/>
                </a:solidFill>
              </a14:hiddenFill>
            </a:ext>
          </a:extLst>
        </p:spPr>
      </p:pic>
      <p:pic>
        <p:nvPicPr>
          <p:cNvPr id="10242" name="Picture 2" descr="WYPTheCost - Drink/Drug Drive Campaign | West Yorkshire Police">
            <a:extLst>
              <a:ext uri="{FF2B5EF4-FFF2-40B4-BE49-F238E27FC236}">
                <a16:creationId xmlns:a16="http://schemas.microsoft.com/office/drawing/2014/main" id="{48E9C163-F2F4-664C-A5EA-C4C1766460A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836" r="1" b="2825"/>
          <a:stretch/>
        </p:blipFill>
        <p:spPr bwMode="auto">
          <a:xfrm>
            <a:off x="5814060" y="3524252"/>
            <a:ext cx="6377940" cy="3333748"/>
          </a:xfrm>
          <a:custGeom>
            <a:avLst/>
            <a:gdLst/>
            <a:ahLst/>
            <a:cxnLst/>
            <a:rect l="l" t="t" r="r" b="b"/>
            <a:pathLst>
              <a:path w="6377940" h="3333748">
                <a:moveTo>
                  <a:pt x="203977" y="0"/>
                </a:moveTo>
                <a:lnTo>
                  <a:pt x="6377940" y="0"/>
                </a:lnTo>
                <a:lnTo>
                  <a:pt x="6377940" y="3333748"/>
                </a:lnTo>
                <a:lnTo>
                  <a:pt x="0" y="3333748"/>
                </a:lnTo>
                <a:lnTo>
                  <a:pt x="525780" y="1931668"/>
                </a:lnTo>
                <a:lnTo>
                  <a:pt x="205740" y="11428"/>
                </a:lnTo>
                <a:close/>
              </a:path>
            </a:pathLst>
          </a:custGeom>
          <a:noFill/>
          <a:extLst>
            <a:ext uri="{909E8E84-426E-40DD-AFC4-6F175D3DCCD1}">
              <a14:hiddenFill xmlns:a14="http://schemas.microsoft.com/office/drawing/2010/main">
                <a:solidFill>
                  <a:srgbClr val="FFFFFF"/>
                </a:solidFill>
              </a14:hiddenFill>
            </a:ext>
          </a:extLst>
        </p:spPr>
      </p:pic>
      <p:grpSp>
        <p:nvGrpSpPr>
          <p:cNvPr id="10251" name="Group 10250">
            <a:extLst>
              <a:ext uri="{FF2B5EF4-FFF2-40B4-BE49-F238E27FC236}">
                <a16:creationId xmlns:a16="http://schemas.microsoft.com/office/drawing/2014/main" id="{364A290D-B7BC-40B4-AB97-0C801BCCE2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8" y="544"/>
            <a:ext cx="874716" cy="6857455"/>
            <a:chOff x="5632358" y="544"/>
            <a:chExt cx="874716" cy="6857455"/>
          </a:xfrm>
        </p:grpSpPr>
        <p:sp>
          <p:nvSpPr>
            <p:cNvPr id="10252" name="Freeform: Shape 10251">
              <a:extLst>
                <a:ext uri="{FF2B5EF4-FFF2-40B4-BE49-F238E27FC236}">
                  <a16:creationId xmlns:a16="http://schemas.microsoft.com/office/drawing/2014/main" id="{3C60D1EB-842B-4027-9728-E57314926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a:outerShdw blurRad="381000" dist="152400" dir="108000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53" name="Freeform: Shape 10252">
              <a:extLst>
                <a:ext uri="{FF2B5EF4-FFF2-40B4-BE49-F238E27FC236}">
                  <a16:creationId xmlns:a16="http://schemas.microsoft.com/office/drawing/2014/main" id="{44E103E5-C039-4EA4-843B-AD566B5C96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62194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b="1" kern="1200">
                <a:solidFill>
                  <a:srgbClr val="FFFFFF"/>
                </a:solidFill>
                <a:latin typeface="+mj-lt"/>
                <a:ea typeface="+mj-ea"/>
                <a:cs typeface="+mj-cs"/>
              </a:rPr>
              <a:t>Attempt to Drive</a:t>
            </a:r>
          </a:p>
        </p:txBody>
      </p:sp>
      <p:sp>
        <p:nvSpPr>
          <p:cNvPr id="5" name="TextBox 6"/>
          <p:cNvSpPr txBox="1">
            <a:spLocks noChangeArrowheads="1"/>
          </p:cNvSpPr>
          <p:nvPr/>
        </p:nvSpPr>
        <p:spPr bwMode="auto">
          <a:xfrm>
            <a:off x="4776788" y="642938"/>
            <a:ext cx="2416175" cy="1717675"/>
          </a:xfrm>
          <a:prstGeom prst="rect">
            <a:avLst/>
          </a:prstGeom>
          <a:solidFill>
            <a:schemeClr val="accent6">
              <a:lumMod val="60000"/>
              <a:lumOff val="40000"/>
            </a:schemeClr>
          </a:solidFill>
          <a:ln>
            <a:noFill/>
          </a:ln>
        </p:spPr>
        <p:txBody>
          <a:bodyPr wrap="square"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lnSpc>
                <a:spcPct val="90000"/>
              </a:lnSpc>
              <a:spcBef>
                <a:spcPct val="0"/>
              </a:spcBef>
              <a:spcAft>
                <a:spcPts val="600"/>
              </a:spcAft>
              <a:buFontTx/>
              <a:buNone/>
            </a:pPr>
            <a:r>
              <a:rPr lang="en-GB" altLang="en-US" sz="1800" b="1">
                <a:solidFill>
                  <a:srgbClr val="FF0000"/>
                </a:solidFill>
                <a:latin typeface="+mn-lt"/>
                <a:cs typeface="Arial" panose="020B0604020202020204" pitchFamily="34" charset="0"/>
              </a:rPr>
              <a:t>Intention</a:t>
            </a:r>
            <a:r>
              <a:rPr lang="en-GB" altLang="en-US" sz="1800">
                <a:solidFill>
                  <a:srgbClr val="002060"/>
                </a:solidFill>
                <a:latin typeface="+mn-lt"/>
                <a:cs typeface="Arial" panose="020B0604020202020204" pitchFamily="34" charset="0"/>
              </a:rPr>
              <a:t> + </a:t>
            </a:r>
            <a:r>
              <a:rPr lang="en-GB" altLang="en-US" sz="1800" b="1">
                <a:solidFill>
                  <a:srgbClr val="FF0000"/>
                </a:solidFill>
                <a:latin typeface="+mn-lt"/>
                <a:cs typeface="Arial" panose="020B0604020202020204" pitchFamily="34" charset="0"/>
              </a:rPr>
              <a:t>Actions</a:t>
            </a:r>
          </a:p>
          <a:p>
            <a:pPr algn="ctr" eaLnBrk="1" hangingPunct="1">
              <a:lnSpc>
                <a:spcPct val="90000"/>
              </a:lnSpc>
              <a:spcBef>
                <a:spcPct val="0"/>
              </a:spcBef>
              <a:spcAft>
                <a:spcPts val="600"/>
              </a:spcAft>
              <a:buFontTx/>
              <a:buNone/>
            </a:pPr>
            <a:endParaRPr lang="en-GB" altLang="en-US" sz="1800">
              <a:solidFill>
                <a:srgbClr val="002060"/>
              </a:solidFill>
              <a:latin typeface="+mn-lt"/>
              <a:cs typeface="Arial" panose="020B0604020202020204" pitchFamily="34" charset="0"/>
            </a:endParaRPr>
          </a:p>
          <a:p>
            <a:pPr algn="ctr" eaLnBrk="1" hangingPunct="1">
              <a:lnSpc>
                <a:spcPct val="90000"/>
              </a:lnSpc>
              <a:spcBef>
                <a:spcPct val="0"/>
              </a:spcBef>
              <a:spcAft>
                <a:spcPts val="600"/>
              </a:spcAft>
              <a:buFontTx/>
              <a:buNone/>
            </a:pPr>
            <a:r>
              <a:rPr lang="en-GB" altLang="en-US" sz="1800">
                <a:solidFill>
                  <a:srgbClr val="002060"/>
                </a:solidFill>
                <a:latin typeface="+mn-lt"/>
                <a:cs typeface="Arial" panose="020B0604020202020204" pitchFamily="34" charset="0"/>
              </a:rPr>
              <a:t>Not necessary to prove person was capable of achieving it</a:t>
            </a:r>
          </a:p>
        </p:txBody>
      </p:sp>
      <p:sp>
        <p:nvSpPr>
          <p:cNvPr id="10" name="TextBox 9">
            <a:extLst>
              <a:ext uri="{FF2B5EF4-FFF2-40B4-BE49-F238E27FC236}">
                <a16:creationId xmlns:a16="http://schemas.microsoft.com/office/drawing/2014/main" id="{755540A8-B03E-3847-8B11-1C90BAC8B565}"/>
              </a:ext>
            </a:extLst>
          </p:cNvPr>
          <p:cNvSpPr txBox="1"/>
          <p:nvPr/>
        </p:nvSpPr>
        <p:spPr>
          <a:xfrm>
            <a:off x="4776788" y="2428875"/>
            <a:ext cx="2416175" cy="3781425"/>
          </a:xfrm>
          <a:prstGeom prst="rect">
            <a:avLst/>
          </a:prstGeom>
          <a:noFill/>
        </p:spPr>
        <p:txBody>
          <a:bodyPr wrap="square" anchor="t">
            <a:normAutofit/>
          </a:bodyPr>
          <a:lstStyle/>
          <a:p>
            <a:pPr algn="ctr">
              <a:lnSpc>
                <a:spcPct val="90000"/>
              </a:lnSpc>
              <a:spcAft>
                <a:spcPts val="600"/>
              </a:spcAft>
            </a:pPr>
            <a:r>
              <a:rPr lang="en-GB" altLang="en-US" sz="2200">
                <a:latin typeface="Arial" panose="020B0604020202020204" pitchFamily="34" charset="0"/>
                <a:ea typeface="ＭＳ Ｐゴシック" panose="020B0600070205080204" pitchFamily="34" charset="-128"/>
                <a:cs typeface="Arial" panose="020B0604020202020204" pitchFamily="34" charset="0"/>
              </a:rPr>
              <a:t>The fact that a vehicle is incapable of being driven, say because of a mechanical fault, will not prevent a charge involving an attempt to drive (</a:t>
            </a:r>
            <a:r>
              <a:rPr lang="en-GB" altLang="en-US" sz="2200" i="1">
                <a:latin typeface="Arial" panose="020B0604020202020204" pitchFamily="34" charset="0"/>
                <a:ea typeface="ＭＳ Ｐゴシック" panose="020B0600070205080204" pitchFamily="34" charset="-128"/>
                <a:cs typeface="Arial" panose="020B0604020202020204" pitchFamily="34" charset="0"/>
              </a:rPr>
              <a:t>R v </a:t>
            </a:r>
            <a:r>
              <a:rPr lang="en-GB" altLang="en-US" sz="2200" i="1" err="1">
                <a:latin typeface="Arial" panose="020B0604020202020204" pitchFamily="34" charset="0"/>
                <a:ea typeface="ＭＳ Ｐゴシック" panose="020B0600070205080204" pitchFamily="34" charset="-128"/>
                <a:cs typeface="Arial" panose="020B0604020202020204" pitchFamily="34" charset="0"/>
              </a:rPr>
              <a:t>Farrance</a:t>
            </a:r>
            <a:r>
              <a:rPr lang="en-GB" altLang="en-US" sz="2200" i="1">
                <a:latin typeface="Arial" panose="020B0604020202020204" pitchFamily="34" charset="0"/>
                <a:ea typeface="ＭＳ Ｐゴシック" panose="020B0600070205080204" pitchFamily="34" charset="-128"/>
                <a:cs typeface="Arial" panose="020B0604020202020204" pitchFamily="34" charset="0"/>
              </a:rPr>
              <a:t> 1978)</a:t>
            </a:r>
            <a:endParaRPr lang="en-GB" altLang="en-US" sz="2200">
              <a:latin typeface="Arial" panose="020B0604020202020204" pitchFamily="34" charset="0"/>
              <a:ea typeface="ＭＳ Ｐゴシック" panose="020B0600070205080204" pitchFamily="34" charset="-128"/>
              <a:cs typeface="Arial" panose="020B0604020202020204" pitchFamily="34" charset="0"/>
            </a:endParaRPr>
          </a:p>
        </p:txBody>
      </p:sp>
      <p:sp>
        <p:nvSpPr>
          <p:cNvPr id="8" name="TextBox 7">
            <a:extLst>
              <a:ext uri="{FF2B5EF4-FFF2-40B4-BE49-F238E27FC236}">
                <a16:creationId xmlns:a16="http://schemas.microsoft.com/office/drawing/2014/main" id="{279FC243-CC8D-8949-B86D-0D5619F41E32}"/>
              </a:ext>
            </a:extLst>
          </p:cNvPr>
          <p:cNvSpPr txBox="1"/>
          <p:nvPr/>
        </p:nvSpPr>
        <p:spPr>
          <a:xfrm>
            <a:off x="7239000" y="642938"/>
            <a:ext cx="4318000" cy="5143500"/>
          </a:xfrm>
          <a:prstGeom prst="rect">
            <a:avLst/>
          </a:prstGeom>
          <a:noFill/>
        </p:spPr>
        <p:txBody>
          <a:bodyPr wrap="square" anchor="t">
            <a:normAutofit/>
          </a:bodyPr>
          <a:lstStyle/>
          <a:p>
            <a:pPr algn="ctr">
              <a:lnSpc>
                <a:spcPct val="90000"/>
              </a:lnSpc>
              <a:spcAft>
                <a:spcPts val="600"/>
              </a:spcAft>
            </a:pPr>
            <a:endParaRPr lang="en-GB" altLang="en-US" sz="2000">
              <a:latin typeface="Arial" panose="020B0604020202020204" pitchFamily="34" charset="0"/>
              <a:ea typeface="ＭＳ Ｐゴシック" panose="020B0600070205080204" pitchFamily="34" charset="-128"/>
              <a:cs typeface="Arial" panose="020B0604020202020204" pitchFamily="34" charset="0"/>
            </a:endParaRPr>
          </a:p>
          <a:p>
            <a:pPr algn="ctr">
              <a:lnSpc>
                <a:spcPct val="90000"/>
              </a:lnSpc>
              <a:spcAft>
                <a:spcPts val="600"/>
              </a:spcAft>
            </a:pPr>
            <a:r>
              <a:rPr lang="en-GB" altLang="en-US" sz="2000">
                <a:latin typeface="Arial" panose="020B0604020202020204" pitchFamily="34" charset="0"/>
                <a:ea typeface="ＭＳ Ｐゴシック" panose="020B0600070205080204" pitchFamily="34" charset="-128"/>
                <a:cs typeface="Arial" panose="020B0604020202020204" pitchFamily="34" charset="0"/>
              </a:rPr>
              <a:t>A person sitting at the wheel of a car trying to get a key into the ignition, could be ‘attempting’, even if the keys being used were the wrong ones for the car.  </a:t>
            </a:r>
            <a:br>
              <a:rPr lang="en-GB" altLang="en-US" sz="2000">
                <a:latin typeface="Arial" panose="020B0604020202020204" pitchFamily="34" charset="0"/>
                <a:ea typeface="ＭＳ Ｐゴシック" panose="020B0600070205080204" pitchFamily="34" charset="-128"/>
                <a:cs typeface="Arial" panose="020B0604020202020204" pitchFamily="34" charset="0"/>
              </a:rPr>
            </a:br>
            <a:r>
              <a:rPr lang="en-GB" altLang="en-US" sz="2000">
                <a:latin typeface="Arial" panose="020B0604020202020204" pitchFamily="34" charset="0"/>
                <a:ea typeface="ＭＳ Ｐゴシック" panose="020B0600070205080204" pitchFamily="34" charset="-128"/>
                <a:cs typeface="Arial" panose="020B0604020202020204" pitchFamily="34" charset="0"/>
              </a:rPr>
              <a:t>(</a:t>
            </a:r>
            <a:r>
              <a:rPr lang="en-GB" altLang="en-US" sz="2000" i="1">
                <a:latin typeface="Arial" panose="020B0604020202020204" pitchFamily="34" charset="0"/>
                <a:ea typeface="ＭＳ Ｐゴシック" panose="020B0600070205080204" pitchFamily="34" charset="-128"/>
                <a:cs typeface="Arial" panose="020B0604020202020204" pitchFamily="34" charset="0"/>
              </a:rPr>
              <a:t>Kelly v Hogan (1982)</a:t>
            </a:r>
            <a:br>
              <a:rPr lang="en-GB" altLang="en-US" sz="2000" i="1">
                <a:latin typeface="Arial" panose="020B0604020202020204" pitchFamily="34" charset="0"/>
                <a:ea typeface="ＭＳ Ｐゴシック" panose="020B0600070205080204" pitchFamily="34" charset="-128"/>
                <a:cs typeface="Arial" panose="020B0604020202020204" pitchFamily="34" charset="0"/>
              </a:rPr>
            </a:br>
            <a:endParaRPr lang="en-GB" altLang="en-US" sz="2000" i="1">
              <a:latin typeface="Arial" panose="020B0604020202020204" pitchFamily="34" charset="0"/>
              <a:ea typeface="ＭＳ Ｐゴシック" panose="020B0600070205080204" pitchFamily="34" charset="-128"/>
              <a:cs typeface="Arial" panose="020B0604020202020204" pitchFamily="34" charset="0"/>
            </a:endParaRPr>
          </a:p>
          <a:p>
            <a:pPr>
              <a:lnSpc>
                <a:spcPct val="90000"/>
              </a:lnSpc>
              <a:spcAft>
                <a:spcPts val="600"/>
              </a:spcAft>
            </a:pPr>
            <a:endParaRPr lang="en-GB" altLang="en-US" sz="2000" i="1">
              <a:latin typeface="Arial" panose="020B0604020202020204" pitchFamily="34" charset="0"/>
              <a:ea typeface="ＭＳ Ｐゴシック" panose="020B0600070205080204" pitchFamily="34" charset="-128"/>
              <a:cs typeface="Arial" panose="020B0604020202020204" pitchFamily="34" charset="0"/>
            </a:endParaRPr>
          </a:p>
          <a:p>
            <a:pPr algn="ctr">
              <a:lnSpc>
                <a:spcPct val="90000"/>
              </a:lnSpc>
              <a:spcAft>
                <a:spcPts val="600"/>
              </a:spcAft>
            </a:pPr>
            <a:endParaRPr lang="en-GB" altLang="en-US" sz="2000">
              <a:latin typeface="Arial" panose="020B0604020202020204" pitchFamily="34" charset="0"/>
              <a:ea typeface="ＭＳ Ｐゴシック" panose="020B0600070205080204" pitchFamily="34" charset="-128"/>
              <a:cs typeface="Arial" panose="020B0604020202020204" pitchFamily="34" charset="0"/>
            </a:endParaRPr>
          </a:p>
          <a:p>
            <a:pPr algn="ctr">
              <a:lnSpc>
                <a:spcPct val="90000"/>
              </a:lnSpc>
              <a:spcAft>
                <a:spcPts val="600"/>
              </a:spcAft>
            </a:pPr>
            <a:r>
              <a:rPr lang="en-GB" altLang="en-US" sz="2000">
                <a:latin typeface="Arial" panose="020B0604020202020204" pitchFamily="34" charset="0"/>
                <a:ea typeface="ＭＳ Ｐゴシック" panose="020B0600070205080204" pitchFamily="34" charset="-128"/>
                <a:cs typeface="Arial" panose="020B0604020202020204" pitchFamily="34" charset="0"/>
              </a:rPr>
              <a:t>A motorcyclist could be convicted of ‘attempting’ to drive whilst disqualified when he pushed his motor cycle 6 yards towards the entrance of a public road where he was about to ride it </a:t>
            </a:r>
            <a:br>
              <a:rPr lang="en-GB" altLang="en-US" sz="2000">
                <a:latin typeface="Arial" panose="020B0604020202020204" pitchFamily="34" charset="0"/>
                <a:ea typeface="ＭＳ Ｐゴシック" panose="020B0600070205080204" pitchFamily="34" charset="-128"/>
                <a:cs typeface="Arial" panose="020B0604020202020204" pitchFamily="34" charset="0"/>
              </a:rPr>
            </a:br>
            <a:r>
              <a:rPr lang="en-GB" altLang="en-US" sz="2000">
                <a:latin typeface="Arial" panose="020B0604020202020204" pitchFamily="34" charset="0"/>
                <a:ea typeface="ＭＳ Ｐゴシック" panose="020B0600070205080204" pitchFamily="34" charset="-128"/>
                <a:cs typeface="Arial" panose="020B0604020202020204" pitchFamily="34" charset="0"/>
              </a:rPr>
              <a:t>(Shaw v </a:t>
            </a:r>
            <a:r>
              <a:rPr lang="en-GB" altLang="en-US" sz="2000" err="1">
                <a:latin typeface="Arial" panose="020B0604020202020204" pitchFamily="34" charset="0"/>
                <a:ea typeface="ＭＳ Ｐゴシック" panose="020B0600070205080204" pitchFamily="34" charset="-128"/>
                <a:cs typeface="Arial" panose="020B0604020202020204" pitchFamily="34" charset="0"/>
              </a:rPr>
              <a:t>Knill</a:t>
            </a:r>
            <a:r>
              <a:rPr lang="en-GB" altLang="en-US" sz="2000">
                <a:latin typeface="Arial" panose="020B0604020202020204" pitchFamily="34" charset="0"/>
                <a:ea typeface="ＭＳ Ｐゴシック" panose="020B0600070205080204" pitchFamily="34" charset="-128"/>
                <a:cs typeface="Arial" panose="020B0604020202020204" pitchFamily="34" charset="0"/>
              </a:rPr>
              <a:t> (1974). </a:t>
            </a:r>
          </a:p>
        </p:txBody>
      </p:sp>
      <p:sp>
        <p:nvSpPr>
          <p:cNvPr id="7" name="TextBox 6">
            <a:extLst>
              <a:ext uri="{FF2B5EF4-FFF2-40B4-BE49-F238E27FC236}">
                <a16:creationId xmlns:a16="http://schemas.microsoft.com/office/drawing/2014/main" id="{738FE5F1-3711-1642-ABD0-92BA5723C5C6}"/>
              </a:ext>
            </a:extLst>
          </p:cNvPr>
          <p:cNvSpPr txBox="1"/>
          <p:nvPr/>
        </p:nvSpPr>
        <p:spPr>
          <a:xfrm>
            <a:off x="7239000" y="5854700"/>
            <a:ext cx="4318000" cy="355600"/>
          </a:xfrm>
          <a:prstGeom prst="rect">
            <a:avLst/>
          </a:prstGeom>
          <a:noFill/>
        </p:spPr>
        <p:txBody>
          <a:bodyPr wrap="square" anchor="t">
            <a:normAutofit/>
          </a:bodyPr>
          <a:lstStyle/>
          <a:p>
            <a:pPr>
              <a:lnSpc>
                <a:spcPct val="90000"/>
              </a:lnSpc>
              <a:spcAft>
                <a:spcPts val="600"/>
              </a:spcAft>
            </a:pPr>
            <a:r>
              <a:rPr lang="en-GB" b="1" i="1">
                <a:solidFill>
                  <a:srgbClr val="FF0000"/>
                </a:solidFill>
                <a:latin typeface="Arial" panose="020B0604020202020204" pitchFamily="34" charset="0"/>
                <a:cs typeface="Arial" panose="020B0604020202020204" pitchFamily="34" charset="0"/>
              </a:rPr>
              <a:t>‘…more than merely preparatory…’ </a:t>
            </a:r>
            <a:endParaRPr lang="en-US" i="1">
              <a:solidFill>
                <a:srgbClr val="FF0000"/>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a:spLocks noChangeArrowheads="1"/>
          </p:cNvSpPr>
          <p:nvPr/>
        </p:nvSpPr>
        <p:spPr bwMode="auto">
          <a:xfrm>
            <a:off x="0" y="1116725"/>
            <a:ext cx="4738808"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002060"/>
                </a:solidFill>
                <a:latin typeface="Calibri" panose="020F0502020204030204" pitchFamily="34" charset="0"/>
                <a:cs typeface="Calibri" panose="020F0502020204030204" pitchFamily="34" charset="0"/>
              </a:rPr>
              <a:t>Not clearly defined under </a:t>
            </a:r>
          </a:p>
          <a:p>
            <a:pPr eaLnBrk="1" hangingPunct="1">
              <a:spcBef>
                <a:spcPct val="0"/>
              </a:spcBef>
              <a:buFontTx/>
              <a:buNone/>
            </a:pPr>
            <a:r>
              <a:rPr lang="en-GB" altLang="en-US" sz="2800" dirty="0">
                <a:solidFill>
                  <a:srgbClr val="002060"/>
                </a:solidFill>
                <a:latin typeface="Calibri" panose="020F0502020204030204" pitchFamily="34" charset="0"/>
                <a:cs typeface="Calibri" panose="020F0502020204030204" pitchFamily="34" charset="0"/>
              </a:rPr>
              <a:t>Road Traffic Act 1988</a:t>
            </a:r>
          </a:p>
          <a:p>
            <a:pPr eaLnBrk="1" hangingPunct="1">
              <a:spcBef>
                <a:spcPct val="0"/>
              </a:spcBef>
              <a:buNone/>
            </a:pPr>
            <a:endParaRPr lang="en-GB" altLang="en-US" sz="2800" dirty="0">
              <a:solidFill>
                <a:srgbClr val="002060"/>
              </a:solidFill>
              <a:latin typeface="Calibri" panose="020F0502020204030204" pitchFamily="34" charset="0"/>
              <a:cs typeface="Calibri" panose="020F0502020204030204" pitchFamily="34" charset="0"/>
            </a:endParaRPr>
          </a:p>
          <a:p>
            <a:pPr eaLnBrk="1" hangingPunct="1">
              <a:spcBef>
                <a:spcPct val="0"/>
              </a:spcBef>
              <a:buNone/>
            </a:pPr>
            <a:endParaRPr lang="en-GB" altLang="en-US" sz="2800" dirty="0">
              <a:solidFill>
                <a:srgbClr val="002060"/>
              </a:solidFill>
              <a:latin typeface="Calibri" panose="020F0502020204030204" pitchFamily="34" charset="0"/>
              <a:cs typeface="Calibri" panose="020F0502020204030204" pitchFamily="34" charset="0"/>
            </a:endParaRPr>
          </a:p>
          <a:p>
            <a:pPr eaLnBrk="1" hangingPunct="1">
              <a:spcBef>
                <a:spcPct val="0"/>
              </a:spcBef>
              <a:buNone/>
            </a:pPr>
            <a:r>
              <a:rPr lang="en-GB" altLang="en-US" sz="2800" dirty="0">
                <a:solidFill>
                  <a:srgbClr val="002060"/>
                </a:solidFill>
                <a:latin typeface="Calibri" panose="020F0502020204030204" pitchFamily="34" charset="0"/>
                <a:cs typeface="Calibri" panose="020F0502020204030204" pitchFamily="34" charset="0"/>
              </a:rPr>
              <a:t>A close connection between  the defendant and control of the vehicle is required</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7927" y="5012580"/>
            <a:ext cx="4407824" cy="1845420"/>
          </a:xfrm>
          <a:prstGeom prst="rect">
            <a:avLst/>
          </a:prstGeom>
        </p:spPr>
      </p:pic>
      <p:sp>
        <p:nvSpPr>
          <p:cNvPr id="8" name="TextBox 7"/>
          <p:cNvSpPr txBox="1"/>
          <p:nvPr/>
        </p:nvSpPr>
        <p:spPr>
          <a:xfrm>
            <a:off x="0" y="202537"/>
            <a:ext cx="8417397"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In Charge</a:t>
            </a:r>
          </a:p>
        </p:txBody>
      </p:sp>
      <p:sp>
        <p:nvSpPr>
          <p:cNvPr id="9" name="TextBox 8">
            <a:extLst>
              <a:ext uri="{FF2B5EF4-FFF2-40B4-BE49-F238E27FC236}">
                <a16:creationId xmlns:a16="http://schemas.microsoft.com/office/drawing/2014/main" id="{6BF75ED5-5E99-3146-A6CD-6B71D4123F11}"/>
              </a:ext>
            </a:extLst>
          </p:cNvPr>
          <p:cNvSpPr txBox="1"/>
          <p:nvPr/>
        </p:nvSpPr>
        <p:spPr>
          <a:xfrm>
            <a:off x="7453194" y="2796912"/>
            <a:ext cx="4407823" cy="3693319"/>
          </a:xfrm>
          <a:prstGeom prst="rect">
            <a:avLst/>
          </a:prstGeom>
          <a:solidFill>
            <a:schemeClr val="accent6">
              <a:lumMod val="60000"/>
              <a:lumOff val="40000"/>
            </a:schemeClr>
          </a:solidFill>
        </p:spPr>
        <p:txBody>
          <a:bodyPr wrap="square">
            <a:spAutoFit/>
          </a:bodyPr>
          <a:lstStyle/>
          <a:p>
            <a:pPr>
              <a:defRPr/>
            </a:pPr>
            <a:r>
              <a:rPr lang="en-GB" sz="1800" dirty="0">
                <a:latin typeface="Arial" panose="020B0604020202020204" pitchFamily="34" charset="0"/>
                <a:cs typeface="Arial" panose="020B0604020202020204" pitchFamily="34" charset="0"/>
              </a:rPr>
              <a:t>To determine whether a person can be deemed to be ‘in charge’ of a vehicle the following would be relevant:</a:t>
            </a:r>
          </a:p>
          <a:p>
            <a:pPr>
              <a:defRPr/>
            </a:pPr>
            <a:endParaRPr lang="en-GB" sz="1800" dirty="0">
              <a:latin typeface="Arial" panose="020B0604020202020204" pitchFamily="34" charset="0"/>
              <a:cs typeface="Arial" panose="020B0604020202020204" pitchFamily="34" charset="0"/>
            </a:endParaRPr>
          </a:p>
          <a:p>
            <a:pPr marL="172667" indent="-172667">
              <a:buFont typeface="Arial" panose="020B0604020202020204" pitchFamily="34" charset="0"/>
              <a:buChar char="•"/>
              <a:defRPr/>
            </a:pPr>
            <a:r>
              <a:rPr lang="en-GB" sz="1800" dirty="0">
                <a:solidFill>
                  <a:srgbClr val="0033CC"/>
                </a:solidFill>
                <a:latin typeface="Arial" panose="020B0604020202020204" pitchFamily="34" charset="0"/>
                <a:cs typeface="Arial" panose="020B0604020202020204" pitchFamily="34" charset="0"/>
              </a:rPr>
              <a:t>Whether the defendant had the keys for the vehicle</a:t>
            </a:r>
          </a:p>
          <a:p>
            <a:pPr>
              <a:defRPr/>
            </a:pPr>
            <a:endParaRPr lang="en-GB" sz="1800" dirty="0">
              <a:solidFill>
                <a:srgbClr val="0033CC"/>
              </a:solidFill>
              <a:latin typeface="Arial" panose="020B0604020202020204" pitchFamily="34" charset="0"/>
              <a:cs typeface="Arial" panose="020B0604020202020204" pitchFamily="34" charset="0"/>
            </a:endParaRPr>
          </a:p>
          <a:p>
            <a:pPr marL="172667" indent="-172667">
              <a:buFont typeface="Arial" panose="020B0604020202020204" pitchFamily="34" charset="0"/>
              <a:buChar char="•"/>
              <a:defRPr/>
            </a:pPr>
            <a:r>
              <a:rPr lang="en-GB" sz="1800" dirty="0">
                <a:solidFill>
                  <a:srgbClr val="0033CC"/>
                </a:solidFill>
                <a:latin typeface="Arial" panose="020B0604020202020204" pitchFamily="34" charset="0"/>
                <a:cs typeface="Arial" panose="020B0604020202020204" pitchFamily="34" charset="0"/>
              </a:rPr>
              <a:t>Where the defendant was in relation to the vehicle at the time</a:t>
            </a:r>
          </a:p>
          <a:p>
            <a:pPr>
              <a:defRPr/>
            </a:pPr>
            <a:endParaRPr lang="en-GB" sz="1800" dirty="0">
              <a:solidFill>
                <a:srgbClr val="0033CC"/>
              </a:solidFill>
              <a:latin typeface="Arial" panose="020B0604020202020204" pitchFamily="34" charset="0"/>
              <a:cs typeface="Arial" panose="020B0604020202020204" pitchFamily="34" charset="0"/>
            </a:endParaRPr>
          </a:p>
          <a:p>
            <a:pPr marL="172667" indent="-172667">
              <a:buFont typeface="Arial" panose="020B0604020202020204" pitchFamily="34" charset="0"/>
              <a:buChar char="•"/>
              <a:defRPr/>
            </a:pPr>
            <a:r>
              <a:rPr lang="en-GB" sz="1800" dirty="0">
                <a:solidFill>
                  <a:srgbClr val="0033CC"/>
                </a:solidFill>
                <a:latin typeface="Arial" panose="020B0604020202020204" pitchFamily="34" charset="0"/>
                <a:cs typeface="Arial" panose="020B0604020202020204" pitchFamily="34" charset="0"/>
              </a:rPr>
              <a:t>What evidence there is of the defendant’s intention to take control of the vehicle</a:t>
            </a:r>
          </a:p>
        </p:txBody>
      </p:sp>
      <p:pic>
        <p:nvPicPr>
          <p:cNvPr id="12290" name="Picture 2" descr="Sleeping In The Car: How To Stay Legal and Safe - Moonbow by DubsLabs">
            <a:extLst>
              <a:ext uri="{FF2B5EF4-FFF2-40B4-BE49-F238E27FC236}">
                <a16:creationId xmlns:a16="http://schemas.microsoft.com/office/drawing/2014/main" id="{D3E30961-A186-874C-85DB-40A7ED60110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01302" y="1208974"/>
            <a:ext cx="2714385" cy="22733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Majority of drivers wrongly judge drink-drive limit | RAC Drive">
            <a:extLst>
              <a:ext uri="{FF2B5EF4-FFF2-40B4-BE49-F238E27FC236}">
                <a16:creationId xmlns:a16="http://schemas.microsoft.com/office/drawing/2014/main" id="{911277EA-64F7-B74E-8304-B26DE8B3567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08299" y="494924"/>
            <a:ext cx="2808690" cy="18454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1933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Traffic\MPV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6289" y="1324940"/>
            <a:ext cx="2156500" cy="1858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Client\G$\CKP Images\Traffic\motor cycle.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2597" y="2437351"/>
            <a:ext cx="2019964" cy="20734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descr="\\Client\G$\CKP Images\Traffic\MPV 3.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06289" y="3583005"/>
            <a:ext cx="2156501" cy="2229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2"/>
          <p:cNvSpPr txBox="1">
            <a:spLocks noChangeArrowheads="1"/>
          </p:cNvSpPr>
          <p:nvPr/>
        </p:nvSpPr>
        <p:spPr bwMode="auto">
          <a:xfrm>
            <a:off x="6402619" y="1324940"/>
            <a:ext cx="5185895"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002060"/>
                </a:solidFill>
                <a:latin typeface="Calibri" panose="020F0502020204030204" pitchFamily="34" charset="0"/>
                <a:cs typeface="Calibri" panose="020F0502020204030204" pitchFamily="34" charset="0"/>
              </a:rPr>
              <a:t>A vehicle that is constructed so that it can be propelled mechanically:</a:t>
            </a:r>
          </a:p>
          <a:p>
            <a:pPr algn="ctr" eaLnBrk="1" hangingPunct="1">
              <a:spcBef>
                <a:spcPct val="0"/>
              </a:spcBef>
              <a:buFontTx/>
              <a:buNone/>
            </a:pPr>
            <a:endParaRPr lang="en-GB" altLang="en-US" sz="2800" dirty="0">
              <a:solidFill>
                <a:srgbClr val="002060"/>
              </a:solidFill>
              <a:latin typeface="Calibri" panose="020F0502020204030204" pitchFamily="34" charset="0"/>
              <a:cs typeface="Calibri" panose="020F0502020204030204" pitchFamily="34" charset="0"/>
            </a:endParaRP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S</a:t>
            </a:r>
            <a:r>
              <a:rPr lang="en-GB" altLang="en-US" sz="2800" b="1" dirty="0">
                <a:solidFill>
                  <a:srgbClr val="002060"/>
                </a:solidFill>
                <a:latin typeface="Calibri" panose="020F0502020204030204" pitchFamily="34" charset="0"/>
                <a:cs typeface="Calibri" panose="020F0502020204030204" pitchFamily="34" charset="0"/>
              </a:rPr>
              <a:t>team</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E</a:t>
            </a:r>
            <a:r>
              <a:rPr lang="en-GB" altLang="en-US" sz="2800" b="1" dirty="0">
                <a:solidFill>
                  <a:srgbClr val="002060"/>
                </a:solidFill>
                <a:latin typeface="Calibri" panose="020F0502020204030204" pitchFamily="34" charset="0"/>
                <a:cs typeface="Calibri" panose="020F0502020204030204" pitchFamily="34" charset="0"/>
              </a:rPr>
              <a:t>lectric</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P</a:t>
            </a:r>
            <a:r>
              <a:rPr lang="en-GB" altLang="en-US" sz="2800" b="1" dirty="0">
                <a:solidFill>
                  <a:srgbClr val="002060"/>
                </a:solidFill>
                <a:latin typeface="Calibri" panose="020F0502020204030204" pitchFamily="34" charset="0"/>
                <a:cs typeface="Calibri" panose="020F0502020204030204" pitchFamily="34" charset="0"/>
              </a:rPr>
              <a:t>etrol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D</a:t>
            </a:r>
            <a:r>
              <a:rPr lang="en-GB" altLang="en-US" sz="2800" b="1" dirty="0">
                <a:solidFill>
                  <a:srgbClr val="002060"/>
                </a:solidFill>
                <a:latin typeface="Calibri" panose="020F0502020204030204" pitchFamily="34" charset="0"/>
                <a:cs typeface="Calibri" panose="020F0502020204030204" pitchFamily="34" charset="0"/>
              </a:rPr>
              <a:t>iesel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O</a:t>
            </a:r>
            <a:r>
              <a:rPr lang="en-GB" altLang="en-US" sz="2800" b="1" dirty="0">
                <a:solidFill>
                  <a:srgbClr val="002060"/>
                </a:solidFill>
                <a:latin typeface="Calibri" panose="020F0502020204030204" pitchFamily="34" charset="0"/>
                <a:cs typeface="Calibri" panose="020F0502020204030204" pitchFamily="34" charset="0"/>
              </a:rPr>
              <a:t>il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G</a:t>
            </a:r>
            <a:r>
              <a:rPr lang="en-GB" altLang="en-US" sz="2800" b="1" dirty="0">
                <a:solidFill>
                  <a:srgbClr val="002060"/>
                </a:solidFill>
                <a:latin typeface="Calibri" panose="020F0502020204030204" pitchFamily="34" charset="0"/>
                <a:cs typeface="Calibri" panose="020F0502020204030204" pitchFamily="34" charset="0"/>
              </a:rPr>
              <a:t>as</a:t>
            </a:r>
          </a:p>
        </p:txBody>
      </p:sp>
      <p:sp>
        <p:nvSpPr>
          <p:cNvPr id="7" name="TextBox 6"/>
          <p:cNvSpPr txBox="1"/>
          <p:nvPr/>
        </p:nvSpPr>
        <p:spPr>
          <a:xfrm>
            <a:off x="0" y="248046"/>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Mechanically Propelled Vehicle</a:t>
            </a:r>
          </a:p>
        </p:txBody>
      </p:sp>
      <p:pic>
        <p:nvPicPr>
          <p:cNvPr id="13314" name="Picture 2" descr="SPCA's driving dogs | Financial Times">
            <a:extLst>
              <a:ext uri="{FF2B5EF4-FFF2-40B4-BE49-F238E27FC236}">
                <a16:creationId xmlns:a16="http://schemas.microsoft.com/office/drawing/2014/main" id="{1BF6310A-F570-1B47-8B5E-C88754016AB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29678" y="3678887"/>
            <a:ext cx="2757522"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055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1">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1">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1">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5" descr="\\Client\G$\CKP Images\Traffic\MPV 4.jp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1433217" y="1212344"/>
            <a:ext cx="2689225" cy="1687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3" descr="\\Client\G$\CKP Images\Traffic\MPV 2.pn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8047793" y="1238947"/>
            <a:ext cx="2689225" cy="171200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5" name="Picture 3" descr="\\Client\G$\CKP Images\Traffic\Van.png"/>
          <p:cNvPicPr>
            <a:picLocks noChangeAspect="1" noChangeArrowheads="1"/>
          </p:cNvPicPr>
          <p:nvPr>
            <p:custDataLst>
              <p:tags r:id="rId3"/>
            </p:custDataLst>
          </p:nvPr>
        </p:nvPicPr>
        <p:blipFill>
          <a:blip r:embed="rId8">
            <a:extLst>
              <a:ext uri="{28A0092B-C50C-407E-A947-70E740481C1C}">
                <a14:useLocalDpi xmlns:a14="http://schemas.microsoft.com/office/drawing/2010/main" val="0"/>
              </a:ext>
            </a:extLst>
          </a:blip>
          <a:srcRect/>
          <a:stretch>
            <a:fillRect/>
          </a:stretch>
        </p:blipFill>
        <p:spPr bwMode="auto">
          <a:xfrm>
            <a:off x="7960480" y="4245841"/>
            <a:ext cx="2776538" cy="1687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Box 4"/>
          <p:cNvSpPr txBox="1">
            <a:spLocks noChangeArrowheads="1"/>
          </p:cNvSpPr>
          <p:nvPr/>
        </p:nvSpPr>
        <p:spPr bwMode="auto">
          <a:xfrm>
            <a:off x="838667" y="4183496"/>
            <a:ext cx="5490881"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002060"/>
                </a:solidFill>
                <a:latin typeface="+mn-lt"/>
                <a:cs typeface="Arial" panose="020B0604020202020204" pitchFamily="34" charset="0"/>
              </a:rPr>
              <a:t>A mechanically propelled vehicle </a:t>
            </a:r>
          </a:p>
          <a:p>
            <a:pPr algn="ctr" eaLnBrk="1" hangingPunct="1">
              <a:spcBef>
                <a:spcPct val="0"/>
              </a:spcBef>
              <a:buFontTx/>
              <a:buNone/>
            </a:pPr>
            <a:r>
              <a:rPr lang="en-GB" altLang="en-US" sz="2800" dirty="0">
                <a:solidFill>
                  <a:srgbClr val="002060"/>
                </a:solidFill>
                <a:latin typeface="+mn-lt"/>
                <a:cs typeface="Arial" panose="020B0604020202020204" pitchFamily="34" charset="0"/>
              </a:rPr>
              <a:t>intended or adapted for use on roads</a:t>
            </a:r>
          </a:p>
        </p:txBody>
      </p:sp>
      <p:sp>
        <p:nvSpPr>
          <p:cNvPr id="8" name="TextBox 7"/>
          <p:cNvSpPr txBox="1"/>
          <p:nvPr/>
        </p:nvSpPr>
        <p:spPr>
          <a:xfrm>
            <a:off x="0" y="231340"/>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Motor Vehicle</a:t>
            </a:r>
          </a:p>
        </p:txBody>
      </p:sp>
    </p:spTree>
    <p:extLst>
      <p:ext uri="{BB962C8B-B14F-4D97-AF65-F5344CB8AC3E}">
        <p14:creationId xmlns:p14="http://schemas.microsoft.com/office/powerpoint/2010/main" val="112612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30936" y="639520"/>
            <a:ext cx="3429000"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kern="1200">
                <a:solidFill>
                  <a:schemeClr val="tx1"/>
                </a:solidFill>
                <a:latin typeface="+mj-lt"/>
                <a:ea typeface="+mj-ea"/>
                <a:cs typeface="+mj-cs"/>
              </a:rPr>
              <a:t>Road</a:t>
            </a:r>
          </a:p>
        </p:txBody>
      </p:sp>
      <p:sp>
        <p:nvSpPr>
          <p:cNvPr id="10" name="Rectangle 3"/>
          <p:cNvSpPr txBox="1">
            <a:spLocks noChangeArrowheads="1"/>
          </p:cNvSpPr>
          <p:nvPr/>
        </p:nvSpPr>
        <p:spPr bwMode="auto">
          <a:xfrm>
            <a:off x="630936" y="2807208"/>
            <a:ext cx="3429000" cy="3410712"/>
          </a:xfrm>
          <a:prstGeom prst="rect">
            <a:avLst/>
          </a:prstGeom>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indent="-228600" algn="ctr" eaLnBrk="1" hangingPunct="1">
              <a:lnSpc>
                <a:spcPct val="90000"/>
              </a:lnSpc>
              <a:buFont typeface="Arial" panose="020B0604020202020204" pitchFamily="34" charset="0"/>
              <a:buChar char="•"/>
              <a:defRPr/>
            </a:pPr>
            <a:endParaRPr lang="en-US" sz="2200" b="1" dirty="0">
              <a:solidFill>
                <a:schemeClr val="tx1"/>
              </a:solidFill>
              <a:ea typeface="+mn-ea"/>
              <a:cs typeface="+mn-cs"/>
            </a:endParaRPr>
          </a:p>
          <a:p>
            <a:pPr marL="0" indent="0" algn="ctr" eaLnBrk="1" hangingPunct="1">
              <a:lnSpc>
                <a:spcPct val="90000"/>
              </a:lnSpc>
              <a:buNone/>
              <a:defRPr/>
            </a:pPr>
            <a:r>
              <a:rPr lang="en-US" sz="2200" b="1" dirty="0">
                <a:solidFill>
                  <a:schemeClr val="tx1"/>
                </a:solidFill>
                <a:ea typeface="+mn-ea"/>
                <a:cs typeface="+mn-cs"/>
              </a:rPr>
              <a:t>‘Any highway and any other road to which the public has access, and includes bridges over which the road passes’</a:t>
            </a:r>
          </a:p>
        </p:txBody>
      </p:sp>
      <p:pic>
        <p:nvPicPr>
          <p:cNvPr id="14338" name="Picture 2" descr="Section 172 Road Traffic Act - Universal Motoring Lawyers">
            <a:extLst>
              <a:ext uri="{FF2B5EF4-FFF2-40B4-BE49-F238E27FC236}">
                <a16:creationId xmlns:a16="http://schemas.microsoft.com/office/drawing/2014/main" id="{E7F359FA-4310-B146-8EBE-012FA2BA85F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843437"/>
            <a:ext cx="6903720" cy="5171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8090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4"/>
          <p:cNvSpPr txBox="1">
            <a:spLocks noChangeArrowheads="1"/>
          </p:cNvSpPr>
          <p:nvPr/>
        </p:nvSpPr>
        <p:spPr bwMode="auto">
          <a:xfrm>
            <a:off x="6418454" y="2211674"/>
            <a:ext cx="3673878"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cs typeface="Arial" panose="020B0604020202020204" pitchFamily="34" charset="0"/>
              </a:rPr>
              <a:t>‘Any place to which the public have access whether on payment or otherwise’</a:t>
            </a:r>
          </a:p>
        </p:txBody>
      </p:sp>
      <p:sp>
        <p:nvSpPr>
          <p:cNvPr id="5" name="TextBox 4"/>
          <p:cNvSpPr txBox="1"/>
          <p:nvPr/>
        </p:nvSpPr>
        <p:spPr>
          <a:xfrm>
            <a:off x="0" y="267271"/>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Public Place</a:t>
            </a:r>
          </a:p>
        </p:txBody>
      </p:sp>
      <p:pic>
        <p:nvPicPr>
          <p:cNvPr id="15362" name="Picture 2" descr="Safetipin | What makes a public space safe?">
            <a:extLst>
              <a:ext uri="{FF2B5EF4-FFF2-40B4-BE49-F238E27FC236}">
                <a16:creationId xmlns:a16="http://schemas.microsoft.com/office/drawing/2014/main" id="{3CC0BA04-852D-024E-8A28-24CC895422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9668" y="2273300"/>
            <a:ext cx="35179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5378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txBox="1">
            <a:spLocks/>
          </p:cNvSpPr>
          <p:nvPr/>
        </p:nvSpPr>
        <p:spPr>
          <a:xfrm>
            <a:off x="130964" y="1230166"/>
            <a:ext cx="8280920" cy="359353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sz="3200" dirty="0">
                <a:solidFill>
                  <a:srgbClr val="002060"/>
                </a:solidFill>
                <a:cs typeface="Arial" panose="020B0604020202020204" pitchFamily="34" charset="0"/>
              </a:rPr>
              <a:t>A person who </a:t>
            </a:r>
            <a:r>
              <a:rPr lang="en-GB" altLang="en-US" sz="3200" dirty="0">
                <a:solidFill>
                  <a:srgbClr val="FF0000"/>
                </a:solidFill>
                <a:cs typeface="Arial" panose="020B0604020202020204" pitchFamily="34" charset="0"/>
              </a:rPr>
              <a:t>drives</a:t>
            </a:r>
            <a:r>
              <a:rPr lang="en-GB" altLang="en-US" sz="3200" dirty="0">
                <a:solidFill>
                  <a:srgbClr val="0070C0"/>
                </a:solidFill>
                <a:cs typeface="Arial" panose="020B0604020202020204" pitchFamily="34" charset="0"/>
              </a:rPr>
              <a:t>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FF0000"/>
                </a:solidFill>
                <a:cs typeface="Arial" panose="020B0604020202020204" pitchFamily="34" charset="0"/>
              </a:rPr>
              <a:t> attempts to drive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0070C0"/>
                </a:solidFill>
                <a:cs typeface="Arial" panose="020B0604020202020204" pitchFamily="34" charset="0"/>
              </a:rPr>
              <a:t> </a:t>
            </a:r>
            <a:r>
              <a:rPr lang="en-GB" altLang="en-US" sz="3200" dirty="0">
                <a:solidFill>
                  <a:srgbClr val="FF0000"/>
                </a:solidFill>
                <a:cs typeface="Arial" panose="020B0604020202020204" pitchFamily="34" charset="0"/>
              </a:rPr>
              <a:t>is in charge </a:t>
            </a:r>
          </a:p>
          <a:p>
            <a:pPr algn="ctr">
              <a:spcBef>
                <a:spcPct val="0"/>
              </a:spcBef>
              <a:buFontTx/>
              <a:buNone/>
            </a:pPr>
            <a:r>
              <a:rPr lang="en-GB" altLang="en-US" sz="3200" dirty="0">
                <a:solidFill>
                  <a:srgbClr val="002060"/>
                </a:solidFill>
                <a:cs typeface="Arial" panose="020B0604020202020204" pitchFamily="34" charset="0"/>
              </a:rPr>
              <a:t>of a  </a:t>
            </a:r>
            <a:r>
              <a:rPr lang="en-GB" altLang="en-US" sz="3200" dirty="0">
                <a:solidFill>
                  <a:srgbClr val="FF0000"/>
                </a:solidFill>
                <a:cs typeface="Arial" panose="020B0604020202020204" pitchFamily="34" charset="0"/>
              </a:rPr>
              <a:t>mechanically propelled vehicle</a:t>
            </a:r>
          </a:p>
          <a:p>
            <a:pPr algn="ctr">
              <a:spcBef>
                <a:spcPct val="0"/>
              </a:spcBef>
              <a:buFontTx/>
              <a:buNone/>
            </a:pPr>
            <a:r>
              <a:rPr lang="en-GB" altLang="en-US" sz="3200" dirty="0">
                <a:solidFill>
                  <a:srgbClr val="002060"/>
                </a:solidFill>
                <a:cs typeface="Arial" panose="020B0604020202020204" pitchFamily="34" charset="0"/>
              </a:rPr>
              <a:t> on a </a:t>
            </a:r>
            <a:r>
              <a:rPr lang="en-GB" altLang="en-US" sz="3200" dirty="0">
                <a:solidFill>
                  <a:srgbClr val="FF0000"/>
                </a:solidFill>
                <a:cs typeface="Arial" panose="020B0604020202020204" pitchFamily="34" charset="0"/>
              </a:rPr>
              <a:t>road</a:t>
            </a:r>
            <a:r>
              <a:rPr lang="en-GB" altLang="en-US" sz="3200" dirty="0">
                <a:cs typeface="Arial" panose="020B0604020202020204" pitchFamily="34" charset="0"/>
              </a:rPr>
              <a:t> o</a:t>
            </a:r>
            <a:r>
              <a:rPr lang="en-GB" altLang="en-US" sz="3200" dirty="0">
                <a:solidFill>
                  <a:srgbClr val="002060"/>
                </a:solidFill>
                <a:cs typeface="Arial" panose="020B0604020202020204" pitchFamily="34" charset="0"/>
              </a:rPr>
              <a:t>r other </a:t>
            </a:r>
            <a:r>
              <a:rPr lang="en-GB" altLang="en-US" sz="3200" dirty="0">
                <a:solidFill>
                  <a:srgbClr val="FF0000"/>
                </a:solidFill>
                <a:cs typeface="Arial" panose="020B0604020202020204" pitchFamily="34" charset="0"/>
              </a:rPr>
              <a:t>public place, </a:t>
            </a:r>
          </a:p>
          <a:p>
            <a:pPr algn="ctr">
              <a:spcBef>
                <a:spcPct val="0"/>
              </a:spcBef>
              <a:buFontTx/>
              <a:buNone/>
            </a:pPr>
            <a:r>
              <a:rPr lang="en-GB" altLang="en-US" sz="3200" dirty="0">
                <a:cs typeface="Arial" panose="020B0604020202020204" pitchFamily="34" charset="0"/>
              </a:rPr>
              <a:t> </a:t>
            </a:r>
            <a:r>
              <a:rPr lang="en-GB" altLang="en-US" sz="3200" dirty="0">
                <a:solidFill>
                  <a:srgbClr val="002060"/>
                </a:solidFill>
                <a:cs typeface="Arial" panose="020B0604020202020204" pitchFamily="34" charset="0"/>
              </a:rPr>
              <a:t>whilst unfit to drive through</a:t>
            </a:r>
          </a:p>
          <a:p>
            <a:pPr algn="ctr">
              <a:spcBef>
                <a:spcPct val="0"/>
              </a:spcBef>
              <a:buFontTx/>
              <a:buNone/>
            </a:pPr>
            <a:r>
              <a:rPr lang="en-GB" altLang="en-US" sz="3200" dirty="0">
                <a:solidFill>
                  <a:srgbClr val="002060"/>
                </a:solidFill>
                <a:cs typeface="Arial" panose="020B0604020202020204" pitchFamily="34" charset="0"/>
              </a:rPr>
              <a:t> drink or drugs </a:t>
            </a:r>
          </a:p>
          <a:p>
            <a:pPr algn="ctr">
              <a:spcBef>
                <a:spcPct val="0"/>
              </a:spcBef>
              <a:buFontTx/>
              <a:buNone/>
            </a:pPr>
            <a:r>
              <a:rPr lang="en-GB" altLang="en-US" sz="3200" dirty="0">
                <a:solidFill>
                  <a:srgbClr val="002060"/>
                </a:solidFill>
                <a:cs typeface="Arial" panose="020B0604020202020204" pitchFamily="34" charset="0"/>
              </a:rPr>
              <a:t> commits an offence</a:t>
            </a:r>
          </a:p>
        </p:txBody>
      </p:sp>
      <p:sp>
        <p:nvSpPr>
          <p:cNvPr id="4" name="TextBox 3"/>
          <p:cNvSpPr txBox="1"/>
          <p:nvPr/>
        </p:nvSpPr>
        <p:spPr>
          <a:xfrm>
            <a:off x="0" y="183207"/>
            <a:ext cx="8280920" cy="584775"/>
          </a:xfrm>
          <a:prstGeom prst="rect">
            <a:avLst/>
          </a:prstGeom>
          <a:solidFill>
            <a:schemeClr val="accent2"/>
          </a:solidFill>
          <a:ln>
            <a:solidFill>
              <a:schemeClr val="accent2"/>
            </a:solidFill>
          </a:ln>
        </p:spPr>
        <p:txBody>
          <a:bodyPr wrap="square" rtlCol="0">
            <a:spAutoFit/>
          </a:bodyPr>
          <a:lstStyle/>
          <a:p>
            <a:pPr algn="ctr"/>
            <a:r>
              <a:rPr lang="en-GB" sz="3200" b="1" dirty="0">
                <a:solidFill>
                  <a:schemeClr val="bg1"/>
                </a:solidFill>
              </a:rPr>
              <a:t>‘Unfit through Drink or Drugs’</a:t>
            </a:r>
          </a:p>
        </p:txBody>
      </p:sp>
      <p:sp>
        <p:nvSpPr>
          <p:cNvPr id="2" name="Rectangle 1"/>
          <p:cNvSpPr/>
          <p:nvPr/>
        </p:nvSpPr>
        <p:spPr>
          <a:xfrm>
            <a:off x="2208896" y="5516387"/>
            <a:ext cx="4457566" cy="461665"/>
          </a:xfrm>
          <a:prstGeom prst="rect">
            <a:avLst/>
          </a:prstGeom>
          <a:solidFill>
            <a:schemeClr val="accent2"/>
          </a:solidFill>
          <a:ln>
            <a:solidFill>
              <a:schemeClr val="accent2"/>
            </a:solidFill>
          </a:ln>
        </p:spPr>
        <p:txBody>
          <a:bodyPr wrap="none">
            <a:spAutoFit/>
          </a:bodyPr>
          <a:lstStyle/>
          <a:p>
            <a:pPr algn="ctr">
              <a:spcBef>
                <a:spcPct val="0"/>
              </a:spcBef>
              <a:buFontTx/>
              <a:buNone/>
            </a:pPr>
            <a:r>
              <a:rPr lang="en-GB" altLang="en-US" sz="2400" b="1" dirty="0">
                <a:solidFill>
                  <a:schemeClr val="bg1"/>
                </a:solidFill>
                <a:cs typeface="Arial" panose="020B0604020202020204" pitchFamily="34" charset="0"/>
              </a:rPr>
              <a:t>Section 4(1) Road Traffic Act 1988</a:t>
            </a:r>
          </a:p>
        </p:txBody>
      </p:sp>
      <p:pic>
        <p:nvPicPr>
          <p:cNvPr id="16386" name="Picture 2">
            <a:extLst>
              <a:ext uri="{FF2B5EF4-FFF2-40B4-BE49-F238E27FC236}">
                <a16:creationId xmlns:a16="http://schemas.microsoft.com/office/drawing/2014/main" id="{A1C7C61D-5D98-C34E-B8BA-03FC16999B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5524" y="1922035"/>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8932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a:solidFill>
                  <a:schemeClr val="tx1"/>
                </a:solidFill>
                <a:latin typeface="+mj-lt"/>
                <a:ea typeface="+mj-ea"/>
                <a:cs typeface="+mj-cs"/>
              </a:rPr>
              <a:t>Points to Prove</a:t>
            </a:r>
          </a:p>
        </p:txBody>
      </p:sp>
      <p:sp>
        <p:nvSpPr>
          <p:cNvPr id="5" name="Content Placeholder 2"/>
          <p:cNvSpPr txBox="1">
            <a:spLocks/>
          </p:cNvSpPr>
          <p:nvPr/>
        </p:nvSpPr>
        <p:spPr>
          <a:xfrm>
            <a:off x="838200" y="1929384"/>
            <a:ext cx="5158839" cy="42519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pPr>
            <a:r>
              <a:rPr lang="en-US" altLang="en-US" sz="2200" dirty="0"/>
              <a:t>Sufficient to prove that the person’s ability to drive was impaired because of consumption of drink (alcohol) or drugs</a:t>
            </a:r>
          </a:p>
          <a:p>
            <a:pPr>
              <a:spcBef>
                <a:spcPct val="0"/>
              </a:spcBef>
            </a:pPr>
            <a:endParaRPr lang="en-US" altLang="en-US" sz="2200" dirty="0"/>
          </a:p>
          <a:p>
            <a:pPr>
              <a:spcBef>
                <a:spcPct val="0"/>
              </a:spcBef>
            </a:pPr>
            <a:r>
              <a:rPr lang="en-US" altLang="en-US" sz="2200" dirty="0"/>
              <a:t>Evidence required is similar to that required to prove drunkenness</a:t>
            </a:r>
          </a:p>
          <a:p>
            <a:pPr>
              <a:spcBef>
                <a:spcPct val="0"/>
              </a:spcBef>
            </a:pPr>
            <a:endParaRPr lang="en-US" altLang="en-US" sz="2200" dirty="0"/>
          </a:p>
          <a:p>
            <a:pPr>
              <a:spcBef>
                <a:spcPct val="0"/>
              </a:spcBef>
            </a:pPr>
            <a:r>
              <a:rPr lang="en-US" altLang="en-US" sz="2200" dirty="0"/>
              <a:t>Doctor’s opinion and your observations will be important</a:t>
            </a:r>
          </a:p>
          <a:p>
            <a:pPr marL="0"/>
            <a:endParaRPr lang="en-US" sz="2200" dirty="0"/>
          </a:p>
        </p:txBody>
      </p:sp>
      <p:pic>
        <p:nvPicPr>
          <p:cNvPr id="17410" name="Picture 2" descr="Driving Whilst Unfit Through Drugs or Drink | Driving Defences">
            <a:extLst>
              <a:ext uri="{FF2B5EF4-FFF2-40B4-BE49-F238E27FC236}">
                <a16:creationId xmlns:a16="http://schemas.microsoft.com/office/drawing/2014/main" id="{9684BEB6-9D87-8E4A-B94E-BFFB5EE22F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2994" y="2286000"/>
            <a:ext cx="3556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774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474678" y="1137967"/>
            <a:ext cx="8280920" cy="38332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dirty="0">
                <a:solidFill>
                  <a:srgbClr val="002060"/>
                </a:solidFill>
                <a:cs typeface="Arial" panose="020B0604020202020204" pitchFamily="34" charset="0"/>
              </a:rPr>
              <a:t>A person who</a:t>
            </a:r>
            <a:r>
              <a:rPr lang="en-GB" altLang="en-US" dirty="0">
                <a:solidFill>
                  <a:srgbClr val="FF0000"/>
                </a:solidFill>
                <a:cs typeface="Arial" panose="020B0604020202020204" pitchFamily="34" charset="0"/>
              </a:rPr>
              <a:t> drives</a:t>
            </a:r>
          </a:p>
          <a:p>
            <a:pPr algn="ctr">
              <a:spcBef>
                <a:spcPct val="0"/>
              </a:spcBef>
              <a:buFontTx/>
              <a:buNone/>
            </a:pPr>
            <a:r>
              <a:rPr lang="en-GB" altLang="en-US" dirty="0">
                <a:solidFill>
                  <a:srgbClr val="002060"/>
                </a:solidFill>
                <a:cs typeface="Arial" panose="020B0604020202020204" pitchFamily="34" charset="0"/>
              </a:rPr>
              <a:t> </a:t>
            </a:r>
            <a:r>
              <a:rPr lang="en-GB" altLang="en-US" b="1" dirty="0">
                <a:solidFill>
                  <a:srgbClr val="002060"/>
                </a:solidFill>
                <a:cs typeface="Arial" panose="020B0604020202020204" pitchFamily="34" charset="0"/>
              </a:rPr>
              <a:t>or</a:t>
            </a:r>
            <a:r>
              <a:rPr lang="en-GB" altLang="en-US" dirty="0">
                <a:solidFill>
                  <a:srgbClr val="002060"/>
                </a:solidFill>
                <a:cs typeface="Arial" panose="020B0604020202020204" pitchFamily="34" charset="0"/>
              </a:rPr>
              <a:t> </a:t>
            </a:r>
          </a:p>
          <a:p>
            <a:pPr algn="ctr">
              <a:spcBef>
                <a:spcPct val="0"/>
              </a:spcBef>
              <a:buFontTx/>
              <a:buNone/>
            </a:pPr>
            <a:r>
              <a:rPr lang="en-GB" altLang="en-US" dirty="0">
                <a:solidFill>
                  <a:srgbClr val="FF0000"/>
                </a:solidFill>
                <a:cs typeface="Arial" panose="020B0604020202020204" pitchFamily="34" charset="0"/>
              </a:rPr>
              <a:t> attempts to drive </a:t>
            </a:r>
          </a:p>
          <a:p>
            <a:pPr algn="ctr">
              <a:spcBef>
                <a:spcPct val="0"/>
              </a:spcBef>
              <a:buFontTx/>
              <a:buNone/>
            </a:pPr>
            <a:r>
              <a:rPr lang="en-GB" altLang="en-US" b="1" dirty="0">
                <a:solidFill>
                  <a:srgbClr val="002060"/>
                </a:solidFill>
                <a:cs typeface="Arial" panose="020B0604020202020204" pitchFamily="34" charset="0"/>
              </a:rPr>
              <a:t>or </a:t>
            </a:r>
          </a:p>
          <a:p>
            <a:pPr algn="ctr">
              <a:spcBef>
                <a:spcPct val="0"/>
              </a:spcBef>
              <a:buFontTx/>
              <a:buNone/>
            </a:pPr>
            <a:r>
              <a:rPr lang="en-GB" altLang="en-US" dirty="0">
                <a:solidFill>
                  <a:srgbClr val="0070C0"/>
                </a:solidFill>
                <a:cs typeface="Arial" panose="020B0604020202020204" pitchFamily="34" charset="0"/>
              </a:rPr>
              <a:t> </a:t>
            </a:r>
            <a:r>
              <a:rPr lang="en-GB" altLang="en-US" dirty="0">
                <a:solidFill>
                  <a:srgbClr val="FF0000"/>
                </a:solidFill>
                <a:cs typeface="Arial" panose="020B0604020202020204" pitchFamily="34" charset="0"/>
              </a:rPr>
              <a:t>is in charge </a:t>
            </a:r>
            <a:r>
              <a:rPr lang="en-GB" altLang="en-US" dirty="0">
                <a:solidFill>
                  <a:srgbClr val="002060"/>
                </a:solidFill>
                <a:cs typeface="Arial" panose="020B0604020202020204" pitchFamily="34" charset="0"/>
              </a:rPr>
              <a:t>of a  </a:t>
            </a:r>
            <a:r>
              <a:rPr lang="en-GB" altLang="en-US" dirty="0">
                <a:solidFill>
                  <a:srgbClr val="FF0000"/>
                </a:solidFill>
                <a:cs typeface="Arial" panose="020B0604020202020204" pitchFamily="34" charset="0"/>
              </a:rPr>
              <a:t>motor vehicle </a:t>
            </a:r>
            <a:r>
              <a:rPr lang="en-GB" altLang="en-US" dirty="0">
                <a:solidFill>
                  <a:srgbClr val="002060"/>
                </a:solidFill>
                <a:cs typeface="Arial" panose="020B0604020202020204" pitchFamily="34" charset="0"/>
              </a:rPr>
              <a:t>on</a:t>
            </a:r>
            <a:r>
              <a:rPr lang="en-GB" altLang="en-US" b="1" dirty="0">
                <a:solidFill>
                  <a:srgbClr val="002060"/>
                </a:solidFill>
                <a:cs typeface="Arial" panose="020B0604020202020204" pitchFamily="34" charset="0"/>
              </a:rPr>
              <a:t> </a:t>
            </a:r>
          </a:p>
          <a:p>
            <a:pPr algn="ctr">
              <a:spcBef>
                <a:spcPct val="0"/>
              </a:spcBef>
              <a:buFontTx/>
              <a:buNone/>
            </a:pPr>
            <a:r>
              <a:rPr lang="en-GB" altLang="en-US" dirty="0">
                <a:solidFill>
                  <a:srgbClr val="002060"/>
                </a:solidFill>
                <a:cs typeface="Arial" panose="020B0604020202020204" pitchFamily="34" charset="0"/>
              </a:rPr>
              <a:t>a </a:t>
            </a:r>
            <a:r>
              <a:rPr lang="en-GB" altLang="en-US" dirty="0">
                <a:solidFill>
                  <a:srgbClr val="FF0000"/>
                </a:solidFill>
                <a:cs typeface="Arial" panose="020B0604020202020204" pitchFamily="34" charset="0"/>
              </a:rPr>
              <a:t>road </a:t>
            </a:r>
            <a:r>
              <a:rPr lang="en-GB" altLang="en-US" dirty="0">
                <a:solidFill>
                  <a:srgbClr val="002060"/>
                </a:solidFill>
                <a:cs typeface="Arial" panose="020B0604020202020204" pitchFamily="34" charset="0"/>
              </a:rPr>
              <a:t>or other </a:t>
            </a:r>
            <a:r>
              <a:rPr lang="en-GB" altLang="en-US" dirty="0">
                <a:solidFill>
                  <a:srgbClr val="FF0000"/>
                </a:solidFill>
                <a:cs typeface="Arial" panose="020B0604020202020204" pitchFamily="34" charset="0"/>
              </a:rPr>
              <a:t>public place</a:t>
            </a:r>
          </a:p>
          <a:p>
            <a:pPr algn="ctr">
              <a:spcBef>
                <a:spcPct val="0"/>
              </a:spcBef>
              <a:buFontTx/>
              <a:buNone/>
            </a:pPr>
            <a:r>
              <a:rPr lang="en-GB" altLang="en-US" dirty="0">
                <a:solidFill>
                  <a:srgbClr val="002060"/>
                </a:solidFill>
                <a:cs typeface="Arial" panose="020B0604020202020204" pitchFamily="34" charset="0"/>
              </a:rPr>
              <a:t>after consuming so much alcohol</a:t>
            </a:r>
          </a:p>
          <a:p>
            <a:pPr algn="ctr">
              <a:spcBef>
                <a:spcPct val="0"/>
              </a:spcBef>
              <a:buFontTx/>
              <a:buNone/>
            </a:pPr>
            <a:r>
              <a:rPr lang="en-GB" altLang="en-US" dirty="0">
                <a:solidFill>
                  <a:srgbClr val="002060"/>
                </a:solidFill>
                <a:cs typeface="Arial" panose="020B0604020202020204" pitchFamily="34" charset="0"/>
              </a:rPr>
              <a:t>that the proportion of it in their</a:t>
            </a:r>
          </a:p>
          <a:p>
            <a:pPr algn="ctr">
              <a:spcBef>
                <a:spcPct val="0"/>
              </a:spcBef>
              <a:buFontTx/>
              <a:buNone/>
            </a:pPr>
            <a:r>
              <a:rPr lang="en-GB" altLang="en-US" dirty="0">
                <a:solidFill>
                  <a:srgbClr val="002060"/>
                </a:solidFill>
                <a:cs typeface="Arial" panose="020B0604020202020204" pitchFamily="34" charset="0"/>
              </a:rPr>
              <a:t> breath, blood or urine exceeds the</a:t>
            </a:r>
          </a:p>
          <a:p>
            <a:pPr algn="ctr">
              <a:spcBef>
                <a:spcPct val="0"/>
              </a:spcBef>
              <a:buFontTx/>
              <a:buNone/>
            </a:pPr>
            <a:r>
              <a:rPr lang="en-GB" altLang="en-US" dirty="0">
                <a:solidFill>
                  <a:srgbClr val="002060"/>
                </a:solidFill>
                <a:cs typeface="Arial" panose="020B0604020202020204" pitchFamily="34" charset="0"/>
              </a:rPr>
              <a:t> prescribed limit commits an offence</a:t>
            </a:r>
          </a:p>
          <a:p>
            <a:pPr marL="0" indent="0">
              <a:buFont typeface="Arial" panose="020B0604020202020204" pitchFamily="34" charset="0"/>
              <a:buNone/>
            </a:pPr>
            <a:endParaRPr lang="en-GB" dirty="0"/>
          </a:p>
        </p:txBody>
      </p:sp>
      <p:sp>
        <p:nvSpPr>
          <p:cNvPr id="4" name="TextBox 3"/>
          <p:cNvSpPr txBox="1"/>
          <p:nvPr/>
        </p:nvSpPr>
        <p:spPr>
          <a:xfrm>
            <a:off x="0" y="31171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Being over the prescribed limit: Alcohol</a:t>
            </a:r>
          </a:p>
        </p:txBody>
      </p:sp>
      <p:sp>
        <p:nvSpPr>
          <p:cNvPr id="2" name="Rectangle 1"/>
          <p:cNvSpPr/>
          <p:nvPr/>
        </p:nvSpPr>
        <p:spPr>
          <a:xfrm>
            <a:off x="1610924" y="5720033"/>
            <a:ext cx="4109715" cy="461665"/>
          </a:xfrm>
          <a:prstGeom prst="rect">
            <a:avLst/>
          </a:prstGeom>
          <a:solidFill>
            <a:schemeClr val="accent1">
              <a:lumMod val="20000"/>
              <a:lumOff val="80000"/>
            </a:schemeClr>
          </a:solidFill>
        </p:spPr>
        <p:txBody>
          <a:bodyPr wrap="none">
            <a:spAutoFit/>
          </a:bodyPr>
          <a:lstStyle/>
          <a:p>
            <a:pPr algn="ctr">
              <a:spcBef>
                <a:spcPct val="0"/>
              </a:spcBef>
              <a:buFontTx/>
              <a:buNone/>
            </a:pPr>
            <a:r>
              <a:rPr lang="en-GB" altLang="en-US" sz="2400" b="1" dirty="0">
                <a:solidFill>
                  <a:srgbClr val="002060"/>
                </a:solidFill>
                <a:cs typeface="Arial" panose="020B0604020202020204" pitchFamily="34" charset="0"/>
              </a:rPr>
              <a:t>Section 5 Road Traffic Act 1988</a:t>
            </a:r>
          </a:p>
        </p:txBody>
      </p:sp>
      <p:pic>
        <p:nvPicPr>
          <p:cNvPr id="18434" name="Picture 2" descr="Driving the day after drinking - How long does alcohol stay in your system?  | Express.co.uk">
            <a:extLst>
              <a:ext uri="{FF2B5EF4-FFF2-40B4-BE49-F238E27FC236}">
                <a16:creationId xmlns:a16="http://schemas.microsoft.com/office/drawing/2014/main" id="{4853ABD0-6EDE-A640-80A0-5B380A32E9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2506" y="2330450"/>
            <a:ext cx="3708400" cy="219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8562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6">
                                            <p:txEl>
                                              <p:pRg st="7" end="7"/>
                                            </p:txEl>
                                          </p:spTgt>
                                        </p:tgtEl>
                                        <p:attrNameLst>
                                          <p:attrName>style.visibility</p:attrName>
                                        </p:attrNameLst>
                                      </p:cBhvr>
                                      <p:to>
                                        <p:strVal val="visible"/>
                                      </p:to>
                                    </p:set>
                                    <p:animEffect transition="in" filter="fade">
                                      <p:cBhvr>
                                        <p:cTn id="40" dur="500"/>
                                        <p:tgtEl>
                                          <p:spTgt spid="6">
                                            <p:txEl>
                                              <p:pRg st="7" end="7"/>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Effect transition="in" filter="fade">
                                      <p:cBhvr>
                                        <p:cTn id="43" dur="500"/>
                                        <p:tgtEl>
                                          <p:spTgt spid="6">
                                            <p:txEl>
                                              <p:pRg st="8" end="8"/>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6">
                                            <p:txEl>
                                              <p:pRg st="9" end="9"/>
                                            </p:txEl>
                                          </p:spTgt>
                                        </p:tgtEl>
                                        <p:attrNameLst>
                                          <p:attrName>style.visibility</p:attrName>
                                        </p:attrNameLst>
                                      </p:cBhvr>
                                      <p:to>
                                        <p:strVal val="visible"/>
                                      </p:to>
                                    </p:set>
                                    <p:animEffect transition="in" filter="fade">
                                      <p:cBhvr>
                                        <p:cTn id="46" dur="500"/>
                                        <p:tgtEl>
                                          <p:spTgt spid="6">
                                            <p:txEl>
                                              <p:pRg st="9" end="9"/>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
                                        </p:tgtEl>
                                        <p:attrNameLst>
                                          <p:attrName>style.visibility</p:attrName>
                                        </p:attrNameLst>
                                      </p:cBhvr>
                                      <p:to>
                                        <p:strVal val="visible"/>
                                      </p:to>
                                    </p:set>
                                    <p:animEffect transition="in" filter="fade">
                                      <p:cBhvr>
                                        <p:cTn id="5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Client\G$\CKP Images\Traffic\Breath limit.pn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4857338" y="4167402"/>
            <a:ext cx="1666011" cy="2506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Client\G$\CKP Images\Traffic\Blood Limit.pn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7120874" y="4167402"/>
            <a:ext cx="1666011" cy="2530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5" descr="\\Client\G$\CKP Images\Traffic\Urine limit.png"/>
          <p:cNvPicPr>
            <a:picLocks noChangeAspect="1" noChangeArrowheads="1"/>
          </p:cNvPicPr>
          <p:nvPr>
            <p:custDataLst>
              <p:tags r:id="rId3"/>
            </p:custDataLst>
          </p:nvPr>
        </p:nvPicPr>
        <p:blipFill>
          <a:blip r:embed="rId8">
            <a:extLst>
              <a:ext uri="{28A0092B-C50C-407E-A947-70E740481C1C}">
                <a14:useLocalDpi xmlns:a14="http://schemas.microsoft.com/office/drawing/2010/main" val="0"/>
              </a:ext>
            </a:extLst>
          </a:blip>
          <a:srcRect/>
          <a:stretch>
            <a:fillRect/>
          </a:stretch>
        </p:blipFill>
        <p:spPr bwMode="auto">
          <a:xfrm>
            <a:off x="9473045" y="4167402"/>
            <a:ext cx="1666010" cy="258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0" y="27914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Prescribed Limit: Alcohol</a:t>
            </a:r>
          </a:p>
        </p:txBody>
      </p:sp>
      <p:sp>
        <p:nvSpPr>
          <p:cNvPr id="8" name="TextBox 7">
            <a:extLst>
              <a:ext uri="{FF2B5EF4-FFF2-40B4-BE49-F238E27FC236}">
                <a16:creationId xmlns:a16="http://schemas.microsoft.com/office/drawing/2014/main" id="{DDD17152-0981-E842-B155-E011C4DF9F64}"/>
              </a:ext>
            </a:extLst>
          </p:cNvPr>
          <p:cNvSpPr txBox="1"/>
          <p:nvPr/>
        </p:nvSpPr>
        <p:spPr>
          <a:xfrm>
            <a:off x="241633" y="1743416"/>
            <a:ext cx="10897422" cy="1938992"/>
          </a:xfrm>
          <a:prstGeom prst="rect">
            <a:avLst/>
          </a:prstGeom>
          <a:noFill/>
        </p:spPr>
        <p:txBody>
          <a:bodyPr wrap="square">
            <a:spAutoFit/>
          </a:bodyPr>
          <a:lstStyle/>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Breath</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35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microgrammes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breath</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Blood</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80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blood</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Urine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107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urine</a:t>
            </a:r>
          </a:p>
        </p:txBody>
      </p:sp>
    </p:spTree>
    <p:extLst>
      <p:ext uri="{BB962C8B-B14F-4D97-AF65-F5344CB8AC3E}">
        <p14:creationId xmlns:p14="http://schemas.microsoft.com/office/powerpoint/2010/main" val="2909976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94102" y="1584958"/>
            <a:ext cx="5355436" cy="4401205"/>
          </a:xfrm>
          <a:prstGeom prst="rect">
            <a:avLst/>
          </a:prstGeom>
        </p:spPr>
        <p:txBody>
          <a:bodyPr wrap="square">
            <a:spAutoFit/>
          </a:bodyPr>
          <a:lstStyle/>
          <a:p>
            <a:pPr algn="ctr"/>
            <a:r>
              <a:rPr lang="en-GB" sz="2800" dirty="0">
                <a:solidFill>
                  <a:srgbClr val="002060"/>
                </a:solidFill>
              </a:rPr>
              <a:t>It is a defence for a person charged with an offence to prove that at the time he is alleged to have committed the offence the circumstances were such that there was no likelihood of him driving the vehicle whilst the proportion of alcohol in his breath, blood or urine remained likely to exceed the prescribed limit.</a:t>
            </a:r>
          </a:p>
        </p:txBody>
      </p:sp>
      <p:sp>
        <p:nvSpPr>
          <p:cNvPr id="5" name="TextBox 4"/>
          <p:cNvSpPr txBox="1"/>
          <p:nvPr/>
        </p:nvSpPr>
        <p:spPr>
          <a:xfrm>
            <a:off x="0" y="283045"/>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Section 5 Road Traffic Act 1988: Defence</a:t>
            </a:r>
          </a:p>
        </p:txBody>
      </p:sp>
      <p:pic>
        <p:nvPicPr>
          <p:cNvPr id="19460" name="Picture 4" descr="VILAS COUNTY TEEN COURT – Extension Vilas County">
            <a:extLst>
              <a:ext uri="{FF2B5EF4-FFF2-40B4-BE49-F238E27FC236}">
                <a16:creationId xmlns:a16="http://schemas.microsoft.com/office/drawing/2014/main" id="{4690AA7E-1B10-7C4E-9333-20F4965DE1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9168" y="1584958"/>
            <a:ext cx="3758704" cy="3661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9558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0" y="1305460"/>
            <a:ext cx="8467106" cy="32470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Where a person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drives</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attempts to drive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is in charge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of a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motor vehicle</a:t>
            </a:r>
            <a:r>
              <a:rPr kumimoji="0" lang="en-GB" altLang="en-US" sz="2800" b="0" i="0" u="none" strike="noStrike" kern="1200" cap="none" spc="0" normalizeH="0" noProof="0" dirty="0">
                <a:ln>
                  <a:noFill/>
                </a:ln>
                <a:solidFill>
                  <a:srgbClr val="FF0000"/>
                </a:solidFill>
                <a:effectLst/>
                <a:uLnTx/>
                <a:uFillTx/>
                <a:latin typeface="Calibri" panose="020F0502020204030204"/>
                <a:ea typeface="+mn-ea"/>
                <a:cs typeface="Arial" panose="020B0604020202020204" pitchFamily="34" charset="0"/>
              </a:rPr>
              <a:t> </a:t>
            </a:r>
            <a:r>
              <a:rPr kumimoji="0" lang="en-GB" altLang="en-US" sz="280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on</a:t>
            </a:r>
            <a:r>
              <a:rPr kumimoji="0" lang="en-GB" altLang="en-US" sz="280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road</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other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public place</a:t>
            </a:r>
            <a:endParaRPr kumimoji="0" lang="en-GB" altLang="en-US" sz="2800" b="0" i="0" u="none" strike="noStrike" kern="1200" cap="none" spc="0" normalizeH="0" baseline="0" noProof="0" dirty="0">
              <a:ln>
                <a:noFill/>
              </a:ln>
              <a:solidFill>
                <a:srgbClr val="FFFF00"/>
              </a:solidFill>
              <a:effectLst/>
              <a:uLnTx/>
              <a:uFillTx/>
              <a:latin typeface="Calibri" panose="020F0502020204030204"/>
              <a:ea typeface="+mn-ea"/>
              <a:cs typeface="Arial" panose="020B0604020202020204" pitchFamily="34" charset="0"/>
            </a:endParaRP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and there is in that person’s body a specified controlled drug,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they</a:t>
            </a: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 are guilty of an offence if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the proportion of the drug in their blood or urine exceeds the specified limit for that drug</a:t>
            </a:r>
            <a:endPar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endParaRPr>
          </a:p>
        </p:txBody>
      </p:sp>
      <p:sp>
        <p:nvSpPr>
          <p:cNvPr id="4" name="TextBox 3"/>
          <p:cNvSpPr txBox="1"/>
          <p:nvPr/>
        </p:nvSpPr>
        <p:spPr>
          <a:xfrm>
            <a:off x="0" y="244145"/>
            <a:ext cx="8280920"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Being over the prescribed limit: Drugs</a:t>
            </a:r>
          </a:p>
        </p:txBody>
      </p:sp>
      <p:sp>
        <p:nvSpPr>
          <p:cNvPr id="2" name="Rectangle 1"/>
          <p:cNvSpPr/>
          <p:nvPr/>
        </p:nvSpPr>
        <p:spPr>
          <a:xfrm>
            <a:off x="1008804" y="5814591"/>
            <a:ext cx="6096000" cy="424732"/>
          </a:xfrm>
          <a:prstGeom prst="rect">
            <a:avLst/>
          </a:prstGeom>
          <a:solidFill>
            <a:schemeClr val="accent6">
              <a:lumMod val="60000"/>
              <a:lumOff val="40000"/>
            </a:schemeClr>
          </a:solidFill>
        </p:spPr>
        <p:txBody>
          <a:bodyPr>
            <a:spAutoFit/>
          </a:bodyPr>
          <a:lstStyle/>
          <a:p>
            <a:pPr marL="228600" lvl="0" indent="-228600" algn="ctr">
              <a:lnSpc>
                <a:spcPct val="90000"/>
              </a:lnSpc>
              <a:spcBef>
                <a:spcPct val="0"/>
              </a:spcBef>
              <a:defRPr/>
            </a:pPr>
            <a:r>
              <a:rPr lang="en-GB" altLang="en-US" sz="2400" b="1" dirty="0">
                <a:solidFill>
                  <a:srgbClr val="002060"/>
                </a:solidFill>
                <a:cs typeface="Arial" panose="020B0604020202020204" pitchFamily="34" charset="0"/>
              </a:rPr>
              <a:t>Section 5A Road Traffic Act 1988</a:t>
            </a:r>
          </a:p>
        </p:txBody>
      </p:sp>
      <p:pic>
        <p:nvPicPr>
          <p:cNvPr id="20482" name="Picture 2" descr="Drug-driving laws: what you need to know | RAC Drive">
            <a:extLst>
              <a:ext uri="{FF2B5EF4-FFF2-40B4-BE49-F238E27FC236}">
                <a16:creationId xmlns:a16="http://schemas.microsoft.com/office/drawing/2014/main" id="{C2E6C932-4370-084D-AE52-CC4B2BBF5D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3579" y="149760"/>
            <a:ext cx="35179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463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Content Placeholder 2"/>
          <p:cNvSpPr txBox="1">
            <a:spLocks/>
          </p:cNvSpPr>
          <p:nvPr/>
        </p:nvSpPr>
        <p:spPr>
          <a:xfrm>
            <a:off x="463138" y="1272961"/>
            <a:ext cx="10455071" cy="41148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Tx/>
              <a:buNone/>
              <a:defRPr/>
            </a:pPr>
            <a:r>
              <a:rPr lang="en-GB" sz="2400" dirty="0">
                <a:solidFill>
                  <a:srgbClr val="002060"/>
                </a:solidFill>
              </a:rPr>
              <a:t>It is a defence for a person charged with an offence under this section to show that – </a:t>
            </a:r>
          </a:p>
          <a:p>
            <a:pPr marL="457200" indent="-457200">
              <a:buFontTx/>
              <a:buAutoNum type="alphaLcParenR"/>
              <a:defRPr/>
            </a:pPr>
            <a:r>
              <a:rPr lang="en-GB" sz="2400" dirty="0">
                <a:solidFill>
                  <a:srgbClr val="002060"/>
                </a:solidFill>
              </a:rPr>
              <a:t>The specified controlled drug had been prescribed or supplied to him for medical or dental purposes,</a:t>
            </a:r>
          </a:p>
          <a:p>
            <a:pPr marL="0" indent="0">
              <a:buNone/>
              <a:defRPr/>
            </a:pPr>
            <a:endParaRPr lang="en-GB" sz="2400" dirty="0">
              <a:solidFill>
                <a:srgbClr val="002060"/>
              </a:solidFill>
            </a:endParaRPr>
          </a:p>
          <a:p>
            <a:pPr marL="0" indent="0">
              <a:buNone/>
              <a:defRPr/>
            </a:pPr>
            <a:r>
              <a:rPr lang="en-GB" sz="2400" dirty="0">
                <a:solidFill>
                  <a:srgbClr val="002060"/>
                </a:solidFill>
              </a:rPr>
              <a:t>b)   He took the drug in accordance with any directions given by the person whom the drug was prescribed or supplied, and with any accompanying instructions given by the manufacturer or distributor of the drug, and</a:t>
            </a:r>
          </a:p>
        </p:txBody>
      </p:sp>
      <p:sp>
        <p:nvSpPr>
          <p:cNvPr id="21" name="Content Placeholder 2"/>
          <p:cNvSpPr txBox="1">
            <a:spLocks/>
          </p:cNvSpPr>
          <p:nvPr/>
        </p:nvSpPr>
        <p:spPr>
          <a:xfrm>
            <a:off x="463138" y="4616335"/>
            <a:ext cx="10455071" cy="224166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Tx/>
              <a:buNone/>
            </a:pPr>
            <a:r>
              <a:rPr lang="en-GB" altLang="en-US" sz="2400" dirty="0">
                <a:solidFill>
                  <a:srgbClr val="002060"/>
                </a:solidFill>
              </a:rPr>
              <a:t>c)  His possession of the drug immediately before taking it was not unlawful under Section 5(1) of the Misuse of Drugs Act 1971 (restriction of possession  of controlled drugs) because of an exemption in regulations made under Section 7 of that Act (authorisation of activities otherwise unlawful under foregoing provisions).</a:t>
            </a:r>
          </a:p>
        </p:txBody>
      </p:sp>
      <p:sp>
        <p:nvSpPr>
          <p:cNvPr id="5" name="TextBox 4"/>
          <p:cNvSpPr txBox="1"/>
          <p:nvPr/>
        </p:nvSpPr>
        <p:spPr>
          <a:xfrm>
            <a:off x="1865484" y="139647"/>
            <a:ext cx="8280920"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Section 5A Road Traffic Act 1988: Defences</a:t>
            </a:r>
          </a:p>
        </p:txBody>
      </p:sp>
    </p:spTree>
    <p:extLst>
      <p:ext uri="{BB962C8B-B14F-4D97-AF65-F5344CB8AC3E}">
        <p14:creationId xmlns:p14="http://schemas.microsoft.com/office/powerpoint/2010/main" val="2422025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rc_mi" descr="http://upload.wikimedia.org/wikipedia/commons/3/37/Ketamine.JPG">
            <a:hlinkClick r:id="rId3"/>
          </p:cNvPr>
          <p:cNvPicPr>
            <a:picLocks/>
          </p:cNvPicPr>
          <p:nvPr/>
        </p:nvPicPr>
        <p:blipFill>
          <a:blip r:embed="rId4" cstate="print">
            <a:extLst>
              <a:ext uri="{28A0092B-C50C-407E-A947-70E740481C1C}">
                <a14:useLocalDpi xmlns:a14="http://schemas.microsoft.com/office/drawing/2010/main" val="0"/>
              </a:ext>
            </a:extLst>
          </a:blip>
          <a:srcRect/>
          <a:stretch>
            <a:fillRect/>
          </a:stretch>
        </p:blipFill>
        <p:spPr>
          <a:xfrm>
            <a:off x="1562848" y="1309688"/>
            <a:ext cx="2329256" cy="1961167"/>
          </a:xfrm>
          <a:prstGeom prst="rect">
            <a:avLst/>
          </a:prstGeom>
        </p:spPr>
      </p:pic>
      <p:pic>
        <p:nvPicPr>
          <p:cNvPr id="11" name="Picture 2054" descr="C:\FrontPage Webs\1\mjleaf.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2848" y="3979641"/>
            <a:ext cx="2340462" cy="1765780"/>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4148193" y="1997882"/>
            <a:ext cx="1585862" cy="584775"/>
          </a:xfrm>
          <a:prstGeom prst="rect">
            <a:avLst/>
          </a:prstGeom>
          <a:noFill/>
        </p:spPr>
        <p:txBody>
          <a:bodyPr wrap="square" rtlCol="0">
            <a:spAutoFit/>
          </a:bodyPr>
          <a:lstStyle/>
          <a:p>
            <a:pPr algn="ctr"/>
            <a:r>
              <a:rPr lang="en-GB" sz="3200" b="1" dirty="0">
                <a:solidFill>
                  <a:srgbClr val="002060"/>
                </a:solidFill>
              </a:rPr>
              <a:t>Cocaine</a:t>
            </a:r>
          </a:p>
        </p:txBody>
      </p:sp>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84593" y="1309685"/>
            <a:ext cx="1944215" cy="1961167"/>
          </a:xfrm>
          <a:prstGeom prst="rect">
            <a:avLst/>
          </a:prstGeom>
        </p:spPr>
      </p:pic>
      <p:sp>
        <p:nvSpPr>
          <p:cNvPr id="14" name="TextBox 13"/>
          <p:cNvSpPr txBox="1"/>
          <p:nvPr/>
        </p:nvSpPr>
        <p:spPr>
          <a:xfrm>
            <a:off x="4148193" y="3806857"/>
            <a:ext cx="3891517" cy="1858970"/>
          </a:xfrm>
          <a:prstGeom prst="rect">
            <a:avLst/>
          </a:prstGeom>
          <a:noFill/>
        </p:spPr>
        <p:txBody>
          <a:bodyPr wrap="square" rtlCol="0">
            <a:spAutoFit/>
          </a:bodyPr>
          <a:lstStyle/>
          <a:p>
            <a:pPr eaLnBrk="1" hangingPunct="1">
              <a:lnSpc>
                <a:spcPct val="90000"/>
              </a:lnSpc>
              <a:spcBef>
                <a:spcPct val="50000"/>
              </a:spcBef>
              <a:buFontTx/>
              <a:buNone/>
            </a:pPr>
            <a:r>
              <a:rPr lang="en-US" altLang="en-US" sz="2800" b="1" dirty="0">
                <a:solidFill>
                  <a:srgbClr val="002060"/>
                </a:solidFill>
              </a:rPr>
              <a:t>Delta-9 Tetrahydrocannabinol (THC)</a:t>
            </a:r>
          </a:p>
          <a:p>
            <a:pPr eaLnBrk="1" hangingPunct="1">
              <a:lnSpc>
                <a:spcPct val="90000"/>
              </a:lnSpc>
              <a:spcBef>
                <a:spcPct val="50000"/>
              </a:spcBef>
              <a:buFontTx/>
              <a:buNone/>
            </a:pPr>
            <a:r>
              <a:rPr lang="en-US" altLang="en-US" sz="2800" b="1" dirty="0">
                <a:solidFill>
                  <a:srgbClr val="002060"/>
                </a:solidFill>
              </a:rPr>
              <a:t>‘Cannabis’</a:t>
            </a:r>
          </a:p>
        </p:txBody>
      </p:sp>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84593" y="3870445"/>
            <a:ext cx="1944216" cy="1825265"/>
          </a:xfrm>
          <a:prstGeom prst="rect">
            <a:avLst/>
          </a:prstGeom>
        </p:spPr>
      </p:pic>
      <p:sp>
        <p:nvSpPr>
          <p:cNvPr id="9" name="TextBox 8"/>
          <p:cNvSpPr txBox="1"/>
          <p:nvPr/>
        </p:nvSpPr>
        <p:spPr>
          <a:xfrm>
            <a:off x="7733" y="188907"/>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Prescribed Limit: Drugs</a:t>
            </a:r>
          </a:p>
        </p:txBody>
      </p:sp>
    </p:spTree>
    <p:extLst>
      <p:ext uri="{BB962C8B-B14F-4D97-AF65-F5344CB8AC3E}">
        <p14:creationId xmlns:p14="http://schemas.microsoft.com/office/powerpoint/2010/main" val="841551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0" y="279146"/>
            <a:ext cx="8280920" cy="584775"/>
          </a:xfrm>
          <a:prstGeom prst="rect">
            <a:avLst/>
          </a:prstGeom>
          <a:solidFill>
            <a:srgbClr val="7030A0"/>
          </a:solidFill>
        </p:spPr>
        <p:txBody>
          <a:bodyPr wrap="square" rtlCol="0">
            <a:spAutoFit/>
          </a:bodyPr>
          <a:lstStyle/>
          <a:p>
            <a:r>
              <a:rPr lang="en-GB" sz="3200" b="1" dirty="0">
                <a:solidFill>
                  <a:schemeClr val="bg1"/>
                </a:solidFill>
              </a:rPr>
              <a:t>Power to Require Preliminary Tests</a:t>
            </a:r>
          </a:p>
        </p:txBody>
      </p:sp>
      <p:sp>
        <p:nvSpPr>
          <p:cNvPr id="8" name="Rectangle 7"/>
          <p:cNvSpPr/>
          <p:nvPr/>
        </p:nvSpPr>
        <p:spPr>
          <a:xfrm>
            <a:off x="0" y="5402376"/>
            <a:ext cx="4781244" cy="523220"/>
          </a:xfrm>
          <a:prstGeom prst="rect">
            <a:avLst/>
          </a:prstGeom>
          <a:solidFill>
            <a:srgbClr val="7030A0"/>
          </a:solidFill>
        </p:spPr>
        <p:txBody>
          <a:bodyPr wrap="none">
            <a:spAutoFit/>
          </a:bodyPr>
          <a:lstStyle/>
          <a:p>
            <a:pPr algn="ctr">
              <a:spcBef>
                <a:spcPct val="0"/>
              </a:spcBef>
            </a:pPr>
            <a:r>
              <a:rPr lang="en-GB" altLang="en-US" sz="2800" b="1" dirty="0">
                <a:solidFill>
                  <a:schemeClr val="bg1"/>
                </a:solidFill>
                <a:cs typeface="Arial" panose="020B0604020202020204" pitchFamily="34" charset="0"/>
              </a:rPr>
              <a:t>Section 6 Road Traffic Act 1988</a:t>
            </a:r>
          </a:p>
        </p:txBody>
      </p:sp>
      <p:sp>
        <p:nvSpPr>
          <p:cNvPr id="6" name="TextBox 5">
            <a:extLst>
              <a:ext uri="{FF2B5EF4-FFF2-40B4-BE49-F238E27FC236}">
                <a16:creationId xmlns:a16="http://schemas.microsoft.com/office/drawing/2014/main" id="{0226FDF5-8EB4-414D-A018-BBE5D1133EF4}"/>
              </a:ext>
            </a:extLst>
          </p:cNvPr>
          <p:cNvSpPr txBox="1"/>
          <p:nvPr/>
        </p:nvSpPr>
        <p:spPr>
          <a:xfrm>
            <a:off x="5011387" y="1397675"/>
            <a:ext cx="6477575" cy="2031325"/>
          </a:xfrm>
          <a:prstGeom prst="rect">
            <a:avLst/>
          </a:prstGeom>
          <a:noFill/>
        </p:spPr>
        <p:txBody>
          <a:bodyPr wrap="square">
            <a:spAutoFit/>
          </a:bodyPr>
          <a:lstStyle/>
          <a:p>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Breath specimens at the road side give a preliminary reading and are not evidential to the case. </a:t>
            </a:r>
          </a:p>
          <a:p>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Breath samples for evidence are analysed by approved devices at designated police stations and operated by specially trained staff.</a:t>
            </a:r>
          </a:p>
        </p:txBody>
      </p:sp>
      <p:pic>
        <p:nvPicPr>
          <p:cNvPr id="21506" name="Picture 2" descr="Blood Sample if Breath Test between 40 &amp; 50 mcg - Drinkdriving.org">
            <a:extLst>
              <a:ext uri="{FF2B5EF4-FFF2-40B4-BE49-F238E27FC236}">
                <a16:creationId xmlns:a16="http://schemas.microsoft.com/office/drawing/2014/main" id="{6996DBB7-95B8-9545-9736-D03439E019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038" y="1771034"/>
            <a:ext cx="3479800" cy="23368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Police Breathalyser Procedure: Evidential Alcohol Breath Testing">
            <a:extLst>
              <a:ext uri="{FF2B5EF4-FFF2-40B4-BE49-F238E27FC236}">
                <a16:creationId xmlns:a16="http://schemas.microsoft.com/office/drawing/2014/main" id="{F5D2935B-7CFD-114B-9E2C-35194BFCD3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91449" y="3721354"/>
            <a:ext cx="406302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3" name="Rectangle 2"/>
          <p:cNvSpPr/>
          <p:nvPr/>
        </p:nvSpPr>
        <p:spPr>
          <a:xfrm>
            <a:off x="295799" y="210617"/>
            <a:ext cx="11364079" cy="523220"/>
          </a:xfrm>
          <a:prstGeom prst="rect">
            <a:avLst/>
          </a:prstGeom>
          <a:solidFill>
            <a:srgbClr val="7030A0"/>
          </a:solidFill>
        </p:spPr>
        <p:txBody>
          <a:bodyPr wrap="square">
            <a:spAutoFit/>
          </a:bodyPr>
          <a:lstStyle/>
          <a:p>
            <a:r>
              <a:rPr lang="en-GB" sz="2700" b="1" dirty="0">
                <a:solidFill>
                  <a:schemeClr val="bg1"/>
                </a:solidFill>
              </a:rPr>
              <a:t>Require a test in 4 circumstances - Section 6 (2),(3),(4),(5) Road Traffic Act 1988</a:t>
            </a:r>
            <a:endParaRPr lang="en-GB" sz="2700" dirty="0">
              <a:solidFill>
                <a:schemeClr val="bg1"/>
              </a:solidFill>
            </a:endParaRPr>
          </a:p>
        </p:txBody>
      </p:sp>
      <p:sp>
        <p:nvSpPr>
          <p:cNvPr id="9" name="Content Placeholder 2"/>
          <p:cNvSpPr txBox="1">
            <a:spLocks/>
          </p:cNvSpPr>
          <p:nvPr/>
        </p:nvSpPr>
        <p:spPr>
          <a:xfrm>
            <a:off x="201881" y="1487617"/>
            <a:ext cx="5077693" cy="458265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b="1" dirty="0"/>
              <a:t>6(2)  </a:t>
            </a:r>
            <a:r>
              <a:rPr lang="en-GB" sz="2200" b="1" dirty="0">
                <a:solidFill>
                  <a:srgbClr val="FF0000"/>
                </a:solidFill>
              </a:rPr>
              <a:t>Driving</a:t>
            </a:r>
            <a:r>
              <a:rPr lang="en-GB" sz="2200" b="1" dirty="0">
                <a:solidFill>
                  <a:srgbClr val="0033CC"/>
                </a:solidFill>
              </a:rPr>
              <a:t> </a:t>
            </a:r>
            <a:r>
              <a:rPr lang="en-GB" sz="2200" b="1" dirty="0"/>
              <a:t>with alcohol/drug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6(3)  </a:t>
            </a:r>
            <a:r>
              <a:rPr lang="en-GB" sz="2200" b="1" dirty="0">
                <a:solidFill>
                  <a:srgbClr val="FF0000"/>
                </a:solidFill>
              </a:rPr>
              <a:t>Has been </a:t>
            </a:r>
            <a:r>
              <a:rPr lang="en-GB" sz="2200" b="1" dirty="0"/>
              <a:t>driving with alcohol /drug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6(4)  Is or has been driving and committed a moving</a:t>
            </a:r>
            <a:r>
              <a:rPr lang="en-GB" sz="2200" b="1" dirty="0">
                <a:solidFill>
                  <a:srgbClr val="0033CC"/>
                </a:solidFill>
              </a:rPr>
              <a:t> </a:t>
            </a:r>
            <a:r>
              <a:rPr lang="en-GB" sz="2200" b="1" dirty="0">
                <a:solidFill>
                  <a:srgbClr val="FF0000"/>
                </a:solidFill>
              </a:rPr>
              <a:t>traffic offence </a:t>
            </a:r>
          </a:p>
          <a:p>
            <a:pPr marL="0" indent="0">
              <a:buFont typeface="Arial" panose="020B0604020202020204" pitchFamily="34" charset="0"/>
              <a:buNone/>
            </a:pPr>
            <a:endParaRPr lang="en-GB" sz="2200" b="1" dirty="0">
              <a:solidFill>
                <a:srgbClr val="FF0000"/>
              </a:solidFill>
            </a:endParaRPr>
          </a:p>
          <a:p>
            <a:pPr marL="0" indent="0">
              <a:buFont typeface="Arial" panose="020B0604020202020204" pitchFamily="34" charset="0"/>
              <a:buNone/>
            </a:pPr>
            <a:r>
              <a:rPr lang="en-GB" sz="2200" b="1" dirty="0"/>
              <a:t>6(5)  Driving at the time an </a:t>
            </a:r>
            <a:r>
              <a:rPr lang="en-GB" sz="2200" b="1" dirty="0">
                <a:solidFill>
                  <a:srgbClr val="FF3300"/>
                </a:solidFill>
              </a:rPr>
              <a:t>accident</a:t>
            </a:r>
            <a:r>
              <a:rPr lang="en-GB" sz="2200" b="1" dirty="0">
                <a:solidFill>
                  <a:srgbClr val="0033CC"/>
                </a:solidFill>
              </a:rPr>
              <a:t> </a:t>
            </a:r>
            <a:r>
              <a:rPr lang="en-GB" sz="2200" b="1" dirty="0"/>
              <a:t>occurred</a:t>
            </a:r>
          </a:p>
        </p:txBody>
      </p:sp>
      <p:sp>
        <p:nvSpPr>
          <p:cNvPr id="10" name="TextBox 9"/>
          <p:cNvSpPr txBox="1"/>
          <p:nvPr/>
        </p:nvSpPr>
        <p:spPr>
          <a:xfrm>
            <a:off x="5743612" y="1006955"/>
            <a:ext cx="729712" cy="5078313"/>
          </a:xfrm>
          <a:prstGeom prst="rect">
            <a:avLst/>
          </a:prstGeom>
          <a:noFill/>
        </p:spPr>
        <p:txBody>
          <a:bodyPr wrap="square" rtlCol="0">
            <a:spAutoFit/>
          </a:bodyPr>
          <a:lstStyle/>
          <a:p>
            <a:r>
              <a:rPr lang="en-GB" b="1" dirty="0">
                <a:solidFill>
                  <a:srgbClr val="FF0000"/>
                </a:solidFill>
              </a:rPr>
              <a:t>R</a:t>
            </a:r>
          </a:p>
          <a:p>
            <a:r>
              <a:rPr lang="en-GB" b="1" dirty="0">
                <a:solidFill>
                  <a:srgbClr val="FF0000"/>
                </a:solidFill>
              </a:rPr>
              <a:t>E</a:t>
            </a:r>
          </a:p>
          <a:p>
            <a:r>
              <a:rPr lang="en-GB" b="1" dirty="0">
                <a:solidFill>
                  <a:srgbClr val="FF0000"/>
                </a:solidFill>
              </a:rPr>
              <a:t>A</a:t>
            </a:r>
          </a:p>
          <a:p>
            <a:r>
              <a:rPr lang="en-GB" b="1" dirty="0">
                <a:solidFill>
                  <a:srgbClr val="FF0000"/>
                </a:solidFill>
              </a:rPr>
              <a:t>S</a:t>
            </a:r>
          </a:p>
          <a:p>
            <a:r>
              <a:rPr lang="en-GB" b="1" dirty="0">
                <a:solidFill>
                  <a:srgbClr val="FF0000"/>
                </a:solidFill>
              </a:rPr>
              <a:t>O</a:t>
            </a:r>
          </a:p>
          <a:p>
            <a:r>
              <a:rPr lang="en-GB" b="1" dirty="0">
                <a:solidFill>
                  <a:srgbClr val="FF0000"/>
                </a:solidFill>
              </a:rPr>
              <a:t>N</a:t>
            </a:r>
          </a:p>
          <a:p>
            <a:r>
              <a:rPr lang="en-GB" b="1" dirty="0">
                <a:solidFill>
                  <a:srgbClr val="FF0000"/>
                </a:solidFill>
              </a:rPr>
              <a:t>A</a:t>
            </a:r>
          </a:p>
          <a:p>
            <a:r>
              <a:rPr lang="en-GB" b="1" dirty="0">
                <a:solidFill>
                  <a:srgbClr val="FF0000"/>
                </a:solidFill>
              </a:rPr>
              <a:t>B</a:t>
            </a:r>
          </a:p>
          <a:p>
            <a:r>
              <a:rPr lang="en-GB" b="1" dirty="0">
                <a:solidFill>
                  <a:srgbClr val="FF0000"/>
                </a:solidFill>
              </a:rPr>
              <a:t>L</a:t>
            </a:r>
          </a:p>
          <a:p>
            <a:r>
              <a:rPr lang="en-GB" b="1" dirty="0">
                <a:solidFill>
                  <a:srgbClr val="FF0000"/>
                </a:solidFill>
              </a:rPr>
              <a:t>E</a:t>
            </a:r>
          </a:p>
          <a:p>
            <a:endParaRPr lang="en-GB" b="1" dirty="0">
              <a:solidFill>
                <a:srgbClr val="FF0000"/>
              </a:solidFill>
            </a:endParaRPr>
          </a:p>
          <a:p>
            <a:r>
              <a:rPr lang="en-GB" b="1" dirty="0">
                <a:solidFill>
                  <a:srgbClr val="FF0000"/>
                </a:solidFill>
              </a:rPr>
              <a:t>G</a:t>
            </a:r>
          </a:p>
          <a:p>
            <a:r>
              <a:rPr lang="en-GB" b="1" dirty="0">
                <a:solidFill>
                  <a:srgbClr val="FF0000"/>
                </a:solidFill>
              </a:rPr>
              <a:t>R</a:t>
            </a:r>
          </a:p>
          <a:p>
            <a:r>
              <a:rPr lang="en-GB" b="1" dirty="0">
                <a:solidFill>
                  <a:srgbClr val="FF0000"/>
                </a:solidFill>
              </a:rPr>
              <a:t>O</a:t>
            </a:r>
          </a:p>
          <a:p>
            <a:r>
              <a:rPr lang="en-GB" b="1" dirty="0">
                <a:solidFill>
                  <a:srgbClr val="FF0000"/>
                </a:solidFill>
              </a:rPr>
              <a:t>U</a:t>
            </a:r>
          </a:p>
          <a:p>
            <a:r>
              <a:rPr lang="en-GB" b="1" dirty="0">
                <a:solidFill>
                  <a:srgbClr val="FF0000"/>
                </a:solidFill>
              </a:rPr>
              <a:t>N</a:t>
            </a:r>
          </a:p>
          <a:p>
            <a:r>
              <a:rPr lang="en-GB" b="1" dirty="0">
                <a:solidFill>
                  <a:srgbClr val="FF0000"/>
                </a:solidFill>
              </a:rPr>
              <a:t>D</a:t>
            </a:r>
          </a:p>
          <a:p>
            <a:r>
              <a:rPr lang="en-GB" b="1" dirty="0">
                <a:solidFill>
                  <a:srgbClr val="FF0000"/>
                </a:solidFill>
              </a:rPr>
              <a:t>S</a:t>
            </a:r>
          </a:p>
        </p:txBody>
      </p:sp>
      <p:pic>
        <p:nvPicPr>
          <p:cNvPr id="11" name="Picture 2" descr="\\Client\R$\SWPKDIVLDSEPF\Shared\Pre-join\Images\decision.jpg"/>
          <p:cNvPicPr>
            <a:picLocks noChangeAspect="1" noChangeArrowheads="1"/>
          </p:cNvPicPr>
          <p:nvPr>
            <p:custDataLst>
              <p:tags r:id="rId1"/>
            </p:custDataLst>
          </p:nvPr>
        </p:nvPicPr>
        <p:blipFill>
          <a:blip r:embed="rId4" cstate="print">
            <a:extLst>
              <a:ext uri="{28A0092B-C50C-407E-A947-70E740481C1C}">
                <a14:useLocalDpi xmlns:a14="http://schemas.microsoft.com/office/drawing/2010/main" val="0"/>
              </a:ext>
            </a:extLst>
          </a:blip>
          <a:srcRect/>
          <a:stretch>
            <a:fillRect/>
          </a:stretch>
        </p:blipFill>
        <p:spPr bwMode="auto">
          <a:xfrm>
            <a:off x="7716037" y="2226889"/>
            <a:ext cx="2376263" cy="22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p:cNvSpPr txBox="1"/>
          <p:nvPr/>
        </p:nvSpPr>
        <p:spPr>
          <a:xfrm>
            <a:off x="7278816" y="1006955"/>
            <a:ext cx="3250704" cy="4678204"/>
          </a:xfrm>
          <a:prstGeom prst="rect">
            <a:avLst/>
          </a:prstGeom>
          <a:noFill/>
        </p:spPr>
        <p:txBody>
          <a:bodyPr wrap="square" rtlCol="0">
            <a:spAutoFit/>
          </a:bodyPr>
          <a:lstStyle/>
          <a:p>
            <a:pPr algn="ctr"/>
            <a:endParaRPr lang="en-GB" dirty="0">
              <a:solidFill>
                <a:schemeClr val="tx1"/>
              </a:solidFill>
            </a:endParaRPr>
          </a:p>
          <a:p>
            <a:pPr algn="ctr"/>
            <a:r>
              <a:rPr lang="en-GB" sz="2400" dirty="0">
                <a:solidFill>
                  <a:srgbClr val="0033CC"/>
                </a:solidFill>
              </a:rPr>
              <a:t>SUSPECT</a:t>
            </a:r>
          </a:p>
          <a:p>
            <a:pPr algn="ctr"/>
            <a:r>
              <a:rPr lang="en-GB" sz="2400" dirty="0">
                <a:solidFill>
                  <a:srgbClr val="0033CC"/>
                </a:solidFill>
              </a:rPr>
              <a:t>(Uniform)</a:t>
            </a: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r>
              <a:rPr lang="en-GB" sz="2400" dirty="0">
                <a:solidFill>
                  <a:srgbClr val="0033CC"/>
                </a:solidFill>
              </a:rPr>
              <a:t>BELIEVE</a:t>
            </a:r>
          </a:p>
          <a:p>
            <a:pPr algn="ctr"/>
            <a:r>
              <a:rPr lang="en-GB" sz="2400" dirty="0">
                <a:solidFill>
                  <a:srgbClr val="0033CC"/>
                </a:solidFill>
              </a:rPr>
              <a:t>(Non uniform)</a:t>
            </a:r>
          </a:p>
        </p:txBody>
      </p:sp>
      <p:sp>
        <p:nvSpPr>
          <p:cNvPr id="13" name="Right Brace 12"/>
          <p:cNvSpPr/>
          <p:nvPr/>
        </p:nvSpPr>
        <p:spPr>
          <a:xfrm>
            <a:off x="5279574" y="1022659"/>
            <a:ext cx="216024" cy="324036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4000" dirty="0"/>
          </a:p>
        </p:txBody>
      </p:sp>
    </p:spTree>
    <p:extLst>
      <p:ext uri="{BB962C8B-B14F-4D97-AF65-F5344CB8AC3E}">
        <p14:creationId xmlns:p14="http://schemas.microsoft.com/office/powerpoint/2010/main" val="3099577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2">
                                            <p:txEl>
                                              <p:pRg st="1" end="1"/>
                                            </p:txEl>
                                          </p:spTgt>
                                        </p:tgtEl>
                                        <p:attrNameLst>
                                          <p:attrName>style.visibility</p:attrName>
                                        </p:attrNameLst>
                                      </p:cBhvr>
                                      <p:to>
                                        <p:strVal val="visible"/>
                                      </p:to>
                                    </p:set>
                                    <p:animEffect transition="in" filter="fade">
                                      <p:cBhvr>
                                        <p:cTn id="38" dur="500"/>
                                        <p:tgtEl>
                                          <p:spTgt spid="12">
                                            <p:txEl>
                                              <p:pRg st="1" end="1"/>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12">
                                            <p:txEl>
                                              <p:pRg st="2" end="2"/>
                                            </p:txEl>
                                          </p:spTgt>
                                        </p:tgtEl>
                                        <p:attrNameLst>
                                          <p:attrName>style.visibility</p:attrName>
                                        </p:attrNameLst>
                                      </p:cBhvr>
                                      <p:to>
                                        <p:strVal val="visible"/>
                                      </p:to>
                                    </p:set>
                                    <p:animEffect transition="in" filter="fade">
                                      <p:cBhvr>
                                        <p:cTn id="41" dur="500"/>
                                        <p:tgtEl>
                                          <p:spTgt spid="12">
                                            <p:txEl>
                                              <p:pRg st="2" end="2"/>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2">
                                            <p:txEl>
                                              <p:pRg st="10" end="10"/>
                                            </p:txEl>
                                          </p:spTgt>
                                        </p:tgtEl>
                                        <p:attrNameLst>
                                          <p:attrName>style.visibility</p:attrName>
                                        </p:attrNameLst>
                                      </p:cBhvr>
                                      <p:to>
                                        <p:strVal val="visible"/>
                                      </p:to>
                                    </p:set>
                                    <p:animEffect transition="in" filter="fade">
                                      <p:cBhvr>
                                        <p:cTn id="46" dur="500"/>
                                        <p:tgtEl>
                                          <p:spTgt spid="12">
                                            <p:txEl>
                                              <p:pRg st="10" end="10"/>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12">
                                            <p:txEl>
                                              <p:pRg st="11" end="11"/>
                                            </p:txEl>
                                          </p:spTgt>
                                        </p:tgtEl>
                                        <p:attrNameLst>
                                          <p:attrName>style.visibility</p:attrName>
                                        </p:attrNameLst>
                                      </p:cBhvr>
                                      <p:to>
                                        <p:strVal val="visible"/>
                                      </p:to>
                                    </p:set>
                                    <p:animEffect transition="in" filter="fade">
                                      <p:cBhvr>
                                        <p:cTn id="49" dur="500"/>
                                        <p:tgtEl>
                                          <p:spTgt spid="12">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P spid="10" grpId="0"/>
      <p:bldP spid="12" grpId="0"/>
      <p:bldP spid="13"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A car and a stop sign&#10;&#10;Description automatically generated with medium confidence">
            <a:extLst>
              <a:ext uri="{FF2B5EF4-FFF2-40B4-BE49-F238E27FC236}">
                <a16:creationId xmlns:a16="http://schemas.microsoft.com/office/drawing/2014/main" id="{3F611EB9-B27F-0E4B-BB15-F782FF56BA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39" b="2"/>
          <a:stretch/>
        </p:blipFill>
        <p:spPr bwMode="auto">
          <a:xfrm>
            <a:off x="841248" y="2516777"/>
            <a:ext cx="5013287" cy="3660185"/>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
          <p:cNvSpPr txBox="1">
            <a:spLocks noChangeArrowheads="1"/>
          </p:cNvSpPr>
          <p:nvPr/>
        </p:nvSpPr>
        <p:spPr bwMode="auto">
          <a:xfrm>
            <a:off x="6096001" y="2516777"/>
            <a:ext cx="5254752" cy="36601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S</a:t>
            </a:r>
            <a:r>
              <a:rPr lang="en-US" altLang="en-US" b="0" dirty="0">
                <a:solidFill>
                  <a:schemeClr val="tx1"/>
                </a:solidFill>
                <a:latin typeface="+mn-lt"/>
                <a:ea typeface="+mn-ea"/>
              </a:rPr>
              <a:t>uspect driver may be under the influence of alcohol/drugs</a:t>
            </a:r>
          </a:p>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A</a:t>
            </a:r>
            <a:r>
              <a:rPr lang="en-US" altLang="en-US" b="0" dirty="0">
                <a:solidFill>
                  <a:schemeClr val="tx1"/>
                </a:solidFill>
                <a:latin typeface="+mn-lt"/>
                <a:ea typeface="+mn-ea"/>
              </a:rPr>
              <a:t>ccident occurs where the vehicle has been involved in a Road Traffic Collision (RTC)</a:t>
            </a:r>
          </a:p>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M</a:t>
            </a:r>
            <a:r>
              <a:rPr lang="en-US" altLang="en-US" b="0" dirty="0">
                <a:solidFill>
                  <a:schemeClr val="tx1"/>
                </a:solidFill>
                <a:latin typeface="+mn-lt"/>
                <a:ea typeface="+mn-ea"/>
              </a:rPr>
              <a:t>oving traffic offence has been committed</a:t>
            </a:r>
          </a:p>
        </p:txBody>
      </p:sp>
      <p:sp>
        <p:nvSpPr>
          <p:cNvPr id="6" name="Content Placeholder 2"/>
          <p:cNvSpPr txBox="1">
            <a:spLocks/>
          </p:cNvSpPr>
          <p:nvPr/>
        </p:nvSpPr>
        <p:spPr>
          <a:xfrm>
            <a:off x="2116431" y="347471"/>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TextBox 8">
            <a:extLst>
              <a:ext uri="{FF2B5EF4-FFF2-40B4-BE49-F238E27FC236}">
                <a16:creationId xmlns:a16="http://schemas.microsoft.com/office/drawing/2014/main" id="{B0F29AAC-7BF6-C144-8989-82BD91085F4A}"/>
              </a:ext>
            </a:extLst>
          </p:cNvPr>
          <p:cNvSpPr txBox="1"/>
          <p:nvPr/>
        </p:nvSpPr>
        <p:spPr>
          <a:xfrm>
            <a:off x="542545" y="706304"/>
            <a:ext cx="5905756" cy="1089529"/>
          </a:xfrm>
          <a:prstGeom prst="rect">
            <a:avLst/>
          </a:prstGeom>
          <a:noFill/>
        </p:spPr>
        <p:txBody>
          <a:bodyPr wrap="square">
            <a:spAutoFit/>
          </a:bodyPr>
          <a:lstStyle/>
          <a:p>
            <a:pPr>
              <a:lnSpc>
                <a:spcPct val="90000"/>
              </a:lnSpc>
              <a:spcBef>
                <a:spcPct val="0"/>
              </a:spcBef>
              <a:spcAft>
                <a:spcPts val="600"/>
              </a:spcAft>
            </a:pPr>
            <a:r>
              <a:rPr lang="en-US" altLang="en-US" sz="3600" b="0" dirty="0">
                <a:solidFill>
                  <a:srgbClr val="FF0000"/>
                </a:solidFill>
                <a:latin typeface="+mn-lt"/>
                <a:ea typeface="+mn-ea"/>
              </a:rPr>
              <a:t>Police Officers can only test </a:t>
            </a:r>
            <a:r>
              <a:rPr lang="en-US" altLang="en-US" sz="3600" b="0" dirty="0">
                <a:solidFill>
                  <a:schemeClr val="bg1"/>
                </a:solidFill>
                <a:latin typeface="+mn-lt"/>
                <a:ea typeface="+mn-ea"/>
              </a:rPr>
              <a:t>a person for alcohol or drugs if: </a:t>
            </a:r>
          </a:p>
        </p:txBody>
      </p:sp>
    </p:spTree>
    <p:extLst>
      <p:ext uri="{BB962C8B-B14F-4D97-AF65-F5344CB8AC3E}">
        <p14:creationId xmlns:p14="http://schemas.microsoft.com/office/powerpoint/2010/main" val="2442896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4654296" y="329184"/>
            <a:ext cx="6894576"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Preliminary Tests</a:t>
            </a:r>
          </a:p>
        </p:txBody>
      </p:sp>
      <p:pic>
        <p:nvPicPr>
          <p:cNvPr id="23554" name="Picture 2" descr="Police forces unite to clamp down on Christmas drink-driving">
            <a:extLst>
              <a:ext uri="{FF2B5EF4-FFF2-40B4-BE49-F238E27FC236}">
                <a16:creationId xmlns:a16="http://schemas.microsoft.com/office/drawing/2014/main" id="{4A7F3291-2854-8041-8667-DA8E708A18E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97" r="1566"/>
          <a:stretch/>
        </p:blipFill>
        <p:spPr bwMode="auto">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8" name="TextBox 4"/>
          <p:cNvSpPr txBox="1">
            <a:spLocks noChangeArrowheads="1"/>
          </p:cNvSpPr>
          <p:nvPr/>
        </p:nvSpPr>
        <p:spPr bwMode="auto">
          <a:xfrm>
            <a:off x="4654296" y="2706624"/>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Roadside breath test</a:t>
            </a:r>
          </a:p>
          <a:p>
            <a:pPr marL="457200"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Approved by Secretary of State</a:t>
            </a:r>
          </a:p>
          <a:p>
            <a:pPr marL="457200"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Indicates if proportion of alcohol in breath exceeds the prescribed limit</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2569141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838201" y="345810"/>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kern="1200" dirty="0">
                <a:solidFill>
                  <a:schemeClr val="accent2"/>
                </a:solidFill>
                <a:latin typeface="+mj-lt"/>
                <a:ea typeface="+mj-ea"/>
                <a:cs typeface="+mj-cs"/>
              </a:rPr>
              <a:t>Considerations</a:t>
            </a:r>
          </a:p>
        </p:txBody>
      </p:sp>
      <p:sp>
        <p:nvSpPr>
          <p:cNvPr id="12" name="TextBox 4"/>
          <p:cNvSpPr txBox="1">
            <a:spLocks noChangeArrowheads="1"/>
          </p:cNvSpPr>
          <p:nvPr/>
        </p:nvSpPr>
        <p:spPr bwMode="auto">
          <a:xfrm>
            <a:off x="413986" y="1825624"/>
            <a:ext cx="5092194"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When did they last consume alcohol?</a:t>
            </a:r>
          </a:p>
          <a:p>
            <a:pPr algn="ctr">
              <a:lnSpc>
                <a:spcPct val="90000"/>
              </a:lnSpc>
              <a:spcBef>
                <a:spcPct val="0"/>
              </a:spcBef>
              <a:spcAft>
                <a:spcPts val="600"/>
              </a:spcAft>
              <a:buNone/>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Have they used any ‘breath freshening’ sprays recently?</a:t>
            </a:r>
          </a:p>
          <a:p>
            <a:pPr indent="-228600" algn="ctr">
              <a:lnSpc>
                <a:spcPct val="90000"/>
              </a:lnSpc>
              <a:spcBef>
                <a:spcPct val="0"/>
              </a:spcBef>
              <a:spcAft>
                <a:spcPts val="600"/>
              </a:spcAft>
              <a:buFont typeface="Arial" panose="020B0604020202020204" pitchFamily="34" charset="0"/>
              <a:buChar char="•"/>
            </a:pPr>
            <a:endParaRPr lang="en-US" altLang="en-US" sz="2800" dirty="0">
              <a:solidFill>
                <a:schemeClr val="tx1"/>
              </a:solidFill>
              <a:latin typeface="+mn-lt"/>
              <a:ea typeface="+mn-ea"/>
            </a:endParaRPr>
          </a:p>
          <a:p>
            <a:pPr algn="ctr">
              <a:lnSpc>
                <a:spcPct val="90000"/>
              </a:lnSpc>
              <a:spcBef>
                <a:spcPct val="0"/>
              </a:spcBef>
              <a:spcAft>
                <a:spcPts val="600"/>
              </a:spcAft>
              <a:buNone/>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Have they smoked recently?</a:t>
            </a:r>
          </a:p>
        </p:txBody>
      </p:sp>
      <p:pic>
        <p:nvPicPr>
          <p:cNvPr id="24578" name="Picture 2" descr="A Few Reasons Why Writing Just 20 Minutes a Day is Good For You | Telling  HerStories: The Broad View">
            <a:extLst>
              <a:ext uri="{FF2B5EF4-FFF2-40B4-BE49-F238E27FC236}">
                <a16:creationId xmlns:a16="http://schemas.microsoft.com/office/drawing/2014/main" id="{13E2876B-3666-F34A-94A0-F03742A535E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249" r="2" b="8958"/>
          <a:stretch/>
        </p:blipFill>
        <p:spPr bwMode="auto">
          <a:xfrm>
            <a:off x="7713796" y="-1"/>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24580" name="Picture 4" descr="344 Deep Breathing Illustrations &amp; Clip Art - iStock">
            <a:extLst>
              <a:ext uri="{FF2B5EF4-FFF2-40B4-BE49-F238E27FC236}">
                <a16:creationId xmlns:a16="http://schemas.microsoft.com/office/drawing/2014/main" id="{8A99AD0F-D9B9-D54F-834C-A97561B3184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939" r="-2" b="8590"/>
          <a:stretch/>
        </p:blipFill>
        <p:spPr bwMode="auto">
          <a:xfrm>
            <a:off x="8443403" y="385009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60244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524256" y="516804"/>
            <a:ext cx="6594189" cy="162521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rgbClr val="FF0000"/>
                </a:solidFill>
                <a:latin typeface="+mj-lt"/>
                <a:ea typeface="+mj-ea"/>
                <a:cs typeface="+mj-cs"/>
              </a:rPr>
              <a:t>Preliminary Drug Tests</a:t>
            </a:r>
          </a:p>
        </p:txBody>
      </p:sp>
      <p:pic>
        <p:nvPicPr>
          <p:cNvPr id="26626" name="Picture 2" descr="Drug-driving limits and roadside testing to be introduced - BBC News">
            <a:extLst>
              <a:ext uri="{FF2B5EF4-FFF2-40B4-BE49-F238E27FC236}">
                <a16:creationId xmlns:a16="http://schemas.microsoft.com/office/drawing/2014/main" id="{8C3BDBE7-9D33-AC46-926C-3030A6C6687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0550" y="2660287"/>
            <a:ext cx="6512298" cy="364688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4"/>
          <p:cNvSpPr txBox="1">
            <a:spLocks noChangeArrowheads="1"/>
          </p:cNvSpPr>
          <p:nvPr/>
        </p:nvSpPr>
        <p:spPr bwMode="auto">
          <a:xfrm>
            <a:off x="8029319" y="917725"/>
            <a:ext cx="3424739" cy="48523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3600" dirty="0">
                <a:solidFill>
                  <a:srgbClr val="FF0000"/>
                </a:solidFill>
                <a:latin typeface="+mn-lt"/>
                <a:ea typeface="+mn-ea"/>
              </a:rPr>
              <a:t>Sweat or saliva samples</a:t>
            </a:r>
          </a:p>
          <a:p>
            <a:pPr indent="-228600">
              <a:lnSpc>
                <a:spcPct val="90000"/>
              </a:lnSpc>
              <a:spcBef>
                <a:spcPct val="0"/>
              </a:spcBef>
              <a:spcAft>
                <a:spcPts val="600"/>
              </a:spcAft>
              <a:buFont typeface="Arial" panose="020B0604020202020204" pitchFamily="34" charset="0"/>
              <a:buChar char="•"/>
            </a:pPr>
            <a:endParaRPr lang="en-US" altLang="en-US" sz="3600" dirty="0">
              <a:solidFill>
                <a:srgbClr val="FF0000"/>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3600" dirty="0">
              <a:solidFill>
                <a:srgbClr val="FF0000"/>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3600" dirty="0">
                <a:solidFill>
                  <a:srgbClr val="FF0000"/>
                </a:solidFill>
                <a:latin typeface="+mn-lt"/>
                <a:ea typeface="+mn-ea"/>
              </a:rPr>
              <a:t>Test may be administered at the scene or at a police station</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29999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02763A4-F35E-C696-4777-522DB0A178B0}"/>
              </a:ext>
            </a:extLst>
          </p:cNvPr>
          <p:cNvSpPr txBox="1"/>
          <p:nvPr/>
        </p:nvSpPr>
        <p:spPr>
          <a:xfrm>
            <a:off x="181783" y="584365"/>
            <a:ext cx="3562597" cy="5689269"/>
          </a:xfrm>
          <a:prstGeom prst="rect">
            <a:avLst/>
          </a:prstGeom>
        </p:spPr>
        <p:txBody>
          <a:bodyPr vert="horz" lIns="91440" tIns="45720" rIns="91440" bIns="45720" rtlCol="0" anchor="b">
            <a:normAutofit fontScale="92500" lnSpcReduction="20000"/>
          </a:bodyPr>
          <a:lstStyle/>
          <a:p>
            <a:pPr algn="ctr">
              <a:lnSpc>
                <a:spcPct val="90000"/>
              </a:lnSpc>
              <a:spcBef>
                <a:spcPct val="0"/>
              </a:spcBef>
              <a:spcAft>
                <a:spcPts val="600"/>
              </a:spcAft>
            </a:pPr>
            <a:r>
              <a:rPr lang="en-US" sz="4000" kern="1200" dirty="0">
                <a:solidFill>
                  <a:schemeClr val="tx1"/>
                </a:solidFill>
                <a:latin typeface="+mj-lt"/>
                <a:ea typeface="+mj-ea"/>
                <a:cs typeface="+mj-cs"/>
              </a:rPr>
              <a:t>Completed Module Feedback Form </a:t>
            </a:r>
            <a:br>
              <a:rPr lang="en-US" sz="4000" kern="1200" dirty="0">
                <a:solidFill>
                  <a:schemeClr val="tx1"/>
                </a:solidFill>
                <a:latin typeface="+mj-lt"/>
                <a:ea typeface="+mj-ea"/>
                <a:cs typeface="+mj-cs"/>
              </a:rPr>
            </a:br>
            <a:br>
              <a:rPr lang="en-US" sz="4000" kern="1200" dirty="0">
                <a:solidFill>
                  <a:schemeClr val="tx1"/>
                </a:solidFill>
                <a:latin typeface="+mj-lt"/>
                <a:ea typeface="+mj-ea"/>
                <a:cs typeface="+mj-cs"/>
              </a:rPr>
            </a:br>
            <a:r>
              <a:rPr lang="en-US" sz="4000" kern="1200" dirty="0">
                <a:solidFill>
                  <a:schemeClr val="tx1"/>
                </a:solidFill>
                <a:latin typeface="+mj-lt"/>
                <a:ea typeface="+mj-ea"/>
                <a:cs typeface="+mj-cs"/>
              </a:rPr>
              <a:t>=</a:t>
            </a:r>
            <a:br>
              <a:rPr lang="en-US" sz="4000" kern="1200" dirty="0">
                <a:solidFill>
                  <a:schemeClr val="tx1"/>
                </a:solidFill>
                <a:latin typeface="+mj-lt"/>
                <a:ea typeface="+mj-ea"/>
                <a:cs typeface="+mj-cs"/>
              </a:rPr>
            </a:br>
            <a:endParaRPr lang="en-US" sz="4000" kern="1200" dirty="0">
              <a:solidFill>
                <a:schemeClr val="tx1"/>
              </a:solidFill>
              <a:latin typeface="+mj-lt"/>
              <a:ea typeface="+mj-ea"/>
              <a:cs typeface="+mj-cs"/>
            </a:endParaRPr>
          </a:p>
          <a:p>
            <a:pPr algn="ctr">
              <a:lnSpc>
                <a:spcPct val="90000"/>
              </a:lnSpc>
              <a:spcBef>
                <a:spcPct val="0"/>
              </a:spcBef>
              <a:spcAft>
                <a:spcPts val="600"/>
              </a:spcAft>
            </a:pPr>
            <a:r>
              <a:rPr lang="en-US" sz="4000" kern="1200" dirty="0">
                <a:solidFill>
                  <a:schemeClr val="tx1"/>
                </a:solidFill>
                <a:latin typeface="+mj-lt"/>
                <a:ea typeface="+mj-ea"/>
                <a:cs typeface="+mj-cs"/>
              </a:rPr>
              <a:t> Coffee Break </a:t>
            </a:r>
            <a:r>
              <a:rPr lang="en-US" sz="4000" dirty="0">
                <a:latin typeface="+mj-lt"/>
                <a:ea typeface="+mj-ea"/>
                <a:cs typeface="+mj-cs"/>
              </a:rPr>
              <a:t> </a:t>
            </a:r>
            <a:r>
              <a:rPr lang="en-US" sz="4000" kern="1200" dirty="0">
                <a:solidFill>
                  <a:schemeClr val="tx1"/>
                </a:solidFill>
                <a:latin typeface="+mj-lt"/>
                <a:ea typeface="+mj-ea"/>
                <a:cs typeface="+mj-cs"/>
              </a:rPr>
              <a:t>&amp; Ticket to my Christmas Revision Session Next Week!</a:t>
            </a:r>
            <a:br>
              <a:rPr lang="en-US" sz="4000" kern="1200" dirty="0">
                <a:solidFill>
                  <a:schemeClr val="tx1"/>
                </a:solidFill>
                <a:latin typeface="+mj-lt"/>
                <a:ea typeface="+mj-ea"/>
                <a:cs typeface="+mj-cs"/>
              </a:rPr>
            </a:br>
            <a:br>
              <a:rPr lang="en-US" sz="4000" kern="1200" dirty="0">
                <a:solidFill>
                  <a:schemeClr val="tx1"/>
                </a:solidFill>
                <a:latin typeface="+mj-lt"/>
                <a:ea typeface="+mj-ea"/>
                <a:cs typeface="+mj-cs"/>
              </a:rPr>
            </a:br>
            <a:r>
              <a:rPr lang="en-US" sz="4000" kern="1200" dirty="0">
                <a:solidFill>
                  <a:schemeClr val="tx1"/>
                </a:solidFill>
                <a:latin typeface="+mj-lt"/>
                <a:ea typeface="+mj-ea"/>
                <a:cs typeface="+mj-cs"/>
              </a:rPr>
              <a:t>DIOLCH!! </a:t>
            </a:r>
          </a:p>
        </p:txBody>
      </p:sp>
      <p:pic>
        <p:nvPicPr>
          <p:cNvPr id="3" name="Picture 2" descr="Graphical user interface, application&#10;&#10;Description automatically generated">
            <a:extLst>
              <a:ext uri="{FF2B5EF4-FFF2-40B4-BE49-F238E27FC236}">
                <a16:creationId xmlns:a16="http://schemas.microsoft.com/office/drawing/2014/main" id="{9AFE641C-7104-1B54-6CDC-FE9F75132D78}"/>
              </a:ext>
            </a:extLst>
          </p:cNvPr>
          <p:cNvPicPr>
            <a:picLocks noChangeAspect="1"/>
          </p:cNvPicPr>
          <p:nvPr/>
        </p:nvPicPr>
        <p:blipFill>
          <a:blip r:embed="rId2"/>
          <a:stretch>
            <a:fillRect/>
          </a:stretch>
        </p:blipFill>
        <p:spPr>
          <a:xfrm>
            <a:off x="5885915" y="278079"/>
            <a:ext cx="5848885" cy="5571062"/>
          </a:xfrm>
          <a:prstGeom prst="rect">
            <a:avLst/>
          </a:prstGeom>
        </p:spPr>
      </p:pic>
      <p:pic>
        <p:nvPicPr>
          <p:cNvPr id="1028" name="Picture 4" descr="Moodle | moodle.com (@moodle) / Twitter">
            <a:extLst>
              <a:ext uri="{FF2B5EF4-FFF2-40B4-BE49-F238E27FC236}">
                <a16:creationId xmlns:a16="http://schemas.microsoft.com/office/drawing/2014/main" id="{50BBE51F-0B62-A296-7CC6-7EB3867391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68985" y="4172741"/>
            <a:ext cx="1676400" cy="16764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Nadolig Llawen Santa Badge : Kool Badges">
            <a:extLst>
              <a:ext uri="{FF2B5EF4-FFF2-40B4-BE49-F238E27FC236}">
                <a16:creationId xmlns:a16="http://schemas.microsoft.com/office/drawing/2014/main" id="{1FF7E36E-8087-EB52-7BF7-8C8A34A82E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07012" y="4172740"/>
            <a:ext cx="2100893" cy="21008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996883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A5F939-00BC-F89F-8042-6722B1E2E580}"/>
              </a:ext>
            </a:extLst>
          </p:cNvPr>
          <p:cNvSpPr txBox="1"/>
          <p:nvPr/>
        </p:nvSpPr>
        <p:spPr>
          <a:xfrm>
            <a:off x="639656" y="247697"/>
            <a:ext cx="10909640" cy="136861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600" dirty="0">
                <a:latin typeface="+mj-lt"/>
                <a:ea typeface="+mj-ea"/>
                <a:cs typeface="+mj-cs"/>
              </a:rPr>
              <a:t>BMPL4010 Response Policing </a:t>
            </a:r>
            <a:br>
              <a:rPr lang="en-US" sz="4600" dirty="0">
                <a:latin typeface="+mj-lt"/>
                <a:ea typeface="+mj-ea"/>
                <a:cs typeface="+mj-cs"/>
              </a:rPr>
            </a:br>
            <a:r>
              <a:rPr lang="en-US" sz="4600" dirty="0">
                <a:latin typeface="+mj-lt"/>
                <a:ea typeface="+mj-ea"/>
                <a:cs typeface="+mj-cs"/>
              </a:rPr>
              <a:t>Annual Christmas Quiz </a:t>
            </a:r>
          </a:p>
        </p:txBody>
      </p:sp>
      <p:pic>
        <p:nvPicPr>
          <p:cNvPr id="4" name="Picture 3">
            <a:extLst>
              <a:ext uri="{FF2B5EF4-FFF2-40B4-BE49-F238E27FC236}">
                <a16:creationId xmlns:a16="http://schemas.microsoft.com/office/drawing/2014/main" id="{B740F6B3-FF2E-9E72-066F-8C85A69BBADC}"/>
              </a:ext>
            </a:extLst>
          </p:cNvPr>
          <p:cNvPicPr>
            <a:picLocks noChangeAspect="1"/>
          </p:cNvPicPr>
          <p:nvPr/>
        </p:nvPicPr>
        <p:blipFill>
          <a:blip r:embed="rId3"/>
          <a:stretch>
            <a:fillRect/>
          </a:stretch>
        </p:blipFill>
        <p:spPr>
          <a:xfrm>
            <a:off x="209247" y="3059175"/>
            <a:ext cx="2982227" cy="3605784"/>
          </a:xfrm>
          <a:prstGeom prst="rect">
            <a:avLst/>
          </a:prstGeom>
        </p:spPr>
      </p:pic>
      <p:pic>
        <p:nvPicPr>
          <p:cNvPr id="3" name="Picture 2">
            <a:extLst>
              <a:ext uri="{FF2B5EF4-FFF2-40B4-BE49-F238E27FC236}">
                <a16:creationId xmlns:a16="http://schemas.microsoft.com/office/drawing/2014/main" id="{E147B939-9C35-7464-79B0-5D2CF5135CC0}"/>
              </a:ext>
            </a:extLst>
          </p:cNvPr>
          <p:cNvPicPr>
            <a:picLocks noChangeAspect="1"/>
          </p:cNvPicPr>
          <p:nvPr/>
        </p:nvPicPr>
        <p:blipFill>
          <a:blip r:embed="rId4"/>
          <a:stretch>
            <a:fillRect/>
          </a:stretch>
        </p:blipFill>
        <p:spPr>
          <a:xfrm>
            <a:off x="3554842" y="4242256"/>
            <a:ext cx="5614416" cy="2503711"/>
          </a:xfrm>
          <a:prstGeom prst="rect">
            <a:avLst/>
          </a:prstGeom>
        </p:spPr>
      </p:pic>
      <p:pic>
        <p:nvPicPr>
          <p:cNvPr id="5" name="Picture 4">
            <a:extLst>
              <a:ext uri="{FF2B5EF4-FFF2-40B4-BE49-F238E27FC236}">
                <a16:creationId xmlns:a16="http://schemas.microsoft.com/office/drawing/2014/main" id="{5F278873-56D9-1B22-1A4A-7DD1BB8798AE}"/>
              </a:ext>
            </a:extLst>
          </p:cNvPr>
          <p:cNvPicPr>
            <a:picLocks noChangeAspect="1"/>
          </p:cNvPicPr>
          <p:nvPr/>
        </p:nvPicPr>
        <p:blipFill>
          <a:blip r:embed="rId5"/>
          <a:stretch>
            <a:fillRect/>
          </a:stretch>
        </p:blipFill>
        <p:spPr>
          <a:xfrm>
            <a:off x="3682020" y="2120885"/>
            <a:ext cx="3657178" cy="1928330"/>
          </a:xfrm>
          <a:prstGeom prst="rect">
            <a:avLst/>
          </a:prstGeom>
        </p:spPr>
      </p:pic>
      <p:pic>
        <p:nvPicPr>
          <p:cNvPr id="6" name="Picture 5">
            <a:extLst>
              <a:ext uri="{FF2B5EF4-FFF2-40B4-BE49-F238E27FC236}">
                <a16:creationId xmlns:a16="http://schemas.microsoft.com/office/drawing/2014/main" id="{54E96B4B-C0C4-78CD-35A4-49B733364699}"/>
              </a:ext>
            </a:extLst>
          </p:cNvPr>
          <p:cNvPicPr>
            <a:picLocks noChangeAspect="1"/>
          </p:cNvPicPr>
          <p:nvPr/>
        </p:nvPicPr>
        <p:blipFill>
          <a:blip r:embed="rId6"/>
          <a:stretch>
            <a:fillRect/>
          </a:stretch>
        </p:blipFill>
        <p:spPr>
          <a:xfrm>
            <a:off x="165917" y="247697"/>
            <a:ext cx="2159892" cy="1983174"/>
          </a:xfrm>
          <a:prstGeom prst="rect">
            <a:avLst/>
          </a:prstGeom>
        </p:spPr>
      </p:pic>
      <p:pic>
        <p:nvPicPr>
          <p:cNvPr id="7" name="Picture 6">
            <a:extLst>
              <a:ext uri="{FF2B5EF4-FFF2-40B4-BE49-F238E27FC236}">
                <a16:creationId xmlns:a16="http://schemas.microsoft.com/office/drawing/2014/main" id="{56270372-7AA7-33AF-DFC7-B1B01E21F501}"/>
              </a:ext>
            </a:extLst>
          </p:cNvPr>
          <p:cNvPicPr>
            <a:picLocks noChangeAspect="1"/>
          </p:cNvPicPr>
          <p:nvPr/>
        </p:nvPicPr>
        <p:blipFill>
          <a:blip r:embed="rId7"/>
          <a:stretch>
            <a:fillRect/>
          </a:stretch>
        </p:blipFill>
        <p:spPr>
          <a:xfrm>
            <a:off x="8132573" y="1670967"/>
            <a:ext cx="3405764" cy="2631727"/>
          </a:xfrm>
          <a:prstGeom prst="rect">
            <a:avLst/>
          </a:prstGeom>
        </p:spPr>
      </p:pic>
      <p:pic>
        <p:nvPicPr>
          <p:cNvPr id="8" name="Picture 7">
            <a:extLst>
              <a:ext uri="{FF2B5EF4-FFF2-40B4-BE49-F238E27FC236}">
                <a16:creationId xmlns:a16="http://schemas.microsoft.com/office/drawing/2014/main" id="{616F27B2-C5BB-3BF8-55D9-9E2894DAC3EA}"/>
              </a:ext>
            </a:extLst>
          </p:cNvPr>
          <p:cNvPicPr>
            <a:picLocks noChangeAspect="1"/>
          </p:cNvPicPr>
          <p:nvPr/>
        </p:nvPicPr>
        <p:blipFill>
          <a:blip r:embed="rId8"/>
          <a:stretch>
            <a:fillRect/>
          </a:stretch>
        </p:blipFill>
        <p:spPr>
          <a:xfrm>
            <a:off x="9340244" y="4068246"/>
            <a:ext cx="2677721" cy="2677721"/>
          </a:xfrm>
          <a:prstGeom prst="rect">
            <a:avLst/>
          </a:prstGeom>
        </p:spPr>
      </p:pic>
    </p:spTree>
    <p:extLst>
      <p:ext uri="{BB962C8B-B14F-4D97-AF65-F5344CB8AC3E}">
        <p14:creationId xmlns:p14="http://schemas.microsoft.com/office/powerpoint/2010/main" val="2582016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SUBSTITUTION_ID" val="{42390F79-EEC2-41A1-BDFB-19C101F1FC92}"/>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8800AECC-4248-414D-9D53-67A10087FC8E}"/>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E28BA7E6-2B61-4506-A1B4-ABD42CB554C7}"/>
</p:tagLst>
</file>

<file path=ppt/tags/tag4.xml><?xml version="1.0" encoding="utf-8"?>
<p:tagLst xmlns:a="http://schemas.openxmlformats.org/drawingml/2006/main" xmlns:r="http://schemas.openxmlformats.org/officeDocument/2006/relationships" xmlns:p="http://schemas.openxmlformats.org/presentationml/2006/main">
  <p:tag name="MMPROD_SUBSTITUTION_ID" val="{BEF3F8DB-7530-4B24-9B3B-6160C9ED516E}"/>
</p:tagLst>
</file>

<file path=ppt/tags/tag5.xml><?xml version="1.0" encoding="utf-8"?>
<p:tagLst xmlns:a="http://schemas.openxmlformats.org/drawingml/2006/main" xmlns:r="http://schemas.openxmlformats.org/officeDocument/2006/relationships" xmlns:p="http://schemas.openxmlformats.org/presentationml/2006/main">
  <p:tag name="MMPROD_SUBSTITUTION_ID" val="{525C5352-176C-463D-9A7A-BA403D9CE41D}"/>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8E517B57-CC37-423F-AA23-79E3BBE18E96}"/>
</p:tagLst>
</file>

<file path=ppt/tags/tag7.xml><?xml version="1.0" encoding="utf-8"?>
<p:tagLst xmlns:a="http://schemas.openxmlformats.org/drawingml/2006/main" xmlns:r="http://schemas.openxmlformats.org/officeDocument/2006/relationships" xmlns:p="http://schemas.openxmlformats.org/presentationml/2006/main">
  <p:tag name="MMPROD_SUBSTITUTION_ID" val="{D736450E-B741-4470-8B0C-29621B09CBB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752</TotalTime>
  <Words>2865</Words>
  <Application>Microsoft Macintosh PowerPoint</Application>
  <PresentationFormat>Widescreen</PresentationFormat>
  <Paragraphs>472</Paragraphs>
  <Slides>60</Slides>
  <Notes>31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60</vt:i4>
      </vt:variant>
    </vt:vector>
  </HeadingPairs>
  <TitlesOfParts>
    <vt:vector size="67" baseType="lpstr">
      <vt:lpstr>Arial</vt:lpstr>
      <vt:lpstr>Arial Rounded MT Bold</vt:lpstr>
      <vt:lpstr>Bradley Hand</vt:lpstr>
      <vt:lpstr>Calibri</vt:lpstr>
      <vt:lpstr>Calibri Light</vt:lpstr>
      <vt:lpstr>Myriad Pro</vt:lpstr>
      <vt:lpstr>Office Theme</vt:lpstr>
      <vt:lpstr>PowerPoint Presentation</vt:lpstr>
      <vt:lpstr>PowerPoint Presentation</vt:lpstr>
      <vt:lpstr>PowerPoint Presentation</vt:lpstr>
      <vt:lpstr>THRIVE </vt:lpstr>
      <vt:lpstr>PowerPoint Presentation</vt:lpstr>
      <vt:lpstr>PowerPoint Presentation</vt:lpstr>
      <vt:lpstr>PowerPoint Presentation</vt:lpstr>
      <vt:lpstr>PowerPoint Presentation</vt:lpstr>
      <vt:lpstr>PowerPoint Presentation</vt:lpstr>
      <vt:lpstr>Forensic Science</vt:lpstr>
      <vt:lpstr>Forensics</vt:lpstr>
      <vt:lpstr>PowerPoint Presentation</vt:lpstr>
      <vt:lpstr>IMPORTANT! Cross Contamination</vt:lpstr>
      <vt:lpstr>Sources of Forensic Evidence </vt:lpstr>
      <vt:lpstr>Types of Forensic Evidence  </vt:lpstr>
      <vt:lpstr>Trace Evidence </vt:lpstr>
      <vt:lpstr>Impressions</vt:lpstr>
      <vt:lpstr>DNA Evidence </vt:lpstr>
      <vt:lpstr>Finger Marks </vt:lpstr>
      <vt:lpstr>Firearms</vt:lpstr>
      <vt:lpstr>Task:  5 main points to note and report back to the class. </vt:lpstr>
      <vt:lpstr>Managing Scenes:  What happens during each of these stages?  </vt:lpstr>
      <vt:lpstr>Investigative mind-set</vt:lpstr>
      <vt:lpstr>Think: Recovery and Continuity of Evidence</vt:lpstr>
      <vt:lpstr>Think: Recovery and Continuity of Evidence</vt:lpstr>
      <vt:lpstr>The Role of a Crime Scene Investigation (CSI)</vt:lpstr>
      <vt:lpstr>PowerPoint Presentation</vt:lpstr>
      <vt:lpstr>“The Golden Hour” </vt:lpstr>
      <vt:lpstr>PowerPoint Presentation</vt:lpstr>
      <vt:lpstr>Initial Assessment - Risk</vt:lpstr>
      <vt:lpstr>Scene Hazards - Risks</vt:lpstr>
      <vt:lpstr>Priorities - Preserve Life</vt:lpstr>
      <vt:lpstr>PowerPoint Presentation</vt:lpstr>
      <vt:lpstr>PowerPoint Presentation</vt:lpstr>
      <vt:lpstr>The 4 R’s to Remember!  </vt:lpstr>
      <vt:lpstr>Toxicology</vt:lpstr>
      <vt:lpstr>In which incidents may toxicology be relevant?</vt:lpstr>
      <vt:lpstr>Drink / Drug Driving Investigations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Forensic Recovery and Examination </dc:title>
  <dc:creator>Rhiannon Lloyd</dc:creator>
  <cp:lastModifiedBy>Rhiannon Lloyd</cp:lastModifiedBy>
  <cp:revision>15</cp:revision>
  <dcterms:created xsi:type="dcterms:W3CDTF">2022-01-03T16:18:52Z</dcterms:created>
  <dcterms:modified xsi:type="dcterms:W3CDTF">2022-12-01T12:33:43Z</dcterms:modified>
</cp:coreProperties>
</file>