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31"/>
  </p:notesMasterIdLst>
  <p:sldIdLst>
    <p:sldId id="256" r:id="rId2"/>
    <p:sldId id="259" r:id="rId3"/>
    <p:sldId id="257" r:id="rId4"/>
    <p:sldId id="258" r:id="rId5"/>
    <p:sldId id="260" r:id="rId6"/>
    <p:sldId id="261" r:id="rId7"/>
    <p:sldId id="271" r:id="rId8"/>
    <p:sldId id="270" r:id="rId9"/>
    <p:sldId id="275" r:id="rId10"/>
    <p:sldId id="265" r:id="rId11"/>
    <p:sldId id="276" r:id="rId12"/>
    <p:sldId id="277" r:id="rId13"/>
    <p:sldId id="278" r:id="rId14"/>
    <p:sldId id="272" r:id="rId15"/>
    <p:sldId id="273" r:id="rId16"/>
    <p:sldId id="274" r:id="rId17"/>
    <p:sldId id="286" r:id="rId18"/>
    <p:sldId id="279" r:id="rId19"/>
    <p:sldId id="280" r:id="rId20"/>
    <p:sldId id="281" r:id="rId21"/>
    <p:sldId id="267" r:id="rId22"/>
    <p:sldId id="268" r:id="rId23"/>
    <p:sldId id="287" r:id="rId24"/>
    <p:sldId id="282" r:id="rId25"/>
    <p:sldId id="283" r:id="rId26"/>
    <p:sldId id="284" r:id="rId27"/>
    <p:sldId id="285" r:id="rId28"/>
    <p:sldId id="269" r:id="rId29"/>
    <p:sldId id="262" r:id="rId3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009"/>
    <p:restoredTop sz="97234"/>
  </p:normalViewPr>
  <p:slideViewPr>
    <p:cSldViewPr snapToGrid="0" snapToObjects="1">
      <p:cViewPr varScale="1">
        <p:scale>
          <a:sx n="169" d="100"/>
          <a:sy n="169" d="100"/>
        </p:scale>
        <p:origin x="216" y="2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6EB0F0-7872-5C4C-AB10-7E2C7F90C44A}" type="datetimeFigureOut">
              <a:rPr lang="en-US" smtClean="0"/>
              <a:t>12/11/19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A243B7-01C5-6B4A-89D3-BA12356AF8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223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Dyslexic: As we can see in the </a:t>
            </a:r>
            <a:r>
              <a:rPr lang="en-US" dirty="0" err="1"/>
              <a:t>Brocas</a:t>
            </a:r>
            <a:r>
              <a:rPr lang="en-US" dirty="0"/>
              <a:t> of the frontal gyrus the brain stem is the only one active, this is no to say there is no neuros firing at the Parieto-temporal or the </a:t>
            </a:r>
            <a:r>
              <a:rPr lang="en-US" dirty="0" err="1"/>
              <a:t>Occipito</a:t>
            </a:r>
            <a:r>
              <a:rPr lang="en-US" dirty="0"/>
              <a:t>-temporal. It is the fact that their under-developed compared to the typical brain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A243B7-01C5-6B4A-89D3-BA12356AF83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9785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12/11/19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12/11/19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12/11/19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12/11/19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12/11/19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12/11/19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12/11/19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12/11/19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12/11/19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derstood.org/sitecore/service/notfound.aspx?item=%2flearning-attention-issues%2fchild-learning-disabilities%2fdyslexia%2fvideo-inside-the-dyslexic-brain&amp;user=extranet%5cAnonymous&amp;site=website&amp;url=%252fen%252flearning-attention-issues%252fchild-learning-disabilities%252fdyslexia%252fvideo-inside-the-dyslexic-brain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tif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d.ac.uk/files/imports/fileManager/Understanding%20Dyslexia%20Inc%20Addendum%20Feb%202015.pdf" TargetMode="External"/><Relationship Id="rId7" Type="http://schemas.openxmlformats.org/officeDocument/2006/relationships/hyperlink" Target="https://www.researchgate.net/Publication/301284556_Understanding_Dyslexia" TargetMode="External"/><Relationship Id="rId2" Type="http://schemas.openxmlformats.org/officeDocument/2006/relationships/hyperlink" Target="http://www.nessy.com/Us/Files/2014/06/Orton-Gillingham_Report-Final-Version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esearchgate.net/profile/Ebere_Chisom" TargetMode="External"/><Relationship Id="rId5" Type="http://schemas.openxmlformats.org/officeDocument/2006/relationships/hyperlink" Target="https://www.researchgate.net/publication/283170658_Assistive_Mobile_Applications_for_Dyslexia" TargetMode="External"/><Relationship Id="rId4" Type="http://schemas.openxmlformats.org/officeDocument/2006/relationships/hyperlink" Target="https://www.researchgate.net/Publication/329761545_Orton_Gillingham_Who_What_And_Ho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5618C-317B-6143-989B-156C609CBE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4400" dirty="0"/>
              <a:t>An Investigation into the use of Mobile Software for teaching individuals with Dyslexia</a:t>
            </a:r>
            <a:br>
              <a:rPr lang="en-GB" sz="4400" dirty="0"/>
            </a:br>
            <a:endParaRPr lang="en-US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59FA18-6A75-9F4A-A103-6467801CAFC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Ethan Morgan</a:t>
            </a:r>
          </a:p>
        </p:txBody>
      </p:sp>
    </p:spTree>
    <p:extLst>
      <p:ext uri="{BB962C8B-B14F-4D97-AF65-F5344CB8AC3E}">
        <p14:creationId xmlns:p14="http://schemas.microsoft.com/office/powerpoint/2010/main" val="40939494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D770A9-EBB5-F646-AA4E-B70C1D17E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Contents of this Viva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3394FC-351C-C243-B9A0-74F708ECCE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  <a:p>
            <a:r>
              <a:rPr lang="en-US" dirty="0"/>
              <a:t>Dyslexia</a:t>
            </a:r>
          </a:p>
          <a:p>
            <a:r>
              <a:rPr lang="en-US" dirty="0"/>
              <a:t>Modern Day Software</a:t>
            </a:r>
          </a:p>
          <a:p>
            <a:r>
              <a:rPr lang="en-US" dirty="0"/>
              <a:t>The Current Solutions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41039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7A977-0439-D846-AB3E-02274A7D65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554796-8F38-0644-9DA4-23BEFCF988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Mobile Software is becoming more prevalent and easier to produce</a:t>
            </a:r>
          </a:p>
          <a:p>
            <a:r>
              <a:rPr lang="en-US" dirty="0"/>
              <a:t>Dyslexia is still a common Psychological Disorder</a:t>
            </a:r>
          </a:p>
          <a:p>
            <a:r>
              <a:rPr lang="en-US" dirty="0"/>
              <a:t>The present-day methods from the past, doesn’t suffice</a:t>
            </a:r>
          </a:p>
          <a:p>
            <a:r>
              <a:rPr lang="en-US" dirty="0"/>
              <a:t>Teachers held back by expensive and sometimes outdated software suits</a:t>
            </a:r>
          </a:p>
        </p:txBody>
      </p:sp>
    </p:spTree>
    <p:extLst>
      <p:ext uri="{BB962C8B-B14F-4D97-AF65-F5344CB8AC3E}">
        <p14:creationId xmlns:p14="http://schemas.microsoft.com/office/powerpoint/2010/main" val="34233469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5C2B2-ADD8-E84D-A768-7FDBE20DA9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Dyslexia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850C3E-AF2A-D147-BF07-0A16CF458C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Psychological/Neurological Disorder</a:t>
            </a:r>
          </a:p>
          <a:p>
            <a:r>
              <a:rPr lang="en-US" dirty="0"/>
              <a:t>Effects 1 in 10 people globally</a:t>
            </a:r>
          </a:p>
          <a:p>
            <a:r>
              <a:rPr lang="en-US" dirty="0"/>
              <a:t>Putting over 700 million individuals in the group of dyslexia</a:t>
            </a:r>
          </a:p>
          <a:p>
            <a:r>
              <a:rPr lang="en-US" dirty="0"/>
              <a:t>Effects Males more than Females</a:t>
            </a:r>
          </a:p>
          <a:p>
            <a:r>
              <a:rPr lang="en-US" dirty="0"/>
              <a:t>[1]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71432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CF6C6-ACC9-2548-9D2D-0F33F05E4C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It’s Effect – The Brain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097C9A-3C76-ED4C-8F3B-8CB19B07D1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545285"/>
            <a:ext cx="7315200" cy="6031684"/>
          </a:xfrm>
        </p:spPr>
        <p:txBody>
          <a:bodyPr>
            <a:normAutofit lnSpcReduction="10000"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sz="1100" dirty="0"/>
          </a:p>
          <a:p>
            <a:pPr marL="0" indent="0">
              <a:buNone/>
            </a:pPr>
            <a:endParaRPr lang="en-US" sz="1100" dirty="0"/>
          </a:p>
          <a:p>
            <a:pPr marL="0" indent="0">
              <a:buNone/>
            </a:pPr>
            <a:endParaRPr lang="en-US" sz="1100" dirty="0"/>
          </a:p>
          <a:p>
            <a:pPr marL="0" indent="0">
              <a:buNone/>
            </a:pPr>
            <a:endParaRPr lang="en-US" sz="1100" dirty="0"/>
          </a:p>
          <a:p>
            <a:pPr marL="0" indent="0">
              <a:buNone/>
            </a:pPr>
            <a:endParaRPr lang="en-US" sz="1100" dirty="0"/>
          </a:p>
          <a:p>
            <a:pPr marL="0" indent="0">
              <a:buNone/>
            </a:pPr>
            <a:endParaRPr lang="en-US" sz="1100" dirty="0"/>
          </a:p>
          <a:p>
            <a:pPr marL="0" indent="0">
              <a:buNone/>
            </a:pPr>
            <a:r>
              <a:rPr lang="en-US" sz="1100" dirty="0"/>
              <a:t>Source: </a:t>
            </a:r>
            <a:r>
              <a:rPr lang="en-GB" sz="1100" dirty="0">
                <a:hlinkClick r:id="rId3"/>
              </a:rPr>
              <a:t>https://www.understood.org/sitecore/service/notfound.aspx?item=%2flearning-attention-issues%2fchild-learning-disabilities%2fdyslexia%2fvideo-inside-the-dyslexic-brain&amp;user=extranet%5cAnonymous&amp;site=website&amp;url=%252fen%252flearning-attention-issues%252fchild-learning-disabilities%252fdyslexia%252fvideo-inside-the-dyslexic-brain</a:t>
            </a:r>
            <a:endParaRPr lang="en-US" sz="11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97296DC-EB74-D343-B31B-3EAAB62E09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6335" y="1123837"/>
            <a:ext cx="4782624" cy="3530032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16FD224-5EB6-1246-A3D2-9729E15FCA9A}"/>
              </a:ext>
            </a:extLst>
          </p:cNvPr>
          <p:cNvSpPr/>
          <p:nvPr/>
        </p:nvSpPr>
        <p:spPr>
          <a:xfrm>
            <a:off x="5075339" y="3313651"/>
            <a:ext cx="511729" cy="1340218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044D941-8D76-2C42-B746-3AD99605F200}"/>
              </a:ext>
            </a:extLst>
          </p:cNvPr>
          <p:cNvSpPr/>
          <p:nvPr/>
        </p:nvSpPr>
        <p:spPr>
          <a:xfrm>
            <a:off x="7502150" y="3424428"/>
            <a:ext cx="400280" cy="13402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b="1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2844403-1F3E-BE4B-A0F6-C83B0E923EE7}"/>
              </a:ext>
            </a:extLst>
          </p:cNvPr>
          <p:cNvSpPr/>
          <p:nvPr/>
        </p:nvSpPr>
        <p:spPr>
          <a:xfrm>
            <a:off x="7692705" y="3548542"/>
            <a:ext cx="209725" cy="209725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6E1C1FA5-7A28-5347-803A-4DF75D30456C}"/>
              </a:ext>
            </a:extLst>
          </p:cNvPr>
          <p:cNvSpPr/>
          <p:nvPr/>
        </p:nvSpPr>
        <p:spPr>
          <a:xfrm>
            <a:off x="5353389" y="3548541"/>
            <a:ext cx="209725" cy="209725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08B902E-6E43-C14B-8FF2-524EAF143A6F}"/>
              </a:ext>
            </a:extLst>
          </p:cNvPr>
          <p:cNvSpPr/>
          <p:nvPr/>
        </p:nvSpPr>
        <p:spPr>
          <a:xfrm>
            <a:off x="5346491" y="3936026"/>
            <a:ext cx="209725" cy="209725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37E68584-FA3E-334B-A345-CE58C9F69441}"/>
              </a:ext>
            </a:extLst>
          </p:cNvPr>
          <p:cNvSpPr/>
          <p:nvPr/>
        </p:nvSpPr>
        <p:spPr>
          <a:xfrm>
            <a:off x="5346491" y="4323512"/>
            <a:ext cx="209725" cy="209725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59105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B150B5-0F0B-454D-8E00-A89217692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It’s Effects -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9EA6D9-8956-694C-8652-B31178ACE2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British schools deploy SENCO employees.</a:t>
            </a:r>
          </a:p>
          <a:p>
            <a:r>
              <a:rPr lang="en-GB" dirty="0"/>
              <a:t>School Systems do not support those with Dyslexia</a:t>
            </a:r>
          </a:p>
          <a:p>
            <a:r>
              <a:rPr lang="en-GB" dirty="0"/>
              <a:t>Constant Outsourcing for support</a:t>
            </a:r>
          </a:p>
          <a:p>
            <a:pPr marL="0" indent="0">
              <a:buNone/>
            </a:pPr>
            <a:r>
              <a:rPr lang="en-GB" dirty="0"/>
              <a:t>[2]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51050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5618C-317B-6143-989B-156C609CBE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sz="4400" dirty="0"/>
              <a:t>My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59FA18-6A75-9F4A-A103-6467801CAFC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57233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F543C-E545-6C4C-AE30-6ED7D167F2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Dyslexia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94B62-3298-3C45-AEC6-1EC12A8D90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Dyslexic individuals cannot maintain specific characteristics such as Spelling, Reading and Writing </a:t>
            </a:r>
          </a:p>
          <a:p>
            <a:r>
              <a:rPr lang="en-GB" dirty="0"/>
              <a:t>Not considered low intelligence</a:t>
            </a:r>
          </a:p>
          <a:p>
            <a:r>
              <a:rPr lang="en-GB" dirty="0"/>
              <a:t>Does not imply negative education potential</a:t>
            </a:r>
          </a:p>
          <a:p>
            <a:r>
              <a:rPr lang="en-GB" dirty="0"/>
              <a:t>It is neither specific to certain races or genders or social backgrounds</a:t>
            </a:r>
          </a:p>
          <a:p>
            <a:r>
              <a:rPr lang="en-GB" dirty="0"/>
              <a:t>Male to Female statistics showing that it is the ratio of 3:1 and 5:1, in 2019 it is still largely disputed.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[3]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82563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5618C-317B-6143-989B-156C609CBE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sz="4400" dirty="0"/>
              <a:t>Methods of Teaching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59FA18-6A75-9F4A-A103-6467801CAFC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74560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9E351-7ED4-8E45-B1EA-625F6CE3A8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Orton-</a:t>
            </a:r>
            <a:r>
              <a:rPr lang="en-US" dirty="0" err="1"/>
              <a:t>Gillingham</a:t>
            </a:r>
            <a:r>
              <a:rPr lang="en-US" dirty="0"/>
              <a:t>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B87CB6-3B2F-C74B-BAFD-625D618561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Phonology</a:t>
            </a:r>
          </a:p>
          <a:p>
            <a:r>
              <a:rPr lang="en-GB" dirty="0"/>
              <a:t>Syllabification</a:t>
            </a:r>
          </a:p>
          <a:p>
            <a:r>
              <a:rPr lang="en-GB" dirty="0"/>
              <a:t>Morphology</a:t>
            </a:r>
          </a:p>
          <a:p>
            <a:r>
              <a:rPr lang="en-GB" dirty="0"/>
              <a:t> Sequential and Incremental </a:t>
            </a:r>
          </a:p>
          <a:p>
            <a:r>
              <a:rPr lang="en-GB" dirty="0"/>
              <a:t>Individualized </a:t>
            </a:r>
          </a:p>
          <a:p>
            <a:pPr marL="0" indent="0">
              <a:buNone/>
            </a:pPr>
            <a:r>
              <a:rPr lang="en-US" dirty="0"/>
              <a:t>[3]</a:t>
            </a:r>
          </a:p>
        </p:txBody>
      </p:sp>
    </p:spTree>
    <p:extLst>
      <p:ext uri="{BB962C8B-B14F-4D97-AF65-F5344CB8AC3E}">
        <p14:creationId xmlns:p14="http://schemas.microsoft.com/office/powerpoint/2010/main" val="20771973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82851-8F55-0047-A93D-AF38AFCF55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Incremental Writing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E71B6-60D9-534A-B2C4-4CB084D21E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Shorter sentences, less use of upper-cased letters and prefer lower-case letters where possible </a:t>
            </a:r>
          </a:p>
          <a:p>
            <a:r>
              <a:rPr lang="en-GB" dirty="0"/>
              <a:t>Avoiding underlined text and bold letters </a:t>
            </a:r>
          </a:p>
          <a:p>
            <a:pPr marL="0" indent="0">
              <a:buNone/>
            </a:pPr>
            <a:r>
              <a:rPr lang="en-GB" dirty="0"/>
              <a:t>[4]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92507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4CD88-C853-5C49-99AE-0661B874E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Mobile Applications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D6592D-B109-2643-9035-2A979B1374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Multi-sensory Activities </a:t>
            </a:r>
          </a:p>
          <a:p>
            <a:r>
              <a:rPr lang="en-GB" dirty="0"/>
              <a:t>Include Audio, Physical and Emotional stimulation</a:t>
            </a:r>
          </a:p>
          <a:p>
            <a:r>
              <a:rPr lang="en-GB" dirty="0"/>
              <a:t> Mobile Phones are plentiful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48455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5618C-317B-6143-989B-156C609CBE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sz="4400" dirty="0"/>
              <a:t>My Research - Current Systems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59FA18-6A75-9F4A-A103-6467801CAFC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20603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4A930-F526-744A-9E21-88E2210D69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Assistive technology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B092B3-462D-1044-9BD3-EBEC92FF78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Has been used for many years</a:t>
            </a:r>
          </a:p>
          <a:p>
            <a:r>
              <a:rPr lang="en-GB" dirty="0"/>
              <a:t>Budgetary requirements are high </a:t>
            </a:r>
          </a:p>
          <a:p>
            <a:r>
              <a:rPr lang="en-GB" dirty="0"/>
              <a:t>Certain education institutes or organizations are not capable for funding such technology</a:t>
            </a:r>
          </a:p>
          <a:p>
            <a:r>
              <a:rPr lang="en-GB" dirty="0"/>
              <a:t>This technology has become less costly and more frequent</a:t>
            </a:r>
          </a:p>
          <a:p>
            <a:r>
              <a:rPr lang="en-GB" dirty="0"/>
              <a:t>Can be free such as with Operating Systems (MacOS, Windows)</a:t>
            </a:r>
          </a:p>
          <a:p>
            <a:r>
              <a:rPr lang="en-GB" dirty="0"/>
              <a:t>Text-To-Speech Assistive Technologies</a:t>
            </a:r>
          </a:p>
          <a:p>
            <a:pPr marL="0" indent="0">
              <a:buNone/>
            </a:pPr>
            <a:r>
              <a:rPr lang="en-GB" dirty="0"/>
              <a:t>[5]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57168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80837-3277-6349-83E5-C3B8803E2A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Phonograms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65DD0-AE02-A24E-9B01-DE2FCB52E4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Phonograms are the core of any language</a:t>
            </a:r>
          </a:p>
          <a:p>
            <a:r>
              <a:rPr lang="en-GB" dirty="0"/>
              <a:t>Consists of a Grapheme and Phoneme</a:t>
            </a:r>
          </a:p>
          <a:p>
            <a:r>
              <a:rPr lang="en-GB" dirty="0"/>
              <a:t>Not Technological</a:t>
            </a:r>
          </a:p>
          <a:p>
            <a:r>
              <a:rPr lang="en-GB" dirty="0"/>
              <a:t>Relationships between letters and speech</a:t>
            </a:r>
          </a:p>
          <a:p>
            <a:pPr marL="0" indent="0">
              <a:buNone/>
            </a:pPr>
            <a:r>
              <a:rPr lang="en-GB" dirty="0"/>
              <a:t>[5]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82267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DCF18-121C-4446-B46D-099F3184AB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Audio Books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6FB06B-0DE7-3642-98B8-0BEFA81294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Hearing different words being pronounced, letters being said and whole paragraphs being spoken</a:t>
            </a:r>
          </a:p>
          <a:p>
            <a:r>
              <a:rPr lang="en-GB" dirty="0"/>
              <a:t>Effective Amongst Children</a:t>
            </a:r>
          </a:p>
          <a:p>
            <a:r>
              <a:rPr lang="en-GB" dirty="0"/>
              <a:t>They Mimicking Speech </a:t>
            </a:r>
          </a:p>
          <a:p>
            <a:pPr marL="0" indent="0">
              <a:buNone/>
            </a:pPr>
            <a:r>
              <a:rPr lang="en-US" dirty="0"/>
              <a:t>[5]</a:t>
            </a:r>
          </a:p>
        </p:txBody>
      </p:sp>
    </p:spTree>
    <p:extLst>
      <p:ext uri="{BB962C8B-B14F-4D97-AF65-F5344CB8AC3E}">
        <p14:creationId xmlns:p14="http://schemas.microsoft.com/office/powerpoint/2010/main" val="1670492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5618C-317B-6143-989B-156C609CBE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sz="4400" dirty="0"/>
              <a:t>Aims and Objectives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59FA18-6A75-9F4A-A103-6467801CAFC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76770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E3BA9-5F0C-FF45-9224-FE3D9BE984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24CF2E-F323-0144-8C61-22394DE3E9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Investigate the use of Mobile Software for teaching individuals with Dyslexia </a:t>
            </a:r>
          </a:p>
          <a:p>
            <a:r>
              <a:rPr lang="en-GB" b="1" dirty="0"/>
              <a:t>Develop a new mobile software solution that is </a:t>
            </a:r>
          </a:p>
          <a:p>
            <a:pPr lvl="1"/>
            <a:r>
              <a:rPr lang="en-GB" b="1" dirty="0"/>
              <a:t>fluid</a:t>
            </a:r>
          </a:p>
          <a:p>
            <a:pPr lvl="1"/>
            <a:r>
              <a:rPr lang="en-GB" b="1" dirty="0"/>
              <a:t>simple </a:t>
            </a:r>
          </a:p>
          <a:p>
            <a:pPr lvl="1"/>
            <a:r>
              <a:rPr lang="en-GB" b="1" dirty="0"/>
              <a:t>supports those with dyslexia. </a:t>
            </a:r>
          </a:p>
        </p:txBody>
      </p:sp>
    </p:spTree>
    <p:extLst>
      <p:ext uri="{BB962C8B-B14F-4D97-AF65-F5344CB8AC3E}">
        <p14:creationId xmlns:p14="http://schemas.microsoft.com/office/powerpoint/2010/main" val="2674164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9E9BC-11A9-0540-9078-9142C1A98F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A13A2-56CA-1141-9EA6-C67D4D9DFC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528992"/>
            <a:ext cx="7315200" cy="5455756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Undertake a detailed literature review</a:t>
            </a:r>
          </a:p>
          <a:p>
            <a:pPr lvl="1"/>
            <a:r>
              <a:rPr lang="en-GB" dirty="0"/>
              <a:t>Analyse data through truthful resources</a:t>
            </a:r>
          </a:p>
          <a:p>
            <a:pPr lvl="0"/>
            <a:r>
              <a:rPr lang="en-GB" dirty="0"/>
              <a:t>Design a Mobile Application </a:t>
            </a:r>
          </a:p>
          <a:p>
            <a:pPr lvl="1"/>
            <a:r>
              <a:rPr lang="en-GB" dirty="0"/>
              <a:t>Develop Diagrams </a:t>
            </a:r>
          </a:p>
          <a:p>
            <a:pPr lvl="1"/>
            <a:r>
              <a:rPr lang="en-GB" dirty="0"/>
              <a:t>Drawings</a:t>
            </a:r>
          </a:p>
          <a:p>
            <a:pPr lvl="0"/>
            <a:r>
              <a:rPr lang="en-GB" dirty="0"/>
              <a:t>Drawn diagrams to provide an overview of the application</a:t>
            </a:r>
          </a:p>
          <a:p>
            <a:pPr lvl="1"/>
            <a:r>
              <a:rPr lang="en-GB" dirty="0"/>
              <a:t>Colour schemes to provide a visual and artistic point of view</a:t>
            </a:r>
          </a:p>
          <a:p>
            <a:pPr lvl="1"/>
            <a:r>
              <a:rPr lang="en-GB" dirty="0"/>
              <a:t>Research the best approach towards development as well as resources for development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87255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91395-F275-7F4C-9D17-454174AC2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Objectives (contd.)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F81F4-AFDD-2D42-879B-7598DCCF23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581891"/>
            <a:ext cx="7315200" cy="5402857"/>
          </a:xfrm>
        </p:spPr>
        <p:txBody>
          <a:bodyPr/>
          <a:lstStyle/>
          <a:p>
            <a:pPr lvl="0"/>
            <a:endParaRPr lang="en-GB" dirty="0"/>
          </a:p>
          <a:p>
            <a:pPr lvl="0"/>
            <a:r>
              <a:rPr lang="en-GB" dirty="0"/>
              <a:t>Research into software solutions and what other apps have </a:t>
            </a:r>
          </a:p>
          <a:p>
            <a:pPr lvl="1"/>
            <a:r>
              <a:rPr lang="en-GB" dirty="0"/>
              <a:t>They’re effectiveness</a:t>
            </a:r>
          </a:p>
          <a:p>
            <a:pPr lvl="1"/>
            <a:r>
              <a:rPr lang="en-GB" dirty="0"/>
              <a:t>Affordability</a:t>
            </a:r>
          </a:p>
          <a:p>
            <a:pPr lvl="1"/>
            <a:r>
              <a:rPr lang="en-GB" dirty="0"/>
              <a:t>Cross-Platform</a:t>
            </a:r>
          </a:p>
          <a:p>
            <a:pPr lvl="0"/>
            <a:r>
              <a:rPr lang="en-GB" dirty="0"/>
              <a:t> Research the best approach towards development as well as resources </a:t>
            </a:r>
          </a:p>
          <a:p>
            <a:pPr lvl="1"/>
            <a:r>
              <a:rPr lang="en-GB" dirty="0"/>
              <a:t>Improve the Design and Application through a recursive development cycle whereby the Agile life cycle will be used as its core</a:t>
            </a:r>
          </a:p>
          <a:p>
            <a:pPr lvl="0"/>
            <a:r>
              <a:rPr lang="en-GB" dirty="0"/>
              <a:t>Development should be a constant cycle of development and testing, continually improving from each step.</a:t>
            </a:r>
          </a:p>
          <a:p>
            <a:pPr lvl="0"/>
            <a:r>
              <a:rPr lang="en-GB" dirty="0"/>
              <a:t>Test the App on those with Dyslexia</a:t>
            </a:r>
          </a:p>
          <a:p>
            <a:pPr lvl="1"/>
            <a:r>
              <a:rPr lang="en-GB" dirty="0"/>
              <a:t>Complete an Ethics Form</a:t>
            </a:r>
          </a:p>
          <a:p>
            <a:pPr lvl="1"/>
            <a:r>
              <a:rPr lang="en-GB" dirty="0"/>
              <a:t>Provide a scoring range</a:t>
            </a:r>
          </a:p>
          <a:p>
            <a:pPr lvl="1"/>
            <a:r>
              <a:rPr lang="en-GB" dirty="0"/>
              <a:t>And interview each candidate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49775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EBCCC-70E0-124C-9DAD-FBFF2167F3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64D07-EC69-384E-A294-2E26EB30A3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Positivism </a:t>
            </a:r>
          </a:p>
          <a:p>
            <a:pPr lvl="1"/>
            <a:r>
              <a:rPr lang="en-GB" dirty="0"/>
              <a:t>Objectivity is key</a:t>
            </a:r>
          </a:p>
          <a:p>
            <a:pPr lvl="1"/>
            <a:r>
              <a:rPr lang="en-GB" dirty="0"/>
              <a:t>Scientific reasoning</a:t>
            </a:r>
          </a:p>
          <a:p>
            <a:pPr lvl="1"/>
            <a:r>
              <a:rPr lang="en-GB" dirty="0"/>
              <a:t>Good Practice</a:t>
            </a:r>
          </a:p>
          <a:p>
            <a:r>
              <a:rPr lang="en-GB" dirty="0"/>
              <a:t>Deductive </a:t>
            </a:r>
          </a:p>
          <a:p>
            <a:pPr lvl="1"/>
            <a:r>
              <a:rPr lang="en-GB" dirty="0"/>
              <a:t>Starts with a Theory</a:t>
            </a:r>
          </a:p>
          <a:p>
            <a:pPr lvl="1"/>
            <a:r>
              <a:rPr lang="en-GB" dirty="0"/>
              <a:t>Confirmation to support evidence</a:t>
            </a:r>
          </a:p>
          <a:p>
            <a:pPr lvl="1"/>
            <a:r>
              <a:rPr lang="en-GB" dirty="0"/>
              <a:t>Ends with an observation</a:t>
            </a:r>
          </a:p>
          <a:p>
            <a:r>
              <a:rPr lang="en-GB" dirty="0"/>
              <a:t>Case Study</a:t>
            </a:r>
          </a:p>
          <a:p>
            <a:pPr lvl="1"/>
            <a:r>
              <a:rPr lang="en-GB" dirty="0"/>
              <a:t>In-Depth</a:t>
            </a:r>
          </a:p>
          <a:p>
            <a:pPr lvl="1"/>
            <a:r>
              <a:rPr lang="en-GB" dirty="0"/>
              <a:t>No missed insights</a:t>
            </a:r>
          </a:p>
          <a:p>
            <a:pPr lvl="1"/>
            <a:r>
              <a:rPr lang="en-GB" dirty="0"/>
              <a:t>Greater evidence of affectability</a:t>
            </a:r>
          </a:p>
          <a:p>
            <a:r>
              <a:rPr lang="en-GB" dirty="0"/>
              <a:t>Cross-Sectional</a:t>
            </a:r>
          </a:p>
          <a:p>
            <a:pPr lvl="1"/>
            <a:r>
              <a:rPr lang="en-GB" dirty="0"/>
              <a:t>Project length is short term</a:t>
            </a:r>
          </a:p>
          <a:p>
            <a:pPr lvl="1"/>
            <a:r>
              <a:rPr lang="en-GB" dirty="0"/>
              <a:t>No need to provide data from long-periods of time</a:t>
            </a:r>
          </a:p>
          <a:p>
            <a:pPr lvl="1"/>
            <a:r>
              <a:rPr lang="en-GB" dirty="0"/>
              <a:t>It is iterative</a:t>
            </a:r>
          </a:p>
          <a:p>
            <a:r>
              <a:rPr lang="en-GB" dirty="0"/>
              <a:t>Quantitative &amp; Qualitative </a:t>
            </a:r>
          </a:p>
          <a:p>
            <a:pPr lvl="1"/>
            <a:r>
              <a:rPr lang="en-GB" dirty="0"/>
              <a:t>Scientific Reasoning means Qualitative </a:t>
            </a:r>
          </a:p>
          <a:p>
            <a:pPr lvl="1"/>
            <a:r>
              <a:rPr lang="en-GB" dirty="0"/>
              <a:t>Testing the app means Quantitative</a:t>
            </a:r>
          </a:p>
        </p:txBody>
      </p:sp>
    </p:spTree>
    <p:extLst>
      <p:ext uri="{BB962C8B-B14F-4D97-AF65-F5344CB8AC3E}">
        <p14:creationId xmlns:p14="http://schemas.microsoft.com/office/powerpoint/2010/main" val="5303311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6C975-6505-104C-84C8-9DE2439FC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Rational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4021A7-CC18-6948-82B0-0B996D2D81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Current Solutions are outdated</a:t>
            </a:r>
          </a:p>
          <a:p>
            <a:pPr lvl="1"/>
            <a:r>
              <a:rPr lang="en-US" dirty="0"/>
              <a:t>We’re not relying on paper much anymore</a:t>
            </a:r>
          </a:p>
          <a:p>
            <a:r>
              <a:rPr lang="en-US" dirty="0"/>
              <a:t>Mobile Phones are in-expensive and the younger generations</a:t>
            </a:r>
          </a:p>
          <a:p>
            <a:pPr lvl="1"/>
            <a:r>
              <a:rPr lang="en-US" dirty="0"/>
              <a:t>Technology is Rampant</a:t>
            </a:r>
          </a:p>
          <a:p>
            <a:r>
              <a:rPr lang="en-US" dirty="0"/>
              <a:t>Current Solutions are Expensive</a:t>
            </a:r>
          </a:p>
          <a:p>
            <a:r>
              <a:rPr lang="en-US" dirty="0"/>
              <a:t>Subjectivity is too involved</a:t>
            </a:r>
          </a:p>
          <a:p>
            <a:r>
              <a:rPr lang="en-US" dirty="0"/>
              <a:t>Privatization of certain Applications and Software Solutions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56518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5618C-317B-6143-989B-156C609CBE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sz="4400" dirty="0"/>
              <a:t>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59FA18-6A75-9F4A-A103-6467801CAFC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74229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60436-0637-4D45-BFBE-21BA74FE11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09C428-2FBC-D848-AA9E-3A584EA3BC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Git for Version Control</a:t>
            </a:r>
          </a:p>
          <a:p>
            <a:r>
              <a:rPr lang="en-GB" dirty="0" err="1"/>
              <a:t>Github</a:t>
            </a:r>
            <a:r>
              <a:rPr lang="en-GB" dirty="0"/>
              <a:t> to manage the project at a central location</a:t>
            </a:r>
          </a:p>
          <a:p>
            <a:r>
              <a:rPr lang="en-GB" dirty="0"/>
              <a:t>Continuous Integration with </a:t>
            </a:r>
            <a:r>
              <a:rPr lang="en-GB" dirty="0" err="1"/>
              <a:t>TravisCI</a:t>
            </a:r>
            <a:endParaRPr lang="en-GB" dirty="0"/>
          </a:p>
          <a:p>
            <a:r>
              <a:rPr lang="en-GB" dirty="0"/>
              <a:t>Trello to manage my workflow</a:t>
            </a:r>
          </a:p>
        </p:txBody>
      </p:sp>
    </p:spTree>
    <p:extLst>
      <p:ext uri="{BB962C8B-B14F-4D97-AF65-F5344CB8AC3E}">
        <p14:creationId xmlns:p14="http://schemas.microsoft.com/office/powerpoint/2010/main" val="131403014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B086509-1281-468A-AAAC-1BBEDAE75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EA73850-2107-4E65-85FE-EDD3F45FC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2000"/>
            <a:ext cx="4053525" cy="5334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09995C-2ED4-1B46-A91D-A761D299C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3616348" cy="1322637"/>
          </a:xfrm>
        </p:spPr>
        <p:txBody>
          <a:bodyPr>
            <a:normAutofit/>
          </a:bodyPr>
          <a:lstStyle/>
          <a:p>
            <a:r>
              <a:rPr lang="en-GB"/>
              <a:t>Development (contd.)</a:t>
            </a:r>
            <a:endParaRPr lang="en-GB" dirty="0"/>
          </a:p>
        </p:txBody>
      </p:sp>
      <p:sp>
        <p:nvSpPr>
          <p:cNvPr id="28" name="Content Placeholder 10">
            <a:extLst>
              <a:ext uri="{FF2B5EF4-FFF2-40B4-BE49-F238E27FC236}">
                <a16:creationId xmlns:a16="http://schemas.microsoft.com/office/drawing/2014/main" id="{A48D3823-61B2-4D8A-844E-2A9C5CD946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920" y="2597864"/>
            <a:ext cx="3616348" cy="3386883"/>
          </a:xfrm>
        </p:spPr>
        <p:txBody>
          <a:bodyPr anchor="t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Code will be written in Dart, using the Flutter Framework.</a:t>
            </a:r>
          </a:p>
          <a:p>
            <a:r>
              <a:rPr lang="en-US" dirty="0">
                <a:solidFill>
                  <a:srgbClr val="FFFFFF"/>
                </a:solidFill>
              </a:rPr>
              <a:t>One language multiple systems</a:t>
            </a:r>
          </a:p>
          <a:p>
            <a:r>
              <a:rPr lang="en-US" dirty="0">
                <a:solidFill>
                  <a:srgbClr val="FFFFFF"/>
                </a:solidFill>
              </a:rPr>
              <a:t>Dependency management using </a:t>
            </a:r>
            <a:r>
              <a:rPr lang="en-US" dirty="0" err="1">
                <a:solidFill>
                  <a:srgbClr val="FFFFFF"/>
                </a:solidFill>
              </a:rPr>
              <a:t>pubspec</a:t>
            </a:r>
            <a:r>
              <a:rPr lang="en-US" dirty="0">
                <a:solidFill>
                  <a:srgbClr val="FFFFFF"/>
                </a:solidFill>
              </a:rPr>
              <a:t>.</a:t>
            </a:r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3A5C6CB0-F1E4-DC48-9140-F4329EA7E3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5391" y="1327490"/>
            <a:ext cx="3435968" cy="4203019"/>
          </a:xfrm>
          <a:prstGeom prst="rect">
            <a:avLst/>
          </a:prstGeom>
        </p:spPr>
      </p:pic>
      <p:pic>
        <p:nvPicPr>
          <p:cNvPr id="7" name="Picture 6" descr="A close up of a screen&#10;&#10;Description automatically generated">
            <a:extLst>
              <a:ext uri="{FF2B5EF4-FFF2-40B4-BE49-F238E27FC236}">
                <a16:creationId xmlns:a16="http://schemas.microsoft.com/office/drawing/2014/main" id="{2C70A1C6-F54B-9B4E-9153-ADA03A30D4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1399" y="2625842"/>
            <a:ext cx="3435969" cy="1606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5974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C2844-AC1E-4A42-8F03-E37BD4CE25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(contd. 2)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7BF6CD-1B80-7D46-B69E-A4155EFABC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Hosting for the backend will be on Digital Ocean</a:t>
            </a:r>
          </a:p>
          <a:p>
            <a:r>
              <a:rPr lang="en-GB" dirty="0"/>
              <a:t>Database will be stored on Digital Ocean also</a:t>
            </a:r>
          </a:p>
          <a:p>
            <a:r>
              <a:rPr lang="en-GB" dirty="0"/>
              <a:t>Will make use of </a:t>
            </a:r>
            <a:r>
              <a:rPr lang="en-GB" dirty="0" err="1"/>
              <a:t>PostgresSQL</a:t>
            </a:r>
            <a:r>
              <a:rPr lang="en-GB" dirty="0"/>
              <a:t> to manage the database through SQL rather than code.</a:t>
            </a:r>
          </a:p>
        </p:txBody>
      </p:sp>
    </p:spTree>
    <p:extLst>
      <p:ext uri="{BB962C8B-B14F-4D97-AF65-F5344CB8AC3E}">
        <p14:creationId xmlns:p14="http://schemas.microsoft.com/office/powerpoint/2010/main" val="266735010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2">
            <a:extLst>
              <a:ext uri="{FF2B5EF4-FFF2-40B4-BE49-F238E27FC236}">
                <a16:creationId xmlns:a16="http://schemas.microsoft.com/office/drawing/2014/main" id="{A5CF2FC8-D184-4B10-83A5-61FC2148B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3848"/>
            <a:ext cx="5608255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07EDBD-ED5A-5245-B6B2-06899514A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248" y="1123837"/>
            <a:ext cx="4998963" cy="1255469"/>
          </a:xfrm>
        </p:spPr>
        <p:txBody>
          <a:bodyPr>
            <a:normAutofit/>
          </a:bodyPr>
          <a:lstStyle/>
          <a:p>
            <a:r>
              <a:rPr lang="en-GB"/>
              <a:t>The Prototype</a:t>
            </a:r>
            <a:endParaRPr lang="en-GB" dirty="0"/>
          </a:p>
        </p:txBody>
      </p:sp>
      <p:sp>
        <p:nvSpPr>
          <p:cNvPr id="16" name="Content Placeholder 9">
            <a:extLst>
              <a:ext uri="{FF2B5EF4-FFF2-40B4-BE49-F238E27FC236}">
                <a16:creationId xmlns:a16="http://schemas.microsoft.com/office/drawing/2014/main" id="{543380E7-E298-4E49-88CF-9AC4D90C24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9249" y="1987498"/>
            <a:ext cx="4998962" cy="3990109"/>
          </a:xfrm>
        </p:spPr>
        <p:txBody>
          <a:bodyPr anchor="t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Strong Bold Font</a:t>
            </a:r>
          </a:p>
          <a:p>
            <a:r>
              <a:rPr lang="en-US" dirty="0">
                <a:solidFill>
                  <a:srgbClr val="FFFFFF"/>
                </a:solidFill>
              </a:rPr>
              <a:t>Buttons are easily distinguishable</a:t>
            </a:r>
          </a:p>
          <a:p>
            <a:r>
              <a:rPr lang="en-US" dirty="0" err="1">
                <a:solidFill>
                  <a:srgbClr val="FFFFFF"/>
                </a:solidFill>
              </a:rPr>
              <a:t>Colour</a:t>
            </a:r>
            <a:r>
              <a:rPr lang="en-US" dirty="0">
                <a:solidFill>
                  <a:srgbClr val="FFFFFF"/>
                </a:solidFill>
              </a:rPr>
              <a:t> is not too shocking</a:t>
            </a:r>
          </a:p>
          <a:p>
            <a:endParaRPr lang="en-US" dirty="0">
              <a:solidFill>
                <a:srgbClr val="FFFFFF"/>
              </a:solidFill>
            </a:endParaRPr>
          </a:p>
          <a:p>
            <a:r>
              <a:rPr lang="en-US" dirty="0">
                <a:solidFill>
                  <a:srgbClr val="FFFFFF"/>
                </a:solidFill>
              </a:rPr>
              <a:t>Things that need to be added:</a:t>
            </a:r>
          </a:p>
          <a:p>
            <a:r>
              <a:rPr lang="en-US" dirty="0">
                <a:solidFill>
                  <a:srgbClr val="FFFFFF"/>
                </a:solidFill>
              </a:rPr>
              <a:t>Levels</a:t>
            </a:r>
          </a:p>
          <a:p>
            <a:r>
              <a:rPr lang="en-US" dirty="0">
                <a:solidFill>
                  <a:srgbClr val="FFFFFF"/>
                </a:solidFill>
              </a:rPr>
              <a:t>Google Authentication</a:t>
            </a:r>
          </a:p>
          <a:p>
            <a:r>
              <a:rPr lang="en-US" dirty="0">
                <a:solidFill>
                  <a:srgbClr val="FFFFFF"/>
                </a:solidFill>
              </a:rPr>
              <a:t>Dark Theme</a:t>
            </a:r>
          </a:p>
          <a:p>
            <a:r>
              <a:rPr lang="en-US" dirty="0">
                <a:solidFill>
                  <a:srgbClr val="FFFFFF"/>
                </a:solidFill>
              </a:rPr>
              <a:t>Profile Management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F4B9A74-8D89-7644-A50D-00185A4189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2734" y="753848"/>
            <a:ext cx="2678651" cy="533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9366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ADE8C-57BE-124F-AD1E-A067AA954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D127B-B3B7-F648-BFC9-1F336132ED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234268"/>
            <a:ext cx="7315200" cy="6491484"/>
          </a:xfrm>
        </p:spPr>
        <p:txBody>
          <a:bodyPr>
            <a:normAutofit/>
          </a:bodyPr>
          <a:lstStyle/>
          <a:p>
            <a:r>
              <a:rPr lang="en-GB" sz="1800" dirty="0"/>
              <a:t>Hardware</a:t>
            </a:r>
            <a:endParaRPr lang="en-GB" sz="1800" b="1" dirty="0"/>
          </a:p>
          <a:p>
            <a:pPr lvl="1"/>
            <a:r>
              <a:rPr lang="en-GB" dirty="0"/>
              <a:t>The hardware that will be utilized is a 15 Inch </a:t>
            </a:r>
            <a:r>
              <a:rPr lang="en-GB" dirty="0" err="1"/>
              <a:t>Macbook</a:t>
            </a:r>
            <a:r>
              <a:rPr lang="en-GB" dirty="0"/>
              <a:t> Pro Containing</a:t>
            </a:r>
          </a:p>
          <a:p>
            <a:pPr lvl="1"/>
            <a:r>
              <a:rPr lang="en-GB" dirty="0"/>
              <a:t>i7 3.8ghz</a:t>
            </a:r>
          </a:p>
          <a:p>
            <a:pPr lvl="1"/>
            <a:r>
              <a:rPr lang="en-GB" dirty="0"/>
              <a:t>16GB 3200 MHz DDR Ram</a:t>
            </a:r>
          </a:p>
          <a:p>
            <a:pPr lvl="1"/>
            <a:r>
              <a:rPr lang="en-GB" dirty="0"/>
              <a:t>Radeon pro 555 2GB GPU</a:t>
            </a:r>
          </a:p>
          <a:p>
            <a:pPr lvl="1"/>
            <a:r>
              <a:rPr lang="en-GB" dirty="0"/>
              <a:t>250GB Storage SSD</a:t>
            </a:r>
            <a:endParaRPr lang="en-GB" b="1" dirty="0"/>
          </a:p>
          <a:p>
            <a:r>
              <a:rPr lang="en-GB" sz="1800" dirty="0" err="1"/>
              <a:t>MacOSX</a:t>
            </a:r>
            <a:r>
              <a:rPr lang="en-GB" sz="1800" dirty="0"/>
              <a:t> Catalina will be the Operating System used</a:t>
            </a:r>
          </a:p>
          <a:p>
            <a:r>
              <a:rPr lang="en-GB" sz="1800" dirty="0"/>
              <a:t>Visual Studio Code with the Flutter plugin</a:t>
            </a:r>
          </a:p>
          <a:p>
            <a:r>
              <a:rPr lang="en-GB" sz="1800" dirty="0"/>
              <a:t>Dart Compiler</a:t>
            </a:r>
          </a:p>
          <a:p>
            <a:r>
              <a:rPr lang="en-GB" sz="1800" dirty="0"/>
              <a:t> iOS and Android Emulators</a:t>
            </a:r>
          </a:p>
          <a:p>
            <a:r>
              <a:rPr lang="en-GB" sz="1800" dirty="0"/>
              <a:t> Git for Version Control</a:t>
            </a:r>
          </a:p>
          <a:p>
            <a:r>
              <a:rPr lang="en-GB" sz="1800" dirty="0" err="1"/>
              <a:t>Github</a:t>
            </a:r>
            <a:r>
              <a:rPr lang="en-GB" sz="1800" dirty="0"/>
              <a:t> to store a repository of my work. </a:t>
            </a:r>
          </a:p>
          <a:p>
            <a:r>
              <a:rPr lang="en-GB" sz="1800" dirty="0"/>
              <a:t>The Backend will make use of Scala and http4s, which will be the libraries in use in order to maintain a concurrent and fast backend for saving data to a server.</a:t>
            </a:r>
          </a:p>
          <a:p>
            <a:pPr marL="0" indent="0">
              <a:buNone/>
            </a:pPr>
            <a:endParaRPr lang="en-GB" sz="1800" dirty="0"/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5396873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9797D-A7ED-AE4D-AD00-4B66D9168A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FF3CC-8067-F846-97C2-4DDADF3840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1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200" dirty="0"/>
              <a:t>[1] S Hughes. The Orton Gillingham Language Approach: Research Review. Nessy, British Dyslexia Association 2014 [Cited 23 October 2019]. Available From: </a:t>
            </a:r>
            <a:r>
              <a:rPr lang="en-GB" sz="1200" u="sng" dirty="0">
                <a:hlinkClick r:id="rId2"/>
              </a:rPr>
              <a:t>Http://Www.Nessy.Com/Us/Files/2014/06/Orton-Gillingham_Report-Final-Version.Pdf</a:t>
            </a:r>
            <a:endParaRPr lang="en-GB" sz="1200" dirty="0"/>
          </a:p>
          <a:p>
            <a:pPr marL="0" indent="0">
              <a:buNone/>
            </a:pPr>
            <a:r>
              <a:rPr lang="en-US" sz="1200" dirty="0"/>
              <a:t>[2] </a:t>
            </a:r>
            <a:r>
              <a:rPr lang="en-GB" sz="1200" dirty="0"/>
              <a:t>Jill Hammond And Fabian Hercules. Understanding Dyslexia: An Introduction for Dyslexic Students in Higher Education. The Glasgow School of Arts. July 2013 [Cited 23 October 2019]. Available From: </a:t>
            </a:r>
            <a:r>
              <a:rPr lang="en-GB" sz="1200" u="sng" dirty="0">
                <a:hlinkClick r:id="rId3"/>
              </a:rPr>
              <a:t>Https://Www.Ed.Ac.Uk/Files/Imports/Filemanager/Understanding%20dyslexia%20inc%20addendum%20feb%202015.Pdf</a:t>
            </a:r>
            <a:r>
              <a:rPr lang="en-GB" sz="1200" dirty="0"/>
              <a:t> </a:t>
            </a:r>
          </a:p>
          <a:p>
            <a:pPr marL="0" indent="0">
              <a:buNone/>
            </a:pPr>
            <a:r>
              <a:rPr lang="en-GB" sz="1200" dirty="0"/>
              <a:t>[3] Sayeski, Kristin &amp; Earle, Gentry &amp; Davis, Rosalie &amp; Calamari, Josie. Orton Gillingham: Who, What, And How. Teaching Exceptional. Children. December 2018 [Cited 28 October 2019]. Available From: </a:t>
            </a:r>
            <a:r>
              <a:rPr lang="en-GB" sz="1200" u="sng" dirty="0">
                <a:hlinkClick r:id="rId4"/>
              </a:rPr>
              <a:t>Https://Www.Researchgate.Net/Publication/329761545_Orton_Gillingham_Who_What_And_How</a:t>
            </a:r>
            <a:endParaRPr lang="en-GB" sz="1200" u="sng" dirty="0"/>
          </a:p>
          <a:p>
            <a:pPr marL="0" indent="0">
              <a:buNone/>
            </a:pPr>
            <a:r>
              <a:rPr lang="en-GB" sz="1200" dirty="0"/>
              <a:t>[4] Madeira, Jorge &amp; Silva, Catarina &amp; Marcelino, Luis &amp; Ferreira, Paula. Assistive Mobile Applications for Dyslexia. Procedia Computer Science. June 2016 [Cited 5 November 2019]. Available From: </a:t>
            </a:r>
            <a:r>
              <a:rPr lang="en-GB" sz="1200" u="sng" dirty="0">
                <a:hlinkClick r:id="rId5"/>
              </a:rPr>
              <a:t>Https://Www.Researchgate.Net/Publication/283170658_Assistive_Mobile_Applications_For_Dyslexia</a:t>
            </a:r>
            <a:r>
              <a:rPr lang="en-GB" sz="1200" dirty="0"/>
              <a:t> </a:t>
            </a:r>
          </a:p>
          <a:p>
            <a:pPr marL="0" indent="0">
              <a:buNone/>
            </a:pPr>
            <a:r>
              <a:rPr lang="en-GB" sz="1200" dirty="0"/>
              <a:t> [5] </a:t>
            </a:r>
            <a:r>
              <a:rPr lang="en-GB" sz="1200" u="sng" dirty="0">
                <a:hlinkClick r:id="rId6"/>
              </a:rPr>
              <a:t>Ebere Sunday Chisom</a:t>
            </a:r>
            <a:r>
              <a:rPr lang="en-GB" sz="1200" dirty="0"/>
              <a:t>. Understanding Autism. University of Nigeria. April 2016 [Cited 23 October 2019]. 10.13140/Rg.2.1.3292.4566. Available From: </a:t>
            </a:r>
            <a:r>
              <a:rPr lang="en-GB" sz="1200" u="sng" dirty="0">
                <a:hlinkClick r:id="rId7"/>
              </a:rPr>
              <a:t>Https://Www.Researchgate.Net/Publication/301284556_Understanding_Dyslexia</a:t>
            </a:r>
            <a:endParaRPr lang="en-GB" sz="1200" u="sng" dirty="0"/>
          </a:p>
        </p:txBody>
      </p:sp>
    </p:spTree>
    <p:extLst>
      <p:ext uri="{BB962C8B-B14F-4D97-AF65-F5344CB8AC3E}">
        <p14:creationId xmlns:p14="http://schemas.microsoft.com/office/powerpoint/2010/main" val="2923730120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1229</Words>
  <Application>Microsoft Macintosh PowerPoint</Application>
  <PresentationFormat>Widescreen</PresentationFormat>
  <Paragraphs>188</Paragraphs>
  <Slides>29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3" baseType="lpstr">
      <vt:lpstr>Calibri</vt:lpstr>
      <vt:lpstr>Corbel</vt:lpstr>
      <vt:lpstr>Wingdings 2</vt:lpstr>
      <vt:lpstr>Frame</vt:lpstr>
      <vt:lpstr>An Investigation into the use of Mobile Software for teaching individuals with Dyslexia </vt:lpstr>
      <vt:lpstr>Contents of this Viva</vt:lpstr>
      <vt:lpstr>Introduction</vt:lpstr>
      <vt:lpstr>Dyslexia</vt:lpstr>
      <vt:lpstr>It’s Effect – The Brain</vt:lpstr>
      <vt:lpstr>It’s Effects - Education</vt:lpstr>
      <vt:lpstr>My Research</vt:lpstr>
      <vt:lpstr>Dyslexia</vt:lpstr>
      <vt:lpstr>Methods of Teaching</vt:lpstr>
      <vt:lpstr>Orton-Gillingham Approach</vt:lpstr>
      <vt:lpstr>Incremental Writing </vt:lpstr>
      <vt:lpstr>Mobile Applications</vt:lpstr>
      <vt:lpstr>My Research - Current Systems</vt:lpstr>
      <vt:lpstr>Assistive technology</vt:lpstr>
      <vt:lpstr>Phonograms</vt:lpstr>
      <vt:lpstr>Audio Books</vt:lpstr>
      <vt:lpstr>Aims and Objectives</vt:lpstr>
      <vt:lpstr>Aim</vt:lpstr>
      <vt:lpstr>Objectives</vt:lpstr>
      <vt:lpstr>Objectives (contd.)</vt:lpstr>
      <vt:lpstr>Research Methods</vt:lpstr>
      <vt:lpstr>Rational</vt:lpstr>
      <vt:lpstr>Development</vt:lpstr>
      <vt:lpstr>Development</vt:lpstr>
      <vt:lpstr>Development (contd.)</vt:lpstr>
      <vt:lpstr>Development (contd. 2) </vt:lpstr>
      <vt:lpstr>The Prototype</vt:lpstr>
      <vt:lpstr>Resources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Investigation into the use of Mobile Software for teaching individuals with Dyslexia </dc:title>
  <dc:creator>119715 (Ethan Morgan)</dc:creator>
  <cp:lastModifiedBy>119715 (Ethan Morgan)</cp:lastModifiedBy>
  <cp:revision>6</cp:revision>
  <dcterms:created xsi:type="dcterms:W3CDTF">2019-12-11T18:30:17Z</dcterms:created>
  <dcterms:modified xsi:type="dcterms:W3CDTF">2019-12-11T18:39:40Z</dcterms:modified>
</cp:coreProperties>
</file>