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4" r:id="rId1"/>
  </p:sldMasterIdLst>
  <p:notesMasterIdLst>
    <p:notesMasterId r:id="rId13"/>
  </p:notesMasterIdLst>
  <p:sldIdLst>
    <p:sldId id="256" r:id="rId2"/>
    <p:sldId id="257" r:id="rId3"/>
    <p:sldId id="258" r:id="rId4"/>
    <p:sldId id="262" r:id="rId5"/>
    <p:sldId id="263" r:id="rId6"/>
    <p:sldId id="264" r:id="rId7"/>
    <p:sldId id="259" r:id="rId8"/>
    <p:sldId id="261" r:id="rId9"/>
    <p:sldId id="265" r:id="rId10"/>
    <p:sldId id="266" r:id="rId11"/>
    <p:sldId id="26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19"/>
  </p:normalViewPr>
  <p:slideViewPr>
    <p:cSldViewPr snapToGrid="0" snapToObjects="1">
      <p:cViewPr varScale="1">
        <p:scale>
          <a:sx n="109" d="100"/>
          <a:sy n="109" d="100"/>
        </p:scale>
        <p:origin x="68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5DC032-1F93-6D40-8D31-EDF54D50204B}" type="datetimeFigureOut">
              <a:rPr lang="en-US" smtClean="0"/>
              <a:t>4/24/20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016355-6D90-784C-A06F-447FEE588ECF}" type="slidenum">
              <a:rPr lang="en-US" smtClean="0"/>
              <a:t>‹#›</a:t>
            </a:fld>
            <a:endParaRPr lang="en-US"/>
          </a:p>
        </p:txBody>
      </p:sp>
    </p:spTree>
    <p:extLst>
      <p:ext uri="{BB962C8B-B14F-4D97-AF65-F5344CB8AC3E}">
        <p14:creationId xmlns:p14="http://schemas.microsoft.com/office/powerpoint/2010/main" val="824797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016355-6D90-784C-A06F-447FEE588ECF}" type="slidenum">
              <a:rPr lang="en-US" smtClean="0"/>
              <a:t>5</a:t>
            </a:fld>
            <a:endParaRPr lang="en-US"/>
          </a:p>
        </p:txBody>
      </p:sp>
    </p:spTree>
    <p:extLst>
      <p:ext uri="{BB962C8B-B14F-4D97-AF65-F5344CB8AC3E}">
        <p14:creationId xmlns:p14="http://schemas.microsoft.com/office/powerpoint/2010/main" val="606235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C9D3D98-0502-5047-BD6B-13454CA82434}" type="datetimeFigureOut">
              <a:rPr lang="en-US" smtClean="0"/>
              <a:t>4/24/20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54B1B0-C457-054A-816B-FF30B62C2BA5}" type="slidenum">
              <a:rPr lang="en-US" smtClean="0"/>
              <a:t>‹#›</a:t>
            </a:fld>
            <a:endParaRPr lang="en-US"/>
          </a:p>
        </p:txBody>
      </p:sp>
    </p:spTree>
    <p:extLst>
      <p:ext uri="{BB962C8B-B14F-4D97-AF65-F5344CB8AC3E}">
        <p14:creationId xmlns:p14="http://schemas.microsoft.com/office/powerpoint/2010/main" val="2441304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C9D3D98-0502-5047-BD6B-13454CA82434}" type="datetimeFigureOut">
              <a:rPr lang="en-US" smtClean="0"/>
              <a:t>4/24/20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54B1B0-C457-054A-816B-FF30B62C2BA5}" type="slidenum">
              <a:rPr lang="en-US" smtClean="0"/>
              <a:t>‹#›</a:t>
            </a:fld>
            <a:endParaRPr lang="en-US"/>
          </a:p>
        </p:txBody>
      </p:sp>
    </p:spTree>
    <p:extLst>
      <p:ext uri="{BB962C8B-B14F-4D97-AF65-F5344CB8AC3E}">
        <p14:creationId xmlns:p14="http://schemas.microsoft.com/office/powerpoint/2010/main" val="6084460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C9D3D98-0502-5047-BD6B-13454CA82434}" type="datetimeFigureOut">
              <a:rPr lang="en-US" smtClean="0"/>
              <a:t>4/24/20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54B1B0-C457-054A-816B-FF30B62C2BA5}" type="slidenum">
              <a:rPr lang="en-US" smtClean="0"/>
              <a:t>‹#›</a:t>
            </a:fld>
            <a:endParaRPr lang="en-US"/>
          </a:p>
        </p:txBody>
      </p:sp>
    </p:spTree>
    <p:extLst>
      <p:ext uri="{BB962C8B-B14F-4D97-AF65-F5344CB8AC3E}">
        <p14:creationId xmlns:p14="http://schemas.microsoft.com/office/powerpoint/2010/main" val="2904940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C9D3D98-0502-5047-BD6B-13454CA82434}" type="datetimeFigureOut">
              <a:rPr lang="en-US" smtClean="0"/>
              <a:t>4/24/20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54B1B0-C457-054A-816B-FF30B62C2BA5}" type="slidenum">
              <a:rPr lang="en-US" smtClean="0"/>
              <a:t>‹#›</a:t>
            </a:fld>
            <a:endParaRPr lang="en-US"/>
          </a:p>
        </p:txBody>
      </p:sp>
    </p:spTree>
    <p:extLst>
      <p:ext uri="{BB962C8B-B14F-4D97-AF65-F5344CB8AC3E}">
        <p14:creationId xmlns:p14="http://schemas.microsoft.com/office/powerpoint/2010/main" val="2293522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C9D3D98-0502-5047-BD6B-13454CA82434}" type="datetimeFigureOut">
              <a:rPr lang="en-US" smtClean="0"/>
              <a:t>4/24/20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154B1B0-C457-054A-816B-FF30B62C2BA5}" type="slidenum">
              <a:rPr lang="en-US" smtClean="0"/>
              <a:t>‹#›</a:t>
            </a:fld>
            <a:endParaRPr lang="en-US"/>
          </a:p>
        </p:txBody>
      </p:sp>
    </p:spTree>
    <p:extLst>
      <p:ext uri="{BB962C8B-B14F-4D97-AF65-F5344CB8AC3E}">
        <p14:creationId xmlns:p14="http://schemas.microsoft.com/office/powerpoint/2010/main" val="1170830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C9D3D98-0502-5047-BD6B-13454CA82434}" type="datetimeFigureOut">
              <a:rPr lang="en-US" smtClean="0"/>
              <a:t>4/24/20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154B1B0-C457-054A-816B-FF30B62C2BA5}" type="slidenum">
              <a:rPr lang="en-US" smtClean="0"/>
              <a:t>‹#›</a:t>
            </a:fld>
            <a:endParaRPr lang="en-US"/>
          </a:p>
        </p:txBody>
      </p:sp>
    </p:spTree>
    <p:extLst>
      <p:ext uri="{BB962C8B-B14F-4D97-AF65-F5344CB8AC3E}">
        <p14:creationId xmlns:p14="http://schemas.microsoft.com/office/powerpoint/2010/main" val="28472741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9D3D98-0502-5047-BD6B-13454CA82434}" type="datetimeFigureOut">
              <a:rPr lang="en-US" smtClean="0"/>
              <a:t>4/24/20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154B1B0-C457-054A-816B-FF30B62C2BA5}" type="slidenum">
              <a:rPr lang="en-US" smtClean="0"/>
              <a:t>‹#›</a:t>
            </a:fld>
            <a:endParaRPr lang="en-US"/>
          </a:p>
        </p:txBody>
      </p:sp>
    </p:spTree>
    <p:extLst>
      <p:ext uri="{BB962C8B-B14F-4D97-AF65-F5344CB8AC3E}">
        <p14:creationId xmlns:p14="http://schemas.microsoft.com/office/powerpoint/2010/main" val="4083752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C9D3D98-0502-5047-BD6B-13454CA82434}" type="datetimeFigureOut">
              <a:rPr lang="en-US" smtClean="0"/>
              <a:t>4/24/20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54B1B0-C457-054A-816B-FF30B62C2BA5}" type="slidenum">
              <a:rPr lang="en-US" smtClean="0"/>
              <a:t>‹#›</a:t>
            </a:fld>
            <a:endParaRPr lang="en-US"/>
          </a:p>
        </p:txBody>
      </p:sp>
    </p:spTree>
    <p:extLst>
      <p:ext uri="{BB962C8B-B14F-4D97-AF65-F5344CB8AC3E}">
        <p14:creationId xmlns:p14="http://schemas.microsoft.com/office/powerpoint/2010/main" val="35446974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FC9D3D98-0502-5047-BD6B-13454CA82434}" type="datetimeFigureOut">
              <a:rPr lang="en-US" smtClean="0"/>
              <a:t>4/24/20</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8154B1B0-C457-054A-816B-FF30B62C2BA5}" type="slidenum">
              <a:rPr lang="en-US" smtClean="0"/>
              <a:t>‹#›</a:t>
            </a:fld>
            <a:endParaRPr lang="en-US"/>
          </a:p>
        </p:txBody>
      </p:sp>
    </p:spTree>
    <p:extLst>
      <p:ext uri="{BB962C8B-B14F-4D97-AF65-F5344CB8AC3E}">
        <p14:creationId xmlns:p14="http://schemas.microsoft.com/office/powerpoint/2010/main" val="1681577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C9D3D98-0502-5047-BD6B-13454CA82434}" type="datetimeFigureOut">
              <a:rPr lang="en-US" smtClean="0"/>
              <a:t>4/24/20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54B1B0-C457-054A-816B-FF30B62C2BA5}" type="slidenum">
              <a:rPr lang="en-US" smtClean="0"/>
              <a:t>‹#›</a:t>
            </a:fld>
            <a:endParaRPr lang="en-US"/>
          </a:p>
        </p:txBody>
      </p:sp>
    </p:spTree>
    <p:extLst>
      <p:ext uri="{BB962C8B-B14F-4D97-AF65-F5344CB8AC3E}">
        <p14:creationId xmlns:p14="http://schemas.microsoft.com/office/powerpoint/2010/main" val="1934675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FC9D3D98-0502-5047-BD6B-13454CA82434}" type="datetimeFigureOut">
              <a:rPr lang="en-US" smtClean="0"/>
              <a:t>4/24/20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54B1B0-C457-054A-816B-FF30B62C2BA5}" type="slidenum">
              <a:rPr lang="en-US" smtClean="0"/>
              <a:t>‹#›</a:t>
            </a:fld>
            <a:endParaRPr lang="en-US"/>
          </a:p>
        </p:txBody>
      </p:sp>
    </p:spTree>
    <p:extLst>
      <p:ext uri="{BB962C8B-B14F-4D97-AF65-F5344CB8AC3E}">
        <p14:creationId xmlns:p14="http://schemas.microsoft.com/office/powerpoint/2010/main" val="24343420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FC9D3D98-0502-5047-BD6B-13454CA82434}" type="datetimeFigureOut">
              <a:rPr lang="en-US" smtClean="0"/>
              <a:t>4/24/20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154B1B0-C457-054A-816B-FF30B62C2BA5}" type="slidenum">
              <a:rPr lang="en-US" smtClean="0"/>
              <a:t>‹#›</a:t>
            </a:fld>
            <a:endParaRPr lang="en-US"/>
          </a:p>
        </p:txBody>
      </p:sp>
    </p:spTree>
    <p:extLst>
      <p:ext uri="{BB962C8B-B14F-4D97-AF65-F5344CB8AC3E}">
        <p14:creationId xmlns:p14="http://schemas.microsoft.com/office/powerpoint/2010/main" val="11793360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C9D3D98-0502-5047-BD6B-13454CA82434}" type="datetimeFigureOut">
              <a:rPr lang="en-US" smtClean="0"/>
              <a:t>4/24/20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54B1B0-C457-054A-816B-FF30B62C2BA5}" type="slidenum">
              <a:rPr lang="en-US" smtClean="0"/>
              <a:t>‹#›</a:t>
            </a:fld>
            <a:endParaRPr lang="en-US"/>
          </a:p>
        </p:txBody>
      </p:sp>
    </p:spTree>
    <p:extLst>
      <p:ext uri="{BB962C8B-B14F-4D97-AF65-F5344CB8AC3E}">
        <p14:creationId xmlns:p14="http://schemas.microsoft.com/office/powerpoint/2010/main" val="36637562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C9D3D98-0502-5047-BD6B-13454CA82434}" type="datetimeFigureOut">
              <a:rPr lang="en-US" smtClean="0"/>
              <a:t>4/24/20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54B1B0-C457-054A-816B-FF30B62C2BA5}" type="slidenum">
              <a:rPr lang="en-US" smtClean="0"/>
              <a:t>‹#›</a:t>
            </a:fld>
            <a:endParaRPr lang="en-US"/>
          </a:p>
        </p:txBody>
      </p:sp>
    </p:spTree>
    <p:extLst>
      <p:ext uri="{BB962C8B-B14F-4D97-AF65-F5344CB8AC3E}">
        <p14:creationId xmlns:p14="http://schemas.microsoft.com/office/powerpoint/2010/main" val="1169927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FC9D3D98-0502-5047-BD6B-13454CA82434}" type="datetimeFigureOut">
              <a:rPr lang="en-US" smtClean="0"/>
              <a:t>4/24/20</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8154B1B0-C457-054A-816B-FF30B62C2BA5}" type="slidenum">
              <a:rPr lang="en-US" smtClean="0"/>
              <a:t>‹#›</a:t>
            </a:fld>
            <a:endParaRPr lang="en-US"/>
          </a:p>
        </p:txBody>
      </p:sp>
    </p:spTree>
    <p:extLst>
      <p:ext uri="{BB962C8B-B14F-4D97-AF65-F5344CB8AC3E}">
        <p14:creationId xmlns:p14="http://schemas.microsoft.com/office/powerpoint/2010/main" val="2203771577"/>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image" Target="../media/image15.png"/><Relationship Id="rId3" Type="http://schemas.openxmlformats.org/officeDocument/2006/relationships/slideLayout" Target="../slideLayouts/slideLayout2.xml"/><Relationship Id="rId7" Type="http://schemas.openxmlformats.org/officeDocument/2006/relationships/image" Target="../media/image9.png"/><Relationship Id="rId12" Type="http://schemas.openxmlformats.org/officeDocument/2006/relationships/image" Target="../media/image14.png"/><Relationship Id="rId17" Type="http://schemas.openxmlformats.org/officeDocument/2006/relationships/image" Target="../media/image2.png"/><Relationship Id="rId2" Type="http://schemas.openxmlformats.org/officeDocument/2006/relationships/audio" Target="../media/media5.m4a"/><Relationship Id="rId16" Type="http://schemas.openxmlformats.org/officeDocument/2006/relationships/image" Target="../media/image18.png"/><Relationship Id="rId1" Type="http://schemas.microsoft.com/office/2007/relationships/media" Target="../media/media5.m4a"/><Relationship Id="rId6" Type="http://schemas.openxmlformats.org/officeDocument/2006/relationships/image" Target="../media/image8.pn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png"/><Relationship Id="rId4" Type="http://schemas.openxmlformats.org/officeDocument/2006/relationships/notesSlide" Target="../notesSlides/notesSlide1.xml"/><Relationship Id="rId9" Type="http://schemas.openxmlformats.org/officeDocument/2006/relationships/image" Target="../media/image11.png"/><Relationship Id="rId1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21.png"/><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22.png"/><Relationship Id="rId4" Type="http://schemas.openxmlformats.org/officeDocument/2006/relationships/hyperlink" Target="https://dice.fm/about" TargetMode="Externa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FE8DED1-24FF-4A79-873B-ECE3ABE73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0AA6A048-501A-4387-906B-B8A8543E7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643467"/>
            <a:ext cx="10917814" cy="5571066"/>
          </a:xfrm>
          <a:custGeom>
            <a:avLst/>
            <a:gdLst>
              <a:gd name="connsiteX0" fmla="*/ 195712 w 10917814"/>
              <a:gd name="connsiteY0" fmla="*/ 0 h 5571066"/>
              <a:gd name="connsiteX1" fmla="*/ 5062165 w 10917814"/>
              <a:gd name="connsiteY1" fmla="*/ 0 h 5571066"/>
              <a:gd name="connsiteX2" fmla="*/ 5419638 w 10917814"/>
              <a:gd name="connsiteY2" fmla="*/ 268105 h 5571066"/>
              <a:gd name="connsiteX3" fmla="*/ 5428105 w 10917814"/>
              <a:gd name="connsiteY3" fmla="*/ 271280 h 5571066"/>
              <a:gd name="connsiteX4" fmla="*/ 5440804 w 10917814"/>
              <a:gd name="connsiteY4" fmla="*/ 276043 h 5571066"/>
              <a:gd name="connsiteX5" fmla="*/ 5453505 w 10917814"/>
              <a:gd name="connsiteY5" fmla="*/ 280805 h 5571066"/>
              <a:gd name="connsiteX6" fmla="*/ 5464088 w 10917814"/>
              <a:gd name="connsiteY6" fmla="*/ 280805 h 5571066"/>
              <a:gd name="connsiteX7" fmla="*/ 5476788 w 10917814"/>
              <a:gd name="connsiteY7" fmla="*/ 280805 h 5571066"/>
              <a:gd name="connsiteX8" fmla="*/ 5487371 w 10917814"/>
              <a:gd name="connsiteY8" fmla="*/ 276043 h 5571066"/>
              <a:gd name="connsiteX9" fmla="*/ 5500071 w 10917814"/>
              <a:gd name="connsiteY9" fmla="*/ 271280 h 5571066"/>
              <a:gd name="connsiteX10" fmla="*/ 5508538 w 10917814"/>
              <a:gd name="connsiteY10" fmla="*/ 268105 h 5571066"/>
              <a:gd name="connsiteX11" fmla="*/ 5866011 w 10917814"/>
              <a:gd name="connsiteY11" fmla="*/ 0 h 5571066"/>
              <a:gd name="connsiteX12" fmla="*/ 10722102 w 10917814"/>
              <a:gd name="connsiteY12" fmla="*/ 0 h 5571066"/>
              <a:gd name="connsiteX13" fmla="*/ 10917814 w 10917814"/>
              <a:gd name="connsiteY13" fmla="*/ 195712 h 5571066"/>
              <a:gd name="connsiteX14" fmla="*/ 10917814 w 10917814"/>
              <a:gd name="connsiteY14" fmla="*/ 5375354 h 5571066"/>
              <a:gd name="connsiteX15" fmla="*/ 10722102 w 10917814"/>
              <a:gd name="connsiteY15" fmla="*/ 5571066 h 5571066"/>
              <a:gd name="connsiteX16" fmla="*/ 195712 w 10917814"/>
              <a:gd name="connsiteY16" fmla="*/ 5571066 h 5571066"/>
              <a:gd name="connsiteX17" fmla="*/ 0 w 10917814"/>
              <a:gd name="connsiteY17" fmla="*/ 5375354 h 5571066"/>
              <a:gd name="connsiteX18" fmla="*/ 0 w 10917814"/>
              <a:gd name="connsiteY18" fmla="*/ 195712 h 5571066"/>
              <a:gd name="connsiteX19" fmla="*/ 195712 w 10917814"/>
              <a:gd name="connsiteY19" fmla="*/ 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917814" h="5571066">
                <a:moveTo>
                  <a:pt x="195712" y="0"/>
                </a:moveTo>
                <a:lnTo>
                  <a:pt x="5062165" y="0"/>
                </a:lnTo>
                <a:lnTo>
                  <a:pt x="5419638" y="268105"/>
                </a:lnTo>
                <a:lnTo>
                  <a:pt x="5428105" y="271280"/>
                </a:lnTo>
                <a:lnTo>
                  <a:pt x="5440804" y="276043"/>
                </a:lnTo>
                <a:lnTo>
                  <a:pt x="5453505" y="280805"/>
                </a:lnTo>
                <a:lnTo>
                  <a:pt x="5464088" y="280805"/>
                </a:lnTo>
                <a:lnTo>
                  <a:pt x="5476788" y="280805"/>
                </a:lnTo>
                <a:lnTo>
                  <a:pt x="5487371" y="276043"/>
                </a:lnTo>
                <a:lnTo>
                  <a:pt x="5500071" y="271280"/>
                </a:lnTo>
                <a:lnTo>
                  <a:pt x="5508538" y="268105"/>
                </a:lnTo>
                <a:lnTo>
                  <a:pt x="5866011" y="0"/>
                </a:lnTo>
                <a:lnTo>
                  <a:pt x="10722102" y="0"/>
                </a:lnTo>
                <a:cubicBezTo>
                  <a:pt x="10830191" y="0"/>
                  <a:pt x="10917814" y="87623"/>
                  <a:pt x="10917814" y="195712"/>
                </a:cubicBezTo>
                <a:lnTo>
                  <a:pt x="10917814" y="5375354"/>
                </a:lnTo>
                <a:cubicBezTo>
                  <a:pt x="10917814" y="5483443"/>
                  <a:pt x="10830191" y="5571066"/>
                  <a:pt x="10722102" y="5571066"/>
                </a:cubicBezTo>
                <a:lnTo>
                  <a:pt x="195712" y="5571066"/>
                </a:lnTo>
                <a:cubicBezTo>
                  <a:pt x="87623" y="5571066"/>
                  <a:pt x="0" y="5483443"/>
                  <a:pt x="0" y="5375354"/>
                </a:cubicBezTo>
                <a:lnTo>
                  <a:pt x="0" y="195712"/>
                </a:lnTo>
                <a:cubicBezTo>
                  <a:pt x="0" y="87623"/>
                  <a:pt x="87623" y="0"/>
                  <a:pt x="195712" y="0"/>
                </a:cubicBezTo>
                <a:close/>
              </a:path>
            </a:pathLst>
          </a:custGeom>
          <a:solidFill>
            <a:schemeClr val="bg1"/>
          </a:solid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8A08F6F-CC7B-1A47-96B1-3153D31E566F}"/>
              </a:ext>
            </a:extLst>
          </p:cNvPr>
          <p:cNvSpPr>
            <a:spLocks noGrp="1"/>
          </p:cNvSpPr>
          <p:nvPr>
            <p:ph type="ctrTitle"/>
          </p:nvPr>
        </p:nvSpPr>
        <p:spPr>
          <a:xfrm>
            <a:off x="1280559" y="1286935"/>
            <a:ext cx="9638153" cy="2668377"/>
          </a:xfrm>
          <a:effectLst/>
        </p:spPr>
        <p:txBody>
          <a:bodyPr>
            <a:normAutofit/>
          </a:bodyPr>
          <a:lstStyle/>
          <a:p>
            <a:pPr algn="ctr">
              <a:lnSpc>
                <a:spcPct val="90000"/>
              </a:lnSpc>
            </a:pPr>
            <a:r>
              <a:rPr lang="en-US" sz="3000">
                <a:solidFill>
                  <a:schemeClr val="tx1"/>
                </a:solidFill>
              </a:rPr>
              <a:t>Hannah Edwards</a:t>
            </a:r>
            <a:br>
              <a:rPr lang="en-US" sz="3000">
                <a:solidFill>
                  <a:schemeClr val="tx1"/>
                </a:solidFill>
              </a:rPr>
            </a:br>
            <a:r>
              <a:rPr lang="en-US" sz="3000">
                <a:solidFill>
                  <a:schemeClr val="tx1"/>
                </a:solidFill>
              </a:rPr>
              <a:t>Student Number: 1801967</a:t>
            </a:r>
            <a:br>
              <a:rPr lang="en-US" sz="3000">
                <a:solidFill>
                  <a:schemeClr val="tx1"/>
                </a:solidFill>
              </a:rPr>
            </a:br>
            <a:r>
              <a:rPr lang="en-GB" sz="3000">
                <a:solidFill>
                  <a:schemeClr val="tx1"/>
                </a:solidFill>
              </a:rPr>
              <a:t>SBTY7004 </a:t>
            </a:r>
            <a:br>
              <a:rPr lang="en-GB" sz="3000">
                <a:solidFill>
                  <a:schemeClr val="tx1"/>
                </a:solidFill>
                <a:effectLst/>
              </a:rPr>
            </a:br>
            <a:r>
              <a:rPr lang="en-GB" sz="3000">
                <a:solidFill>
                  <a:schemeClr val="tx1"/>
                </a:solidFill>
                <a:effectLst/>
              </a:rPr>
              <a:t>Entertainment Marketing</a:t>
            </a:r>
            <a:br>
              <a:rPr lang="en-GB" sz="3000">
                <a:solidFill>
                  <a:schemeClr val="tx1"/>
                </a:solidFill>
                <a:effectLst/>
              </a:rPr>
            </a:br>
            <a:r>
              <a:rPr lang="en-GB" sz="3000">
                <a:solidFill>
                  <a:schemeClr val="tx1"/>
                </a:solidFill>
                <a:effectLst/>
              </a:rPr>
              <a:t>Component 1</a:t>
            </a:r>
            <a:br>
              <a:rPr lang="en-GB" sz="3000">
                <a:solidFill>
                  <a:schemeClr val="tx1"/>
                </a:solidFill>
                <a:effectLst/>
              </a:rPr>
            </a:br>
            <a:r>
              <a:rPr lang="en-GB" sz="3000">
                <a:solidFill>
                  <a:schemeClr val="tx1"/>
                </a:solidFill>
                <a:effectLst/>
              </a:rPr>
              <a:t>Discipline Tutor: Zohe Mustafa</a:t>
            </a:r>
            <a:endParaRPr lang="en-US" sz="3000">
              <a:solidFill>
                <a:schemeClr val="tx1"/>
              </a:solidFill>
            </a:endParaRPr>
          </a:p>
        </p:txBody>
      </p:sp>
      <p:pic>
        <p:nvPicPr>
          <p:cNvPr id="4" name="Online Media 3" descr="Recorded Sound">
            <a:hlinkClick r:id="" action="ppaction://media"/>
            <a:extLst>
              <a:ext uri="{FF2B5EF4-FFF2-40B4-BE49-F238E27FC236}">
                <a16:creationId xmlns:a16="http://schemas.microsoft.com/office/drawing/2014/main" id="{C85F98FE-BEB9-0F46-A7FA-2B859A5C175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80559" y="880535"/>
            <a:ext cx="812800" cy="812800"/>
          </a:xfrm>
          <a:prstGeom prst="rect">
            <a:avLst/>
          </a:prstGeom>
        </p:spPr>
      </p:pic>
    </p:spTree>
    <p:extLst>
      <p:ext uri="{BB962C8B-B14F-4D97-AF65-F5344CB8AC3E}">
        <p14:creationId xmlns:p14="http://schemas.microsoft.com/office/powerpoint/2010/main" val="13512028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15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EC10A42-B971-ED47-98F4-044F097C2761}"/>
              </a:ext>
            </a:extLst>
          </p:cNvPr>
          <p:cNvPicPr>
            <a:picLocks noGrp="1" noChangeAspect="1"/>
          </p:cNvPicPr>
          <p:nvPr>
            <p:ph idx="1"/>
          </p:nvPr>
        </p:nvPicPr>
        <p:blipFill>
          <a:blip r:embed="rId4"/>
          <a:stretch>
            <a:fillRect/>
          </a:stretch>
        </p:blipFill>
        <p:spPr>
          <a:xfrm>
            <a:off x="1025752" y="1705218"/>
            <a:ext cx="10140496" cy="2229278"/>
          </a:xfrm>
        </p:spPr>
      </p:pic>
      <p:pic>
        <p:nvPicPr>
          <p:cNvPr id="7" name="Picture 6">
            <a:extLst>
              <a:ext uri="{FF2B5EF4-FFF2-40B4-BE49-F238E27FC236}">
                <a16:creationId xmlns:a16="http://schemas.microsoft.com/office/drawing/2014/main" id="{DD978506-33C6-0B43-B1DE-C63AC3B632F9}"/>
              </a:ext>
            </a:extLst>
          </p:cNvPr>
          <p:cNvPicPr>
            <a:picLocks noChangeAspect="1"/>
          </p:cNvPicPr>
          <p:nvPr/>
        </p:nvPicPr>
        <p:blipFill>
          <a:blip r:embed="rId5"/>
          <a:stretch>
            <a:fillRect/>
          </a:stretch>
        </p:blipFill>
        <p:spPr>
          <a:xfrm>
            <a:off x="2745581" y="4453457"/>
            <a:ext cx="6472238" cy="379962"/>
          </a:xfrm>
          <a:prstGeom prst="rect">
            <a:avLst/>
          </a:prstGeom>
        </p:spPr>
      </p:pic>
      <p:pic>
        <p:nvPicPr>
          <p:cNvPr id="8" name="Online Media 7" descr="Recorded Sound">
            <a:hlinkClick r:id="" action="ppaction://media"/>
            <a:extLst>
              <a:ext uri="{FF2B5EF4-FFF2-40B4-BE49-F238E27FC236}">
                <a16:creationId xmlns:a16="http://schemas.microsoft.com/office/drawing/2014/main" id="{219546FF-CFC0-F248-B3EC-E00FCEFA351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36739" y="308980"/>
            <a:ext cx="812800" cy="812800"/>
          </a:xfrm>
          <a:prstGeom prst="rect">
            <a:avLst/>
          </a:prstGeom>
        </p:spPr>
      </p:pic>
    </p:spTree>
    <p:extLst>
      <p:ext uri="{BB962C8B-B14F-4D97-AF65-F5344CB8AC3E}">
        <p14:creationId xmlns:p14="http://schemas.microsoft.com/office/powerpoint/2010/main" val="3997363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35"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5050A19-D6F5-1640-8AA1-085D9BA9B7E6}"/>
              </a:ext>
            </a:extLst>
          </p:cNvPr>
          <p:cNvPicPr>
            <a:picLocks noGrp="1" noChangeAspect="1"/>
          </p:cNvPicPr>
          <p:nvPr>
            <p:ph idx="1"/>
          </p:nvPr>
        </p:nvPicPr>
        <p:blipFill>
          <a:blip r:embed="rId4"/>
          <a:stretch>
            <a:fillRect/>
          </a:stretch>
        </p:blipFill>
        <p:spPr>
          <a:xfrm>
            <a:off x="3270250" y="0"/>
            <a:ext cx="5651500" cy="1379798"/>
          </a:xfrm>
        </p:spPr>
      </p:pic>
      <p:sp>
        <p:nvSpPr>
          <p:cNvPr id="6" name="TextBox 5">
            <a:extLst>
              <a:ext uri="{FF2B5EF4-FFF2-40B4-BE49-F238E27FC236}">
                <a16:creationId xmlns:a16="http://schemas.microsoft.com/office/drawing/2014/main" id="{A24D63CB-D436-DB46-84E6-D7FD26567043}"/>
              </a:ext>
            </a:extLst>
          </p:cNvPr>
          <p:cNvSpPr txBox="1"/>
          <p:nvPr/>
        </p:nvSpPr>
        <p:spPr>
          <a:xfrm>
            <a:off x="0" y="2091623"/>
            <a:ext cx="5572125" cy="3139321"/>
          </a:xfrm>
          <a:prstGeom prst="rect">
            <a:avLst/>
          </a:prstGeom>
          <a:noFill/>
        </p:spPr>
        <p:txBody>
          <a:bodyPr wrap="square" rtlCol="0">
            <a:spAutoFit/>
          </a:bodyPr>
          <a:lstStyle/>
          <a:p>
            <a:pPr marL="285750" indent="-285750">
              <a:buFont typeface="Arial" panose="020B0604020202020204" pitchFamily="34" charset="0"/>
              <a:buChar char="•"/>
            </a:pPr>
            <a:r>
              <a:rPr lang="en-US" dirty="0"/>
              <a:t>Save The Date is a networking app for those who are going to festivals and concerts.</a:t>
            </a:r>
          </a:p>
          <a:p>
            <a:endParaRPr lang="en-US" dirty="0"/>
          </a:p>
          <a:p>
            <a:pPr marL="285750" indent="-285750">
              <a:buFont typeface="Arial" panose="020B0604020202020204" pitchFamily="34" charset="0"/>
              <a:buChar char="•"/>
            </a:pPr>
            <a:r>
              <a:rPr lang="en-US" dirty="0"/>
              <a:t>We aim to bring together a network which will allow people to connect with each other prior to an event, and make friends to hang out with at musical events whilst also making connections and long lasting friendships!</a:t>
            </a:r>
          </a:p>
          <a:p>
            <a:endParaRPr lang="en-US" dirty="0"/>
          </a:p>
          <a:p>
            <a:endParaRPr lang="en-US" dirty="0"/>
          </a:p>
          <a:p>
            <a:endParaRPr lang="en-US" dirty="0"/>
          </a:p>
        </p:txBody>
      </p:sp>
      <p:sp>
        <p:nvSpPr>
          <p:cNvPr id="7" name="TextBox 6">
            <a:extLst>
              <a:ext uri="{FF2B5EF4-FFF2-40B4-BE49-F238E27FC236}">
                <a16:creationId xmlns:a16="http://schemas.microsoft.com/office/drawing/2014/main" id="{35C8F579-068C-1047-8E96-B077540C9E64}"/>
              </a:ext>
            </a:extLst>
          </p:cNvPr>
          <p:cNvSpPr txBox="1"/>
          <p:nvPr/>
        </p:nvSpPr>
        <p:spPr>
          <a:xfrm>
            <a:off x="6096000" y="2091623"/>
            <a:ext cx="5462953" cy="3139321"/>
          </a:xfrm>
          <a:prstGeom prst="rect">
            <a:avLst/>
          </a:prstGeom>
          <a:noFill/>
        </p:spPr>
        <p:txBody>
          <a:bodyPr wrap="square" rtlCol="0">
            <a:spAutoFit/>
          </a:bodyPr>
          <a:lstStyle/>
          <a:p>
            <a:pPr marL="285750" indent="-285750">
              <a:buFont typeface="Arial" panose="020B0604020202020204" pitchFamily="34" charset="0"/>
              <a:buChar char="•"/>
            </a:pPr>
            <a:r>
              <a:rPr lang="en-US" dirty="0"/>
              <a:t>A lot of people attend musical events on their own to simply enjoy the music, however, with Save The Date they can connect with others going to the event and have friends to enjoy their experience with. </a:t>
            </a:r>
          </a:p>
          <a:p>
            <a:endParaRPr lang="en-US" dirty="0"/>
          </a:p>
          <a:p>
            <a:pPr marL="285750" indent="-285750">
              <a:buFont typeface="Arial" panose="020B0604020202020204" pitchFamily="34" charset="0"/>
              <a:buChar char="•"/>
            </a:pPr>
            <a:r>
              <a:rPr lang="en-US" dirty="0"/>
              <a:t>It can be quite boring and lonely camping by ones self, with this app they can link up and share a communal camping area with likeminded people!</a:t>
            </a:r>
          </a:p>
          <a:p>
            <a:endParaRPr lang="en-US" dirty="0"/>
          </a:p>
        </p:txBody>
      </p:sp>
      <p:sp>
        <p:nvSpPr>
          <p:cNvPr id="8" name="TextBox 7">
            <a:extLst>
              <a:ext uri="{FF2B5EF4-FFF2-40B4-BE49-F238E27FC236}">
                <a16:creationId xmlns:a16="http://schemas.microsoft.com/office/drawing/2014/main" id="{B11E027D-B78F-BB4F-B26E-AC4270ECA9C0}"/>
              </a:ext>
            </a:extLst>
          </p:cNvPr>
          <p:cNvSpPr txBox="1"/>
          <p:nvPr/>
        </p:nvSpPr>
        <p:spPr>
          <a:xfrm>
            <a:off x="82062" y="4806462"/>
            <a:ext cx="5334000" cy="2031325"/>
          </a:xfrm>
          <a:prstGeom prst="rect">
            <a:avLst/>
          </a:prstGeom>
          <a:noFill/>
        </p:spPr>
        <p:txBody>
          <a:bodyPr wrap="square" rtlCol="0">
            <a:spAutoFit/>
          </a:bodyPr>
          <a:lstStyle/>
          <a:p>
            <a:pPr marL="285750" indent="-285750">
              <a:buFont typeface="Arial" panose="020B0604020202020204" pitchFamily="34" charset="0"/>
              <a:buChar char="•"/>
            </a:pPr>
            <a:r>
              <a:rPr lang="en-US" dirty="0"/>
              <a:t>Concert goers who are attending alone can link up with others attending and have a pint beforehand or simply share their love for the music.</a:t>
            </a:r>
          </a:p>
          <a:p>
            <a:pPr marL="285750" indent="-285750">
              <a:buFont typeface="Arial" panose="020B0604020202020204" pitchFamily="34" charset="0"/>
              <a:buChar char="•"/>
            </a:pPr>
            <a:r>
              <a:rPr lang="en-US" dirty="0"/>
              <a:t>Freemium and Premium service for a free trial of 30 days and then a small fee of £4.99 a month.</a:t>
            </a:r>
          </a:p>
        </p:txBody>
      </p:sp>
      <p:sp>
        <p:nvSpPr>
          <p:cNvPr id="9" name="TextBox 8">
            <a:extLst>
              <a:ext uri="{FF2B5EF4-FFF2-40B4-BE49-F238E27FC236}">
                <a16:creationId xmlns:a16="http://schemas.microsoft.com/office/drawing/2014/main" id="{C467AD45-B118-914E-B7E6-888FF4A19B5E}"/>
              </a:ext>
            </a:extLst>
          </p:cNvPr>
          <p:cNvSpPr txBox="1"/>
          <p:nvPr/>
        </p:nvSpPr>
        <p:spPr>
          <a:xfrm>
            <a:off x="6096000" y="5029200"/>
            <a:ext cx="5357445" cy="1754326"/>
          </a:xfrm>
          <a:prstGeom prst="rect">
            <a:avLst/>
          </a:prstGeom>
          <a:noFill/>
        </p:spPr>
        <p:txBody>
          <a:bodyPr wrap="square" rtlCol="0">
            <a:spAutoFit/>
          </a:bodyPr>
          <a:lstStyle/>
          <a:p>
            <a:pPr marL="285750" indent="-285750">
              <a:buFont typeface="Arial" panose="020B0604020202020204" pitchFamily="34" charset="0"/>
              <a:buChar char="•"/>
            </a:pPr>
            <a:r>
              <a:rPr lang="en-US" dirty="0"/>
              <a:t>We organize post- concert and festival meet-ups in various locations, which we sell tickets for. These events will feature music by artists performing at the musical events and the event theme, including various competitions posted in the app.</a:t>
            </a:r>
          </a:p>
        </p:txBody>
      </p:sp>
      <p:pic>
        <p:nvPicPr>
          <p:cNvPr id="10" name="Online Media 9" descr="Recorded Sound">
            <a:hlinkClick r:id="" action="ppaction://media"/>
            <a:extLst>
              <a:ext uri="{FF2B5EF4-FFF2-40B4-BE49-F238E27FC236}">
                <a16:creationId xmlns:a16="http://schemas.microsoft.com/office/drawing/2014/main" id="{AA3334E0-B37A-B04A-92B2-8C968D169F9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20431" y="283499"/>
            <a:ext cx="812800" cy="812800"/>
          </a:xfrm>
          <a:prstGeom prst="rect">
            <a:avLst/>
          </a:prstGeom>
        </p:spPr>
      </p:pic>
    </p:spTree>
    <p:extLst>
      <p:ext uri="{BB962C8B-B14F-4D97-AF65-F5344CB8AC3E}">
        <p14:creationId xmlns:p14="http://schemas.microsoft.com/office/powerpoint/2010/main" val="3048936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692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B9AB232-C0CF-E745-A1D8-BDCA6A38FEAD}"/>
              </a:ext>
            </a:extLst>
          </p:cNvPr>
          <p:cNvPicPr>
            <a:picLocks noChangeAspect="1"/>
          </p:cNvPicPr>
          <p:nvPr/>
        </p:nvPicPr>
        <p:blipFill>
          <a:blip r:embed="rId4"/>
          <a:stretch>
            <a:fillRect/>
          </a:stretch>
        </p:blipFill>
        <p:spPr>
          <a:xfrm>
            <a:off x="4196862" y="0"/>
            <a:ext cx="2899020" cy="1116200"/>
          </a:xfrm>
          <a:prstGeom prst="rect">
            <a:avLst/>
          </a:prstGeom>
        </p:spPr>
      </p:pic>
      <p:sp>
        <p:nvSpPr>
          <p:cNvPr id="6" name="TextBox 5">
            <a:extLst>
              <a:ext uri="{FF2B5EF4-FFF2-40B4-BE49-F238E27FC236}">
                <a16:creationId xmlns:a16="http://schemas.microsoft.com/office/drawing/2014/main" id="{5B0CABF7-3348-D648-B772-4B371CF1553D}"/>
              </a:ext>
            </a:extLst>
          </p:cNvPr>
          <p:cNvSpPr txBox="1"/>
          <p:nvPr/>
        </p:nvSpPr>
        <p:spPr>
          <a:xfrm>
            <a:off x="152400" y="2138748"/>
            <a:ext cx="4489938" cy="4801314"/>
          </a:xfrm>
          <a:prstGeom prst="rect">
            <a:avLst/>
          </a:prstGeom>
          <a:noFill/>
        </p:spPr>
        <p:txBody>
          <a:bodyPr wrap="square" rtlCol="0">
            <a:spAutoFit/>
          </a:bodyPr>
          <a:lstStyle/>
          <a:p>
            <a:pPr marL="285750" indent="-285750">
              <a:buFont typeface="Arial" panose="020B0604020202020204" pitchFamily="34" charset="0"/>
              <a:buChar char="•"/>
            </a:pPr>
            <a:r>
              <a:rPr lang="en-US" dirty="0"/>
              <a:t>An open forum for users to post in. </a:t>
            </a:r>
          </a:p>
          <a:p>
            <a:endParaRPr lang="en-US" dirty="0"/>
          </a:p>
          <a:p>
            <a:pPr marL="285750" indent="-285750">
              <a:buFont typeface="Arial" panose="020B0604020202020204" pitchFamily="34" charset="0"/>
              <a:buChar char="•"/>
            </a:pPr>
            <a:r>
              <a:rPr lang="en-US" dirty="0"/>
              <a:t>separate groups for particular events.</a:t>
            </a:r>
          </a:p>
          <a:p>
            <a:endParaRPr lang="en-US" dirty="0"/>
          </a:p>
          <a:p>
            <a:pPr marL="285750" indent="-285750">
              <a:buFont typeface="Arial" panose="020B0604020202020204" pitchFamily="34" charset="0"/>
              <a:buChar char="•"/>
            </a:pPr>
            <a:r>
              <a:rPr lang="en-US" dirty="0"/>
              <a:t>Private messaging and group chats for more intimate conversations.</a:t>
            </a:r>
          </a:p>
          <a:p>
            <a:endParaRPr lang="en-US" dirty="0"/>
          </a:p>
          <a:p>
            <a:pPr marL="285750" indent="-285750">
              <a:buFont typeface="Arial" panose="020B0604020202020204" pitchFamily="34" charset="0"/>
              <a:buChar char="•"/>
            </a:pPr>
            <a:r>
              <a:rPr lang="en-US" dirty="0"/>
              <a:t>Post- event meet-ups organized by Save The Date which is the musical event themed.</a:t>
            </a:r>
          </a:p>
          <a:p>
            <a:endParaRPr lang="en-US" dirty="0"/>
          </a:p>
          <a:p>
            <a:pPr marL="285750" indent="-285750">
              <a:buFont typeface="Arial" panose="020B0604020202020204" pitchFamily="34" charset="0"/>
              <a:buChar char="•"/>
            </a:pPr>
            <a:r>
              <a:rPr lang="en-US" dirty="0"/>
              <a:t>Various competitions on our app which include prize draws such as winning tickets, merchandise, albums and free tickets to our post- meet-up events.</a:t>
            </a:r>
          </a:p>
        </p:txBody>
      </p:sp>
      <p:sp>
        <p:nvSpPr>
          <p:cNvPr id="8" name="TextBox 7">
            <a:extLst>
              <a:ext uri="{FF2B5EF4-FFF2-40B4-BE49-F238E27FC236}">
                <a16:creationId xmlns:a16="http://schemas.microsoft.com/office/drawing/2014/main" id="{0B4E36B8-C224-9040-BD0F-BFF2D666CC03}"/>
              </a:ext>
            </a:extLst>
          </p:cNvPr>
          <p:cNvSpPr txBox="1"/>
          <p:nvPr/>
        </p:nvSpPr>
        <p:spPr>
          <a:xfrm>
            <a:off x="6248400" y="2016369"/>
            <a:ext cx="5228492" cy="4524315"/>
          </a:xfrm>
          <a:prstGeom prst="rect">
            <a:avLst/>
          </a:prstGeom>
          <a:noFill/>
        </p:spPr>
        <p:txBody>
          <a:bodyPr wrap="square" rtlCol="0">
            <a:spAutoFit/>
          </a:bodyPr>
          <a:lstStyle/>
          <a:p>
            <a:pPr marL="285750" indent="-285750">
              <a:buFont typeface="Arial" panose="020B0604020202020204" pitchFamily="34" charset="0"/>
              <a:buChar char="•"/>
            </a:pPr>
            <a:r>
              <a:rPr lang="en-US" dirty="0"/>
              <a:t>Users create a profile for themselves where they can include a profile picture, bio, links to their social media and a list of their favorite musical acts. </a:t>
            </a:r>
          </a:p>
          <a:p>
            <a:endParaRPr lang="en-US" dirty="0"/>
          </a:p>
          <a:p>
            <a:pPr marL="285750" indent="-285750">
              <a:buFont typeface="Arial" panose="020B0604020202020204" pitchFamily="34" charset="0"/>
              <a:buChar char="•"/>
            </a:pPr>
            <a:r>
              <a:rPr lang="en-US" dirty="0"/>
              <a:t>Users can post pictures and links/ status’.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Subscribers can optionally let other users post on their profile.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There are options to keep a profile private or public, where other users will have to request to connect with them, however, can see what they post on the public forum.</a:t>
            </a:r>
          </a:p>
          <a:p>
            <a:pPr marL="285750" indent="-285750">
              <a:buFont typeface="Arial" panose="020B0604020202020204" pitchFamily="34" charset="0"/>
              <a:buChar char="•"/>
            </a:pPr>
            <a:endParaRPr lang="en-US" dirty="0"/>
          </a:p>
        </p:txBody>
      </p:sp>
      <p:pic>
        <p:nvPicPr>
          <p:cNvPr id="9" name="Online Media 8" descr="Recorded Sound">
            <a:hlinkClick r:id="" action="ppaction://media"/>
            <a:extLst>
              <a:ext uri="{FF2B5EF4-FFF2-40B4-BE49-F238E27FC236}">
                <a16:creationId xmlns:a16="http://schemas.microsoft.com/office/drawing/2014/main" id="{74CA988F-851F-AB48-B9EA-4DB68E9B0A3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76000" y="317316"/>
            <a:ext cx="812800" cy="812800"/>
          </a:xfrm>
          <a:prstGeom prst="rect">
            <a:avLst/>
          </a:prstGeom>
        </p:spPr>
      </p:pic>
    </p:spTree>
    <p:extLst>
      <p:ext uri="{BB962C8B-B14F-4D97-AF65-F5344CB8AC3E}">
        <p14:creationId xmlns:p14="http://schemas.microsoft.com/office/powerpoint/2010/main" val="2957820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5156"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4400ED7-AEE1-E348-BE66-24655CA5C1E4}"/>
              </a:ext>
            </a:extLst>
          </p:cNvPr>
          <p:cNvPicPr>
            <a:picLocks noGrp="1" noChangeAspect="1"/>
          </p:cNvPicPr>
          <p:nvPr>
            <p:ph idx="1"/>
          </p:nvPr>
        </p:nvPicPr>
        <p:blipFill>
          <a:blip r:embed="rId5"/>
          <a:stretch>
            <a:fillRect/>
          </a:stretch>
        </p:blipFill>
        <p:spPr>
          <a:xfrm>
            <a:off x="3606327" y="0"/>
            <a:ext cx="4979346" cy="1485900"/>
          </a:xfrm>
        </p:spPr>
      </p:pic>
      <p:pic>
        <p:nvPicPr>
          <p:cNvPr id="7" name="Picture 6">
            <a:extLst>
              <a:ext uri="{FF2B5EF4-FFF2-40B4-BE49-F238E27FC236}">
                <a16:creationId xmlns:a16="http://schemas.microsoft.com/office/drawing/2014/main" id="{2797A713-D2B1-4B4B-A78D-EE91D2EE91B4}"/>
              </a:ext>
            </a:extLst>
          </p:cNvPr>
          <p:cNvPicPr>
            <a:picLocks noChangeAspect="1"/>
          </p:cNvPicPr>
          <p:nvPr/>
        </p:nvPicPr>
        <p:blipFill>
          <a:blip r:embed="rId6"/>
          <a:stretch>
            <a:fillRect/>
          </a:stretch>
        </p:blipFill>
        <p:spPr>
          <a:xfrm>
            <a:off x="0" y="1912939"/>
            <a:ext cx="1657349" cy="2798196"/>
          </a:xfrm>
          <a:prstGeom prst="rect">
            <a:avLst/>
          </a:prstGeom>
        </p:spPr>
      </p:pic>
      <p:pic>
        <p:nvPicPr>
          <p:cNvPr id="9" name="Picture 8">
            <a:extLst>
              <a:ext uri="{FF2B5EF4-FFF2-40B4-BE49-F238E27FC236}">
                <a16:creationId xmlns:a16="http://schemas.microsoft.com/office/drawing/2014/main" id="{E6AA29CA-3D28-CE49-9D4E-0846E2703ED4}"/>
              </a:ext>
            </a:extLst>
          </p:cNvPr>
          <p:cNvPicPr>
            <a:picLocks noChangeAspect="1"/>
          </p:cNvPicPr>
          <p:nvPr/>
        </p:nvPicPr>
        <p:blipFill>
          <a:blip r:embed="rId7"/>
          <a:stretch>
            <a:fillRect/>
          </a:stretch>
        </p:blipFill>
        <p:spPr>
          <a:xfrm>
            <a:off x="3881778" y="1868306"/>
            <a:ext cx="2617324" cy="2798196"/>
          </a:xfrm>
          <a:prstGeom prst="rect">
            <a:avLst/>
          </a:prstGeom>
        </p:spPr>
      </p:pic>
      <p:pic>
        <p:nvPicPr>
          <p:cNvPr id="11" name="Picture 10">
            <a:extLst>
              <a:ext uri="{FF2B5EF4-FFF2-40B4-BE49-F238E27FC236}">
                <a16:creationId xmlns:a16="http://schemas.microsoft.com/office/drawing/2014/main" id="{6B7D7EC3-553E-E34A-AD1B-521823E0C736}"/>
              </a:ext>
            </a:extLst>
          </p:cNvPr>
          <p:cNvPicPr>
            <a:picLocks noChangeAspect="1"/>
          </p:cNvPicPr>
          <p:nvPr/>
        </p:nvPicPr>
        <p:blipFill>
          <a:blip r:embed="rId8"/>
          <a:stretch>
            <a:fillRect/>
          </a:stretch>
        </p:blipFill>
        <p:spPr>
          <a:xfrm>
            <a:off x="6652560" y="1912832"/>
            <a:ext cx="2240029" cy="2821484"/>
          </a:xfrm>
          <a:prstGeom prst="rect">
            <a:avLst/>
          </a:prstGeom>
        </p:spPr>
      </p:pic>
      <p:pic>
        <p:nvPicPr>
          <p:cNvPr id="13" name="Picture 12">
            <a:extLst>
              <a:ext uri="{FF2B5EF4-FFF2-40B4-BE49-F238E27FC236}">
                <a16:creationId xmlns:a16="http://schemas.microsoft.com/office/drawing/2014/main" id="{796D356C-9FE3-B84F-8787-35B2A3A7B7EE}"/>
              </a:ext>
            </a:extLst>
          </p:cNvPr>
          <p:cNvPicPr>
            <a:picLocks noChangeAspect="1"/>
          </p:cNvPicPr>
          <p:nvPr/>
        </p:nvPicPr>
        <p:blipFill>
          <a:blip r:embed="rId9"/>
          <a:stretch>
            <a:fillRect/>
          </a:stretch>
        </p:blipFill>
        <p:spPr>
          <a:xfrm>
            <a:off x="1734078" y="1868306"/>
            <a:ext cx="2070971" cy="2807210"/>
          </a:xfrm>
          <a:prstGeom prst="rect">
            <a:avLst/>
          </a:prstGeom>
        </p:spPr>
      </p:pic>
      <p:pic>
        <p:nvPicPr>
          <p:cNvPr id="15" name="Picture 14">
            <a:extLst>
              <a:ext uri="{FF2B5EF4-FFF2-40B4-BE49-F238E27FC236}">
                <a16:creationId xmlns:a16="http://schemas.microsoft.com/office/drawing/2014/main" id="{167219CA-D8F3-A14F-B3AD-A48F7E9A1B31}"/>
              </a:ext>
            </a:extLst>
          </p:cNvPr>
          <p:cNvPicPr>
            <a:picLocks noChangeAspect="1"/>
          </p:cNvPicPr>
          <p:nvPr/>
        </p:nvPicPr>
        <p:blipFill>
          <a:blip r:embed="rId10"/>
          <a:stretch>
            <a:fillRect/>
          </a:stretch>
        </p:blipFill>
        <p:spPr>
          <a:xfrm>
            <a:off x="9158288" y="1912832"/>
            <a:ext cx="3033712" cy="2706296"/>
          </a:xfrm>
          <a:prstGeom prst="rect">
            <a:avLst/>
          </a:prstGeom>
        </p:spPr>
      </p:pic>
      <p:pic>
        <p:nvPicPr>
          <p:cNvPr id="17" name="Picture 16">
            <a:extLst>
              <a:ext uri="{FF2B5EF4-FFF2-40B4-BE49-F238E27FC236}">
                <a16:creationId xmlns:a16="http://schemas.microsoft.com/office/drawing/2014/main" id="{CC7188F3-ADFF-5344-AAE4-DC89712D12CF}"/>
              </a:ext>
            </a:extLst>
          </p:cNvPr>
          <p:cNvPicPr>
            <a:picLocks noChangeAspect="1"/>
          </p:cNvPicPr>
          <p:nvPr/>
        </p:nvPicPr>
        <p:blipFill>
          <a:blip r:embed="rId11"/>
          <a:stretch>
            <a:fillRect/>
          </a:stretch>
        </p:blipFill>
        <p:spPr>
          <a:xfrm>
            <a:off x="0" y="4711135"/>
            <a:ext cx="2600326" cy="2146865"/>
          </a:xfrm>
          <a:prstGeom prst="rect">
            <a:avLst/>
          </a:prstGeom>
        </p:spPr>
      </p:pic>
      <p:pic>
        <p:nvPicPr>
          <p:cNvPr id="19" name="Picture 18">
            <a:extLst>
              <a:ext uri="{FF2B5EF4-FFF2-40B4-BE49-F238E27FC236}">
                <a16:creationId xmlns:a16="http://schemas.microsoft.com/office/drawing/2014/main" id="{B94A2E8E-F4D6-F64A-BA60-8DD94AAA73D3}"/>
              </a:ext>
            </a:extLst>
          </p:cNvPr>
          <p:cNvPicPr>
            <a:picLocks noChangeAspect="1"/>
          </p:cNvPicPr>
          <p:nvPr/>
        </p:nvPicPr>
        <p:blipFill>
          <a:blip r:embed="rId12"/>
          <a:stretch>
            <a:fillRect/>
          </a:stretch>
        </p:blipFill>
        <p:spPr>
          <a:xfrm>
            <a:off x="2600326" y="4675517"/>
            <a:ext cx="1613155" cy="2146865"/>
          </a:xfrm>
          <a:prstGeom prst="rect">
            <a:avLst/>
          </a:prstGeom>
        </p:spPr>
      </p:pic>
      <p:pic>
        <p:nvPicPr>
          <p:cNvPr id="21" name="Picture 20">
            <a:extLst>
              <a:ext uri="{FF2B5EF4-FFF2-40B4-BE49-F238E27FC236}">
                <a16:creationId xmlns:a16="http://schemas.microsoft.com/office/drawing/2014/main" id="{314757CC-643D-6F4E-90DE-EF3622D647F3}"/>
              </a:ext>
            </a:extLst>
          </p:cNvPr>
          <p:cNvPicPr>
            <a:picLocks noChangeAspect="1"/>
          </p:cNvPicPr>
          <p:nvPr/>
        </p:nvPicPr>
        <p:blipFill>
          <a:blip r:embed="rId13"/>
          <a:stretch>
            <a:fillRect/>
          </a:stretch>
        </p:blipFill>
        <p:spPr>
          <a:xfrm>
            <a:off x="4183709" y="4696405"/>
            <a:ext cx="1802754" cy="2161596"/>
          </a:xfrm>
          <a:prstGeom prst="rect">
            <a:avLst/>
          </a:prstGeom>
        </p:spPr>
      </p:pic>
      <p:pic>
        <p:nvPicPr>
          <p:cNvPr id="23" name="Picture 22">
            <a:extLst>
              <a:ext uri="{FF2B5EF4-FFF2-40B4-BE49-F238E27FC236}">
                <a16:creationId xmlns:a16="http://schemas.microsoft.com/office/drawing/2014/main" id="{337FA1E6-4F65-EE4B-876B-536FCA92A7E8}"/>
              </a:ext>
            </a:extLst>
          </p:cNvPr>
          <p:cNvPicPr>
            <a:picLocks noChangeAspect="1"/>
          </p:cNvPicPr>
          <p:nvPr/>
        </p:nvPicPr>
        <p:blipFill>
          <a:blip r:embed="rId14"/>
          <a:stretch>
            <a:fillRect/>
          </a:stretch>
        </p:blipFill>
        <p:spPr>
          <a:xfrm>
            <a:off x="5986811" y="4675516"/>
            <a:ext cx="2545072" cy="2141194"/>
          </a:xfrm>
          <a:prstGeom prst="rect">
            <a:avLst/>
          </a:prstGeom>
        </p:spPr>
      </p:pic>
      <p:pic>
        <p:nvPicPr>
          <p:cNvPr id="25" name="Picture 24">
            <a:extLst>
              <a:ext uri="{FF2B5EF4-FFF2-40B4-BE49-F238E27FC236}">
                <a16:creationId xmlns:a16="http://schemas.microsoft.com/office/drawing/2014/main" id="{F35F4DD7-450E-B140-9A44-8F250DCA60A0}"/>
              </a:ext>
            </a:extLst>
          </p:cNvPr>
          <p:cNvPicPr>
            <a:picLocks noChangeAspect="1"/>
          </p:cNvPicPr>
          <p:nvPr/>
        </p:nvPicPr>
        <p:blipFill>
          <a:blip r:embed="rId15"/>
          <a:stretch>
            <a:fillRect/>
          </a:stretch>
        </p:blipFill>
        <p:spPr>
          <a:xfrm>
            <a:off x="8542943" y="4666502"/>
            <a:ext cx="1941853" cy="2180617"/>
          </a:xfrm>
          <a:prstGeom prst="rect">
            <a:avLst/>
          </a:prstGeom>
        </p:spPr>
      </p:pic>
      <p:pic>
        <p:nvPicPr>
          <p:cNvPr id="27" name="Picture 26">
            <a:extLst>
              <a:ext uri="{FF2B5EF4-FFF2-40B4-BE49-F238E27FC236}">
                <a16:creationId xmlns:a16="http://schemas.microsoft.com/office/drawing/2014/main" id="{083C6362-ACDB-4F42-A66C-59CAD057C8CF}"/>
              </a:ext>
            </a:extLst>
          </p:cNvPr>
          <p:cNvPicPr>
            <a:picLocks noChangeAspect="1"/>
          </p:cNvPicPr>
          <p:nvPr/>
        </p:nvPicPr>
        <p:blipFill>
          <a:blip r:embed="rId16"/>
          <a:stretch>
            <a:fillRect/>
          </a:stretch>
        </p:blipFill>
        <p:spPr>
          <a:xfrm>
            <a:off x="10495855" y="4619127"/>
            <a:ext cx="1680667" cy="2180617"/>
          </a:xfrm>
          <a:prstGeom prst="rect">
            <a:avLst/>
          </a:prstGeom>
        </p:spPr>
      </p:pic>
      <p:pic>
        <p:nvPicPr>
          <p:cNvPr id="28" name="Online Media 27" descr="Recorded Sound">
            <a:hlinkClick r:id="" action="ppaction://media"/>
            <a:extLst>
              <a:ext uri="{FF2B5EF4-FFF2-40B4-BE49-F238E27FC236}">
                <a16:creationId xmlns:a16="http://schemas.microsoft.com/office/drawing/2014/main" id="{49C42B4D-3F8D-A34B-B3A2-1F1D13012340}"/>
              </a:ext>
            </a:extLst>
          </p:cNvPr>
          <p:cNvPicPr>
            <a:picLocks noChangeAspect="1"/>
          </p:cNvPicPr>
          <p:nvPr>
            <a:audioFile r:link="rId2"/>
            <p:extLst>
              <p:ext uri="{DAA4B4D4-6D71-4841-9C94-3DE7FCFB9230}">
                <p14:media xmlns:p14="http://schemas.microsoft.com/office/powerpoint/2010/main" r:embed="rId1"/>
              </p:ext>
            </p:extLst>
          </p:nvPr>
        </p:nvPicPr>
        <p:blipFill>
          <a:blip r:embed="rId17"/>
          <a:stretch>
            <a:fillRect/>
          </a:stretch>
        </p:blipFill>
        <p:spPr>
          <a:xfrm>
            <a:off x="10929788" y="244231"/>
            <a:ext cx="812800" cy="812800"/>
          </a:xfrm>
          <a:prstGeom prst="rect">
            <a:avLst/>
          </a:prstGeom>
        </p:spPr>
      </p:pic>
    </p:spTree>
    <p:extLst>
      <p:ext uri="{BB962C8B-B14F-4D97-AF65-F5344CB8AC3E}">
        <p14:creationId xmlns:p14="http://schemas.microsoft.com/office/powerpoint/2010/main" val="559926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697"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5319F24-5042-FD42-A567-D7F1605B4A15}"/>
              </a:ext>
            </a:extLst>
          </p:cNvPr>
          <p:cNvSpPr txBox="1"/>
          <p:nvPr/>
        </p:nvSpPr>
        <p:spPr>
          <a:xfrm>
            <a:off x="0" y="2143125"/>
            <a:ext cx="5800725" cy="6170920"/>
          </a:xfrm>
          <a:prstGeom prst="rect">
            <a:avLst/>
          </a:prstGeom>
          <a:noFill/>
        </p:spPr>
        <p:txBody>
          <a:bodyPr wrap="square" rtlCol="0">
            <a:spAutoFit/>
          </a:bodyPr>
          <a:lstStyle/>
          <a:p>
            <a:pPr marL="285750" indent="-285750">
              <a:buFont typeface="Arial" panose="020B0604020202020204" pitchFamily="34" charset="0"/>
              <a:buChar char="•"/>
            </a:pPr>
            <a:r>
              <a:rPr lang="en-US" sz="2000" b="1" dirty="0"/>
              <a:t>Target Market:</a:t>
            </a:r>
          </a:p>
          <a:p>
            <a:pPr marL="285750" indent="-285750">
              <a:buFont typeface="Arial" panose="020B0604020202020204" pitchFamily="34" charset="0"/>
              <a:buChar char="•"/>
            </a:pPr>
            <a:endParaRPr lang="en-US" sz="1500" dirty="0"/>
          </a:p>
          <a:p>
            <a:pPr marL="285750" indent="-285750">
              <a:buFont typeface="Arial" panose="020B0604020202020204" pitchFamily="34" charset="0"/>
              <a:buChar char="•"/>
            </a:pPr>
            <a:r>
              <a:rPr lang="en-US" dirty="0"/>
              <a:t>Musicians</a:t>
            </a:r>
          </a:p>
          <a:p>
            <a:pPr marL="285750" indent="-285750">
              <a:buFont typeface="Arial" panose="020B0604020202020204" pitchFamily="34" charset="0"/>
              <a:buChar char="•"/>
            </a:pPr>
            <a:r>
              <a:rPr lang="en-US" dirty="0"/>
              <a:t>Instagram Influencers</a:t>
            </a:r>
          </a:p>
          <a:p>
            <a:pPr marL="285750" indent="-285750">
              <a:buFont typeface="Arial" panose="020B0604020202020204" pitchFamily="34" charset="0"/>
              <a:buChar char="•"/>
            </a:pPr>
            <a:r>
              <a:rPr lang="en-US" dirty="0"/>
              <a:t>‘Hipsters’</a:t>
            </a:r>
          </a:p>
          <a:p>
            <a:pPr marL="285750" indent="-285750">
              <a:buFont typeface="Arial" panose="020B0604020202020204" pitchFamily="34" charset="0"/>
              <a:buChar char="•"/>
            </a:pPr>
            <a:r>
              <a:rPr lang="en-US" dirty="0"/>
              <a:t>Parents taking their children to the events</a:t>
            </a:r>
          </a:p>
          <a:p>
            <a:pPr marL="285750" indent="-285750">
              <a:buFont typeface="Arial" panose="020B0604020202020204" pitchFamily="34" charset="0"/>
              <a:buChar char="•"/>
            </a:pPr>
            <a:r>
              <a:rPr lang="en-US" dirty="0"/>
              <a:t>Parents in general</a:t>
            </a:r>
          </a:p>
          <a:p>
            <a:pPr marL="285750" indent="-285750">
              <a:buFont typeface="Arial" panose="020B0604020202020204" pitchFamily="34" charset="0"/>
              <a:buChar char="•"/>
            </a:pPr>
            <a:r>
              <a:rPr lang="en-US" dirty="0"/>
              <a:t>16- anyone absolutely any age</a:t>
            </a:r>
          </a:p>
          <a:p>
            <a:pPr marL="285750" indent="-285750">
              <a:buFont typeface="Arial" panose="020B0604020202020204" pitchFamily="34" charset="0"/>
              <a:buChar char="•"/>
            </a:pPr>
            <a:r>
              <a:rPr lang="en-US" dirty="0"/>
              <a:t>Artists of all kinds</a:t>
            </a:r>
          </a:p>
          <a:p>
            <a:pPr marL="285750" indent="-285750">
              <a:buFont typeface="Arial" panose="020B0604020202020204" pitchFamily="34" charset="0"/>
              <a:buChar char="•"/>
            </a:pPr>
            <a:r>
              <a:rPr lang="en-US" dirty="0"/>
              <a:t>Bands wanting to connect with fans</a:t>
            </a:r>
          </a:p>
          <a:p>
            <a:pPr marL="285750" indent="-285750">
              <a:buFont typeface="Arial" panose="020B0604020202020204" pitchFamily="34" charset="0"/>
              <a:buChar char="•"/>
            </a:pPr>
            <a:r>
              <a:rPr lang="en-US" dirty="0"/>
              <a:t>Music fanatics</a:t>
            </a:r>
          </a:p>
          <a:p>
            <a:pPr marL="285750" indent="-285750">
              <a:buFont typeface="Arial" panose="020B0604020202020204" pitchFamily="34" charset="0"/>
              <a:buChar char="•"/>
            </a:pPr>
            <a:r>
              <a:rPr lang="en-US" dirty="0"/>
              <a:t>University students</a:t>
            </a:r>
          </a:p>
          <a:p>
            <a:pPr marL="285750" indent="-285750">
              <a:buFont typeface="Arial" panose="020B0604020202020204" pitchFamily="34" charset="0"/>
              <a:buChar char="•"/>
            </a:pPr>
            <a:r>
              <a:rPr lang="en-US" dirty="0"/>
              <a:t>GCSE/ A levels celebrators</a:t>
            </a:r>
          </a:p>
          <a:p>
            <a:pPr marL="285750" indent="-285750">
              <a:buFont typeface="Arial" panose="020B0604020202020204" pitchFamily="34" charset="0"/>
              <a:buChar char="•"/>
            </a:pPr>
            <a:r>
              <a:rPr lang="en-US" dirty="0"/>
              <a:t>Business people</a:t>
            </a:r>
          </a:p>
          <a:p>
            <a:pPr marL="285750" indent="-285750">
              <a:buFont typeface="Arial" panose="020B0604020202020204" pitchFamily="34" charset="0"/>
              <a:buChar char="•"/>
            </a:pPr>
            <a:r>
              <a:rPr lang="en-US" dirty="0"/>
              <a:t>Regular festival and concert goers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endParaRPr lang="en-US" dirty="0"/>
          </a:p>
          <a:p>
            <a:pPr marL="285750" indent="-285750">
              <a:buFont typeface="Arial" panose="020B0604020202020204" pitchFamily="34" charset="0"/>
              <a:buChar char="•"/>
            </a:pPr>
            <a:endParaRPr lang="en-US" dirty="0"/>
          </a:p>
          <a:p>
            <a:endParaRPr lang="en-US" dirty="0"/>
          </a:p>
        </p:txBody>
      </p:sp>
      <p:pic>
        <p:nvPicPr>
          <p:cNvPr id="10" name="Picture 9">
            <a:extLst>
              <a:ext uri="{FF2B5EF4-FFF2-40B4-BE49-F238E27FC236}">
                <a16:creationId xmlns:a16="http://schemas.microsoft.com/office/drawing/2014/main" id="{1392989D-7C8C-AF41-BE33-19B7AF88893D}"/>
              </a:ext>
            </a:extLst>
          </p:cNvPr>
          <p:cNvPicPr>
            <a:picLocks noChangeAspect="1"/>
          </p:cNvPicPr>
          <p:nvPr/>
        </p:nvPicPr>
        <p:blipFill>
          <a:blip r:embed="rId4"/>
          <a:stretch>
            <a:fillRect/>
          </a:stretch>
        </p:blipFill>
        <p:spPr>
          <a:xfrm>
            <a:off x="0" y="0"/>
            <a:ext cx="12192000" cy="577706"/>
          </a:xfrm>
          <a:prstGeom prst="rect">
            <a:avLst/>
          </a:prstGeom>
        </p:spPr>
      </p:pic>
      <p:sp>
        <p:nvSpPr>
          <p:cNvPr id="11" name="TextBox 10">
            <a:extLst>
              <a:ext uri="{FF2B5EF4-FFF2-40B4-BE49-F238E27FC236}">
                <a16:creationId xmlns:a16="http://schemas.microsoft.com/office/drawing/2014/main" id="{2A9BC361-C676-2543-A263-97B7A5B614F9}"/>
              </a:ext>
            </a:extLst>
          </p:cNvPr>
          <p:cNvSpPr txBox="1"/>
          <p:nvPr/>
        </p:nvSpPr>
        <p:spPr>
          <a:xfrm>
            <a:off x="6213231" y="2028092"/>
            <a:ext cx="5850181" cy="2308324"/>
          </a:xfrm>
          <a:prstGeom prst="rect">
            <a:avLst/>
          </a:prstGeom>
          <a:noFill/>
        </p:spPr>
        <p:txBody>
          <a:bodyPr wrap="square" rtlCol="0">
            <a:spAutoFit/>
          </a:bodyPr>
          <a:lstStyle/>
          <a:p>
            <a:endParaRPr lang="en-US" dirty="0"/>
          </a:p>
          <a:p>
            <a:pPr marL="285750" indent="-285750">
              <a:buFont typeface="Arial" panose="020B0604020202020204" pitchFamily="34" charset="0"/>
              <a:buChar char="•"/>
            </a:pPr>
            <a:r>
              <a:rPr lang="en-US" dirty="0"/>
              <a:t>Here at Save The Date we want to make it clear to all users that everyone is welcome no matter of their background, genders and musical </a:t>
            </a:r>
          </a:p>
          <a:p>
            <a:r>
              <a:rPr lang="en-US" dirty="0"/>
              <a:t>     preferences. </a:t>
            </a:r>
          </a:p>
          <a:p>
            <a:endParaRPr lang="en-US" dirty="0"/>
          </a:p>
          <a:p>
            <a:pPr marL="285750" indent="-285750">
              <a:buFont typeface="Arial" panose="020B0604020202020204" pitchFamily="34" charset="0"/>
              <a:buChar char="•"/>
            </a:pPr>
            <a:r>
              <a:rPr lang="en-US" dirty="0"/>
              <a:t> Users must be 16 or over.</a:t>
            </a:r>
          </a:p>
          <a:p>
            <a:endParaRPr lang="en-US" dirty="0"/>
          </a:p>
        </p:txBody>
      </p:sp>
      <p:pic>
        <p:nvPicPr>
          <p:cNvPr id="12" name="Online Media 11" descr="Recorded Sound">
            <a:hlinkClick r:id="" action="ppaction://media"/>
            <a:extLst>
              <a:ext uri="{FF2B5EF4-FFF2-40B4-BE49-F238E27FC236}">
                <a16:creationId xmlns:a16="http://schemas.microsoft.com/office/drawing/2014/main" id="{F371F609-C937-CB4B-B7A6-1DB75CD6510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30523" y="5543062"/>
            <a:ext cx="812800" cy="812800"/>
          </a:xfrm>
          <a:prstGeom prst="rect">
            <a:avLst/>
          </a:prstGeom>
        </p:spPr>
      </p:pic>
    </p:spTree>
    <p:extLst>
      <p:ext uri="{BB962C8B-B14F-4D97-AF65-F5344CB8AC3E}">
        <p14:creationId xmlns:p14="http://schemas.microsoft.com/office/powerpoint/2010/main" val="128841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949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0C2D1E5-8BCC-BF4F-B668-CFF4E789E86D}"/>
              </a:ext>
            </a:extLst>
          </p:cNvPr>
          <p:cNvPicPr>
            <a:picLocks noChangeAspect="1"/>
          </p:cNvPicPr>
          <p:nvPr/>
        </p:nvPicPr>
        <p:blipFill>
          <a:blip r:embed="rId4"/>
          <a:stretch>
            <a:fillRect/>
          </a:stretch>
        </p:blipFill>
        <p:spPr>
          <a:xfrm>
            <a:off x="3364523" y="106973"/>
            <a:ext cx="3964353" cy="1243365"/>
          </a:xfrm>
          <a:prstGeom prst="rect">
            <a:avLst/>
          </a:prstGeom>
        </p:spPr>
      </p:pic>
      <p:pic>
        <p:nvPicPr>
          <p:cNvPr id="7" name="Picture 6">
            <a:extLst>
              <a:ext uri="{FF2B5EF4-FFF2-40B4-BE49-F238E27FC236}">
                <a16:creationId xmlns:a16="http://schemas.microsoft.com/office/drawing/2014/main" id="{F26CBAD5-AF58-BD4B-BCF5-33182CD574CE}"/>
              </a:ext>
            </a:extLst>
          </p:cNvPr>
          <p:cNvPicPr>
            <a:picLocks noChangeAspect="1"/>
          </p:cNvPicPr>
          <p:nvPr/>
        </p:nvPicPr>
        <p:blipFill>
          <a:blip r:embed="rId5"/>
          <a:stretch>
            <a:fillRect/>
          </a:stretch>
        </p:blipFill>
        <p:spPr>
          <a:xfrm>
            <a:off x="0" y="1898161"/>
            <a:ext cx="6322647" cy="3951654"/>
          </a:xfrm>
          <a:prstGeom prst="rect">
            <a:avLst/>
          </a:prstGeom>
        </p:spPr>
      </p:pic>
      <p:sp>
        <p:nvSpPr>
          <p:cNvPr id="8" name="TextBox 7">
            <a:extLst>
              <a:ext uri="{FF2B5EF4-FFF2-40B4-BE49-F238E27FC236}">
                <a16:creationId xmlns:a16="http://schemas.microsoft.com/office/drawing/2014/main" id="{09058A82-F877-D944-81A3-A4F0ED943CD8}"/>
              </a:ext>
            </a:extLst>
          </p:cNvPr>
          <p:cNvSpPr txBox="1"/>
          <p:nvPr/>
        </p:nvSpPr>
        <p:spPr>
          <a:xfrm>
            <a:off x="6635262" y="2063262"/>
            <a:ext cx="5228492" cy="2031325"/>
          </a:xfrm>
          <a:prstGeom prst="rect">
            <a:avLst/>
          </a:prstGeom>
          <a:noFill/>
        </p:spPr>
        <p:txBody>
          <a:bodyPr wrap="square" rtlCol="0">
            <a:spAutoFit/>
          </a:bodyPr>
          <a:lstStyle/>
          <a:p>
            <a:r>
              <a:rPr lang="en-US" dirty="0"/>
              <a:t>From 2012 to 2018 there has been as increase of festival and concert goers. From 2.79M festival goers and 13.11M concert goers in 2012 to 24.9M concert goers and 4.9M festival attendees.</a:t>
            </a:r>
          </a:p>
          <a:p>
            <a:endParaRPr lang="en-US" dirty="0"/>
          </a:p>
          <a:p>
            <a:r>
              <a:rPr lang="en-US" dirty="0"/>
              <a:t>This is from 2012  up to 2018 alone!</a:t>
            </a:r>
          </a:p>
        </p:txBody>
      </p:sp>
      <p:sp>
        <p:nvSpPr>
          <p:cNvPr id="9" name="TextBox 8">
            <a:extLst>
              <a:ext uri="{FF2B5EF4-FFF2-40B4-BE49-F238E27FC236}">
                <a16:creationId xmlns:a16="http://schemas.microsoft.com/office/drawing/2014/main" id="{6FEAED91-468B-1243-8055-E628F252997D}"/>
              </a:ext>
            </a:extLst>
          </p:cNvPr>
          <p:cNvSpPr txBox="1"/>
          <p:nvPr/>
        </p:nvSpPr>
        <p:spPr>
          <a:xfrm>
            <a:off x="128954" y="5849815"/>
            <a:ext cx="6193693" cy="276999"/>
          </a:xfrm>
          <a:prstGeom prst="rect">
            <a:avLst/>
          </a:prstGeom>
          <a:noFill/>
        </p:spPr>
        <p:txBody>
          <a:bodyPr wrap="square" rtlCol="0">
            <a:spAutoFit/>
          </a:bodyPr>
          <a:lstStyle/>
          <a:p>
            <a:r>
              <a:rPr lang="en-US" sz="1200" dirty="0"/>
              <a:t>Statista, 2018</a:t>
            </a:r>
          </a:p>
        </p:txBody>
      </p:sp>
      <p:pic>
        <p:nvPicPr>
          <p:cNvPr id="10" name="Online Media 9" descr="Recorded Sound">
            <a:hlinkClick r:id="" action="ppaction://media"/>
            <a:extLst>
              <a:ext uri="{FF2B5EF4-FFF2-40B4-BE49-F238E27FC236}">
                <a16:creationId xmlns:a16="http://schemas.microsoft.com/office/drawing/2014/main" id="{8E9A45C4-B2D3-EE4F-8162-3CB5EFDADBB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13292" y="322255"/>
            <a:ext cx="812800" cy="812800"/>
          </a:xfrm>
          <a:prstGeom prst="rect">
            <a:avLst/>
          </a:prstGeom>
        </p:spPr>
      </p:pic>
    </p:spTree>
    <p:extLst>
      <p:ext uri="{BB962C8B-B14F-4D97-AF65-F5344CB8AC3E}">
        <p14:creationId xmlns:p14="http://schemas.microsoft.com/office/powerpoint/2010/main" val="1013457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3019"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777511-6350-AC42-A2BF-C7FD757CFD0C}"/>
              </a:ext>
            </a:extLst>
          </p:cNvPr>
          <p:cNvSpPr>
            <a:spLocks noGrp="1"/>
          </p:cNvSpPr>
          <p:nvPr>
            <p:ph idx="1"/>
          </p:nvPr>
        </p:nvSpPr>
        <p:spPr/>
        <p:txBody>
          <a:bodyPr/>
          <a:lstStyle/>
          <a:p>
            <a:r>
              <a:rPr lang="en-GB" i="1" dirty="0"/>
              <a:t>New statistics show that half of young people aged 18-24 go to gigs alone.</a:t>
            </a:r>
          </a:p>
          <a:p>
            <a:r>
              <a:rPr lang="en-GB" i="1" dirty="0"/>
              <a:t>The study conducted by </a:t>
            </a:r>
            <a:r>
              <a:rPr lang="en-GB" i="1" dirty="0">
                <a:hlinkClick r:id="rId4"/>
              </a:rPr>
              <a:t>DICE </a:t>
            </a:r>
            <a:r>
              <a:rPr lang="en-GB" i="1" dirty="0"/>
              <a:t>found that 65% of youngsters surveyed had been to a music concert by themselves – and a massive 98% wouldn’t mind doing it again. Not only that, but 84% said that the music sounded better while alone.</a:t>
            </a:r>
          </a:p>
          <a:p>
            <a:r>
              <a:rPr lang="en-GB" i="1" dirty="0"/>
              <a:t>Among the reasons given for going solo to a show, 38% said that friends were unavailable, 37% had friends with different taste, and 31% said it was because their decision to go to show was spontaneous and last minute.- </a:t>
            </a:r>
            <a:r>
              <a:rPr lang="en-GB" dirty="0" err="1"/>
              <a:t>Trendell</a:t>
            </a:r>
            <a:r>
              <a:rPr lang="en-GB" dirty="0"/>
              <a:t>, A., 2017. </a:t>
            </a:r>
            <a:r>
              <a:rPr lang="en-GB" i="1" dirty="0"/>
              <a:t>Over Half Of Young People Go To Gigs On Their Own | NME</a:t>
            </a:r>
          </a:p>
          <a:p>
            <a:pPr marL="0" indent="0">
              <a:buNone/>
            </a:pPr>
            <a:endParaRPr lang="en-US" dirty="0"/>
          </a:p>
        </p:txBody>
      </p:sp>
      <p:pic>
        <p:nvPicPr>
          <p:cNvPr id="5" name="Picture 4">
            <a:extLst>
              <a:ext uri="{FF2B5EF4-FFF2-40B4-BE49-F238E27FC236}">
                <a16:creationId xmlns:a16="http://schemas.microsoft.com/office/drawing/2014/main" id="{480E6663-18FB-6741-8D8F-FC64DE686879}"/>
              </a:ext>
            </a:extLst>
          </p:cNvPr>
          <p:cNvPicPr>
            <a:picLocks noChangeAspect="1"/>
          </p:cNvPicPr>
          <p:nvPr/>
        </p:nvPicPr>
        <p:blipFill>
          <a:blip r:embed="rId5"/>
          <a:stretch>
            <a:fillRect/>
          </a:stretch>
        </p:blipFill>
        <p:spPr>
          <a:xfrm>
            <a:off x="1302727" y="0"/>
            <a:ext cx="9258300" cy="1130300"/>
          </a:xfrm>
          <a:prstGeom prst="rect">
            <a:avLst/>
          </a:prstGeom>
        </p:spPr>
      </p:pic>
      <p:pic>
        <p:nvPicPr>
          <p:cNvPr id="6" name="Online Media 5" descr="Recorded Sound">
            <a:hlinkClick r:id="" action="ppaction://media"/>
            <a:extLst>
              <a:ext uri="{FF2B5EF4-FFF2-40B4-BE49-F238E27FC236}">
                <a16:creationId xmlns:a16="http://schemas.microsoft.com/office/drawing/2014/main" id="{E2FD4F02-2CB3-E748-A454-3FBE8ACFC9B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249877" y="5578231"/>
            <a:ext cx="812800" cy="812800"/>
          </a:xfrm>
          <a:prstGeom prst="rect">
            <a:avLst/>
          </a:prstGeom>
        </p:spPr>
      </p:pic>
    </p:spTree>
    <p:extLst>
      <p:ext uri="{BB962C8B-B14F-4D97-AF65-F5344CB8AC3E}">
        <p14:creationId xmlns:p14="http://schemas.microsoft.com/office/powerpoint/2010/main" val="3634416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106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5BD1642-5737-D54C-BCCA-B049E49A9FD2}"/>
              </a:ext>
            </a:extLst>
          </p:cNvPr>
          <p:cNvPicPr>
            <a:picLocks noChangeAspect="1"/>
          </p:cNvPicPr>
          <p:nvPr/>
        </p:nvPicPr>
        <p:blipFill>
          <a:blip r:embed="rId4"/>
          <a:stretch>
            <a:fillRect/>
          </a:stretch>
        </p:blipFill>
        <p:spPr>
          <a:xfrm>
            <a:off x="0" y="0"/>
            <a:ext cx="12192000" cy="847828"/>
          </a:xfrm>
          <a:prstGeom prst="rect">
            <a:avLst/>
          </a:prstGeom>
        </p:spPr>
      </p:pic>
      <p:sp>
        <p:nvSpPr>
          <p:cNvPr id="8" name="TextBox 7">
            <a:extLst>
              <a:ext uri="{FF2B5EF4-FFF2-40B4-BE49-F238E27FC236}">
                <a16:creationId xmlns:a16="http://schemas.microsoft.com/office/drawing/2014/main" id="{074A3AF6-34F4-484B-A8E9-B812978C28DF}"/>
              </a:ext>
            </a:extLst>
          </p:cNvPr>
          <p:cNvSpPr txBox="1"/>
          <p:nvPr/>
        </p:nvSpPr>
        <p:spPr>
          <a:xfrm>
            <a:off x="152400" y="2157046"/>
            <a:ext cx="12039600" cy="6186309"/>
          </a:xfrm>
          <a:prstGeom prst="rect">
            <a:avLst/>
          </a:prstGeom>
          <a:noFill/>
        </p:spPr>
        <p:txBody>
          <a:bodyPr wrap="square" rtlCol="0">
            <a:spAutoFit/>
          </a:bodyPr>
          <a:lstStyle/>
          <a:p>
            <a:pPr marL="285750" indent="-285750">
              <a:buFont typeface="Arial" panose="020B0604020202020204" pitchFamily="34" charset="0"/>
              <a:buChar char="•"/>
            </a:pPr>
            <a:r>
              <a:rPr lang="en-US" dirty="0"/>
              <a:t>Save The Date can be linked to all social media including our own playlist created on Apple Music and Spotify, exposing users to streaming music.</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The sharing of different genre’s and music in the forum introducing new music to users.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Ticket competitions to gigs and musical festivals.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Available on smartphones, computers/ laptops and tablets.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Commercial artists can join the app and engage with users.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Anyone’s music can be advertised and promoted on the app.</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Smaller artists will have to apply to have their gigs added to the app but if they are accepted they can join in the competitions and pre- concert event for their material and merchandise.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pic>
        <p:nvPicPr>
          <p:cNvPr id="9" name="Online Media 8" descr="Recorded Sound">
            <a:hlinkClick r:id="" action="ppaction://media"/>
            <a:extLst>
              <a:ext uri="{FF2B5EF4-FFF2-40B4-BE49-F238E27FC236}">
                <a16:creationId xmlns:a16="http://schemas.microsoft.com/office/drawing/2014/main" id="{7288B7A4-E909-FC4E-BCEC-60595A187E8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109200" y="3901830"/>
            <a:ext cx="812800" cy="812800"/>
          </a:xfrm>
          <a:prstGeom prst="rect">
            <a:avLst/>
          </a:prstGeom>
        </p:spPr>
      </p:pic>
    </p:spTree>
    <p:extLst>
      <p:ext uri="{BB962C8B-B14F-4D97-AF65-F5344CB8AC3E}">
        <p14:creationId xmlns:p14="http://schemas.microsoft.com/office/powerpoint/2010/main" val="417593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3298"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B82BE-22E0-6344-BDA0-6B818F2A69DB}"/>
              </a:ext>
            </a:extLst>
          </p:cNvPr>
          <p:cNvSpPr>
            <a:spLocks noGrp="1"/>
          </p:cNvSpPr>
          <p:nvPr>
            <p:ph type="title"/>
          </p:nvPr>
        </p:nvSpPr>
        <p:spPr>
          <a:xfrm>
            <a:off x="3083168" y="592015"/>
            <a:ext cx="12835659" cy="2366350"/>
          </a:xfrm>
        </p:spPr>
        <p:txBody>
          <a:bodyPr/>
          <a:lstStyle/>
          <a:p>
            <a:r>
              <a:rPr lang="en-US" sz="6000" dirty="0"/>
              <a:t>Thank you</a:t>
            </a:r>
          </a:p>
        </p:txBody>
      </p:sp>
      <p:sp>
        <p:nvSpPr>
          <p:cNvPr id="3" name="Content Placeholder 2">
            <a:extLst>
              <a:ext uri="{FF2B5EF4-FFF2-40B4-BE49-F238E27FC236}">
                <a16:creationId xmlns:a16="http://schemas.microsoft.com/office/drawing/2014/main" id="{C03DA141-E824-EF4D-B783-11DDD36D55F2}"/>
              </a:ext>
            </a:extLst>
          </p:cNvPr>
          <p:cNvSpPr>
            <a:spLocks noGrp="1"/>
          </p:cNvSpPr>
          <p:nvPr>
            <p:ph idx="1"/>
          </p:nvPr>
        </p:nvSpPr>
        <p:spPr>
          <a:xfrm>
            <a:off x="3819819" y="1775190"/>
            <a:ext cx="10554574" cy="3636511"/>
          </a:xfrm>
        </p:spPr>
        <p:txBody>
          <a:bodyPr/>
          <a:lstStyle/>
          <a:p>
            <a:pPr marL="0" indent="0">
              <a:buNone/>
            </a:pPr>
            <a:r>
              <a:rPr lang="en-US" dirty="0"/>
              <a:t>By Hannah Edwards</a:t>
            </a:r>
          </a:p>
          <a:p>
            <a:pPr marL="0" indent="0">
              <a:buNone/>
            </a:pPr>
            <a:endParaRPr lang="en-US" dirty="0"/>
          </a:p>
        </p:txBody>
      </p:sp>
    </p:spTree>
    <p:extLst>
      <p:ext uri="{BB962C8B-B14F-4D97-AF65-F5344CB8AC3E}">
        <p14:creationId xmlns:p14="http://schemas.microsoft.com/office/powerpoint/2010/main" val="19139386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3CC08-3B09-E440-9FA1-D3D5B317B456}"/>
              </a:ext>
            </a:extLst>
          </p:cNvPr>
          <p:cNvSpPr>
            <a:spLocks noGrp="1"/>
          </p:cNvSpPr>
          <p:nvPr>
            <p:ph type="title"/>
          </p:nvPr>
        </p:nvSpPr>
        <p:spPr/>
        <p:txBody>
          <a:bodyPr/>
          <a:lstStyle/>
          <a:p>
            <a:r>
              <a:rPr lang="en-US" dirty="0"/>
              <a:t>Bibliography</a:t>
            </a:r>
          </a:p>
        </p:txBody>
      </p:sp>
      <p:sp>
        <p:nvSpPr>
          <p:cNvPr id="4" name="Content Placeholder 2">
            <a:extLst>
              <a:ext uri="{FF2B5EF4-FFF2-40B4-BE49-F238E27FC236}">
                <a16:creationId xmlns:a16="http://schemas.microsoft.com/office/drawing/2014/main" id="{0301D848-8FC6-7940-81A9-188608C91334}"/>
              </a:ext>
            </a:extLst>
          </p:cNvPr>
          <p:cNvSpPr txBox="1">
            <a:spLocks/>
          </p:cNvSpPr>
          <p:nvPr/>
        </p:nvSpPr>
        <p:spPr>
          <a:xfrm>
            <a:off x="349789" y="2227385"/>
            <a:ext cx="10554574" cy="4489938"/>
          </a:xfrm>
          <a:prstGeom prst="rect">
            <a:avLst/>
          </a:prstGeom>
          <a:effectLst>
            <a:outerShdw blurRad="50800" dir="14400000">
              <a:srgbClr val="000000">
                <a:alpha val="40000"/>
              </a:srgbClr>
            </a:outerShdw>
          </a:effectLst>
        </p:spPr>
        <p:txBody>
          <a:bodyPr vert="horz" lIns="91440" tIns="45720" rIns="91440" bIns="45720" rtlCol="0" anchor="ctr">
            <a:norm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Font typeface="Wingdings 2" charset="2"/>
              <a:buNone/>
            </a:pPr>
            <a:r>
              <a:rPr lang="en-GB" sz="1500" dirty="0"/>
              <a:t>Punk, V., 2020. </a:t>
            </a:r>
            <a:r>
              <a:rPr lang="en-GB" sz="1500" i="1" dirty="0"/>
              <a:t>Vintage Punk | Font &amp; Text Generator</a:t>
            </a:r>
            <a:r>
              <a:rPr lang="en-GB" sz="1500" dirty="0"/>
              <a:t>. [online] Font-</a:t>
            </a:r>
            <a:r>
              <a:rPr lang="en-GB" sz="1500" dirty="0" err="1"/>
              <a:t>generator.com</a:t>
            </a:r>
            <a:r>
              <a:rPr lang="en-GB" sz="1500" dirty="0"/>
              <a:t>. Available at: &lt;https://</a:t>
            </a:r>
            <a:r>
              <a:rPr lang="en-GB" sz="1500" dirty="0" err="1"/>
              <a:t>www.font-generator.com</a:t>
            </a:r>
            <a:r>
              <a:rPr lang="en-GB" sz="1500" dirty="0"/>
              <a:t>/fonts/</a:t>
            </a:r>
            <a:r>
              <a:rPr lang="en-GB" sz="1500" dirty="0" err="1"/>
              <a:t>VintagePunk</a:t>
            </a:r>
            <a:r>
              <a:rPr lang="en-GB" sz="1500" dirty="0"/>
              <a:t>/&gt;.</a:t>
            </a:r>
          </a:p>
          <a:p>
            <a:pPr marL="0" indent="0">
              <a:buNone/>
            </a:pPr>
            <a:r>
              <a:rPr lang="en-GB" sz="1500" dirty="0"/>
              <a:t>Statista. 2018. </a:t>
            </a:r>
            <a:r>
              <a:rPr lang="en-GB" sz="1500" i="1" dirty="0"/>
              <a:t>UK: Festival And Concert Attendance | Statista</a:t>
            </a:r>
            <a:r>
              <a:rPr lang="en-GB" sz="1500" dirty="0"/>
              <a:t>. [online] Available at: &lt;https://</a:t>
            </a:r>
            <a:r>
              <a:rPr lang="en-GB" sz="1500" dirty="0" err="1"/>
              <a:t>www.statista.com</a:t>
            </a:r>
            <a:r>
              <a:rPr lang="en-GB" sz="1500" dirty="0"/>
              <a:t>/statistics/282032/music-concert-and-festival-attendance-in-the-uk-by-attendee-type/&gt;.</a:t>
            </a:r>
          </a:p>
          <a:p>
            <a:pPr marL="0" indent="0">
              <a:buNone/>
            </a:pPr>
            <a:r>
              <a:rPr lang="en-GB" sz="1500" dirty="0" err="1"/>
              <a:t>Trendell</a:t>
            </a:r>
            <a:r>
              <a:rPr lang="en-GB" sz="1500" dirty="0"/>
              <a:t>, A., 2017. </a:t>
            </a:r>
            <a:r>
              <a:rPr lang="en-GB" sz="1500" i="1" dirty="0"/>
              <a:t>Over Half Of Young People Go To Gigs On Their Own | NME</a:t>
            </a:r>
            <a:r>
              <a:rPr lang="en-GB" sz="1500" dirty="0"/>
              <a:t>. [online] NME Music News, Reviews, Videos, Galleries, Tickets and Blogs | NME.COM. Available at: &lt;https://</a:t>
            </a:r>
            <a:r>
              <a:rPr lang="en-GB" sz="1500" dirty="0" err="1"/>
              <a:t>www.nme.com</a:t>
            </a:r>
            <a:r>
              <a:rPr lang="en-GB" sz="1500" dirty="0"/>
              <a:t>/news/music/half-young-people-go-gigs-2147877&gt;.</a:t>
            </a:r>
          </a:p>
          <a:p>
            <a:pPr marL="0" indent="0">
              <a:buNone/>
            </a:pPr>
            <a:r>
              <a:rPr lang="en-GB" sz="1500" dirty="0" err="1"/>
              <a:t>Chayka</a:t>
            </a:r>
            <a:r>
              <a:rPr lang="en-GB" sz="1500" dirty="0"/>
              <a:t>, K., 2016. </a:t>
            </a:r>
            <a:r>
              <a:rPr lang="en-GB" sz="1500" i="1" dirty="0"/>
              <a:t>How Music App </a:t>
            </a:r>
            <a:r>
              <a:rPr lang="en-GB" sz="1500" i="1" dirty="0" err="1"/>
              <a:t>Younow</a:t>
            </a:r>
            <a:r>
              <a:rPr lang="en-GB" sz="1500" i="1" dirty="0"/>
              <a:t> Is Bringing Musicians And Fans Together -- And Changing The Live-Streaming Game</a:t>
            </a:r>
            <a:r>
              <a:rPr lang="en-GB" sz="1500" dirty="0"/>
              <a:t>. [online] Billboard. Available at: &lt;https://</a:t>
            </a:r>
            <a:r>
              <a:rPr lang="en-GB" sz="1500" dirty="0" err="1"/>
              <a:t>www.billboard.com</a:t>
            </a:r>
            <a:r>
              <a:rPr lang="en-GB" sz="1500" dirty="0"/>
              <a:t>/articles/business/6836149/</a:t>
            </a:r>
            <a:r>
              <a:rPr lang="en-GB" sz="1500" dirty="0" err="1"/>
              <a:t>younow</a:t>
            </a:r>
            <a:r>
              <a:rPr lang="en-GB" sz="1500" dirty="0"/>
              <a:t>-music-live-streaming-</a:t>
            </a:r>
            <a:r>
              <a:rPr lang="en-GB" sz="1500" dirty="0" err="1"/>
              <a:t>adi</a:t>
            </a:r>
            <a:r>
              <a:rPr lang="en-GB" sz="1500" dirty="0"/>
              <a:t>-sideman-</a:t>
            </a:r>
            <a:r>
              <a:rPr lang="en-GB" sz="1500" dirty="0" err="1"/>
              <a:t>hailey</a:t>
            </a:r>
            <a:r>
              <a:rPr lang="en-GB" sz="1500" dirty="0"/>
              <a:t>-</a:t>
            </a:r>
            <a:r>
              <a:rPr lang="en-GB" sz="1500" dirty="0" err="1"/>
              <a:t>knox</a:t>
            </a:r>
            <a:r>
              <a:rPr lang="en-GB" sz="1500" dirty="0"/>
              <a:t>&gt;.</a:t>
            </a:r>
          </a:p>
        </p:txBody>
      </p:sp>
    </p:spTree>
    <p:extLst>
      <p:ext uri="{BB962C8B-B14F-4D97-AF65-F5344CB8AC3E}">
        <p14:creationId xmlns:p14="http://schemas.microsoft.com/office/powerpoint/2010/main" val="35267684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4060</TotalTime>
  <Words>953</Words>
  <Application>Microsoft Macintosh PowerPoint</Application>
  <PresentationFormat>Widescreen</PresentationFormat>
  <Paragraphs>85</Paragraphs>
  <Slides>11</Slides>
  <Notes>1</Notes>
  <HiddenSlides>0</HiddenSlides>
  <MMClips>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Wingdings 2</vt:lpstr>
      <vt:lpstr>Quotable</vt:lpstr>
      <vt:lpstr>Hannah Edwards Student Number: 1801967 SBTY7004  Entertainment Marketing Component 1 Discipline Tutor: Zohe Mustafa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Hannah Edwards Student Number: 1801967 SBTY7004  Entertainment Marketing Component 1 Discipline Tutor: Zohe Mustafa</dc:title>
  <dc:creator>Hannah Edwards (1801967)</dc:creator>
  <cp:lastModifiedBy>Hannah Edwards (1801967)</cp:lastModifiedBy>
  <cp:revision>19</cp:revision>
  <cp:lastPrinted>2020-04-27T11:11:30Z</cp:lastPrinted>
  <dcterms:created xsi:type="dcterms:W3CDTF">2020-04-24T15:51:50Z</dcterms:created>
  <dcterms:modified xsi:type="dcterms:W3CDTF">2020-04-27T11:32:08Z</dcterms:modified>
</cp:coreProperties>
</file>