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7" r:id="rId6"/>
    <p:sldId id="260" r:id="rId7"/>
    <p:sldId id="276" r:id="rId8"/>
    <p:sldId id="261" r:id="rId9"/>
    <p:sldId id="262" r:id="rId10"/>
    <p:sldId id="278" r:id="rId11"/>
    <p:sldId id="263" r:id="rId12"/>
    <p:sldId id="272" r:id="rId13"/>
    <p:sldId id="267" r:id="rId14"/>
    <p:sldId id="271" r:id="rId15"/>
    <p:sldId id="273" r:id="rId16"/>
    <p:sldId id="274" r:id="rId17"/>
    <p:sldId id="275" r:id="rId18"/>
    <p:sldId id="279" r:id="rId19"/>
    <p:sldId id="270"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904649C-4DF9-4A87-8049-E029F906C951}">
          <p14:sldIdLst>
            <p14:sldId id="256"/>
            <p14:sldId id="257"/>
            <p14:sldId id="258"/>
            <p14:sldId id="259"/>
            <p14:sldId id="277"/>
            <p14:sldId id="260"/>
            <p14:sldId id="276"/>
            <p14:sldId id="261"/>
            <p14:sldId id="262"/>
            <p14:sldId id="278"/>
            <p14:sldId id="263"/>
            <p14:sldId id="272"/>
            <p14:sldId id="267"/>
            <p14:sldId id="271"/>
            <p14:sldId id="273"/>
            <p14:sldId id="274"/>
            <p14:sldId id="275"/>
            <p14:sldId id="279"/>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5A740A-9C2C-4279-5773-F472D88CFD08}" v="843" dt="2024-10-20T09:49:55.317"/>
    <p1510:client id="{2FD5C0D5-E2C5-CC0B-2FD8-E197CB730A81}" v="412" dt="2024-10-20T10:22:51.725"/>
    <p1510:client id="{60A3E0D7-C9B5-E92F-F4AB-443CBCF43506}" v="18" dt="2024-10-19T10:09:30.754"/>
    <p1510:client id="{685A107E-02ED-70B3-AC21-80EC05128680}" v="195" dt="2024-10-20T10:17:12.055"/>
    <p1510:client id="{B19CA336-C70E-B9FB-A458-6B081921F990}" v="1103" dt="2024-10-19T09:07:07.801"/>
    <p1510:client id="{B73B1C56-A22D-5014-04E6-C77099D57F6E}" v="703" dt="2024-10-20T08:31:46.222"/>
    <p1510:client id="{D5D96444-85EA-3978-AF10-CB1E43A46B39}" v="7" dt="2024-10-19T09:13:42.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BC8DD-9E71-49B4-A243-98BCF194A6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ADFA55B-552D-423B-9C12-6AB3F79BD4F1}">
      <dgm:prSet/>
      <dgm:spPr/>
      <dgm:t>
        <a:bodyPr/>
        <a:lstStyle/>
        <a:p>
          <a:pPr>
            <a:lnSpc>
              <a:spcPct val="100000"/>
            </a:lnSpc>
          </a:pPr>
          <a:r>
            <a:rPr lang="en-US"/>
            <a:t>JLR is structured as a subsidiary of Tata Motors and it's designed to support a dual brand strategy, with separate divisions for Jaguar and Land Rover, each one focusing on their own markets and products lines. </a:t>
          </a:r>
        </a:p>
      </dgm:t>
    </dgm:pt>
    <dgm:pt modelId="{7746B9C3-674C-4C0A-94EA-6EF05B5D405E}" type="parTrans" cxnId="{85716456-EF1F-4148-B707-CCBD71472C30}">
      <dgm:prSet/>
      <dgm:spPr/>
      <dgm:t>
        <a:bodyPr/>
        <a:lstStyle/>
        <a:p>
          <a:endParaRPr lang="en-US"/>
        </a:p>
      </dgm:t>
    </dgm:pt>
    <dgm:pt modelId="{B95CB4D8-ACEC-4A6F-8223-8795B69E7C22}" type="sibTrans" cxnId="{85716456-EF1F-4148-B707-CCBD71472C30}">
      <dgm:prSet/>
      <dgm:spPr/>
      <dgm:t>
        <a:bodyPr/>
        <a:lstStyle/>
        <a:p>
          <a:endParaRPr lang="en-US"/>
        </a:p>
      </dgm:t>
    </dgm:pt>
    <dgm:pt modelId="{2FB8BE5B-DC8E-4AA7-994C-2D266C45A877}">
      <dgm:prSet/>
      <dgm:spPr/>
      <dgm:t>
        <a:bodyPr/>
        <a:lstStyle/>
        <a:p>
          <a:pPr>
            <a:lnSpc>
              <a:spcPct val="100000"/>
            </a:lnSpc>
          </a:pPr>
          <a:r>
            <a:rPr lang="en-US"/>
            <a:t>As of 2023, JLR employes approximately 40,000 people globally, having a big workforce in the UK. The company has a strong international presence, with sales operations in 100 countries. (Tata Motors, 2023) </a:t>
          </a:r>
        </a:p>
      </dgm:t>
    </dgm:pt>
    <dgm:pt modelId="{11990381-1985-429C-B417-A7FFB0E82DAD}" type="parTrans" cxnId="{D66AE0F0-C63E-4760-8487-8A0171623856}">
      <dgm:prSet/>
      <dgm:spPr/>
      <dgm:t>
        <a:bodyPr/>
        <a:lstStyle/>
        <a:p>
          <a:endParaRPr lang="en-US"/>
        </a:p>
      </dgm:t>
    </dgm:pt>
    <dgm:pt modelId="{C68CC722-5917-490B-8661-269206E9DDF8}" type="sibTrans" cxnId="{D66AE0F0-C63E-4760-8487-8A0171623856}">
      <dgm:prSet/>
      <dgm:spPr/>
      <dgm:t>
        <a:bodyPr/>
        <a:lstStyle/>
        <a:p>
          <a:endParaRPr lang="en-US"/>
        </a:p>
      </dgm:t>
    </dgm:pt>
    <dgm:pt modelId="{44CDAADE-EDC2-404E-A5AB-74853A399831}" type="pres">
      <dgm:prSet presAssocID="{00EBC8DD-9E71-49B4-A243-98BCF194A6D3}" presName="root" presStyleCnt="0">
        <dgm:presLayoutVars>
          <dgm:dir/>
          <dgm:resizeHandles val="exact"/>
        </dgm:presLayoutVars>
      </dgm:prSet>
      <dgm:spPr/>
    </dgm:pt>
    <dgm:pt modelId="{9D0B5418-B2CA-4CFB-9026-4F05D766A42B}" type="pres">
      <dgm:prSet presAssocID="{FADFA55B-552D-423B-9C12-6AB3F79BD4F1}" presName="compNode" presStyleCnt="0"/>
      <dgm:spPr/>
    </dgm:pt>
    <dgm:pt modelId="{F4B95E96-D2B9-4C13-AD21-01B5FA4BF90F}" type="pres">
      <dgm:prSet presAssocID="{FADFA55B-552D-423B-9C12-6AB3F79BD4F1}" presName="bgRect" presStyleLbl="bgShp" presStyleIdx="0" presStyleCnt="2"/>
      <dgm:spPr/>
    </dgm:pt>
    <dgm:pt modelId="{E299D8F2-D074-4A9A-ABEB-627CAA423969}" type="pres">
      <dgm:prSet presAssocID="{FADFA55B-552D-423B-9C12-6AB3F79BD4F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ooter"/>
        </a:ext>
      </dgm:extLst>
    </dgm:pt>
    <dgm:pt modelId="{EC395118-9878-4CC0-BF89-77CC8D0D6CE0}" type="pres">
      <dgm:prSet presAssocID="{FADFA55B-552D-423B-9C12-6AB3F79BD4F1}" presName="spaceRect" presStyleCnt="0"/>
      <dgm:spPr/>
    </dgm:pt>
    <dgm:pt modelId="{D98989DC-9104-45CA-82CD-C5DB2BE31948}" type="pres">
      <dgm:prSet presAssocID="{FADFA55B-552D-423B-9C12-6AB3F79BD4F1}" presName="parTx" presStyleLbl="revTx" presStyleIdx="0" presStyleCnt="2">
        <dgm:presLayoutVars>
          <dgm:chMax val="0"/>
          <dgm:chPref val="0"/>
        </dgm:presLayoutVars>
      </dgm:prSet>
      <dgm:spPr/>
    </dgm:pt>
    <dgm:pt modelId="{21E8714B-EEA8-43BF-8601-5CE5A46D4076}" type="pres">
      <dgm:prSet presAssocID="{B95CB4D8-ACEC-4A6F-8223-8795B69E7C22}" presName="sibTrans" presStyleCnt="0"/>
      <dgm:spPr/>
    </dgm:pt>
    <dgm:pt modelId="{64D8CBC0-1DBE-44AE-A58A-A45979A4C28D}" type="pres">
      <dgm:prSet presAssocID="{2FB8BE5B-DC8E-4AA7-994C-2D266C45A877}" presName="compNode" presStyleCnt="0"/>
      <dgm:spPr/>
    </dgm:pt>
    <dgm:pt modelId="{53ED055D-5110-4C51-8D65-8AED27F21BA5}" type="pres">
      <dgm:prSet presAssocID="{2FB8BE5B-DC8E-4AA7-994C-2D266C45A877}" presName="bgRect" presStyleLbl="bgShp" presStyleIdx="1" presStyleCnt="2"/>
      <dgm:spPr/>
    </dgm:pt>
    <dgm:pt modelId="{1E9F744C-87FC-4766-8846-8AE136071B36}" type="pres">
      <dgm:prSet presAssocID="{2FB8BE5B-DC8E-4AA7-994C-2D266C45A8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C1A87EE8-CAD3-4959-BC9B-B9B1A9149586}" type="pres">
      <dgm:prSet presAssocID="{2FB8BE5B-DC8E-4AA7-994C-2D266C45A877}" presName="spaceRect" presStyleCnt="0"/>
      <dgm:spPr/>
    </dgm:pt>
    <dgm:pt modelId="{AD2D0A57-A642-4BB9-9D11-178D179540C5}" type="pres">
      <dgm:prSet presAssocID="{2FB8BE5B-DC8E-4AA7-994C-2D266C45A877}" presName="parTx" presStyleLbl="revTx" presStyleIdx="1" presStyleCnt="2">
        <dgm:presLayoutVars>
          <dgm:chMax val="0"/>
          <dgm:chPref val="0"/>
        </dgm:presLayoutVars>
      </dgm:prSet>
      <dgm:spPr/>
    </dgm:pt>
  </dgm:ptLst>
  <dgm:cxnLst>
    <dgm:cxn modelId="{C732664F-2876-4167-A609-9870D888FE38}" type="presOf" srcId="{FADFA55B-552D-423B-9C12-6AB3F79BD4F1}" destId="{D98989DC-9104-45CA-82CD-C5DB2BE31948}" srcOrd="0" destOrd="0" presId="urn:microsoft.com/office/officeart/2018/2/layout/IconVerticalSolidList"/>
    <dgm:cxn modelId="{85716456-EF1F-4148-B707-CCBD71472C30}" srcId="{00EBC8DD-9E71-49B4-A243-98BCF194A6D3}" destId="{FADFA55B-552D-423B-9C12-6AB3F79BD4F1}" srcOrd="0" destOrd="0" parTransId="{7746B9C3-674C-4C0A-94EA-6EF05B5D405E}" sibTransId="{B95CB4D8-ACEC-4A6F-8223-8795B69E7C22}"/>
    <dgm:cxn modelId="{F4BFC984-2528-4DE7-A39E-7691C6110CC2}" type="presOf" srcId="{00EBC8DD-9E71-49B4-A243-98BCF194A6D3}" destId="{44CDAADE-EDC2-404E-A5AB-74853A399831}" srcOrd="0" destOrd="0" presId="urn:microsoft.com/office/officeart/2018/2/layout/IconVerticalSolidList"/>
    <dgm:cxn modelId="{50D030E8-9B2E-4E7F-B3A2-210C9CEBE2B9}" type="presOf" srcId="{2FB8BE5B-DC8E-4AA7-994C-2D266C45A877}" destId="{AD2D0A57-A642-4BB9-9D11-178D179540C5}" srcOrd="0" destOrd="0" presId="urn:microsoft.com/office/officeart/2018/2/layout/IconVerticalSolidList"/>
    <dgm:cxn modelId="{D66AE0F0-C63E-4760-8487-8A0171623856}" srcId="{00EBC8DD-9E71-49B4-A243-98BCF194A6D3}" destId="{2FB8BE5B-DC8E-4AA7-994C-2D266C45A877}" srcOrd="1" destOrd="0" parTransId="{11990381-1985-429C-B417-A7FFB0E82DAD}" sibTransId="{C68CC722-5917-490B-8661-269206E9DDF8}"/>
    <dgm:cxn modelId="{CFB44832-2C48-49DF-BC86-8A18C208C268}" type="presParOf" srcId="{44CDAADE-EDC2-404E-A5AB-74853A399831}" destId="{9D0B5418-B2CA-4CFB-9026-4F05D766A42B}" srcOrd="0" destOrd="0" presId="urn:microsoft.com/office/officeart/2018/2/layout/IconVerticalSolidList"/>
    <dgm:cxn modelId="{344DCDDB-7B44-4C55-A62C-3D32977DAF1D}" type="presParOf" srcId="{9D0B5418-B2CA-4CFB-9026-4F05D766A42B}" destId="{F4B95E96-D2B9-4C13-AD21-01B5FA4BF90F}" srcOrd="0" destOrd="0" presId="urn:microsoft.com/office/officeart/2018/2/layout/IconVerticalSolidList"/>
    <dgm:cxn modelId="{45DACEB5-A9DB-43BC-95E5-6796695C3A64}" type="presParOf" srcId="{9D0B5418-B2CA-4CFB-9026-4F05D766A42B}" destId="{E299D8F2-D074-4A9A-ABEB-627CAA423969}" srcOrd="1" destOrd="0" presId="urn:microsoft.com/office/officeart/2018/2/layout/IconVerticalSolidList"/>
    <dgm:cxn modelId="{775FF3FD-2F5C-44F9-95EE-C78573A38C1C}" type="presParOf" srcId="{9D0B5418-B2CA-4CFB-9026-4F05D766A42B}" destId="{EC395118-9878-4CC0-BF89-77CC8D0D6CE0}" srcOrd="2" destOrd="0" presId="urn:microsoft.com/office/officeart/2018/2/layout/IconVerticalSolidList"/>
    <dgm:cxn modelId="{5AF03855-9A6C-4B20-9091-072CF5F4F9FA}" type="presParOf" srcId="{9D0B5418-B2CA-4CFB-9026-4F05D766A42B}" destId="{D98989DC-9104-45CA-82CD-C5DB2BE31948}" srcOrd="3" destOrd="0" presId="urn:microsoft.com/office/officeart/2018/2/layout/IconVerticalSolidList"/>
    <dgm:cxn modelId="{56B8BF83-A3F1-4A47-9686-92A0FE97F2AF}" type="presParOf" srcId="{44CDAADE-EDC2-404E-A5AB-74853A399831}" destId="{21E8714B-EEA8-43BF-8601-5CE5A46D4076}" srcOrd="1" destOrd="0" presId="urn:microsoft.com/office/officeart/2018/2/layout/IconVerticalSolidList"/>
    <dgm:cxn modelId="{C47BFE3E-6506-4E97-8BE3-A0F09700B5B0}" type="presParOf" srcId="{44CDAADE-EDC2-404E-A5AB-74853A399831}" destId="{64D8CBC0-1DBE-44AE-A58A-A45979A4C28D}" srcOrd="2" destOrd="0" presId="urn:microsoft.com/office/officeart/2018/2/layout/IconVerticalSolidList"/>
    <dgm:cxn modelId="{9C664F9E-22D7-447D-8CEE-5FB97CC2BCBF}" type="presParOf" srcId="{64D8CBC0-1DBE-44AE-A58A-A45979A4C28D}" destId="{53ED055D-5110-4C51-8D65-8AED27F21BA5}" srcOrd="0" destOrd="0" presId="urn:microsoft.com/office/officeart/2018/2/layout/IconVerticalSolidList"/>
    <dgm:cxn modelId="{136E4266-FF3B-46B7-A620-184872F971C1}" type="presParOf" srcId="{64D8CBC0-1DBE-44AE-A58A-A45979A4C28D}" destId="{1E9F744C-87FC-4766-8846-8AE136071B36}" srcOrd="1" destOrd="0" presId="urn:microsoft.com/office/officeart/2018/2/layout/IconVerticalSolidList"/>
    <dgm:cxn modelId="{0A04BB50-702B-480A-8254-92F44B09605E}" type="presParOf" srcId="{64D8CBC0-1DBE-44AE-A58A-A45979A4C28D}" destId="{C1A87EE8-CAD3-4959-BC9B-B9B1A9149586}" srcOrd="2" destOrd="0" presId="urn:microsoft.com/office/officeart/2018/2/layout/IconVerticalSolidList"/>
    <dgm:cxn modelId="{6A2376A4-67F4-4D63-BB12-D9E4B158BAE3}" type="presParOf" srcId="{64D8CBC0-1DBE-44AE-A58A-A45979A4C28D}" destId="{AD2D0A57-A642-4BB9-9D11-178D179540C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B95E96-D2B9-4C13-AD21-01B5FA4BF90F}">
      <dsp:nvSpPr>
        <dsp:cNvPr id="0" name=""/>
        <dsp:cNvSpPr/>
      </dsp:nvSpPr>
      <dsp:spPr>
        <a:xfrm>
          <a:off x="0" y="896387"/>
          <a:ext cx="6942492" cy="1654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99D8F2-D074-4A9A-ABEB-627CAA423969}">
      <dsp:nvSpPr>
        <dsp:cNvPr id="0" name=""/>
        <dsp:cNvSpPr/>
      </dsp:nvSpPr>
      <dsp:spPr>
        <a:xfrm>
          <a:off x="500597" y="1268732"/>
          <a:ext cx="910177" cy="9101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89DC-9104-45CA-82CD-C5DB2BE31948}">
      <dsp:nvSpPr>
        <dsp:cNvPr id="0" name=""/>
        <dsp:cNvSpPr/>
      </dsp:nvSpPr>
      <dsp:spPr>
        <a:xfrm>
          <a:off x="1911373" y="896387"/>
          <a:ext cx="5031118" cy="1654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140" tIns="175140" rIns="175140" bIns="175140" numCol="1" spcCol="1270" anchor="ctr" anchorCtr="0">
          <a:noAutofit/>
        </a:bodyPr>
        <a:lstStyle/>
        <a:p>
          <a:pPr marL="0" lvl="0" indent="0" algn="l" defTabSz="711200">
            <a:lnSpc>
              <a:spcPct val="100000"/>
            </a:lnSpc>
            <a:spcBef>
              <a:spcPct val="0"/>
            </a:spcBef>
            <a:spcAft>
              <a:spcPct val="35000"/>
            </a:spcAft>
            <a:buNone/>
          </a:pPr>
          <a:r>
            <a:rPr lang="en-US" sz="1600" kern="1200"/>
            <a:t>JLR is structured as a subsidiary of Tata Motors and it's designed to support a dual brand strategy, with separate divisions for Jaguar and Land Rover, each one focusing on their own markets and products lines. </a:t>
          </a:r>
        </a:p>
      </dsp:txBody>
      <dsp:txXfrm>
        <a:off x="1911373" y="896387"/>
        <a:ext cx="5031118" cy="1654868"/>
      </dsp:txXfrm>
    </dsp:sp>
    <dsp:sp modelId="{53ED055D-5110-4C51-8D65-8AED27F21BA5}">
      <dsp:nvSpPr>
        <dsp:cNvPr id="0" name=""/>
        <dsp:cNvSpPr/>
      </dsp:nvSpPr>
      <dsp:spPr>
        <a:xfrm>
          <a:off x="0" y="2964973"/>
          <a:ext cx="6942492" cy="165486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9F744C-87FC-4766-8846-8AE136071B36}">
      <dsp:nvSpPr>
        <dsp:cNvPr id="0" name=""/>
        <dsp:cNvSpPr/>
      </dsp:nvSpPr>
      <dsp:spPr>
        <a:xfrm>
          <a:off x="500597" y="3337318"/>
          <a:ext cx="910177" cy="9101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2D0A57-A642-4BB9-9D11-178D179540C5}">
      <dsp:nvSpPr>
        <dsp:cNvPr id="0" name=""/>
        <dsp:cNvSpPr/>
      </dsp:nvSpPr>
      <dsp:spPr>
        <a:xfrm>
          <a:off x="1911373" y="2964973"/>
          <a:ext cx="5031118" cy="16548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140" tIns="175140" rIns="175140" bIns="175140" numCol="1" spcCol="1270" anchor="ctr" anchorCtr="0">
          <a:noAutofit/>
        </a:bodyPr>
        <a:lstStyle/>
        <a:p>
          <a:pPr marL="0" lvl="0" indent="0" algn="l" defTabSz="711200">
            <a:lnSpc>
              <a:spcPct val="100000"/>
            </a:lnSpc>
            <a:spcBef>
              <a:spcPct val="0"/>
            </a:spcBef>
            <a:spcAft>
              <a:spcPct val="35000"/>
            </a:spcAft>
            <a:buNone/>
          </a:pPr>
          <a:r>
            <a:rPr lang="en-US" sz="1600" kern="1200"/>
            <a:t>As of 2023, JLR employes approximately 40,000 people globally, having a big workforce in the UK. The company has a strong international presence, with sales operations in 100 countries. (Tata Motors, 2023) </a:t>
          </a:r>
        </a:p>
      </dsp:txBody>
      <dsp:txXfrm>
        <a:off x="1911373" y="2964973"/>
        <a:ext cx="5031118" cy="16548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mkjh89.com/entry/%EB%8D%94-%EB%89%B4-%EB%A0%88%EC%9D%B8%EC%A7%80%EB%A1%9C%EB%B2%84-%EC%8A%A4%ED%8F%AC%EC%B8%A0-SV-%EB%94%94%EC%9E%90%EC%9D%B8-%EB%B0%8F-%EC%84%B1%EB%8A%A5-%EC%86%8C%EA%B0%9C"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flickr.com/photos/landrovermena/6958499571/"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landrovermena/16370837618/in/photolist-qWCPF1-6BHLpd-9etCrm-KmT2B-8Uj1pX-e4NQSt-5F4T6k-7Ps6gk-7PrMg8-7AHgua-qhCFdA-7PrMXk-5o5PqC-FweMm-7PvLkw-ymKnW-9etHbQ-4pF6jD-7AM7EU-rav1wZ-q3mQqd-KmNDU-N7SMX-izgFcr-uKbckw-7Ps76x-9eqkdi-poa65i-9eqrUz-7PvM8o-kU6QZ-quXo2j-reYHsK-7PvLRE-q3mQQw-e8nU53-re7YnG-hz3PK3-9etsF7-5jBwEU-LxdjN-4d6PXQ-7PvKYL-7hn9GV-7PrM7v-KmNS3-fNqTnx-pNCNjy-q3tpfZ-hRsTt"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coventrycc/7064374847/"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https://www.tasnimnews.com/en/news/2014/07/05/421757/iran-in-talks-with-eu-asian-auto-giants-on-car-manufacturing-hub"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medium.com/aclu/debt-collection-companies-have-hijacked-the-justice-system-6a2c5bf5b874" TargetMode="External"/><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flickr.com/photos/artvlive/36581876631/" TargetMode="External"/><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boozedancing.com/2013/11/27/the-answer-man-tackles-all-of-your-booze-related-holiday-questions/"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statista.com/statistics/387321/volkswagen-car-market-share-in-the-united-kingdom/#:~:text=Jaguar%20Land%20Rover%20is%20the,up%20the%20next%20largest%20shares" TargetMode="External"/><Relationship Id="rId3" Type="http://schemas.openxmlformats.org/officeDocument/2006/relationships/hyperlink" Target="https://media.jaguarlandrover.com/news/2018/07/jaguar-land-rover-chief-executive-calls-brexit-certainty-avoid-annual-bill-more-ps1" TargetMode="External"/><Relationship Id="rId7" Type="http://schemas.openxmlformats.org/officeDocument/2006/relationships/hyperlink" Target="https://printify.com/pod-glossary/supplier/#:~:text=What%20is%20the%20importance%20of,to%20create%20the%20best%20products" TargetMode="External"/><Relationship Id="rId2" Type="http://schemas.openxmlformats.org/officeDocument/2006/relationships/hyperlink" Target="https://media.jaguar.com/news/2021/02/jaguar-land-rover-reimagines-future-modern-luxury-design" TargetMode="External"/><Relationship Id="rId1" Type="http://schemas.openxmlformats.org/officeDocument/2006/relationships/slideLayout" Target="../slideLayouts/slideLayout1.xml"/><Relationship Id="rId6" Type="http://schemas.openxmlformats.org/officeDocument/2006/relationships/hyperlink" Target="https://www.indiascience.in/south-africa-2024-salary-increase" TargetMode="External"/><Relationship Id="rId5" Type="http://schemas.openxmlformats.org/officeDocument/2006/relationships/hyperlink" Target="https://www.jaguarlandrover.com/overview" TargetMode="External"/><Relationship Id="rId4" Type="http://schemas.openxmlformats.org/officeDocument/2006/relationships/hyperlink" Target="https://media.jaguarlandrover.com/news/2024/05/jlr-rapidly-trains-more-20000-colleagues-and-partners-readiness-build-luxury-electric" TargetMode="External"/><Relationship Id="rId9" Type="http://schemas.openxmlformats.org/officeDocument/2006/relationships/hyperlink" Target="https://www.tata.com/business/jl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76BB6-E242-3384-55E5-A14A9BB0A41F}"/>
              </a:ext>
            </a:extLst>
          </p:cNvPr>
          <p:cNvSpPr>
            <a:spLocks noGrp="1"/>
          </p:cNvSpPr>
          <p:nvPr>
            <p:ph type="ctrTitle"/>
          </p:nvPr>
        </p:nvSpPr>
        <p:spPr>
          <a:xfrm>
            <a:off x="1524000" y="1122363"/>
            <a:ext cx="9144000" cy="5277448"/>
          </a:xfrm>
        </p:spPr>
        <p:txBody>
          <a:bodyPr>
            <a:normAutofit/>
          </a:bodyPr>
          <a:lstStyle/>
          <a:p>
            <a:r>
              <a:rPr lang="en-US" sz="2400" b="1" dirty="0">
                <a:latin typeface="Arial"/>
                <a:cs typeface="Arial"/>
              </a:rPr>
              <a:t>Exemplar for Component 1</a:t>
            </a:r>
            <a:br>
              <a:rPr lang="en-US" sz="2400" b="1" dirty="0">
                <a:latin typeface="Arial"/>
              </a:rPr>
            </a:br>
            <a:br>
              <a:rPr lang="en-US" b="1" dirty="0"/>
            </a:br>
            <a:endParaRPr lang="en-US" b="1" dirty="0"/>
          </a:p>
        </p:txBody>
      </p:sp>
    </p:spTree>
    <p:extLst>
      <p:ext uri="{BB962C8B-B14F-4D97-AF65-F5344CB8AC3E}">
        <p14:creationId xmlns:p14="http://schemas.microsoft.com/office/powerpoint/2010/main" val="1956079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21FECE-2A46-4778-8FD2-06193CCD1CEC}"/>
              </a:ext>
            </a:extLst>
          </p:cNvPr>
          <p:cNvSpPr>
            <a:spLocks noGrp="1"/>
          </p:cNvSpPr>
          <p:nvPr>
            <p:ph idx="1"/>
          </p:nvPr>
        </p:nvSpPr>
        <p:spPr>
          <a:xfrm>
            <a:off x="1125747" y="-714374"/>
            <a:ext cx="10688128" cy="4887561"/>
          </a:xfrm>
        </p:spPr>
        <p:txBody>
          <a:bodyPr vert="horz" lIns="91440" tIns="45720" rIns="91440" bIns="45720" rtlCol="0" anchor="t">
            <a:normAutofit/>
          </a:bodyPr>
          <a:lstStyle/>
          <a:p>
            <a:pPr marL="0" indent="0">
              <a:buNone/>
            </a:pPr>
            <a:endParaRPr lang="en-US" sz="3600">
              <a:latin typeface="Arial"/>
              <a:cs typeface="Arial"/>
            </a:endParaRPr>
          </a:p>
          <a:p>
            <a:pPr marL="0" indent="0">
              <a:buNone/>
            </a:pPr>
            <a:endParaRPr lang="en-US" sz="3600">
              <a:solidFill>
                <a:schemeClr val="bg1"/>
              </a:solidFill>
              <a:latin typeface="Arial"/>
              <a:cs typeface="Arial"/>
            </a:endParaRPr>
          </a:p>
          <a:p>
            <a:pPr marL="0" indent="0">
              <a:buNone/>
            </a:pPr>
            <a:endParaRPr lang="en-US" sz="3600">
              <a:solidFill>
                <a:schemeClr val="bg1"/>
              </a:solidFill>
              <a:latin typeface="Arial"/>
              <a:cs typeface="Arial"/>
            </a:endParaRPr>
          </a:p>
          <a:p>
            <a:pPr marL="0" indent="0">
              <a:buNone/>
            </a:pPr>
            <a:r>
              <a:rPr lang="en-US" sz="3600">
                <a:solidFill>
                  <a:schemeClr val="bg1"/>
                </a:solidFill>
                <a:latin typeface="Arial"/>
                <a:cs typeface="Arial"/>
              </a:rPr>
              <a:t>            </a:t>
            </a:r>
            <a:r>
              <a:rPr lang="en-US" sz="3600" i="1">
                <a:solidFill>
                  <a:schemeClr val="bg1"/>
                </a:solidFill>
                <a:latin typeface="Arial"/>
                <a:cs typeface="Arial"/>
              </a:rPr>
              <a:t>   THE INTERNAL OPERATING   ENVIRONMENTS OF JAGUAR LAND ROVER</a:t>
            </a:r>
            <a:r>
              <a:rPr lang="en-US" sz="3600">
                <a:solidFill>
                  <a:schemeClr val="bg1"/>
                </a:solidFill>
                <a:latin typeface="Arial"/>
                <a:cs typeface="Arial"/>
              </a:rPr>
              <a:t> </a:t>
            </a:r>
            <a:endParaRPr lang="en-US">
              <a:solidFill>
                <a:schemeClr val="bg1"/>
              </a:solidFill>
            </a:endParaRPr>
          </a:p>
        </p:txBody>
      </p:sp>
    </p:spTree>
    <p:extLst>
      <p:ext uri="{BB962C8B-B14F-4D97-AF65-F5344CB8AC3E}">
        <p14:creationId xmlns:p14="http://schemas.microsoft.com/office/powerpoint/2010/main" val="3112861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9098BC-7511-5F0D-ABF5-EBF52EF2750C}"/>
              </a:ext>
            </a:extLst>
          </p:cNvPr>
          <p:cNvSpPr>
            <a:spLocks noGrp="1"/>
          </p:cNvSpPr>
          <p:nvPr>
            <p:ph idx="1"/>
          </p:nvPr>
        </p:nvSpPr>
        <p:spPr>
          <a:xfrm>
            <a:off x="838200" y="753181"/>
            <a:ext cx="10515600" cy="5423782"/>
          </a:xfrm>
        </p:spPr>
        <p:txBody>
          <a:bodyPr vert="horz" lIns="91440" tIns="45720" rIns="91440" bIns="45720" rtlCol="0" anchor="t">
            <a:normAutofit/>
          </a:bodyPr>
          <a:lstStyle/>
          <a:p>
            <a:pPr marL="0" indent="0">
              <a:buNone/>
            </a:pPr>
            <a:r>
              <a:rPr lang="en-US"/>
              <a:t>                                                TABLE OF CONTENTS</a:t>
            </a:r>
          </a:p>
          <a:p>
            <a:pPr marL="0" indent="0">
              <a:buNone/>
            </a:pPr>
            <a:endParaRPr lang="en-US"/>
          </a:p>
          <a:p>
            <a:pPr marL="0" indent="0">
              <a:buNone/>
            </a:pPr>
            <a:endParaRPr lang="en-US"/>
          </a:p>
          <a:p>
            <a:pPr marL="514350" indent="-514350">
              <a:buAutoNum type="arabicPeriod"/>
            </a:pPr>
            <a:r>
              <a:rPr lang="en-US" sz="2400"/>
              <a:t>Introduction</a:t>
            </a:r>
          </a:p>
          <a:p>
            <a:pPr marL="514350" indent="-514350">
              <a:buAutoNum type="arabicPeriod"/>
            </a:pPr>
            <a:r>
              <a:rPr lang="en-US" sz="2400"/>
              <a:t>An overview of Jaguar Land Rover</a:t>
            </a:r>
          </a:p>
          <a:p>
            <a:pPr marL="514350" indent="-514350">
              <a:buAutoNum type="arabicPeriod"/>
            </a:pPr>
            <a:r>
              <a:rPr lang="en-US" sz="2400"/>
              <a:t>The structure, size and functions of the company</a:t>
            </a:r>
          </a:p>
          <a:p>
            <a:pPr marL="514350" indent="-514350">
              <a:buAutoNum type="arabicPeriod"/>
            </a:pPr>
            <a:r>
              <a:rPr lang="en-US" sz="2400"/>
              <a:t>The internal environment influencing the organization (SWOT analysis)</a:t>
            </a:r>
          </a:p>
          <a:p>
            <a:pPr marL="514350" indent="-514350">
              <a:buAutoNum type="arabicPeriod"/>
            </a:pPr>
            <a:r>
              <a:rPr lang="en-US" sz="2400"/>
              <a:t>Stakeholders and how they influence the decisions of the company</a:t>
            </a:r>
          </a:p>
        </p:txBody>
      </p:sp>
    </p:spTree>
    <p:extLst>
      <p:ext uri="{BB962C8B-B14F-4D97-AF65-F5344CB8AC3E}">
        <p14:creationId xmlns:p14="http://schemas.microsoft.com/office/powerpoint/2010/main" val="3254994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761E8-2BFA-82C5-5C47-B0272580351B}"/>
              </a:ext>
            </a:extLst>
          </p:cNvPr>
          <p:cNvSpPr>
            <a:spLocks noGrp="1"/>
          </p:cNvSpPr>
          <p:nvPr>
            <p:ph type="title"/>
          </p:nvPr>
        </p:nvSpPr>
        <p:spPr>
          <a:xfrm>
            <a:off x="643468" y="437522"/>
            <a:ext cx="5125151" cy="5483595"/>
          </a:xfrm>
        </p:spPr>
        <p:txBody>
          <a:bodyPr vert="horz" lIns="91440" tIns="45720" rIns="91440" bIns="45720" rtlCol="0" anchor="b">
            <a:normAutofit/>
          </a:bodyPr>
          <a:lstStyle/>
          <a:p>
            <a:pPr marL="342900" indent="-342900"/>
            <a:r>
              <a:rPr lang="en-US" sz="1800"/>
              <a:t>                              </a:t>
            </a:r>
            <a:r>
              <a:rPr lang="en-US" sz="2000">
                <a:latin typeface="Arial"/>
                <a:cs typeface="Arial"/>
              </a:rPr>
              <a:t>   Introduction</a:t>
            </a:r>
            <a:br>
              <a:rPr lang="en-US" sz="2000">
                <a:latin typeface="Arial"/>
              </a:rPr>
            </a:br>
            <a:br>
              <a:rPr lang="en-US" sz="2000">
                <a:latin typeface="Arial"/>
              </a:rPr>
            </a:br>
            <a:br>
              <a:rPr lang="en-US" sz="2000">
                <a:latin typeface="Arial"/>
              </a:rPr>
            </a:br>
            <a:r>
              <a:rPr lang="en-US" sz="2000">
                <a:latin typeface="Arial"/>
                <a:cs typeface="Arial"/>
              </a:rPr>
              <a:t>  In today's presentation, we will conduct a SWOT analysis of the company Jaguar Land Rover, a big name in the automotive industry, known for its luxury designs and innovative engineering.</a:t>
            </a:r>
            <a:br>
              <a:rPr lang="en-US" sz="2000">
                <a:latin typeface="Arial"/>
              </a:rPr>
            </a:br>
            <a:br>
              <a:rPr lang="en-US" sz="2000">
                <a:latin typeface="Arial"/>
              </a:rPr>
            </a:br>
            <a:br>
              <a:rPr lang="en-US" sz="2000">
                <a:latin typeface="Arial"/>
              </a:rPr>
            </a:br>
            <a:r>
              <a:rPr lang="en-US" sz="2000">
                <a:latin typeface="Arial"/>
                <a:cs typeface="Arial"/>
              </a:rPr>
              <a:t>  By the end of the presentation, we aim to get a clear understanding of JLR's strategic position and the factors that will shape its future in the automotive landscape. </a:t>
            </a:r>
            <a:br>
              <a:rPr lang="en-US" sz="2000">
                <a:latin typeface="Arial"/>
              </a:rPr>
            </a:br>
            <a:br>
              <a:rPr lang="en-US" sz="2000">
                <a:latin typeface="Arial"/>
              </a:rPr>
            </a:br>
            <a:endParaRPr lang="en-US" sz="2000">
              <a:latin typeface="Arial"/>
              <a:cs typeface="Arial"/>
            </a:endParaRPr>
          </a:p>
        </p:txBody>
      </p:sp>
      <p:pic>
        <p:nvPicPr>
          <p:cNvPr id="4" name="Picture 3" descr="A car parked in a dark room&#10;&#10;Description automatically generated">
            <a:extLst>
              <a:ext uri="{FF2B5EF4-FFF2-40B4-BE49-F238E27FC236}">
                <a16:creationId xmlns:a16="http://schemas.microsoft.com/office/drawing/2014/main" id="{6B48DA00-2F8E-5F4E-0926-87442028FF88}"/>
              </a:ext>
            </a:extLst>
          </p:cNvPr>
          <p:cNvPicPr>
            <a:picLocks noChangeAspect="1"/>
          </p:cNvPicPr>
          <p:nvPr/>
        </p:nvPicPr>
        <p:blipFill>
          <a:blip r:embed="rId2">
            <a:extLst>
              <a:ext uri="{837473B0-CC2E-450A-ABE3-18F120FF3D39}">
                <a1611:picAttrSrcUrl xmlns:a1611="http://schemas.microsoft.com/office/drawing/2016/11/main" r:id="rId3"/>
              </a:ext>
            </a:extLst>
          </a:blip>
          <a:srcRect l="19882" r="1795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49781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descr="History of Jaguar Land Rover">
            <a:extLst>
              <a:ext uri="{FF2B5EF4-FFF2-40B4-BE49-F238E27FC236}">
                <a16:creationId xmlns:a16="http://schemas.microsoft.com/office/drawing/2014/main" id="{4E8EFC52-65D7-1729-22F1-A2065AC424F3}"/>
              </a:ext>
            </a:extLst>
          </p:cNvPr>
          <p:cNvPicPr>
            <a:picLocks noChangeAspect="1"/>
          </p:cNvPicPr>
          <p:nvPr/>
        </p:nvPicPr>
        <p:blipFill>
          <a:blip r:embed="rId2"/>
          <a:stretch>
            <a:fillRect/>
          </a:stretch>
        </p:blipFill>
        <p:spPr>
          <a:xfrm>
            <a:off x="4001395" y="5752"/>
            <a:ext cx="3644999" cy="6846496"/>
          </a:xfrm>
          <a:prstGeom prst="rect">
            <a:avLst/>
          </a:prstGeom>
        </p:spPr>
      </p:pic>
    </p:spTree>
    <p:extLst>
      <p:ext uri="{BB962C8B-B14F-4D97-AF65-F5344CB8AC3E}">
        <p14:creationId xmlns:p14="http://schemas.microsoft.com/office/powerpoint/2010/main" val="19030592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1D11F-37AD-A9EB-C350-CA8AEFFD606D}"/>
              </a:ext>
            </a:extLst>
          </p:cNvPr>
          <p:cNvSpPr>
            <a:spLocks noGrp="1"/>
          </p:cNvSpPr>
          <p:nvPr>
            <p:ph type="title"/>
          </p:nvPr>
        </p:nvSpPr>
        <p:spPr>
          <a:xfrm>
            <a:off x="177507" y="1156309"/>
            <a:ext cx="6324205" cy="6124959"/>
          </a:xfrm>
        </p:spPr>
        <p:txBody>
          <a:bodyPr vert="horz" lIns="91440" tIns="45720" rIns="91440" bIns="45720" rtlCol="0" anchor="t">
            <a:normAutofit/>
          </a:bodyPr>
          <a:lstStyle/>
          <a:p>
            <a:br>
              <a:rPr lang="en-US" sz="1600">
                <a:latin typeface="Arial"/>
                <a:cs typeface="Arial"/>
              </a:rPr>
            </a:br>
            <a:br>
              <a:rPr lang="en-US" sz="1600">
                <a:latin typeface="Arial"/>
                <a:cs typeface="Arial"/>
              </a:rPr>
            </a:br>
            <a:br>
              <a:rPr lang="en-US" sz="1600">
                <a:latin typeface="Arial"/>
                <a:cs typeface="Arial"/>
              </a:rPr>
            </a:br>
            <a:r>
              <a:rPr lang="en-US" sz="2400">
                <a:latin typeface="Arial"/>
                <a:cs typeface="Arial"/>
              </a:rPr>
              <a:t>2. An overview </a:t>
            </a:r>
            <a:br>
              <a:rPr lang="en-US" sz="2400">
                <a:latin typeface="Arial"/>
              </a:rPr>
            </a:br>
            <a:r>
              <a:rPr lang="en-US" sz="1600">
                <a:latin typeface="Arial"/>
                <a:cs typeface="Arial"/>
              </a:rPr>
              <a:t> </a:t>
            </a:r>
            <a:br>
              <a:rPr lang="en-US" sz="1600">
                <a:latin typeface="Arial"/>
              </a:rPr>
            </a:br>
            <a:r>
              <a:rPr lang="en-US" sz="2000">
                <a:latin typeface="Arial"/>
                <a:cs typeface="Arial"/>
              </a:rPr>
              <a:t>Jaguar Land Rover (JLR), is a British multinational automotive company that specializes in the design, development, manufacturing and sale of luxury vehicles.</a:t>
            </a:r>
            <a:br>
              <a:rPr lang="en-US" sz="2000">
                <a:latin typeface="Arial"/>
                <a:cs typeface="Arial"/>
              </a:rPr>
            </a:br>
            <a:br>
              <a:rPr lang="en-US" sz="2000">
                <a:latin typeface="Arial"/>
                <a:cs typeface="Arial"/>
              </a:rPr>
            </a:br>
            <a:br>
              <a:rPr lang="en-US" sz="2000">
                <a:latin typeface="Arial"/>
              </a:rPr>
            </a:br>
            <a:r>
              <a:rPr lang="en-US" sz="2000">
                <a:latin typeface="Arial"/>
                <a:cs typeface="Arial"/>
              </a:rPr>
              <a:t> It was established in 2008 as part of Tata Motors, and it has its headquarter in Coventry, England. </a:t>
            </a:r>
            <a:br>
              <a:rPr lang="en-US" sz="1600">
                <a:latin typeface="Arial"/>
              </a:rPr>
            </a:br>
            <a:br>
              <a:rPr lang="en-US" sz="1600">
                <a:latin typeface="Arial"/>
              </a:rPr>
            </a:br>
            <a:br>
              <a:rPr lang="en-US" sz="1600">
                <a:latin typeface="Arial"/>
              </a:rPr>
            </a:br>
            <a:br>
              <a:rPr lang="en-US" sz="1600">
                <a:latin typeface="Arial"/>
              </a:rPr>
            </a:br>
            <a:br>
              <a:rPr lang="en-US" sz="1600">
                <a:latin typeface="Arial"/>
              </a:rPr>
            </a:br>
            <a:br>
              <a:rPr lang="en-US" sz="1200"/>
            </a:br>
            <a:br>
              <a:rPr lang="en-US" sz="1200"/>
            </a:br>
            <a:endParaRPr lang="en-US" sz="1200"/>
          </a:p>
        </p:txBody>
      </p:sp>
      <p:sp>
        <p:nvSpPr>
          <p:cNvPr id="11" name="Rectangle 10">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he interior of a car&#10;&#10;Description automatically generated">
            <a:extLst>
              <a:ext uri="{FF2B5EF4-FFF2-40B4-BE49-F238E27FC236}">
                <a16:creationId xmlns:a16="http://schemas.microsoft.com/office/drawing/2014/main" id="{E26A8676-FEF0-BBBE-8F4B-09FF95FB0F90}"/>
              </a:ext>
            </a:extLst>
          </p:cNvPr>
          <p:cNvPicPr>
            <a:picLocks noChangeAspect="1"/>
          </p:cNvPicPr>
          <p:nvPr/>
        </p:nvPicPr>
        <p:blipFill>
          <a:blip r:embed="rId2">
            <a:extLst>
              <a:ext uri="{837473B0-CC2E-450A-ABE3-18F120FF3D39}">
                <a1611:picAttrSrcUrl xmlns:a1611="http://schemas.microsoft.com/office/drawing/2016/11/main" r:id="rId3"/>
              </a:ext>
            </a:extLst>
          </a:blip>
          <a:srcRect l="5621" r="27606" b="-2"/>
          <a:stretch/>
        </p:blipFill>
        <p:spPr>
          <a:xfrm>
            <a:off x="7303698" y="1918309"/>
            <a:ext cx="3562841" cy="3232163"/>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33221579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EE6CF9-C17B-F4B5-B9A7-D2583A8FE2C3}"/>
              </a:ext>
            </a:extLst>
          </p:cNvPr>
          <p:cNvSpPr>
            <a:spLocks noGrp="1"/>
          </p:cNvSpPr>
          <p:nvPr>
            <p:ph idx="1"/>
          </p:nvPr>
        </p:nvSpPr>
        <p:spPr>
          <a:xfrm>
            <a:off x="761800" y="270509"/>
            <a:ext cx="5334197" cy="5969570"/>
          </a:xfrm>
        </p:spPr>
        <p:txBody>
          <a:bodyPr vert="horz" lIns="91440" tIns="45720" rIns="91440" bIns="45720" rtlCol="0" anchor="ctr">
            <a:normAutofit fontScale="92500" lnSpcReduction="10000"/>
          </a:bodyPr>
          <a:lstStyle/>
          <a:p>
            <a:pPr marL="0" indent="0">
              <a:buNone/>
            </a:pPr>
            <a:endParaRPr lang="en-US" sz="2400">
              <a:latin typeface="Arial"/>
              <a:cs typeface="Arial"/>
            </a:endParaRPr>
          </a:p>
          <a:p>
            <a:pPr marL="0" indent="0">
              <a:buNone/>
            </a:pPr>
            <a:endParaRPr lang="en-US" sz="2400">
              <a:latin typeface="Arial"/>
              <a:cs typeface="Arial"/>
            </a:endParaRPr>
          </a:p>
          <a:p>
            <a:pPr marL="0" indent="0">
              <a:buNone/>
            </a:pPr>
            <a:r>
              <a:rPr lang="en-US" sz="2400">
                <a:latin typeface="Arial"/>
                <a:cs typeface="Arial"/>
              </a:rPr>
              <a:t>The company is known for two brands: Jaguar, well known for its sports car and Land Rover, famous for its SUVs (JLR, 2023). </a:t>
            </a:r>
            <a:br>
              <a:rPr lang="en-US" sz="2400">
                <a:latin typeface="Arial"/>
                <a:cs typeface="Arial"/>
              </a:rPr>
            </a:br>
            <a:endParaRPr lang="en-US" sz="2400">
              <a:latin typeface="Arial"/>
              <a:cs typeface="Arial"/>
            </a:endParaRPr>
          </a:p>
          <a:p>
            <a:pPr marL="0" indent="0">
              <a:buNone/>
            </a:pPr>
            <a:r>
              <a:rPr lang="en-US" sz="2400">
                <a:latin typeface="Arial"/>
                <a:cs typeface="Arial"/>
              </a:rPr>
              <a:t>JLR has a rich heritage, the first Jaguar vehicle tracing its roots back to 1922, and the Land Rover originating in year 1948. </a:t>
            </a:r>
            <a:br>
              <a:rPr lang="en-US" sz="2400">
                <a:latin typeface="Arial"/>
                <a:cs typeface="Arial"/>
              </a:rPr>
            </a:br>
            <a:endParaRPr lang="en-US" sz="2400">
              <a:latin typeface="Arial"/>
              <a:cs typeface="Arial"/>
            </a:endParaRPr>
          </a:p>
          <a:p>
            <a:pPr marL="0" indent="0">
              <a:buNone/>
            </a:pPr>
            <a:r>
              <a:rPr lang="en-US" sz="2400">
                <a:latin typeface="Arial"/>
                <a:cs typeface="Arial"/>
              </a:rPr>
              <a:t>The company has several operating plants in the UK, such as Solihull and Castle Bromwich, but we can also see an international expansion, the most successful being in China and India (JLR, 2023).</a:t>
            </a:r>
            <a:br>
              <a:rPr lang="en-US" sz="1900">
                <a:latin typeface="Arial"/>
                <a:cs typeface="Arial"/>
              </a:rPr>
            </a:br>
            <a:br>
              <a:rPr lang="en-US" sz="1900">
                <a:latin typeface="Arial"/>
                <a:cs typeface="Arial"/>
              </a:rPr>
            </a:br>
            <a:br>
              <a:rPr lang="en-US" sz="1900">
                <a:latin typeface="Arial"/>
                <a:cs typeface="Arial"/>
              </a:rPr>
            </a:br>
            <a:endParaRPr lang="en-US" sz="1900">
              <a:latin typeface="Arial"/>
              <a:cs typeface="Arial"/>
            </a:endParaRPr>
          </a:p>
        </p:txBody>
      </p:sp>
      <p:pic>
        <p:nvPicPr>
          <p:cNvPr id="5" name="Picture 4" descr="Vintage english car">
            <a:extLst>
              <a:ext uri="{FF2B5EF4-FFF2-40B4-BE49-F238E27FC236}">
                <a16:creationId xmlns:a16="http://schemas.microsoft.com/office/drawing/2014/main" id="{6AC195B2-E99D-B06D-20C0-26FD1126A8A3}"/>
              </a:ext>
            </a:extLst>
          </p:cNvPr>
          <p:cNvPicPr>
            <a:picLocks noChangeAspect="1"/>
          </p:cNvPicPr>
          <p:nvPr/>
        </p:nvPicPr>
        <p:blipFill>
          <a:blip r:embed="rId2"/>
          <a:srcRect l="15405" r="32834"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30516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321B07-C567-0924-E40D-BFABEA838503}"/>
              </a:ext>
            </a:extLst>
          </p:cNvPr>
          <p:cNvSpPr>
            <a:spLocks noGrp="1"/>
          </p:cNvSpPr>
          <p:nvPr>
            <p:ph type="title"/>
          </p:nvPr>
        </p:nvSpPr>
        <p:spPr>
          <a:xfrm>
            <a:off x="1053327" y="502020"/>
            <a:ext cx="5675162" cy="665310"/>
          </a:xfrm>
        </p:spPr>
        <p:txBody>
          <a:bodyPr vert="horz" lIns="91440" tIns="45720" rIns="91440" bIns="45720" rtlCol="0" anchor="b">
            <a:normAutofit fontScale="90000"/>
          </a:bodyPr>
          <a:lstStyle/>
          <a:p>
            <a:r>
              <a:rPr lang="en-US" sz="2400" kern="1200">
                <a:latin typeface="Arial"/>
                <a:cs typeface="Arial"/>
              </a:rPr>
              <a:t>3. The structure, size and functions of Jaguar Land Rover</a:t>
            </a:r>
          </a:p>
        </p:txBody>
      </p:sp>
      <p:sp>
        <p:nvSpPr>
          <p:cNvPr id="24" name="Rectangle 2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wo red cars parked on a road&#10;&#10;Description automatically generated">
            <a:extLst>
              <a:ext uri="{FF2B5EF4-FFF2-40B4-BE49-F238E27FC236}">
                <a16:creationId xmlns:a16="http://schemas.microsoft.com/office/drawing/2014/main" id="{E4A8BCE4-E2D6-4B01-9E0E-6643C2D41620}"/>
              </a:ext>
            </a:extLst>
          </p:cNvPr>
          <p:cNvPicPr>
            <a:picLocks noChangeAspect="1"/>
          </p:cNvPicPr>
          <p:nvPr/>
        </p:nvPicPr>
        <p:blipFill>
          <a:blip r:embed="rId2"/>
          <a:stretch>
            <a:fillRect/>
          </a:stretch>
        </p:blipFill>
        <p:spPr>
          <a:xfrm>
            <a:off x="7329967" y="2078029"/>
            <a:ext cx="4170530" cy="2705612"/>
          </a:xfrm>
          <a:prstGeom prst="rect">
            <a:avLst/>
          </a:prstGeom>
        </p:spPr>
      </p:pic>
      <p:graphicFrame>
        <p:nvGraphicFramePr>
          <p:cNvPr id="34" name="Content Placeholder 2">
            <a:extLst>
              <a:ext uri="{FF2B5EF4-FFF2-40B4-BE49-F238E27FC236}">
                <a16:creationId xmlns:a16="http://schemas.microsoft.com/office/drawing/2014/main" id="{4CA69693-B4A0-96A6-6763-FE7D1EB29609}"/>
              </a:ext>
            </a:extLst>
          </p:cNvPr>
          <p:cNvGraphicFramePr/>
          <p:nvPr>
            <p:extLst>
              <p:ext uri="{D42A27DB-BD31-4B8C-83A1-F6EECF244321}">
                <p14:modId xmlns:p14="http://schemas.microsoft.com/office/powerpoint/2010/main" val="3921052281"/>
              </p:ext>
            </p:extLst>
          </p:nvPr>
        </p:nvGraphicFramePr>
        <p:xfrm>
          <a:off x="138508" y="1341970"/>
          <a:ext cx="6942492" cy="5516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777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F78AF-D58C-4B3E-67F4-E4DF9065E8BF}"/>
              </a:ext>
            </a:extLst>
          </p:cNvPr>
          <p:cNvSpPr>
            <a:spLocks noGrp="1"/>
          </p:cNvSpPr>
          <p:nvPr>
            <p:ph type="ctrTitle"/>
          </p:nvPr>
        </p:nvSpPr>
        <p:spPr>
          <a:xfrm>
            <a:off x="660042" y="891652"/>
            <a:ext cx="4412021" cy="5076835"/>
          </a:xfrm>
        </p:spPr>
        <p:txBody>
          <a:bodyPr vert="horz" lIns="91440" tIns="45720" rIns="91440" bIns="45720" rtlCol="0" anchor="b">
            <a:normAutofit fontScale="90000"/>
          </a:bodyPr>
          <a:lstStyle/>
          <a:p>
            <a:pPr algn="l"/>
            <a:r>
              <a:rPr lang="en-US" sz="2400" kern="1200">
                <a:solidFill>
                  <a:srgbClr val="FFFFFF"/>
                </a:solidFill>
                <a:latin typeface="Arial"/>
                <a:cs typeface="Arial"/>
              </a:rPr>
              <a:t>  </a:t>
            </a:r>
            <a:r>
              <a:rPr lang="en-US" sz="2400" b="1" kern="1200">
                <a:solidFill>
                  <a:srgbClr val="FFFFFF"/>
                </a:solidFill>
                <a:latin typeface="Arial"/>
                <a:cs typeface="Arial"/>
              </a:rPr>
              <a:t>The primary functions of JLR are:</a:t>
            </a:r>
            <a:br>
              <a:rPr lang="en-US" sz="2400" b="1" kern="1200">
                <a:solidFill>
                  <a:srgbClr val="FFFFFF"/>
                </a:solidFill>
                <a:latin typeface="Arial"/>
                <a:cs typeface="Arial"/>
              </a:rPr>
            </a:br>
            <a:br>
              <a:rPr lang="en-US" sz="2400" b="1">
                <a:latin typeface="Arial"/>
              </a:rPr>
            </a:br>
            <a:r>
              <a:rPr lang="en-US" sz="2400" b="1" kern="1200">
                <a:solidFill>
                  <a:srgbClr val="FFFFFF"/>
                </a:solidFill>
                <a:latin typeface="Arial"/>
                <a:cs typeface="Arial"/>
              </a:rPr>
              <a:t>-Research and development</a:t>
            </a:r>
            <a:r>
              <a:rPr lang="en-US" sz="2400" kern="1200">
                <a:solidFill>
                  <a:srgbClr val="FFFFFF"/>
                </a:solidFill>
                <a:latin typeface="Arial"/>
                <a:cs typeface="Arial"/>
              </a:rPr>
              <a:t> (the company invests heavily in innovation and technology enhancement, focusing on creating more electric cars. It is hoped that by year 2030, the company will create a fully electric version of each model).</a:t>
            </a:r>
            <a:br>
              <a:rPr lang="en-US" sz="2400" kern="1200">
                <a:solidFill>
                  <a:srgbClr val="FFFFFF"/>
                </a:solidFill>
                <a:latin typeface="Arial"/>
                <a:cs typeface="Arial"/>
              </a:rPr>
            </a:br>
            <a:br>
              <a:rPr lang="en-US" sz="2400">
                <a:latin typeface="Arial"/>
              </a:rPr>
            </a:br>
            <a:r>
              <a:rPr lang="en-US" sz="2400" b="1" kern="1200">
                <a:solidFill>
                  <a:srgbClr val="FFFFFF"/>
                </a:solidFill>
                <a:latin typeface="Arial"/>
                <a:cs typeface="Arial"/>
              </a:rPr>
              <a:t>-Manufacturing</a:t>
            </a:r>
            <a:r>
              <a:rPr lang="en-US" sz="2400" kern="1200">
                <a:solidFill>
                  <a:srgbClr val="FFFFFF"/>
                </a:solidFill>
                <a:latin typeface="Arial"/>
                <a:cs typeface="Arial"/>
              </a:rPr>
              <a:t> (the company is known for its advanced production technique, ensuring high standards of crafting and efficiency. </a:t>
            </a:r>
            <a:br>
              <a:rPr lang="en-US" sz="2400" kern="1200">
                <a:latin typeface="Arial"/>
              </a:rPr>
            </a:br>
            <a:r>
              <a:rPr lang="en-US" sz="1300" kern="1200">
                <a:solidFill>
                  <a:srgbClr val="FFFFFF"/>
                </a:solidFill>
                <a:latin typeface="+mj-lt"/>
                <a:ea typeface="+mj-ea"/>
                <a:cs typeface="+mj-cs"/>
              </a:rPr>
              <a:t> </a:t>
            </a:r>
            <a:endParaRPr lang="en-US">
              <a:ea typeface="+mj-ea"/>
              <a:cs typeface="+mj-cs"/>
            </a:endParaRPr>
          </a:p>
        </p:txBody>
      </p:sp>
      <p:pic>
        <p:nvPicPr>
          <p:cNvPr id="3" name="Picture 2" descr="A car driving on a dirt road&#10;&#10;Description automatically generated">
            <a:extLst>
              <a:ext uri="{FF2B5EF4-FFF2-40B4-BE49-F238E27FC236}">
                <a16:creationId xmlns:a16="http://schemas.microsoft.com/office/drawing/2014/main" id="{9D1FFC18-79E6-9E8E-6AA0-CA311C82256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096000" y="1534405"/>
            <a:ext cx="5608320" cy="3744740"/>
          </a:xfrm>
          <a:prstGeom prst="rect">
            <a:avLst/>
          </a:prstGeom>
        </p:spPr>
      </p:pic>
    </p:spTree>
    <p:extLst>
      <p:ext uri="{BB962C8B-B14F-4D97-AF65-F5344CB8AC3E}">
        <p14:creationId xmlns:p14="http://schemas.microsoft.com/office/powerpoint/2010/main" val="4107895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9317BC-919E-AA9B-1379-25A8B3855962}"/>
              </a:ext>
            </a:extLst>
          </p:cNvPr>
          <p:cNvSpPr>
            <a:spLocks noGrp="1"/>
          </p:cNvSpPr>
          <p:nvPr>
            <p:ph idx="1"/>
          </p:nvPr>
        </p:nvSpPr>
        <p:spPr>
          <a:xfrm>
            <a:off x="838200" y="456848"/>
            <a:ext cx="4772378" cy="5720115"/>
          </a:xfrm>
        </p:spPr>
        <p:txBody>
          <a:bodyPr vert="horz" lIns="91440" tIns="45720" rIns="91440" bIns="45720" rtlCol="0" anchor="t">
            <a:normAutofit/>
          </a:bodyPr>
          <a:lstStyle/>
          <a:p>
            <a:pPr marL="0" indent="0">
              <a:buNone/>
            </a:pPr>
            <a:r>
              <a:rPr lang="en-US" sz="2400" b="1">
                <a:latin typeface="Arial"/>
                <a:cs typeface="Arial"/>
              </a:rPr>
              <a:t>-Sales and Marketing </a:t>
            </a:r>
            <a:r>
              <a:rPr lang="en-US" sz="2400">
                <a:latin typeface="Arial"/>
                <a:cs typeface="Arial"/>
              </a:rPr>
              <a:t>(JLR is using a targeting marketing strategy to reach luxury consumers).</a:t>
            </a:r>
            <a:endParaRPr lang="en-US"/>
          </a:p>
          <a:p>
            <a:pPr marL="0" indent="0">
              <a:buNone/>
            </a:pPr>
            <a:br>
              <a:rPr lang="en-US" sz="2400">
                <a:latin typeface="Arial"/>
              </a:rPr>
            </a:br>
            <a:r>
              <a:rPr lang="en-US" sz="2400" b="1">
                <a:latin typeface="Arial"/>
                <a:cs typeface="Arial"/>
              </a:rPr>
              <a:t>-Supply chain management</a:t>
            </a:r>
            <a:r>
              <a:rPr lang="en-US" sz="2400">
                <a:latin typeface="Arial"/>
                <a:cs typeface="Arial"/>
              </a:rPr>
              <a:t> (the company has a complex supply chain, to ensure the delivery in time of all the materials needed for the production of the vehicles). (JLR, 2024)</a:t>
            </a:r>
            <a:endParaRPr lang="en-US">
              <a:latin typeface="Aptos" panose="020B0004020202020204"/>
              <a:cs typeface="Arial"/>
            </a:endParaRPr>
          </a:p>
          <a:p>
            <a:pPr marL="0" indent="0">
              <a:buNone/>
            </a:pPr>
            <a:br>
              <a:rPr lang="en-US" sz="2400">
                <a:latin typeface="Arial"/>
              </a:rPr>
            </a:br>
            <a:r>
              <a:rPr lang="en-US" sz="2400" b="1">
                <a:latin typeface="Arial"/>
                <a:cs typeface="Arial"/>
              </a:rPr>
              <a:t>-Customer service</a:t>
            </a:r>
            <a:r>
              <a:rPr lang="en-US" sz="2400">
                <a:latin typeface="Arial"/>
                <a:cs typeface="Arial"/>
              </a:rPr>
              <a:t> (JLR offers after-sales support and </a:t>
            </a:r>
            <a:r>
              <a:rPr lang="en-US" sz="2400" err="1">
                <a:latin typeface="Arial"/>
                <a:cs typeface="Arial"/>
              </a:rPr>
              <a:t>maintanance</a:t>
            </a:r>
            <a:r>
              <a:rPr lang="en-US" sz="2400">
                <a:latin typeface="Arial"/>
                <a:cs typeface="Arial"/>
              </a:rPr>
              <a:t> services, to enhance customer satisfaction). </a:t>
            </a:r>
            <a:endParaRPr lang="en-US"/>
          </a:p>
        </p:txBody>
      </p:sp>
      <p:pic>
        <p:nvPicPr>
          <p:cNvPr id="7" name="Picture 6" descr="A sign with a logo on it&#10;&#10;Description automatically generated">
            <a:extLst>
              <a:ext uri="{FF2B5EF4-FFF2-40B4-BE49-F238E27FC236}">
                <a16:creationId xmlns:a16="http://schemas.microsoft.com/office/drawing/2014/main" id="{2D814337-2CDA-303F-5822-58B1217AEDD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986244" y="285391"/>
            <a:ext cx="5063133" cy="6172200"/>
          </a:xfrm>
          <a:prstGeom prst="rect">
            <a:avLst/>
          </a:prstGeom>
        </p:spPr>
      </p:pic>
    </p:spTree>
    <p:extLst>
      <p:ext uri="{BB962C8B-B14F-4D97-AF65-F5344CB8AC3E}">
        <p14:creationId xmlns:p14="http://schemas.microsoft.com/office/powerpoint/2010/main" val="15921010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698F7DB-50DA-4359-AB57-E3DA492A00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
            <a:ext cx="12188952" cy="68579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640B2599-8958-480A-B5BB-A76A74D708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69A9C-F56E-DD07-B836-4B2759C1B965}"/>
              </a:ext>
            </a:extLst>
          </p:cNvPr>
          <p:cNvSpPr>
            <a:spLocks noGrp="1"/>
          </p:cNvSpPr>
          <p:nvPr>
            <p:ph type="title"/>
          </p:nvPr>
        </p:nvSpPr>
        <p:spPr>
          <a:xfrm>
            <a:off x="798371" y="158045"/>
            <a:ext cx="6988969" cy="1189407"/>
          </a:xfrm>
        </p:spPr>
        <p:txBody>
          <a:bodyPr>
            <a:normAutofit fontScale="90000"/>
          </a:bodyPr>
          <a:lstStyle/>
          <a:p>
            <a:br>
              <a:rPr lang="en-US" sz="2800">
                <a:latin typeface="Arial"/>
                <a:cs typeface="Arial"/>
              </a:rPr>
            </a:br>
            <a:r>
              <a:rPr lang="en-US" sz="2800">
                <a:latin typeface="Arial"/>
                <a:cs typeface="Arial"/>
              </a:rPr>
              <a:t>4. The internal environment of Jaguar Land Rover</a:t>
            </a:r>
          </a:p>
        </p:txBody>
      </p:sp>
      <p:sp>
        <p:nvSpPr>
          <p:cNvPr id="3" name="Content Placeholder 2">
            <a:extLst>
              <a:ext uri="{FF2B5EF4-FFF2-40B4-BE49-F238E27FC236}">
                <a16:creationId xmlns:a16="http://schemas.microsoft.com/office/drawing/2014/main" id="{6E854FB9-9AA9-D5D9-642D-9767B2FF0D02}"/>
              </a:ext>
            </a:extLst>
          </p:cNvPr>
          <p:cNvSpPr>
            <a:spLocks noGrp="1"/>
          </p:cNvSpPr>
          <p:nvPr>
            <p:ph idx="1"/>
          </p:nvPr>
        </p:nvSpPr>
        <p:spPr>
          <a:xfrm>
            <a:off x="290372" y="1347113"/>
            <a:ext cx="8541190" cy="5348241"/>
          </a:xfrm>
        </p:spPr>
        <p:txBody>
          <a:bodyPr vert="horz" lIns="91440" tIns="45720" rIns="91440" bIns="45720" rtlCol="0" anchor="t">
            <a:normAutofit lnSpcReduction="10000"/>
          </a:bodyPr>
          <a:lstStyle/>
          <a:p>
            <a:pPr marL="0" indent="0">
              <a:buNone/>
            </a:pPr>
            <a:endParaRPr lang="en-US" sz="1000">
              <a:latin typeface="Arial"/>
              <a:cs typeface="Arial"/>
            </a:endParaRPr>
          </a:p>
          <a:p>
            <a:pPr marL="0" indent="0">
              <a:buNone/>
            </a:pPr>
            <a:endParaRPr lang="en-US" sz="1400">
              <a:latin typeface="Arial"/>
              <a:cs typeface="Arial"/>
            </a:endParaRPr>
          </a:p>
          <a:p>
            <a:pPr marL="0" indent="0">
              <a:buNone/>
            </a:pPr>
            <a:r>
              <a:rPr lang="en-US" sz="1600">
                <a:latin typeface="Arial"/>
                <a:cs typeface="Arial"/>
              </a:rPr>
              <a:t> </a:t>
            </a:r>
            <a:r>
              <a:rPr lang="en-US" sz="2400">
                <a:latin typeface="Arial"/>
                <a:cs typeface="Arial"/>
              </a:rPr>
              <a:t>  S</a:t>
            </a:r>
            <a:r>
              <a:rPr lang="en-US" sz="1600">
                <a:latin typeface="Arial"/>
                <a:cs typeface="Arial"/>
              </a:rPr>
              <a:t>trengths </a:t>
            </a:r>
          </a:p>
          <a:p>
            <a:pPr marL="0" indent="0">
              <a:buNone/>
            </a:pPr>
            <a:endParaRPr lang="en-US" sz="1000">
              <a:latin typeface="Arial"/>
              <a:cs typeface="Arial"/>
            </a:endParaRPr>
          </a:p>
          <a:p>
            <a:pPr marL="0" indent="0">
              <a:buNone/>
            </a:pPr>
            <a:r>
              <a:rPr lang="en-US" sz="1800" b="1">
                <a:latin typeface="Arial"/>
                <a:cs typeface="Arial"/>
              </a:rPr>
              <a:t>Strong brand heritage</a:t>
            </a:r>
            <a:endParaRPr lang="en-US" sz="1800">
              <a:latin typeface="Arial"/>
              <a:cs typeface="Arial"/>
            </a:endParaRPr>
          </a:p>
          <a:p>
            <a:pPr marL="0" indent="0">
              <a:buNone/>
            </a:pPr>
            <a:r>
              <a:rPr lang="en-US" sz="1000">
                <a:latin typeface="Arial"/>
                <a:cs typeface="Arial"/>
              </a:rPr>
              <a:t> </a:t>
            </a:r>
            <a:r>
              <a:rPr lang="en-US" sz="1400">
                <a:latin typeface="Arial"/>
                <a:cs typeface="Arial"/>
              </a:rPr>
              <a:t> </a:t>
            </a:r>
            <a:r>
              <a:rPr lang="en-US" sz="1600">
                <a:latin typeface="Arial"/>
                <a:cs typeface="Arial"/>
              </a:rPr>
              <a:t> JLR has a rich history and strong brand recognition, especially in the luxury automotive segment. </a:t>
            </a:r>
            <a:endParaRPr lang="en-US" sz="1600"/>
          </a:p>
          <a:p>
            <a:pPr marL="0" indent="0">
              <a:buNone/>
            </a:pPr>
            <a:endParaRPr lang="en-US" sz="1000">
              <a:latin typeface="Arial"/>
              <a:cs typeface="Arial"/>
            </a:endParaRPr>
          </a:p>
          <a:p>
            <a:pPr marL="0" indent="0">
              <a:buNone/>
            </a:pPr>
            <a:r>
              <a:rPr lang="en-US" sz="2000">
                <a:latin typeface="Arial"/>
                <a:cs typeface="Arial"/>
              </a:rPr>
              <a:t> </a:t>
            </a:r>
            <a:r>
              <a:rPr lang="en-US" sz="1800" b="1">
                <a:latin typeface="Arial"/>
                <a:cs typeface="Arial"/>
              </a:rPr>
              <a:t>Diversity</a:t>
            </a:r>
            <a:endParaRPr lang="en-US" sz="1800">
              <a:latin typeface="Arial"/>
              <a:cs typeface="Arial"/>
            </a:endParaRPr>
          </a:p>
          <a:p>
            <a:pPr marL="0" indent="0">
              <a:buNone/>
            </a:pPr>
            <a:r>
              <a:rPr lang="en-US" sz="1400">
                <a:latin typeface="Arial"/>
                <a:cs typeface="Arial"/>
              </a:rPr>
              <a:t>  </a:t>
            </a:r>
            <a:r>
              <a:rPr lang="en-US" sz="1600">
                <a:latin typeface="Arial"/>
                <a:cs typeface="Arial"/>
              </a:rPr>
              <a:t> The company offers a wide range of vehicles, from luxury sedans and sports, to SUVs. This way, they can cater to various customer preferences and market segments. (Jaguar Land Rover, 2023)</a:t>
            </a:r>
            <a:endParaRPr lang="en-US" sz="1600"/>
          </a:p>
          <a:p>
            <a:pPr marL="0" indent="0">
              <a:buNone/>
            </a:pPr>
            <a:endParaRPr lang="en-US" sz="1000">
              <a:latin typeface="Arial"/>
              <a:cs typeface="Arial"/>
            </a:endParaRPr>
          </a:p>
          <a:p>
            <a:pPr marL="0" indent="0">
              <a:buNone/>
            </a:pPr>
            <a:r>
              <a:rPr lang="en-US" sz="2000">
                <a:latin typeface="Arial"/>
                <a:cs typeface="Arial"/>
              </a:rPr>
              <a:t> </a:t>
            </a:r>
            <a:r>
              <a:rPr lang="en-US" sz="1800" b="1">
                <a:latin typeface="Arial"/>
                <a:cs typeface="Arial"/>
              </a:rPr>
              <a:t>Investing in technology</a:t>
            </a:r>
          </a:p>
          <a:p>
            <a:pPr marL="0" indent="0">
              <a:buNone/>
            </a:pPr>
            <a:r>
              <a:rPr lang="en-US" sz="1000">
                <a:latin typeface="Arial"/>
                <a:cs typeface="Arial"/>
              </a:rPr>
              <a:t> </a:t>
            </a:r>
            <a:r>
              <a:rPr lang="en-US" sz="1400">
                <a:latin typeface="Arial"/>
                <a:cs typeface="Arial"/>
              </a:rPr>
              <a:t> </a:t>
            </a:r>
            <a:r>
              <a:rPr lang="en-US" sz="1600">
                <a:latin typeface="Arial"/>
                <a:cs typeface="Arial"/>
              </a:rPr>
              <a:t> As previously stated, the company has invested a considerable amount of money on research and development, especially in electric vehicle technology (JLR, 2024) this positioning the company in the rapidly evolving automotive landscape. </a:t>
            </a:r>
            <a:endParaRPr lang="en-US" sz="1600"/>
          </a:p>
          <a:p>
            <a:pPr marL="0" indent="0">
              <a:buNone/>
            </a:pPr>
            <a:r>
              <a:rPr lang="en-US" sz="1000">
                <a:latin typeface="Arial"/>
                <a:cs typeface="Arial"/>
              </a:rPr>
              <a:t>  </a:t>
            </a:r>
          </a:p>
        </p:txBody>
      </p:sp>
      <p:pic>
        <p:nvPicPr>
          <p:cNvPr id="8" name="Picture 7" descr="Tata Motors Logo Meaning and History [Tata Motors symbol]">
            <a:extLst>
              <a:ext uri="{FF2B5EF4-FFF2-40B4-BE49-F238E27FC236}">
                <a16:creationId xmlns:a16="http://schemas.microsoft.com/office/drawing/2014/main" id="{3F4EEB32-C2D9-A95D-8219-04B31B156C50}"/>
              </a:ext>
            </a:extLst>
          </p:cNvPr>
          <p:cNvPicPr>
            <a:picLocks noChangeAspect="1"/>
          </p:cNvPicPr>
          <p:nvPr/>
        </p:nvPicPr>
        <p:blipFill>
          <a:blip r:embed="rId2"/>
          <a:srcRect l="3044" r="1001" b="4"/>
          <a:stretch/>
        </p:blipFill>
        <p:spPr>
          <a:xfrm>
            <a:off x="8962733" y="10"/>
            <a:ext cx="3229268" cy="2285990"/>
          </a:xfrm>
          <a:custGeom>
            <a:avLst/>
            <a:gdLst/>
            <a:ahLst/>
            <a:cxnLst/>
            <a:rect l="l" t="t" r="r" b="b"/>
            <a:pathLst>
              <a:path w="3440934" h="2286000">
                <a:moveTo>
                  <a:pt x="172481" y="2232285"/>
                </a:moveTo>
                <a:lnTo>
                  <a:pt x="172531" y="2232737"/>
                </a:lnTo>
                <a:lnTo>
                  <a:pt x="172407" y="2233032"/>
                </a:lnTo>
                <a:cubicBezTo>
                  <a:pt x="172452" y="2232834"/>
                  <a:pt x="172808" y="2231800"/>
                  <a:pt x="172481" y="2232285"/>
                </a:cubicBezTo>
                <a:close/>
                <a:moveTo>
                  <a:pt x="18615" y="0"/>
                </a:moveTo>
                <a:lnTo>
                  <a:pt x="3440934" y="0"/>
                </a:lnTo>
                <a:lnTo>
                  <a:pt x="3440934" y="2286000"/>
                </a:lnTo>
                <a:lnTo>
                  <a:pt x="178765" y="2286000"/>
                </a:lnTo>
                <a:lnTo>
                  <a:pt x="174444" y="2250010"/>
                </a:lnTo>
                <a:lnTo>
                  <a:pt x="172531" y="2232737"/>
                </a:lnTo>
                <a:lnTo>
                  <a:pt x="174201" y="2228764"/>
                </a:lnTo>
                <a:cubicBezTo>
                  <a:pt x="177345" y="2221109"/>
                  <a:pt x="195223" y="2193427"/>
                  <a:pt x="191343" y="2186356"/>
                </a:cubicBezTo>
                <a:cubicBezTo>
                  <a:pt x="178219" y="2152642"/>
                  <a:pt x="168572" y="2171498"/>
                  <a:pt x="164067" y="2142065"/>
                </a:cubicBezTo>
                <a:cubicBezTo>
                  <a:pt x="160133" y="2108680"/>
                  <a:pt x="159859" y="2130285"/>
                  <a:pt x="146664" y="2089229"/>
                </a:cubicBezTo>
                <a:cubicBezTo>
                  <a:pt x="150478" y="2084435"/>
                  <a:pt x="154800" y="2063293"/>
                  <a:pt x="152113" y="2054485"/>
                </a:cubicBezTo>
                <a:cubicBezTo>
                  <a:pt x="150513" y="2038242"/>
                  <a:pt x="152449" y="2036605"/>
                  <a:pt x="144880" y="2020593"/>
                </a:cubicBezTo>
                <a:cubicBezTo>
                  <a:pt x="150732" y="2023165"/>
                  <a:pt x="151291" y="1972155"/>
                  <a:pt x="157720" y="1979286"/>
                </a:cubicBezTo>
                <a:cubicBezTo>
                  <a:pt x="162030" y="1968351"/>
                  <a:pt x="153186" y="1963668"/>
                  <a:pt x="156833" y="1952854"/>
                </a:cubicBezTo>
                <a:cubicBezTo>
                  <a:pt x="156957" y="1940918"/>
                  <a:pt x="151341" y="1960059"/>
                  <a:pt x="149917" y="1946946"/>
                </a:cubicBezTo>
                <a:lnTo>
                  <a:pt x="153743" y="1875565"/>
                </a:lnTo>
                <a:cubicBezTo>
                  <a:pt x="149772" y="1866223"/>
                  <a:pt x="150846" y="1858473"/>
                  <a:pt x="153507" y="1850807"/>
                </a:cubicBezTo>
                <a:cubicBezTo>
                  <a:pt x="151112" y="1828667"/>
                  <a:pt x="173586" y="1811973"/>
                  <a:pt x="173799" y="1786925"/>
                </a:cubicBezTo>
                <a:cubicBezTo>
                  <a:pt x="168188" y="1760165"/>
                  <a:pt x="157236" y="1742030"/>
                  <a:pt x="157426" y="1715265"/>
                </a:cubicBezTo>
                <a:cubicBezTo>
                  <a:pt x="147202" y="1689354"/>
                  <a:pt x="168916" y="1697216"/>
                  <a:pt x="167109" y="1674793"/>
                </a:cubicBezTo>
                <a:cubicBezTo>
                  <a:pt x="157138" y="1638671"/>
                  <a:pt x="174193" y="1675326"/>
                  <a:pt x="168434" y="1619050"/>
                </a:cubicBezTo>
                <a:cubicBezTo>
                  <a:pt x="166922" y="1615926"/>
                  <a:pt x="156527" y="1609033"/>
                  <a:pt x="158412" y="1609679"/>
                </a:cubicBezTo>
                <a:cubicBezTo>
                  <a:pt x="157079" y="1597353"/>
                  <a:pt x="177090" y="1561235"/>
                  <a:pt x="173964" y="1543700"/>
                </a:cubicBezTo>
                <a:cubicBezTo>
                  <a:pt x="177333" y="1508983"/>
                  <a:pt x="167634" y="1492719"/>
                  <a:pt x="167811" y="1467670"/>
                </a:cubicBezTo>
                <a:cubicBezTo>
                  <a:pt x="172477" y="1438484"/>
                  <a:pt x="177359" y="1421247"/>
                  <a:pt x="188428" y="1369969"/>
                </a:cubicBezTo>
                <a:lnTo>
                  <a:pt x="217496" y="1196801"/>
                </a:lnTo>
                <a:cubicBezTo>
                  <a:pt x="245293" y="1130831"/>
                  <a:pt x="218387" y="1051919"/>
                  <a:pt x="216976" y="1013447"/>
                </a:cubicBezTo>
                <a:cubicBezTo>
                  <a:pt x="205168" y="998657"/>
                  <a:pt x="215132" y="984657"/>
                  <a:pt x="209028" y="965967"/>
                </a:cubicBezTo>
                <a:cubicBezTo>
                  <a:pt x="202413" y="923668"/>
                  <a:pt x="186505" y="882644"/>
                  <a:pt x="188665" y="826635"/>
                </a:cubicBezTo>
                <a:cubicBezTo>
                  <a:pt x="154241" y="805031"/>
                  <a:pt x="166790" y="738356"/>
                  <a:pt x="143158" y="687408"/>
                </a:cubicBezTo>
                <a:cubicBezTo>
                  <a:pt x="136288" y="657129"/>
                  <a:pt x="147156" y="607330"/>
                  <a:pt x="128870" y="598473"/>
                </a:cubicBezTo>
                <a:cubicBezTo>
                  <a:pt x="137949" y="583359"/>
                  <a:pt x="119601" y="571975"/>
                  <a:pt x="116513" y="556793"/>
                </a:cubicBezTo>
                <a:cubicBezTo>
                  <a:pt x="121944" y="543862"/>
                  <a:pt x="115534" y="538383"/>
                  <a:pt x="113103" y="527393"/>
                </a:cubicBezTo>
                <a:cubicBezTo>
                  <a:pt x="116712" y="521931"/>
                  <a:pt x="115528" y="512540"/>
                  <a:pt x="110358" y="509836"/>
                </a:cubicBezTo>
                <a:cubicBezTo>
                  <a:pt x="99665" y="515528"/>
                  <a:pt x="101869" y="482263"/>
                  <a:pt x="93922" y="480624"/>
                </a:cubicBezTo>
                <a:cubicBezTo>
                  <a:pt x="90364" y="461815"/>
                  <a:pt x="91658" y="378414"/>
                  <a:pt x="77901" y="365726"/>
                </a:cubicBezTo>
                <a:cubicBezTo>
                  <a:pt x="68104" y="327965"/>
                  <a:pt x="82000" y="270503"/>
                  <a:pt x="79978" y="254235"/>
                </a:cubicBezTo>
                <a:cubicBezTo>
                  <a:pt x="100822" y="235742"/>
                  <a:pt x="33401" y="163109"/>
                  <a:pt x="25016" y="94011"/>
                </a:cubicBezTo>
                <a:cubicBezTo>
                  <a:pt x="26229" y="84459"/>
                  <a:pt x="25686" y="79476"/>
                  <a:pt x="20299" y="77502"/>
                </a:cubicBezTo>
                <a:cubicBezTo>
                  <a:pt x="17891" y="68655"/>
                  <a:pt x="14563" y="55480"/>
                  <a:pt x="10477" y="39898"/>
                </a:cubicBezTo>
                <a:lnTo>
                  <a:pt x="0" y="1915"/>
                </a:lnTo>
                <a:close/>
              </a:path>
            </a:pathLst>
          </a:custGeom>
        </p:spPr>
      </p:pic>
      <p:pic>
        <p:nvPicPr>
          <p:cNvPr id="7" name="Picture 6" descr="The Land Rover Logo History, Colors, Font, and Meaning">
            <a:extLst>
              <a:ext uri="{FF2B5EF4-FFF2-40B4-BE49-F238E27FC236}">
                <a16:creationId xmlns:a16="http://schemas.microsoft.com/office/drawing/2014/main" id="{3C9959C4-68FD-0C03-9D20-7F6144779469}"/>
              </a:ext>
            </a:extLst>
          </p:cNvPr>
          <p:cNvPicPr>
            <a:picLocks noChangeAspect="1"/>
          </p:cNvPicPr>
          <p:nvPr/>
        </p:nvPicPr>
        <p:blipFill>
          <a:blip r:embed="rId3"/>
          <a:srcRect l="5556" r="8408"/>
          <a:stretch/>
        </p:blipFill>
        <p:spPr>
          <a:xfrm>
            <a:off x="8963609" y="2286000"/>
            <a:ext cx="3228392" cy="2286000"/>
          </a:xfrm>
          <a:custGeom>
            <a:avLst/>
            <a:gdLst/>
            <a:ahLst/>
            <a:cxnLst/>
            <a:rect l="l" t="t" r="r" b="b"/>
            <a:pathLst>
              <a:path w="3496503" h="2286000">
                <a:moveTo>
                  <a:pt x="234334" y="0"/>
                </a:moveTo>
                <a:lnTo>
                  <a:pt x="3496503" y="0"/>
                </a:lnTo>
                <a:lnTo>
                  <a:pt x="3496503" y="2286000"/>
                </a:lnTo>
                <a:lnTo>
                  <a:pt x="3613" y="2286000"/>
                </a:lnTo>
                <a:lnTo>
                  <a:pt x="4396" y="2270265"/>
                </a:lnTo>
                <a:cubicBezTo>
                  <a:pt x="4106" y="2264862"/>
                  <a:pt x="2924" y="2261078"/>
                  <a:pt x="0" y="2260767"/>
                </a:cubicBezTo>
                <a:lnTo>
                  <a:pt x="6766" y="2236182"/>
                </a:lnTo>
                <a:lnTo>
                  <a:pt x="20683" y="2223768"/>
                </a:lnTo>
                <a:cubicBezTo>
                  <a:pt x="21224" y="2219117"/>
                  <a:pt x="9918" y="2214114"/>
                  <a:pt x="9373" y="2208586"/>
                </a:cubicBezTo>
                <a:cubicBezTo>
                  <a:pt x="4738" y="2194984"/>
                  <a:pt x="10418" y="2173804"/>
                  <a:pt x="10075" y="2154649"/>
                </a:cubicBezTo>
                <a:lnTo>
                  <a:pt x="16259" y="2145853"/>
                </a:lnTo>
                <a:lnTo>
                  <a:pt x="11033" y="2117141"/>
                </a:lnTo>
                <a:lnTo>
                  <a:pt x="11986" y="2053936"/>
                </a:lnTo>
                <a:lnTo>
                  <a:pt x="10583" y="2045434"/>
                </a:lnTo>
                <a:cubicBezTo>
                  <a:pt x="11282" y="2042276"/>
                  <a:pt x="181" y="2038711"/>
                  <a:pt x="937" y="2034990"/>
                </a:cubicBezTo>
                <a:lnTo>
                  <a:pt x="15114" y="2023110"/>
                </a:lnTo>
                <a:cubicBezTo>
                  <a:pt x="15743" y="2013526"/>
                  <a:pt x="19078" y="1985878"/>
                  <a:pt x="19941" y="1977488"/>
                </a:cubicBezTo>
                <a:cubicBezTo>
                  <a:pt x="20060" y="1975917"/>
                  <a:pt x="20179" y="1974346"/>
                  <a:pt x="20296" y="1972774"/>
                </a:cubicBezTo>
                <a:lnTo>
                  <a:pt x="31316" y="1942643"/>
                </a:lnTo>
                <a:cubicBezTo>
                  <a:pt x="37425" y="1919203"/>
                  <a:pt x="50453" y="1862289"/>
                  <a:pt x="56947" y="1832134"/>
                </a:cubicBezTo>
                <a:cubicBezTo>
                  <a:pt x="52894" y="1805090"/>
                  <a:pt x="69291" y="1783336"/>
                  <a:pt x="66473" y="1761713"/>
                </a:cubicBezTo>
                <a:cubicBezTo>
                  <a:pt x="70558" y="1734434"/>
                  <a:pt x="77296" y="1712419"/>
                  <a:pt x="81460" y="1694779"/>
                </a:cubicBezTo>
                <a:cubicBezTo>
                  <a:pt x="83201" y="1691851"/>
                  <a:pt x="90092" y="1659258"/>
                  <a:pt x="91453" y="1655871"/>
                </a:cubicBezTo>
                <a:cubicBezTo>
                  <a:pt x="95191" y="1636504"/>
                  <a:pt x="95447" y="1644218"/>
                  <a:pt x="101271" y="1611464"/>
                </a:cubicBezTo>
                <a:cubicBezTo>
                  <a:pt x="107232" y="1583980"/>
                  <a:pt x="109653" y="1555768"/>
                  <a:pt x="115918" y="1525131"/>
                </a:cubicBezTo>
                <a:cubicBezTo>
                  <a:pt x="124353" y="1492600"/>
                  <a:pt x="122211" y="1473342"/>
                  <a:pt x="125775" y="1460539"/>
                </a:cubicBezTo>
                <a:cubicBezTo>
                  <a:pt x="136106" y="1433637"/>
                  <a:pt x="127852" y="1425291"/>
                  <a:pt x="126873" y="1384274"/>
                </a:cubicBezTo>
                <a:cubicBezTo>
                  <a:pt x="133737" y="1352753"/>
                  <a:pt x="131247" y="1319027"/>
                  <a:pt x="144248" y="1294980"/>
                </a:cubicBezTo>
                <a:cubicBezTo>
                  <a:pt x="143106" y="1291836"/>
                  <a:pt x="142383" y="1288469"/>
                  <a:pt x="141961" y="1284960"/>
                </a:cubicBezTo>
                <a:cubicBezTo>
                  <a:pt x="141807" y="1281537"/>
                  <a:pt x="141652" y="1278114"/>
                  <a:pt x="141497" y="1274692"/>
                </a:cubicBezTo>
                <a:lnTo>
                  <a:pt x="142074" y="1273742"/>
                </a:lnTo>
                <a:cubicBezTo>
                  <a:pt x="142731" y="1263061"/>
                  <a:pt x="144799" y="1221141"/>
                  <a:pt x="145443" y="1210604"/>
                </a:cubicBezTo>
                <a:lnTo>
                  <a:pt x="145939" y="1210516"/>
                </a:lnTo>
                <a:cubicBezTo>
                  <a:pt x="147057" y="1207748"/>
                  <a:pt x="148708" y="1200510"/>
                  <a:pt x="152146" y="1193997"/>
                </a:cubicBezTo>
                <a:cubicBezTo>
                  <a:pt x="155856" y="1183479"/>
                  <a:pt x="164871" y="1159395"/>
                  <a:pt x="168198" y="1147411"/>
                </a:cubicBezTo>
                <a:lnTo>
                  <a:pt x="183535" y="1125901"/>
                </a:lnTo>
                <a:lnTo>
                  <a:pt x="179302" y="1105015"/>
                </a:lnTo>
                <a:cubicBezTo>
                  <a:pt x="177427" y="1088995"/>
                  <a:pt x="183476" y="1087934"/>
                  <a:pt x="188150" y="1068360"/>
                </a:cubicBezTo>
                <a:cubicBezTo>
                  <a:pt x="185665" y="1058736"/>
                  <a:pt x="176420" y="1052359"/>
                  <a:pt x="180132" y="1046638"/>
                </a:cubicBezTo>
                <a:cubicBezTo>
                  <a:pt x="181056" y="1026408"/>
                  <a:pt x="198829" y="1009747"/>
                  <a:pt x="202718" y="987934"/>
                </a:cubicBezTo>
                <a:cubicBezTo>
                  <a:pt x="201197" y="962487"/>
                  <a:pt x="211172" y="952942"/>
                  <a:pt x="215291" y="929621"/>
                </a:cubicBezTo>
                <a:cubicBezTo>
                  <a:pt x="209930" y="906521"/>
                  <a:pt x="224528" y="915000"/>
                  <a:pt x="229290" y="903908"/>
                </a:cubicBezTo>
                <a:lnTo>
                  <a:pt x="230029" y="900578"/>
                </a:lnTo>
                <a:lnTo>
                  <a:pt x="228646" y="854063"/>
                </a:lnTo>
                <a:cubicBezTo>
                  <a:pt x="234851" y="848408"/>
                  <a:pt x="228954" y="820026"/>
                  <a:pt x="240038" y="824287"/>
                </a:cubicBezTo>
                <a:cubicBezTo>
                  <a:pt x="242249" y="809308"/>
                  <a:pt x="241673" y="775478"/>
                  <a:pt x="241912" y="764190"/>
                </a:cubicBezTo>
                <a:cubicBezTo>
                  <a:pt x="241766" y="761646"/>
                  <a:pt x="241619" y="759103"/>
                  <a:pt x="241473" y="756558"/>
                </a:cubicBezTo>
                <a:lnTo>
                  <a:pt x="240145" y="754270"/>
                </a:lnTo>
                <a:cubicBezTo>
                  <a:pt x="239378" y="751871"/>
                  <a:pt x="239144" y="748528"/>
                  <a:pt x="240106" y="743071"/>
                </a:cubicBezTo>
                <a:lnTo>
                  <a:pt x="240556" y="741834"/>
                </a:lnTo>
                <a:cubicBezTo>
                  <a:pt x="239764" y="738704"/>
                  <a:pt x="237828" y="696921"/>
                  <a:pt x="237972" y="678244"/>
                </a:cubicBezTo>
                <a:cubicBezTo>
                  <a:pt x="247782" y="647903"/>
                  <a:pt x="227131" y="663568"/>
                  <a:pt x="229993" y="629773"/>
                </a:cubicBezTo>
                <a:cubicBezTo>
                  <a:pt x="229544" y="591552"/>
                  <a:pt x="239252" y="564992"/>
                  <a:pt x="239462" y="539841"/>
                </a:cubicBezTo>
                <a:cubicBezTo>
                  <a:pt x="238623" y="528031"/>
                  <a:pt x="238173" y="441859"/>
                  <a:pt x="242683" y="448956"/>
                </a:cubicBezTo>
                <a:cubicBezTo>
                  <a:pt x="243255" y="418452"/>
                  <a:pt x="244219" y="373783"/>
                  <a:pt x="242896" y="356821"/>
                </a:cubicBezTo>
                <a:cubicBezTo>
                  <a:pt x="242719" y="353610"/>
                  <a:pt x="234923" y="350399"/>
                  <a:pt x="234747" y="347187"/>
                </a:cubicBezTo>
                <a:cubicBezTo>
                  <a:pt x="244704" y="325468"/>
                  <a:pt x="242593" y="337207"/>
                  <a:pt x="243310" y="314607"/>
                </a:cubicBezTo>
                <a:cubicBezTo>
                  <a:pt x="241669" y="297647"/>
                  <a:pt x="250872" y="309332"/>
                  <a:pt x="249229" y="292372"/>
                </a:cubicBezTo>
                <a:cubicBezTo>
                  <a:pt x="220320" y="258295"/>
                  <a:pt x="245189" y="235217"/>
                  <a:pt x="233505" y="189449"/>
                </a:cubicBezTo>
                <a:lnTo>
                  <a:pt x="232734" y="119205"/>
                </a:lnTo>
                <a:cubicBezTo>
                  <a:pt x="232883" y="113125"/>
                  <a:pt x="230979" y="106701"/>
                  <a:pt x="234365" y="102821"/>
                </a:cubicBezTo>
                <a:cubicBezTo>
                  <a:pt x="235226" y="89557"/>
                  <a:pt x="237218" y="59178"/>
                  <a:pt x="237903" y="39622"/>
                </a:cubicBezTo>
                <a:cubicBezTo>
                  <a:pt x="237508" y="29839"/>
                  <a:pt x="236214" y="16537"/>
                  <a:pt x="234680" y="2881"/>
                </a:cubicBezTo>
                <a:close/>
              </a:path>
            </a:pathLst>
          </a:custGeom>
        </p:spPr>
      </p:pic>
      <p:pic>
        <p:nvPicPr>
          <p:cNvPr id="5" name="Picture 4" descr="History of Jaguar Cars, When Were Models Released &amp; More?">
            <a:extLst>
              <a:ext uri="{FF2B5EF4-FFF2-40B4-BE49-F238E27FC236}">
                <a16:creationId xmlns:a16="http://schemas.microsoft.com/office/drawing/2014/main" id="{FF0332B5-0F9A-990C-A17D-753D9F687A18}"/>
              </a:ext>
            </a:extLst>
          </p:cNvPr>
          <p:cNvPicPr>
            <a:picLocks noChangeAspect="1"/>
          </p:cNvPicPr>
          <p:nvPr/>
        </p:nvPicPr>
        <p:blipFill>
          <a:blip r:embed="rId4"/>
          <a:srcRect l="24315" r="24606"/>
          <a:stretch/>
        </p:blipFill>
        <p:spPr>
          <a:xfrm>
            <a:off x="8957133" y="4572000"/>
            <a:ext cx="3234868" cy="2286000"/>
          </a:xfrm>
          <a:custGeom>
            <a:avLst/>
            <a:gdLst/>
            <a:ahLst/>
            <a:cxnLst/>
            <a:rect l="l" t="t" r="r" b="b"/>
            <a:pathLst>
              <a:path w="3502979" h="2286000">
                <a:moveTo>
                  <a:pt x="10089" y="0"/>
                </a:moveTo>
                <a:lnTo>
                  <a:pt x="3502979" y="0"/>
                </a:lnTo>
                <a:lnTo>
                  <a:pt x="3502979" y="2286000"/>
                </a:lnTo>
                <a:lnTo>
                  <a:pt x="154969" y="2286000"/>
                </a:lnTo>
                <a:lnTo>
                  <a:pt x="154933" y="2285999"/>
                </a:lnTo>
                <a:cubicBezTo>
                  <a:pt x="154939" y="2285919"/>
                  <a:pt x="154948" y="2285839"/>
                  <a:pt x="154956" y="2285759"/>
                </a:cubicBezTo>
                <a:lnTo>
                  <a:pt x="157817" y="2280128"/>
                </a:lnTo>
                <a:lnTo>
                  <a:pt x="152413" y="2258335"/>
                </a:lnTo>
                <a:cubicBezTo>
                  <a:pt x="150528" y="2247599"/>
                  <a:pt x="149279" y="2236301"/>
                  <a:pt x="148708" y="2224706"/>
                </a:cubicBezTo>
                <a:cubicBezTo>
                  <a:pt x="152516" y="2222105"/>
                  <a:pt x="147106" y="2213005"/>
                  <a:pt x="146036" y="2208724"/>
                </a:cubicBezTo>
                <a:cubicBezTo>
                  <a:pt x="148522" y="2208679"/>
                  <a:pt x="149715" y="2199194"/>
                  <a:pt x="147657" y="2195828"/>
                </a:cubicBezTo>
                <a:cubicBezTo>
                  <a:pt x="138768" y="2125090"/>
                  <a:pt x="161998" y="2164893"/>
                  <a:pt x="148068" y="2122444"/>
                </a:cubicBezTo>
                <a:cubicBezTo>
                  <a:pt x="147343" y="2115342"/>
                  <a:pt x="148590" y="2110013"/>
                  <a:pt x="150648" y="2105568"/>
                </a:cubicBezTo>
                <a:lnTo>
                  <a:pt x="155787" y="2097570"/>
                </a:lnTo>
                <a:lnTo>
                  <a:pt x="153954" y="2091304"/>
                </a:lnTo>
                <a:cubicBezTo>
                  <a:pt x="153810" y="2067650"/>
                  <a:pt x="159078" y="2060678"/>
                  <a:pt x="153772" y="2046915"/>
                </a:cubicBezTo>
                <a:cubicBezTo>
                  <a:pt x="164801" y="2026580"/>
                  <a:pt x="154871" y="2033427"/>
                  <a:pt x="153183" y="2017960"/>
                </a:cubicBezTo>
                <a:cubicBezTo>
                  <a:pt x="150985" y="2005758"/>
                  <a:pt x="146752" y="2028159"/>
                  <a:pt x="146128" y="2016200"/>
                </a:cubicBezTo>
                <a:cubicBezTo>
                  <a:pt x="148976" y="2003262"/>
                  <a:pt x="140132" y="2003871"/>
                  <a:pt x="143614" y="1990415"/>
                </a:cubicBezTo>
                <a:cubicBezTo>
                  <a:pt x="150276" y="1993685"/>
                  <a:pt x="142322" y="1963865"/>
                  <a:pt x="148142" y="1962939"/>
                </a:cubicBezTo>
                <a:cubicBezTo>
                  <a:pt x="139821" y="1951510"/>
                  <a:pt x="150073" y="1945769"/>
                  <a:pt x="147508" y="1930552"/>
                </a:cubicBezTo>
                <a:cubicBezTo>
                  <a:pt x="144359" y="1923385"/>
                  <a:pt x="143818" y="1918215"/>
                  <a:pt x="147206" y="1911172"/>
                </a:cubicBezTo>
                <a:cubicBezTo>
                  <a:pt x="131877" y="1878161"/>
                  <a:pt x="146519" y="1891201"/>
                  <a:pt x="140623" y="1860308"/>
                </a:cubicBezTo>
                <a:cubicBezTo>
                  <a:pt x="134425" y="1833694"/>
                  <a:pt x="130403" y="1803523"/>
                  <a:pt x="115600" y="1777782"/>
                </a:cubicBezTo>
                <a:cubicBezTo>
                  <a:pt x="111409" y="1773057"/>
                  <a:pt x="109821" y="1761456"/>
                  <a:pt x="112056" y="1751872"/>
                </a:cubicBezTo>
                <a:cubicBezTo>
                  <a:pt x="112440" y="1750225"/>
                  <a:pt x="112926" y="1748698"/>
                  <a:pt x="113499" y="1747342"/>
                </a:cubicBezTo>
                <a:cubicBezTo>
                  <a:pt x="111234" y="1725088"/>
                  <a:pt x="101120" y="1643694"/>
                  <a:pt x="98470" y="1618347"/>
                </a:cubicBezTo>
                <a:cubicBezTo>
                  <a:pt x="103856" y="1616296"/>
                  <a:pt x="94136" y="1603478"/>
                  <a:pt x="97590" y="1595269"/>
                </a:cubicBezTo>
                <a:cubicBezTo>
                  <a:pt x="100620" y="1589389"/>
                  <a:pt x="98377" y="1584128"/>
                  <a:pt x="98140" y="1577986"/>
                </a:cubicBezTo>
                <a:cubicBezTo>
                  <a:pt x="100521" y="1569894"/>
                  <a:pt x="96220" y="1543501"/>
                  <a:pt x="93133" y="1536621"/>
                </a:cubicBezTo>
                <a:cubicBezTo>
                  <a:pt x="82411" y="1520178"/>
                  <a:pt x="90374" y="1482816"/>
                  <a:pt x="82158" y="1469154"/>
                </a:cubicBezTo>
                <a:cubicBezTo>
                  <a:pt x="80954" y="1464197"/>
                  <a:pt x="80466" y="1459348"/>
                  <a:pt x="80424" y="1454586"/>
                </a:cubicBezTo>
                <a:lnTo>
                  <a:pt x="81328" y="1441264"/>
                </a:lnTo>
                <a:lnTo>
                  <a:pt x="83625" y="1437478"/>
                </a:lnTo>
                <a:cubicBezTo>
                  <a:pt x="83435" y="1434764"/>
                  <a:pt x="83246" y="1432049"/>
                  <a:pt x="83056" y="1429335"/>
                </a:cubicBezTo>
                <a:cubicBezTo>
                  <a:pt x="83172" y="1428557"/>
                  <a:pt x="83291" y="1427781"/>
                  <a:pt x="83407" y="1427003"/>
                </a:cubicBezTo>
                <a:cubicBezTo>
                  <a:pt x="84084" y="1422546"/>
                  <a:pt x="84674" y="1418148"/>
                  <a:pt x="84906" y="1413794"/>
                </a:cubicBezTo>
                <a:cubicBezTo>
                  <a:pt x="73390" y="1419520"/>
                  <a:pt x="84992" y="1377705"/>
                  <a:pt x="75678" y="1389757"/>
                </a:cubicBezTo>
                <a:cubicBezTo>
                  <a:pt x="74957" y="1366832"/>
                  <a:pt x="66282" y="1384318"/>
                  <a:pt x="74551" y="1356760"/>
                </a:cubicBezTo>
                <a:cubicBezTo>
                  <a:pt x="72160" y="1327675"/>
                  <a:pt x="66061" y="1251589"/>
                  <a:pt x="61331" y="1215246"/>
                </a:cubicBezTo>
                <a:cubicBezTo>
                  <a:pt x="48696" y="1178057"/>
                  <a:pt x="52517" y="1164292"/>
                  <a:pt x="46176" y="1138699"/>
                </a:cubicBezTo>
                <a:cubicBezTo>
                  <a:pt x="43091" y="1088911"/>
                  <a:pt x="27949" y="1091674"/>
                  <a:pt x="39077" y="1069753"/>
                </a:cubicBezTo>
                <a:cubicBezTo>
                  <a:pt x="36360" y="1036358"/>
                  <a:pt x="22533" y="1065337"/>
                  <a:pt x="27015" y="1030325"/>
                </a:cubicBezTo>
                <a:cubicBezTo>
                  <a:pt x="25199" y="1029239"/>
                  <a:pt x="7014" y="1004953"/>
                  <a:pt x="5711" y="1002694"/>
                </a:cubicBezTo>
                <a:lnTo>
                  <a:pt x="4782" y="959024"/>
                </a:lnTo>
                <a:lnTo>
                  <a:pt x="4956" y="955844"/>
                </a:lnTo>
                <a:lnTo>
                  <a:pt x="0" y="935724"/>
                </a:lnTo>
                <a:lnTo>
                  <a:pt x="396" y="935045"/>
                </a:lnTo>
                <a:cubicBezTo>
                  <a:pt x="1170" y="933065"/>
                  <a:pt x="1530" y="930734"/>
                  <a:pt x="1027" y="927619"/>
                </a:cubicBezTo>
                <a:cubicBezTo>
                  <a:pt x="2171" y="918238"/>
                  <a:pt x="7071" y="890403"/>
                  <a:pt x="7257" y="878755"/>
                </a:cubicBezTo>
                <a:cubicBezTo>
                  <a:pt x="5425" y="872157"/>
                  <a:pt x="3693" y="865113"/>
                  <a:pt x="2142" y="857732"/>
                </a:cubicBezTo>
                <a:lnTo>
                  <a:pt x="1365" y="798432"/>
                </a:lnTo>
                <a:lnTo>
                  <a:pt x="10445" y="736329"/>
                </a:lnTo>
                <a:cubicBezTo>
                  <a:pt x="10644" y="713358"/>
                  <a:pt x="14017" y="693468"/>
                  <a:pt x="11638" y="674025"/>
                </a:cubicBezTo>
                <a:cubicBezTo>
                  <a:pt x="14263" y="666128"/>
                  <a:pt x="7702" y="658684"/>
                  <a:pt x="3774" y="651467"/>
                </a:cubicBezTo>
                <a:cubicBezTo>
                  <a:pt x="5085" y="630031"/>
                  <a:pt x="18313" y="624842"/>
                  <a:pt x="13938" y="611257"/>
                </a:cubicBezTo>
                <a:cubicBezTo>
                  <a:pt x="23010" y="599213"/>
                  <a:pt x="19548" y="598502"/>
                  <a:pt x="16950" y="592841"/>
                </a:cubicBezTo>
                <a:cubicBezTo>
                  <a:pt x="16888" y="592573"/>
                  <a:pt x="16826" y="592303"/>
                  <a:pt x="16764" y="592034"/>
                </a:cubicBezTo>
                <a:lnTo>
                  <a:pt x="18062" y="590387"/>
                </a:lnTo>
                <a:lnTo>
                  <a:pt x="18662" y="586980"/>
                </a:lnTo>
                <a:cubicBezTo>
                  <a:pt x="18533" y="583880"/>
                  <a:pt x="18403" y="580781"/>
                  <a:pt x="18274" y="577681"/>
                </a:cubicBezTo>
                <a:cubicBezTo>
                  <a:pt x="18115" y="576515"/>
                  <a:pt x="17955" y="575348"/>
                  <a:pt x="17796" y="574183"/>
                </a:cubicBezTo>
                <a:cubicBezTo>
                  <a:pt x="17589" y="571773"/>
                  <a:pt x="17612" y="570172"/>
                  <a:pt x="17805" y="569065"/>
                </a:cubicBezTo>
                <a:lnTo>
                  <a:pt x="17912" y="568936"/>
                </a:lnTo>
                <a:cubicBezTo>
                  <a:pt x="17845" y="567338"/>
                  <a:pt x="29209" y="573362"/>
                  <a:pt x="29143" y="571763"/>
                </a:cubicBezTo>
                <a:cubicBezTo>
                  <a:pt x="28562" y="563674"/>
                  <a:pt x="16337" y="548181"/>
                  <a:pt x="15392" y="540689"/>
                </a:cubicBezTo>
                <a:cubicBezTo>
                  <a:pt x="21346" y="534352"/>
                  <a:pt x="14313" y="506665"/>
                  <a:pt x="25536" y="509696"/>
                </a:cubicBezTo>
                <a:cubicBezTo>
                  <a:pt x="24595" y="499588"/>
                  <a:pt x="19934" y="493475"/>
                  <a:pt x="27295" y="496878"/>
                </a:cubicBezTo>
                <a:cubicBezTo>
                  <a:pt x="27196" y="493551"/>
                  <a:pt x="27823" y="491500"/>
                  <a:pt x="28803" y="490032"/>
                </a:cubicBezTo>
                <a:lnTo>
                  <a:pt x="29265" y="489607"/>
                </a:lnTo>
                <a:cubicBezTo>
                  <a:pt x="28500" y="481587"/>
                  <a:pt x="25372" y="452075"/>
                  <a:pt x="24211" y="441905"/>
                </a:cubicBezTo>
                <a:cubicBezTo>
                  <a:pt x="23574" y="437467"/>
                  <a:pt x="22937" y="433030"/>
                  <a:pt x="22300" y="428592"/>
                </a:cubicBezTo>
                <a:lnTo>
                  <a:pt x="22699" y="427306"/>
                </a:lnTo>
                <a:lnTo>
                  <a:pt x="28219" y="418090"/>
                </a:lnTo>
                <a:cubicBezTo>
                  <a:pt x="27250" y="415121"/>
                  <a:pt x="18397" y="412494"/>
                  <a:pt x="16799" y="410365"/>
                </a:cubicBezTo>
                <a:cubicBezTo>
                  <a:pt x="25342" y="378983"/>
                  <a:pt x="17525" y="349373"/>
                  <a:pt x="19002" y="315310"/>
                </a:cubicBezTo>
                <a:cubicBezTo>
                  <a:pt x="15978" y="276813"/>
                  <a:pt x="16726" y="257569"/>
                  <a:pt x="14356" y="235298"/>
                </a:cubicBezTo>
                <a:cubicBezTo>
                  <a:pt x="14223" y="231626"/>
                  <a:pt x="13137" y="201873"/>
                  <a:pt x="17876" y="207989"/>
                </a:cubicBezTo>
                <a:cubicBezTo>
                  <a:pt x="17051" y="174826"/>
                  <a:pt x="20805" y="126304"/>
                  <a:pt x="19885" y="92237"/>
                </a:cubicBezTo>
                <a:cubicBezTo>
                  <a:pt x="31141" y="70340"/>
                  <a:pt x="10251" y="49317"/>
                  <a:pt x="12357" y="26606"/>
                </a:cubicBezTo>
                <a:cubicBezTo>
                  <a:pt x="7176" y="29713"/>
                  <a:pt x="8629" y="17064"/>
                  <a:pt x="9916" y="3483"/>
                </a:cubicBezTo>
                <a:close/>
              </a:path>
            </a:pathLst>
          </a:custGeom>
        </p:spPr>
      </p:pic>
    </p:spTree>
    <p:extLst>
      <p:ext uri="{BB962C8B-B14F-4D97-AF65-F5344CB8AC3E}">
        <p14:creationId xmlns:p14="http://schemas.microsoft.com/office/powerpoint/2010/main" val="384233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n working in a factory&#10;&#10;Description automatically generated">
            <a:extLst>
              <a:ext uri="{FF2B5EF4-FFF2-40B4-BE49-F238E27FC236}">
                <a16:creationId xmlns:a16="http://schemas.microsoft.com/office/drawing/2014/main" id="{9ECD3E5D-5D36-084E-387E-E3679A9F99DA}"/>
              </a:ext>
            </a:extLst>
          </p:cNvPr>
          <p:cNvPicPr>
            <a:picLocks noChangeAspect="1"/>
          </p:cNvPicPr>
          <p:nvPr/>
        </p:nvPicPr>
        <p:blipFill>
          <a:blip r:embed="rId2">
            <a:extLst>
              <a:ext uri="{837473B0-CC2E-450A-ABE3-18F120FF3D39}">
                <a1611:picAttrSrcUrl xmlns:a1611="http://schemas.microsoft.com/office/drawing/2016/11/main" r:id="rId3"/>
              </a:ext>
            </a:extLst>
          </a:blip>
          <a:srcRect l="17684" r="12122" b="2"/>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8A692534-F961-0D22-883A-CF7E8670394D}"/>
              </a:ext>
            </a:extLst>
          </p:cNvPr>
          <p:cNvSpPr>
            <a:spLocks noGrp="1"/>
          </p:cNvSpPr>
          <p:nvPr>
            <p:ph idx="1"/>
          </p:nvPr>
        </p:nvSpPr>
        <p:spPr>
          <a:xfrm>
            <a:off x="7018541" y="284044"/>
            <a:ext cx="4441937" cy="6264342"/>
          </a:xfrm>
        </p:spPr>
        <p:txBody>
          <a:bodyPr vert="horz" lIns="91440" tIns="45720" rIns="91440" bIns="45720" rtlCol="0" anchor="t">
            <a:normAutofit/>
          </a:bodyPr>
          <a:lstStyle/>
          <a:p>
            <a:pPr marL="0" indent="0">
              <a:buNone/>
            </a:pPr>
            <a:r>
              <a:rPr lang="en-US">
                <a:latin typeface="Arial"/>
                <a:cs typeface="Arial"/>
              </a:rPr>
              <a:t>W</a:t>
            </a:r>
            <a:r>
              <a:rPr lang="en-US" sz="1600">
                <a:latin typeface="Arial"/>
                <a:cs typeface="Arial"/>
              </a:rPr>
              <a:t>eaknesses</a:t>
            </a:r>
          </a:p>
          <a:p>
            <a:pPr marL="114300" indent="0">
              <a:buNone/>
            </a:pPr>
            <a:r>
              <a:rPr lang="en-US" sz="1600" b="1">
                <a:latin typeface="Arial"/>
                <a:cs typeface="Arial"/>
              </a:rPr>
              <a:t>Dependence on the UK market</a:t>
            </a:r>
          </a:p>
          <a:p>
            <a:pPr marL="114300" indent="0">
              <a:buNone/>
            </a:pPr>
            <a:r>
              <a:rPr lang="en-US" sz="1600">
                <a:latin typeface="Arial"/>
                <a:cs typeface="Arial"/>
              </a:rPr>
              <a:t>Since a big portion of the company is based in the UK, this makes it vulnerable to economic fluctuations and political uncertainties, such as Brexit. (JLR, 2018) </a:t>
            </a:r>
            <a:endParaRPr lang="en-US"/>
          </a:p>
          <a:p>
            <a:pPr marL="114300" indent="0">
              <a:buNone/>
            </a:pPr>
            <a:endParaRPr lang="en-US" sz="1600">
              <a:latin typeface="Arial"/>
              <a:cs typeface="Arial"/>
            </a:endParaRPr>
          </a:p>
          <a:p>
            <a:pPr marL="114300" indent="0">
              <a:buNone/>
            </a:pPr>
            <a:r>
              <a:rPr lang="en-US" sz="1600" b="1">
                <a:latin typeface="Arial"/>
                <a:cs typeface="Arial"/>
              </a:rPr>
              <a:t>High production costs</a:t>
            </a:r>
          </a:p>
          <a:p>
            <a:pPr marL="114300" indent="0">
              <a:buNone/>
            </a:pPr>
            <a:r>
              <a:rPr lang="en-US" sz="1600">
                <a:latin typeface="Arial"/>
                <a:cs typeface="Arial"/>
              </a:rPr>
              <a:t> As Winton(2023) said, the company faces challenges in managing the production costs and maintain quality and competitiveness at the same time. </a:t>
            </a:r>
            <a:endParaRPr lang="en-US"/>
          </a:p>
          <a:p>
            <a:pPr marL="114300" indent="0">
              <a:buNone/>
            </a:pPr>
            <a:endParaRPr lang="en-US" sz="1600">
              <a:latin typeface="Arial"/>
              <a:cs typeface="Arial"/>
            </a:endParaRPr>
          </a:p>
          <a:p>
            <a:pPr marL="114300" indent="0">
              <a:buNone/>
            </a:pPr>
            <a:r>
              <a:rPr lang="en-US" sz="1600" b="1">
                <a:latin typeface="Arial"/>
                <a:cs typeface="Arial"/>
              </a:rPr>
              <a:t>A limited selection of electric vehicle</a:t>
            </a:r>
          </a:p>
          <a:p>
            <a:pPr marL="114300" indent="0">
              <a:buNone/>
            </a:pPr>
            <a:r>
              <a:rPr lang="en-US" sz="1600">
                <a:latin typeface="Arial"/>
                <a:cs typeface="Arial"/>
              </a:rPr>
              <a:t> Although JLR is working on developing more electric models, the current selection is limited compared to competitors like Tesla, which might make the company lose money.</a:t>
            </a:r>
          </a:p>
        </p:txBody>
      </p:sp>
    </p:spTree>
    <p:extLst>
      <p:ext uri="{BB962C8B-B14F-4D97-AF65-F5344CB8AC3E}">
        <p14:creationId xmlns:p14="http://schemas.microsoft.com/office/powerpoint/2010/main" val="32622029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Jaguar Land Rover (JLR) Accelerates Vehicle Intelligence with Elastic |  Elastic Customers">
            <a:extLst>
              <a:ext uri="{FF2B5EF4-FFF2-40B4-BE49-F238E27FC236}">
                <a16:creationId xmlns:a16="http://schemas.microsoft.com/office/drawing/2014/main" id="{DCE8A433-D982-6232-EB48-6BC6969648C4}"/>
              </a:ext>
            </a:extLst>
          </p:cNvPr>
          <p:cNvPicPr>
            <a:picLocks noChangeAspect="1"/>
          </p:cNvPicPr>
          <p:nvPr/>
        </p:nvPicPr>
        <p:blipFill>
          <a:blip r:embed="rId2"/>
          <a:srcRect l="24566" r="1" b="1"/>
          <a:stretch/>
        </p:blipFill>
        <p:spPr>
          <a:xfrm>
            <a:off x="1" y="10"/>
            <a:ext cx="8217529" cy="6857990"/>
          </a:xfrm>
          <a:prstGeom prst="rect">
            <a:avLst/>
          </a:prstGeom>
        </p:spPr>
      </p:pic>
      <p:sp>
        <p:nvSpPr>
          <p:cNvPr id="45" name="Rectangle 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10C0F7B-7B74-B84D-5F63-938DDF6A4AD5}"/>
              </a:ext>
            </a:extLst>
          </p:cNvPr>
          <p:cNvSpPr>
            <a:spLocks noGrp="1"/>
          </p:cNvSpPr>
          <p:nvPr>
            <p:ph idx="1"/>
          </p:nvPr>
        </p:nvSpPr>
        <p:spPr>
          <a:xfrm>
            <a:off x="8408628" y="217694"/>
            <a:ext cx="3606529" cy="6029825"/>
          </a:xfrm>
        </p:spPr>
        <p:txBody>
          <a:bodyPr vert="horz" lIns="91440" tIns="45720" rIns="91440" bIns="45720" rtlCol="0" anchor="t">
            <a:noAutofit/>
          </a:bodyPr>
          <a:lstStyle/>
          <a:p>
            <a:pPr marL="0" indent="0">
              <a:buNone/>
            </a:pPr>
            <a:r>
              <a:rPr lang="en-US" sz="2400">
                <a:latin typeface="Arial"/>
                <a:cs typeface="Arial"/>
              </a:rPr>
              <a:t>  O</a:t>
            </a:r>
            <a:r>
              <a:rPr lang="en-US" sz="1600">
                <a:latin typeface="Arial"/>
                <a:cs typeface="Arial"/>
              </a:rPr>
              <a:t>pportunities  </a:t>
            </a:r>
          </a:p>
          <a:p>
            <a:pPr marL="0" indent="0">
              <a:buNone/>
            </a:pPr>
            <a:endParaRPr lang="en-US" sz="1600">
              <a:latin typeface="Arial"/>
              <a:cs typeface="Arial"/>
            </a:endParaRPr>
          </a:p>
          <a:p>
            <a:pPr marL="0" indent="0">
              <a:buNone/>
            </a:pPr>
            <a:r>
              <a:rPr lang="en-US" sz="1600" b="1">
                <a:latin typeface="Arial"/>
                <a:cs typeface="Arial"/>
              </a:rPr>
              <a:t>Growing demand for electric cars</a:t>
            </a:r>
          </a:p>
          <a:p>
            <a:pPr marL="0" indent="0">
              <a:buNone/>
            </a:pPr>
            <a:r>
              <a:rPr lang="en-US" sz="1600">
                <a:latin typeface="Arial"/>
                <a:cs typeface="Arial"/>
              </a:rPr>
              <a:t> The world is shifting towards sustainability, therefore the increasing demand for electric cars is a significant opportunity for JLR to attract more clients and investors.</a:t>
            </a:r>
          </a:p>
          <a:p>
            <a:pPr marL="342900" indent="-342900">
              <a:buAutoNum type="arabicPeriod"/>
            </a:pPr>
            <a:endParaRPr lang="en-US" sz="1600">
              <a:latin typeface="Arial"/>
              <a:cs typeface="Arial"/>
            </a:endParaRPr>
          </a:p>
          <a:p>
            <a:pPr marL="0" indent="0">
              <a:buNone/>
            </a:pPr>
            <a:r>
              <a:rPr lang="en-US" sz="1600" b="1">
                <a:latin typeface="Arial"/>
                <a:cs typeface="Arial"/>
              </a:rPr>
              <a:t> Expansion into emerging markets</a:t>
            </a:r>
            <a:endParaRPr lang="en-US" sz="1600">
              <a:latin typeface="Arial"/>
              <a:cs typeface="Arial"/>
            </a:endParaRPr>
          </a:p>
          <a:p>
            <a:pPr marL="0" indent="0">
              <a:buNone/>
            </a:pPr>
            <a:r>
              <a:rPr lang="en-US" sz="1600">
                <a:latin typeface="Arial"/>
                <a:cs typeface="Arial"/>
              </a:rPr>
              <a:t> In Asia and Africa, the disposable incomes are on a rise, and the growing middle class starts to require the use of luxury cars. (Muskan, 2024)</a:t>
            </a:r>
          </a:p>
          <a:p>
            <a:pPr marL="0" indent="0">
              <a:buNone/>
            </a:pPr>
            <a:endParaRPr lang="en-US" sz="1600">
              <a:latin typeface="Arial"/>
              <a:cs typeface="Arial"/>
            </a:endParaRPr>
          </a:p>
          <a:p>
            <a:pPr marL="0" indent="0">
              <a:buNone/>
            </a:pPr>
            <a:r>
              <a:rPr lang="en-US" sz="1600" b="1">
                <a:latin typeface="Arial"/>
                <a:cs typeface="Arial"/>
              </a:rPr>
              <a:t>Partnerships and collaborations</a:t>
            </a:r>
          </a:p>
          <a:p>
            <a:pPr marL="0" indent="0">
              <a:buNone/>
            </a:pPr>
            <a:r>
              <a:rPr lang="en-US" sz="1600">
                <a:latin typeface="Arial"/>
                <a:cs typeface="Arial"/>
              </a:rPr>
              <a:t> Collaborating with tech companies or other well-known vehicle brands can enhance the design, specifications and quality of the cars, fact that might get JLR more customers and reputation. </a:t>
            </a:r>
            <a:endParaRPr lang="en-US" sz="1600"/>
          </a:p>
          <a:p>
            <a:pPr marL="0" indent="0">
              <a:buNone/>
            </a:pPr>
            <a:endParaRPr lang="en-US" sz="1000">
              <a:latin typeface="Arial"/>
              <a:cs typeface="Arial"/>
            </a:endParaRPr>
          </a:p>
          <a:p>
            <a:pPr marL="342900" indent="-342900">
              <a:buAutoNum type="arabicPeriod"/>
            </a:pPr>
            <a:endParaRPr lang="en-US" sz="1000">
              <a:latin typeface="Arial"/>
              <a:cs typeface="Arial"/>
            </a:endParaRPr>
          </a:p>
          <a:p>
            <a:pPr marL="0" indent="0">
              <a:buNone/>
            </a:pPr>
            <a:endParaRPr lang="en-US" sz="1000">
              <a:latin typeface="Arial"/>
              <a:cs typeface="Arial"/>
            </a:endParaRPr>
          </a:p>
        </p:txBody>
      </p:sp>
    </p:spTree>
    <p:extLst>
      <p:ext uri="{BB962C8B-B14F-4D97-AF65-F5344CB8AC3E}">
        <p14:creationId xmlns:p14="http://schemas.microsoft.com/office/powerpoint/2010/main" val="27677429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everal invoice papers&#10;&#10;Description automatically generated">
            <a:extLst>
              <a:ext uri="{FF2B5EF4-FFF2-40B4-BE49-F238E27FC236}">
                <a16:creationId xmlns:a16="http://schemas.microsoft.com/office/drawing/2014/main" id="{8E134C75-006B-8815-30C0-1118FF12F8DC}"/>
              </a:ext>
            </a:extLst>
          </p:cNvPr>
          <p:cNvPicPr>
            <a:picLocks noChangeAspect="1"/>
          </p:cNvPicPr>
          <p:nvPr/>
        </p:nvPicPr>
        <p:blipFill>
          <a:blip r:embed="rId2">
            <a:extLst>
              <a:ext uri="{837473B0-CC2E-450A-ABE3-18F120FF3D39}">
                <a1611:picAttrSrcUrl xmlns:a1611="http://schemas.microsoft.com/office/drawing/2016/11/main" r:id="rId3"/>
              </a:ext>
            </a:extLst>
          </a:blip>
          <a:srcRect l="23873" t="8995" b="96"/>
          <a:stretch/>
        </p:blipFill>
        <p:spPr>
          <a:xfrm>
            <a:off x="20" y="10"/>
            <a:ext cx="8668492" cy="6857990"/>
          </a:xfrm>
          <a:prstGeom prst="rect">
            <a:avLst/>
          </a:prstGeom>
        </p:spPr>
      </p:pic>
      <p:sp>
        <p:nvSpPr>
          <p:cNvPr id="12" name="Rectangle 11">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6BF0D339-9358-58ED-DB02-452308F88B3F}"/>
              </a:ext>
            </a:extLst>
          </p:cNvPr>
          <p:cNvSpPr>
            <a:spLocks noGrp="1"/>
          </p:cNvSpPr>
          <p:nvPr>
            <p:ph type="subTitle" idx="1"/>
          </p:nvPr>
        </p:nvSpPr>
        <p:spPr>
          <a:xfrm>
            <a:off x="7421565" y="575828"/>
            <a:ext cx="4359057" cy="5349484"/>
          </a:xfrm>
        </p:spPr>
        <p:txBody>
          <a:bodyPr vert="horz" lIns="91440" tIns="45720" rIns="91440" bIns="45720" rtlCol="0" anchor="t">
            <a:normAutofit fontScale="92500" lnSpcReduction="10000"/>
          </a:bodyPr>
          <a:lstStyle/>
          <a:p>
            <a:pPr algn="l"/>
            <a:r>
              <a:rPr lang="en-US" sz="2800">
                <a:latin typeface="Arial"/>
                <a:cs typeface="Arial"/>
              </a:rPr>
              <a:t>   T</a:t>
            </a:r>
            <a:r>
              <a:rPr lang="en-US" sz="1800">
                <a:latin typeface="Arial"/>
                <a:cs typeface="Arial"/>
              </a:rPr>
              <a:t>hreats </a:t>
            </a:r>
            <a:endParaRPr lang="en-US"/>
          </a:p>
          <a:p>
            <a:pPr marL="342900" indent="-228600" algn="l">
              <a:buFont typeface="Arial" panose="020B0604020202020204" pitchFamily="34" charset="0"/>
              <a:buChar char="•"/>
            </a:pPr>
            <a:endParaRPr lang="en-US" sz="1800">
              <a:latin typeface="Arial"/>
              <a:cs typeface="Arial"/>
            </a:endParaRPr>
          </a:p>
          <a:p>
            <a:pPr marL="342900" indent="-228600" algn="l">
              <a:buFont typeface="Arial" panose="020B0604020202020204" pitchFamily="34" charset="0"/>
              <a:buChar char="•"/>
            </a:pPr>
            <a:r>
              <a:rPr lang="en-US" sz="1800">
                <a:latin typeface="Arial"/>
                <a:cs typeface="Arial"/>
              </a:rPr>
              <a:t>Intense competition: established brands, such as BMW, Mercedes-Benz and Audi have more diverse selections and competitive prices that can put JLR in the shadow on the automotive market.</a:t>
            </a:r>
          </a:p>
          <a:p>
            <a:pPr marL="342900" indent="-228600" algn="l">
              <a:buFont typeface="Arial" panose="020B0604020202020204" pitchFamily="34" charset="0"/>
              <a:buChar char="•"/>
            </a:pPr>
            <a:endParaRPr lang="en-US" sz="1800">
              <a:latin typeface="Arial"/>
              <a:cs typeface="Arial"/>
            </a:endParaRPr>
          </a:p>
          <a:p>
            <a:pPr marL="342900" indent="-228600" algn="l">
              <a:buFont typeface="Arial" panose="020B0604020202020204" pitchFamily="34" charset="0"/>
              <a:buChar char="•"/>
            </a:pPr>
            <a:r>
              <a:rPr lang="en-US" sz="1800">
                <a:latin typeface="Arial"/>
                <a:cs typeface="Arial"/>
              </a:rPr>
              <a:t>Economic uncertainty: global economic fluctuations such as inflation can affect the amount of people who are willing to spend on luxury cars, when there are many options on the market.</a:t>
            </a:r>
          </a:p>
          <a:p>
            <a:pPr marL="342900" indent="-228600" algn="l">
              <a:buFont typeface="Arial" panose="020B0604020202020204" pitchFamily="34" charset="0"/>
              <a:buChar char="•"/>
            </a:pPr>
            <a:endParaRPr lang="en-US" sz="1800">
              <a:latin typeface="Arial"/>
              <a:cs typeface="Arial"/>
            </a:endParaRPr>
          </a:p>
          <a:p>
            <a:pPr marL="342900" indent="-228600" algn="l">
              <a:buFont typeface="Arial" panose="020B0604020202020204" pitchFamily="34" charset="0"/>
              <a:buChar char="•"/>
            </a:pPr>
            <a:r>
              <a:rPr lang="en-US" sz="1800">
                <a:latin typeface="Arial"/>
                <a:cs typeface="Arial"/>
              </a:rPr>
              <a:t>Regulations: environmental regulations and emissions standards pose challenges for JLR, since more investments in technology would have to be made to meet these standards. . </a:t>
            </a:r>
          </a:p>
        </p:txBody>
      </p:sp>
    </p:spTree>
    <p:extLst>
      <p:ext uri="{BB962C8B-B14F-4D97-AF65-F5344CB8AC3E}">
        <p14:creationId xmlns:p14="http://schemas.microsoft.com/office/powerpoint/2010/main" val="519320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3A29C-AE0C-B848-1DFF-D3B9AF79479C}"/>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latin typeface="Aptos"/>
              </a:rPr>
              <a:t>5. STAKEHOLDERS AND HOW THEY INFLUENCE THE DECISIONS OF THE COMPANY</a:t>
            </a:r>
            <a:endParaRPr lang="en-US" sz="4000">
              <a:solidFill>
                <a:srgbClr val="FFFFFF"/>
              </a:solidFill>
            </a:endParaRPr>
          </a:p>
        </p:txBody>
      </p:sp>
      <p:sp>
        <p:nvSpPr>
          <p:cNvPr id="3" name="Content Placeholder 2">
            <a:extLst>
              <a:ext uri="{FF2B5EF4-FFF2-40B4-BE49-F238E27FC236}">
                <a16:creationId xmlns:a16="http://schemas.microsoft.com/office/drawing/2014/main" id="{FEBFB4D9-F3E1-C6B6-9870-1A0BC037E572}"/>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1800">
                <a:latin typeface="Arial"/>
                <a:cs typeface="Arial"/>
              </a:rPr>
              <a:t>JLR has a complex network of stakeholders who play a significant role in the company's strategic decisions. </a:t>
            </a:r>
          </a:p>
          <a:p>
            <a:pPr marL="0" indent="0">
              <a:buNone/>
            </a:pPr>
            <a:endParaRPr lang="en-US" sz="1800">
              <a:latin typeface="Arial"/>
              <a:cs typeface="Arial"/>
            </a:endParaRPr>
          </a:p>
          <a:p>
            <a:pPr marL="0" indent="0">
              <a:buNone/>
            </a:pPr>
            <a:r>
              <a:rPr lang="en-US" sz="1800" b="1">
                <a:latin typeface="Arial"/>
                <a:cs typeface="Arial"/>
              </a:rPr>
              <a:t>Some of them are:</a:t>
            </a:r>
            <a:endParaRPr lang="en-US" sz="1800" b="1">
              <a:ea typeface="+mn-lt"/>
              <a:cs typeface="+mn-lt"/>
            </a:endParaRPr>
          </a:p>
          <a:p>
            <a:pPr marL="0" indent="0">
              <a:buNone/>
            </a:pPr>
            <a:r>
              <a:rPr lang="en-US" sz="1600">
                <a:latin typeface="Arial"/>
                <a:ea typeface="+mn-lt"/>
                <a:cs typeface="Arial"/>
              </a:rPr>
              <a:t>-Shareholders </a:t>
            </a:r>
          </a:p>
          <a:p>
            <a:pPr marL="0" indent="0">
              <a:buNone/>
            </a:pPr>
            <a:r>
              <a:rPr lang="en-US" sz="1600">
                <a:latin typeface="Arial"/>
                <a:ea typeface="+mn-lt"/>
                <a:cs typeface="Arial"/>
              </a:rPr>
              <a:t>Shareholders, especially Tata Motors, have a considerable influence on the company's strategic decisions and financial management. As the mother company, Tata Motors has a direct interest in JLR's well-functioning. (Tata, 2024)</a:t>
            </a:r>
          </a:p>
          <a:p>
            <a:pPr marL="0" indent="0">
              <a:buNone/>
            </a:pPr>
            <a:endParaRPr lang="en-US" sz="1600">
              <a:latin typeface="Arial"/>
              <a:ea typeface="+mn-lt"/>
              <a:cs typeface="Arial"/>
            </a:endParaRPr>
          </a:p>
          <a:p>
            <a:pPr marL="0" indent="0">
              <a:buNone/>
            </a:pPr>
            <a:r>
              <a:rPr lang="en-US" sz="1600">
                <a:latin typeface="Arial"/>
                <a:ea typeface="+mn-lt"/>
                <a:cs typeface="Arial"/>
              </a:rPr>
              <a:t>-Employees </a:t>
            </a:r>
          </a:p>
          <a:p>
            <a:pPr marL="0" indent="0">
              <a:buNone/>
            </a:pPr>
            <a:r>
              <a:rPr lang="en-US" sz="1600">
                <a:latin typeface="Arial"/>
                <a:ea typeface="+mn-lt"/>
                <a:cs typeface="Arial"/>
              </a:rPr>
              <a:t>Employees' feedback and insights can have an impact on the company's policies and operational practices. JLR is committed to engage the employees in various programs, to enhance their productivity and well-being, therefore maintaining competitiveness on the automotive market. (JLR, 2023)</a:t>
            </a:r>
          </a:p>
          <a:p>
            <a:pPr marL="0" indent="0">
              <a:buNone/>
            </a:pPr>
            <a:endParaRPr lang="en-US" sz="1400"/>
          </a:p>
        </p:txBody>
      </p:sp>
    </p:spTree>
    <p:extLst>
      <p:ext uri="{BB962C8B-B14F-4D97-AF65-F5344CB8AC3E}">
        <p14:creationId xmlns:p14="http://schemas.microsoft.com/office/powerpoint/2010/main" val="15422033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ar driving on a road&#10;&#10;Description automatically generated">
            <a:extLst>
              <a:ext uri="{FF2B5EF4-FFF2-40B4-BE49-F238E27FC236}">
                <a16:creationId xmlns:a16="http://schemas.microsoft.com/office/drawing/2014/main" id="{B6664BA7-2F46-03CB-2CEB-5984A9C311D5}"/>
              </a:ext>
            </a:extLst>
          </p:cNvPr>
          <p:cNvPicPr>
            <a:picLocks noChangeAspect="1"/>
          </p:cNvPicPr>
          <p:nvPr/>
        </p:nvPicPr>
        <p:blipFill>
          <a:blip r:embed="rId2">
            <a:extLst>
              <a:ext uri="{837473B0-CC2E-450A-ABE3-18F120FF3D39}">
                <a1611:picAttrSrcUrl xmlns:a1611="http://schemas.microsoft.com/office/drawing/2016/11/main" r:id="rId3"/>
              </a:ext>
            </a:extLst>
          </a:blip>
          <a:srcRect l="8162" r="32304"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D903E315-98B0-9588-1CAB-62FC75464CA9}"/>
              </a:ext>
            </a:extLst>
          </p:cNvPr>
          <p:cNvSpPr>
            <a:spLocks noGrp="1"/>
          </p:cNvSpPr>
          <p:nvPr>
            <p:ph idx="1"/>
          </p:nvPr>
        </p:nvSpPr>
        <p:spPr>
          <a:xfrm>
            <a:off x="6513788" y="636769"/>
            <a:ext cx="4840010" cy="5540194"/>
          </a:xfrm>
        </p:spPr>
        <p:txBody>
          <a:bodyPr vert="horz" lIns="91440" tIns="45720" rIns="91440" bIns="45720" rtlCol="0" anchor="t">
            <a:normAutofit/>
          </a:bodyPr>
          <a:lstStyle/>
          <a:p>
            <a:pPr marL="0" indent="0">
              <a:buNone/>
            </a:pPr>
            <a:r>
              <a:rPr lang="en-US" sz="1600">
                <a:latin typeface="Arial"/>
                <a:cs typeface="Arial"/>
              </a:rPr>
              <a:t>-Customers</a:t>
            </a:r>
          </a:p>
          <a:p>
            <a:pPr marL="0" indent="0">
              <a:buNone/>
            </a:pPr>
            <a:r>
              <a:rPr lang="en-US" sz="1600">
                <a:latin typeface="Arial"/>
                <a:cs typeface="Arial"/>
              </a:rPr>
              <a:t>The customers have a significant impact in the company's development and marketing strategies. </a:t>
            </a:r>
          </a:p>
          <a:p>
            <a:pPr marL="0" indent="0">
              <a:buNone/>
            </a:pPr>
            <a:r>
              <a:rPr lang="en-US" sz="1600">
                <a:latin typeface="Arial"/>
                <a:cs typeface="Arial"/>
              </a:rPr>
              <a:t>JLR gathers customers feedback to understand their needs, which might impact decisions regarding design, specifications and pricing. </a:t>
            </a:r>
          </a:p>
          <a:p>
            <a:pPr marL="0" indent="0">
              <a:buNone/>
            </a:pPr>
            <a:r>
              <a:rPr lang="en-US" sz="1600">
                <a:latin typeface="Arial"/>
                <a:cs typeface="Arial"/>
              </a:rPr>
              <a:t>-Suppliers </a:t>
            </a:r>
          </a:p>
          <a:p>
            <a:pPr marL="0" indent="0">
              <a:buNone/>
            </a:pPr>
            <a:r>
              <a:rPr lang="en-US" sz="1600">
                <a:latin typeface="Arial"/>
                <a:cs typeface="Arial"/>
              </a:rPr>
              <a:t>Suppliers are essential for the manufacturing process, providing all the materials necessary. Their performance can influence costs and schedules, leading the company to make decisions regarding partnerships. (</a:t>
            </a:r>
            <a:r>
              <a:rPr lang="en-US" sz="1600" err="1">
                <a:latin typeface="Arial"/>
                <a:cs typeface="Arial"/>
              </a:rPr>
              <a:t>Printify</a:t>
            </a:r>
            <a:r>
              <a:rPr lang="en-US" sz="1600">
                <a:latin typeface="Arial"/>
                <a:cs typeface="Arial"/>
              </a:rPr>
              <a:t>, 2024)</a:t>
            </a:r>
          </a:p>
          <a:p>
            <a:pPr marL="0" indent="0">
              <a:buNone/>
            </a:pPr>
            <a:r>
              <a:rPr lang="en-US" sz="1600">
                <a:latin typeface="Arial"/>
                <a:cs typeface="Arial"/>
              </a:rPr>
              <a:t>-Communities</a:t>
            </a:r>
          </a:p>
          <a:p>
            <a:pPr marL="0" indent="0">
              <a:buNone/>
            </a:pPr>
            <a:r>
              <a:rPr lang="en-US" sz="1600">
                <a:latin typeface="Arial"/>
                <a:cs typeface="Arial"/>
              </a:rPr>
              <a:t>Feedback from the local community can also influence the decisions made by the company, either regarding investments, environment or employment opportunities. (Jaguar Land Rover, 2023)</a:t>
            </a:r>
          </a:p>
          <a:p>
            <a:pPr marL="0" indent="0">
              <a:buNone/>
            </a:pPr>
            <a:endParaRPr lang="en-US" sz="1600">
              <a:latin typeface="Arial"/>
              <a:cs typeface="Arial"/>
            </a:endParaRPr>
          </a:p>
        </p:txBody>
      </p:sp>
      <p:sp>
        <p:nvSpPr>
          <p:cNvPr id="5" name="TextBox 4">
            <a:extLst>
              <a:ext uri="{FF2B5EF4-FFF2-40B4-BE49-F238E27FC236}">
                <a16:creationId xmlns:a16="http://schemas.microsoft.com/office/drawing/2014/main" id="{FDC5C402-4EFA-1759-5FFA-A41DCB874710}"/>
              </a:ext>
            </a:extLst>
          </p:cNvPr>
          <p:cNvSpPr txBox="1"/>
          <p:nvPr/>
        </p:nvSpPr>
        <p:spPr>
          <a:xfrm>
            <a:off x="5976759" y="7056497"/>
            <a:ext cx="4407918" cy="288746"/>
          </a:xfrm>
          <a:prstGeom prst="rect">
            <a:avLst/>
          </a:prstGeom>
        </p:spPr>
        <p:txBody>
          <a:bodyPr lIns="91440" tIns="45720" rIns="91440" bIns="45720" anchor="t">
            <a:normAutofit/>
          </a:bodyPr>
          <a:lstStyle/>
          <a:p>
            <a:pPr>
              <a:lnSpc>
                <a:spcPct val="90000"/>
              </a:lnSpc>
              <a:spcAft>
                <a:spcPts val="600"/>
              </a:spcAft>
            </a:pPr>
            <a:r>
              <a:rPr lang="en-US" sz="1400"/>
              <a:t>.</a:t>
            </a:r>
          </a:p>
        </p:txBody>
      </p:sp>
    </p:spTree>
    <p:extLst>
      <p:ext uri="{BB962C8B-B14F-4D97-AF65-F5344CB8AC3E}">
        <p14:creationId xmlns:p14="http://schemas.microsoft.com/office/powerpoint/2010/main" val="3418491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F8FD37-9184-125E-62E8-7CCBE48D6076}"/>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US" sz="2000">
                <a:latin typeface="Arial"/>
                <a:cs typeface="Arial"/>
              </a:rPr>
              <a:t>Conclusion</a:t>
            </a:r>
          </a:p>
          <a:p>
            <a:pPr marL="0" indent="0">
              <a:buNone/>
            </a:pPr>
            <a:endParaRPr lang="en-US" sz="2000">
              <a:latin typeface="Arial"/>
              <a:cs typeface="Arial"/>
            </a:endParaRPr>
          </a:p>
          <a:p>
            <a:pPr marL="0" indent="0">
              <a:buNone/>
            </a:pPr>
            <a:r>
              <a:rPr lang="en-US" sz="2000">
                <a:latin typeface="Arial"/>
                <a:cs typeface="Arial"/>
              </a:rPr>
              <a:t>Although Jaguar Land Rover has a big competition in the industry, they are still one of the most required when it comes to luxury SUV's. (Jaguar, 2021)</a:t>
            </a:r>
          </a:p>
          <a:p>
            <a:pPr marL="0" indent="0">
              <a:buNone/>
            </a:pPr>
            <a:r>
              <a:rPr lang="en-US" sz="2000">
                <a:latin typeface="Arial"/>
                <a:cs typeface="Arial"/>
              </a:rPr>
              <a:t>JLR is constantly improving the quality and selection of their cars, resulting them in being the company with nearly 30% of all passenger cars </a:t>
            </a:r>
            <a:r>
              <a:rPr lang="en-US" sz="2000" err="1">
                <a:latin typeface="Arial"/>
                <a:cs typeface="Arial"/>
              </a:rPr>
              <a:t>manufectured</a:t>
            </a:r>
            <a:r>
              <a:rPr lang="en-US" sz="2000">
                <a:latin typeface="Arial"/>
                <a:cs typeface="Arial"/>
              </a:rPr>
              <a:t> in the UK. (Statista, 2020)</a:t>
            </a:r>
          </a:p>
        </p:txBody>
      </p:sp>
    </p:spTree>
    <p:extLst>
      <p:ext uri="{BB962C8B-B14F-4D97-AF65-F5344CB8AC3E}">
        <p14:creationId xmlns:p14="http://schemas.microsoft.com/office/powerpoint/2010/main" val="28106513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close-up of a piece of paper&#10;&#10;Description automatically generated">
            <a:extLst>
              <a:ext uri="{FF2B5EF4-FFF2-40B4-BE49-F238E27FC236}">
                <a16:creationId xmlns:a16="http://schemas.microsoft.com/office/drawing/2014/main" id="{BD1F6F73-7F0A-E8A4-C552-407048024671}"/>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907060" y="271849"/>
            <a:ext cx="8048367" cy="6036275"/>
          </a:xfrm>
          <a:prstGeom prst="rect">
            <a:avLst/>
          </a:prstGeom>
        </p:spPr>
      </p:pic>
    </p:spTree>
    <p:extLst>
      <p:ext uri="{BB962C8B-B14F-4D97-AF65-F5344CB8AC3E}">
        <p14:creationId xmlns:p14="http://schemas.microsoft.com/office/powerpoint/2010/main" val="3813700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4FCC-688F-58AF-0C2B-9F31C2CF0872}"/>
              </a:ext>
            </a:extLst>
          </p:cNvPr>
          <p:cNvSpPr>
            <a:spLocks noGrp="1"/>
          </p:cNvSpPr>
          <p:nvPr>
            <p:ph type="ctrTitle"/>
          </p:nvPr>
        </p:nvSpPr>
        <p:spPr>
          <a:xfrm>
            <a:off x="460076" y="478880"/>
            <a:ext cx="10207924" cy="6048190"/>
          </a:xfrm>
        </p:spPr>
        <p:txBody>
          <a:bodyPr>
            <a:normAutofit fontScale="90000"/>
          </a:bodyPr>
          <a:lstStyle/>
          <a:p>
            <a:pPr algn="l"/>
            <a:r>
              <a:rPr lang="en-US" sz="1800">
                <a:latin typeface="Arial"/>
                <a:cs typeface="Arial"/>
              </a:rPr>
              <a:t>Reference list:</a:t>
            </a:r>
            <a:br>
              <a:rPr lang="en-US" sz="1800">
                <a:latin typeface="Arial"/>
                <a:cs typeface="Arial"/>
              </a:rPr>
            </a:br>
            <a:br>
              <a:rPr lang="en-US" sz="1800">
                <a:latin typeface="Arial"/>
                <a:cs typeface="Arial"/>
              </a:rPr>
            </a:br>
            <a:r>
              <a:rPr lang="en-US" sz="1800">
                <a:latin typeface="Arial"/>
                <a:cs typeface="Arial"/>
              </a:rPr>
              <a:t>Jaguar Land Rover (2021) </a:t>
            </a:r>
            <a:r>
              <a:rPr lang="en-US" sz="1800" i="1">
                <a:latin typeface="Arial"/>
                <a:cs typeface="Arial"/>
              </a:rPr>
              <a:t>Jaguar Land Rover reimagines the future of modern luxury by design</a:t>
            </a:r>
            <a:r>
              <a:rPr lang="en-US" sz="1800">
                <a:latin typeface="Arial"/>
                <a:cs typeface="Arial"/>
              </a:rPr>
              <a:t>. Available at: </a:t>
            </a:r>
            <a:r>
              <a:rPr lang="en-US" sz="1800">
                <a:latin typeface="Arial"/>
                <a:cs typeface="Arial"/>
                <a:hlinkClick r:id="rId2"/>
              </a:rPr>
              <a:t>https://media.jaguar.com/news/2021/02/jaguar-land-rover-reimagines-future-modern-luxury-design</a:t>
            </a:r>
            <a:r>
              <a:rPr lang="en-US" sz="1800">
                <a:latin typeface="Arial"/>
                <a:cs typeface="Arial"/>
              </a:rPr>
              <a:t> (Accessed 12 October 2024).</a:t>
            </a:r>
            <a:br>
              <a:rPr lang="en-US" sz="1800">
                <a:latin typeface="Arial"/>
                <a:cs typeface="Arial"/>
              </a:rPr>
            </a:br>
            <a:r>
              <a:rPr lang="en-US" sz="1800">
                <a:latin typeface="Arial"/>
                <a:cs typeface="Arial"/>
              </a:rPr>
              <a:t>Jaguar Land Rover (2023) </a:t>
            </a:r>
            <a:r>
              <a:rPr lang="en-US" sz="1800" i="1">
                <a:latin typeface="Arial"/>
                <a:cs typeface="Arial"/>
              </a:rPr>
              <a:t>Jaguar Land Rover chief executive calls for Brexit certainty to avoid an annual bill of more than £1 billion. Available at: </a:t>
            </a:r>
            <a:r>
              <a:rPr lang="en-US" sz="1800">
                <a:latin typeface="Aptos Display"/>
                <a:cs typeface="Arial"/>
                <a:hlinkClick r:id="rId3"/>
              </a:rPr>
              <a:t>https://media.jaguarlandrover.com/news/2018/07/jaguar-land-rover-chief-executive-calls-brexit-certainty-avoid-annual-bill-more-ps1</a:t>
            </a:r>
            <a:r>
              <a:rPr lang="en-US" sz="1800">
                <a:latin typeface="Aptos Display"/>
                <a:cs typeface="Arial"/>
              </a:rPr>
              <a:t> (Accessed 20 October 2024).</a:t>
            </a:r>
            <a:br>
              <a:rPr lang="en-US" sz="1800">
                <a:latin typeface="Arial"/>
                <a:cs typeface="Arial"/>
              </a:rPr>
            </a:br>
            <a:r>
              <a:rPr lang="en-US" sz="1800">
                <a:latin typeface="Arial"/>
                <a:cs typeface="Arial"/>
              </a:rPr>
              <a:t>Jaguar Land Rover (2024) </a:t>
            </a:r>
            <a:r>
              <a:rPr lang="en-US" sz="1800" i="1">
                <a:latin typeface="Arial"/>
                <a:cs typeface="Arial"/>
              </a:rPr>
              <a:t>JLR rapidly trains more than 20.000 colleagues and partners in readiness to build luxury electric cars.</a:t>
            </a:r>
            <a:r>
              <a:rPr lang="en-US" sz="1800">
                <a:latin typeface="Arial"/>
                <a:cs typeface="Arial"/>
              </a:rPr>
              <a:t> Available at: </a:t>
            </a:r>
            <a:r>
              <a:rPr lang="en-US" sz="1800">
                <a:latin typeface="Arial"/>
                <a:cs typeface="Arial"/>
                <a:hlinkClick r:id="rId4"/>
              </a:rPr>
              <a:t>https://media.jaguarlandrover.com/news/2024/05/jlr-rapidly-trains-more-20000-colleagues-and-partners-readiness-build-luxury-electric</a:t>
            </a:r>
            <a:r>
              <a:rPr lang="en-US" sz="1800">
                <a:latin typeface="Arial"/>
                <a:cs typeface="Arial"/>
              </a:rPr>
              <a:t> (Accessed 20 October 2024).</a:t>
            </a:r>
            <a:br>
              <a:rPr lang="en-US" sz="1800">
                <a:latin typeface="Arial"/>
                <a:cs typeface="Arial"/>
              </a:rPr>
            </a:br>
            <a:r>
              <a:rPr lang="en-US" sz="1800">
                <a:latin typeface="Arial"/>
                <a:cs typeface="Arial"/>
              </a:rPr>
              <a:t>Jaguar Land Rover (2024) </a:t>
            </a:r>
            <a:r>
              <a:rPr lang="en-US" sz="1800" i="1">
                <a:latin typeface="Arial"/>
                <a:cs typeface="Arial"/>
              </a:rPr>
              <a:t>Overview.</a:t>
            </a:r>
            <a:r>
              <a:rPr lang="en-US" sz="1800">
                <a:latin typeface="Arial"/>
                <a:cs typeface="Arial"/>
              </a:rPr>
              <a:t> Available at: </a:t>
            </a:r>
            <a:r>
              <a:rPr lang="en-US" sz="1800">
                <a:latin typeface="Arial"/>
                <a:ea typeface="+mj-lt"/>
                <a:cs typeface="+mj-lt"/>
                <a:hlinkClick r:id="rId5"/>
              </a:rPr>
              <a:t>https://www.jaguarlandrover.com/overview</a:t>
            </a:r>
            <a:r>
              <a:rPr lang="en-US" sz="1800">
                <a:latin typeface="Arial"/>
              </a:rPr>
              <a:t> (Accessed 13 October 2024).</a:t>
            </a:r>
            <a:br>
              <a:rPr lang="en-US" sz="1800">
                <a:latin typeface="Arial"/>
                <a:cs typeface="Arial"/>
              </a:rPr>
            </a:br>
            <a:r>
              <a:rPr lang="en-US" sz="1800">
                <a:latin typeface="Arial"/>
                <a:cs typeface="Arial"/>
              </a:rPr>
              <a:t>Muskan (2024) </a:t>
            </a:r>
            <a:r>
              <a:rPr lang="en-US" sz="1800" i="1">
                <a:latin typeface="Arial"/>
                <a:cs typeface="Arial"/>
              </a:rPr>
              <a:t>South Africa Salary Increase 2024, What It Means for Workers and the Economy?.</a:t>
            </a:r>
            <a:r>
              <a:rPr lang="en-US" sz="1800">
                <a:latin typeface="Arial"/>
                <a:cs typeface="Arial"/>
              </a:rPr>
              <a:t> Available at: </a:t>
            </a:r>
            <a:r>
              <a:rPr lang="en-US" sz="1800">
                <a:latin typeface="Aptos Display"/>
                <a:hlinkClick r:id="rId6"/>
              </a:rPr>
              <a:t>https://www.indiascience.in/south-africa-2024-salary-increase</a:t>
            </a:r>
            <a:r>
              <a:rPr lang="en-US" sz="1800">
                <a:latin typeface="Aptos Display"/>
              </a:rPr>
              <a:t> (Accessed 18 October 2024).</a:t>
            </a:r>
            <a:br>
              <a:rPr lang="en-US" sz="1800">
                <a:latin typeface="Arial"/>
              </a:rPr>
            </a:br>
            <a:r>
              <a:rPr lang="en-US" sz="1800">
                <a:latin typeface="Arial"/>
                <a:cs typeface="Arial"/>
              </a:rPr>
              <a:t>Printify (2024) </a:t>
            </a:r>
            <a:r>
              <a:rPr lang="en-US" sz="1800" i="1">
                <a:latin typeface="Arial"/>
                <a:cs typeface="Arial"/>
              </a:rPr>
              <a:t>Supplier</a:t>
            </a:r>
            <a:r>
              <a:rPr lang="en-US" sz="1800">
                <a:latin typeface="Arial"/>
                <a:cs typeface="Arial"/>
              </a:rPr>
              <a:t>. Available at: </a:t>
            </a:r>
            <a:r>
              <a:rPr lang="en-US" sz="1800">
                <a:latin typeface="Arial"/>
                <a:cs typeface="Arial"/>
                <a:hlinkClick r:id="rId7"/>
              </a:rPr>
              <a:t>https://printify.com/pod-glossary/supplier/#:~:text=What%20is%20the%20importance%20of,to%20create%20the%20best%20products</a:t>
            </a:r>
            <a:r>
              <a:rPr lang="en-US" sz="1800">
                <a:latin typeface="Arial"/>
                <a:cs typeface="Arial"/>
              </a:rPr>
              <a:t> (Accessed 13 October 2024).</a:t>
            </a:r>
            <a:br>
              <a:rPr lang="en-US" sz="1800">
                <a:latin typeface="Arial"/>
              </a:rPr>
            </a:br>
            <a:r>
              <a:rPr lang="en-US" sz="1800">
                <a:latin typeface="Arial"/>
                <a:ea typeface="+mj-lt"/>
                <a:cs typeface="+mj-lt"/>
              </a:rPr>
              <a:t>Statista (2020) </a:t>
            </a:r>
            <a:r>
              <a:rPr lang="en-US" sz="1800" i="1">
                <a:latin typeface="Arial"/>
                <a:ea typeface="+mj-lt"/>
                <a:cs typeface="+mj-lt"/>
              </a:rPr>
              <a:t>Jaguar Land Rover car market share in the United Kingdom (UK) 2016-2019.</a:t>
            </a:r>
            <a:r>
              <a:rPr lang="en-US" sz="1800">
                <a:latin typeface="Arial"/>
                <a:ea typeface="+mj-lt"/>
                <a:cs typeface="+mj-lt"/>
              </a:rPr>
              <a:t> Available at: </a:t>
            </a:r>
            <a:r>
              <a:rPr lang="en-US" sz="1800">
                <a:latin typeface="Arial"/>
                <a:ea typeface="+mj-lt"/>
                <a:cs typeface="+mj-lt"/>
                <a:hlinkClick r:id="rId8"/>
              </a:rPr>
              <a:t>https://www.statista.com/statistics/387321/volkswagen-car-market-share-in-the-united-kingdom/#:~:text=Jaguar%20Land%20Rover%20is%20the,up%20the%20next%20largest%20shares</a:t>
            </a:r>
            <a:r>
              <a:rPr lang="en-US" sz="1800">
                <a:latin typeface="Arial"/>
                <a:ea typeface="+mj-lt"/>
                <a:cs typeface="+mj-lt"/>
              </a:rPr>
              <a:t> (Accessed 20 October 2024).</a:t>
            </a:r>
            <a:br>
              <a:rPr lang="en-US" sz="1800">
                <a:latin typeface="Arial"/>
                <a:ea typeface="+mj-lt"/>
                <a:cs typeface="+mj-lt"/>
              </a:rPr>
            </a:br>
            <a:r>
              <a:rPr lang="en-US" sz="1800">
                <a:latin typeface="Arial"/>
                <a:ea typeface="+mj-lt"/>
                <a:cs typeface="+mj-lt"/>
              </a:rPr>
              <a:t>Tata (2024)</a:t>
            </a:r>
            <a:r>
              <a:rPr lang="en-US" sz="1800" i="1">
                <a:latin typeface="Arial"/>
                <a:ea typeface="+mj-lt"/>
                <a:cs typeface="+mj-lt"/>
              </a:rPr>
              <a:t> Jaguar Land Rover, part of Tata Motors since 2008, is Britain`s largest automotive manufacturer which designs, manufactures and sells some of the world`s best-known premium cars.</a:t>
            </a:r>
            <a:r>
              <a:rPr lang="en-US" sz="1800">
                <a:latin typeface="Arial"/>
                <a:ea typeface="+mj-lt"/>
                <a:cs typeface="+mj-lt"/>
              </a:rPr>
              <a:t> Available at: </a:t>
            </a:r>
            <a:r>
              <a:rPr lang="en-US" sz="1800">
                <a:ea typeface="+mj-lt"/>
                <a:cs typeface="+mj-lt"/>
                <a:hlinkClick r:id="rId9"/>
              </a:rPr>
              <a:t>https://www.tata.com/business/jlr</a:t>
            </a:r>
            <a:r>
              <a:rPr lang="en-US" sz="1800">
                <a:ea typeface="+mj-lt"/>
                <a:cs typeface="+mj-lt"/>
              </a:rPr>
              <a:t> (Accessed 16 October 2024).</a:t>
            </a:r>
            <a:endParaRPr lang="en-US" sz="1800">
              <a:latin typeface="Aptos Display"/>
              <a:ea typeface="+mj-lt"/>
              <a:cs typeface="+mj-lt"/>
            </a:endParaRPr>
          </a:p>
        </p:txBody>
      </p:sp>
    </p:spTree>
    <p:extLst>
      <p:ext uri="{BB962C8B-B14F-4D97-AF65-F5344CB8AC3E}">
        <p14:creationId xmlns:p14="http://schemas.microsoft.com/office/powerpoint/2010/main" val="16951654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1647</Words>
  <Application>Microsoft Office PowerPoint</Application>
  <PresentationFormat>Widescreen</PresentationFormat>
  <Paragraphs>90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Aptos</vt:lpstr>
      <vt:lpstr>Aptos Display</vt:lpstr>
      <vt:lpstr>Arial</vt:lpstr>
      <vt:lpstr>office theme</vt:lpstr>
      <vt:lpstr>Exemplar for Component 1  </vt:lpstr>
      <vt:lpstr>PowerPoint Presentation</vt:lpstr>
      <vt:lpstr>PowerPoint Presentation</vt:lpstr>
      <vt:lpstr>                                 Introduction     In today's presentation, we will conduct a SWOT analysis of the company Jaguar Land Rover, a big name in the automotive industry, known for its luxury designs and innovative engineering.     By the end of the presentation, we aim to get a clear understanding of JLR's strategic position and the factors that will shape its future in the automotive landscape.   </vt:lpstr>
      <vt:lpstr>PowerPoint Presentation</vt:lpstr>
      <vt:lpstr>   2. An overview    Jaguar Land Rover (JLR), is a British multinational automotive company that specializes in the design, development, manufacturing and sale of luxury vehicles.    It was established in 2008 as part of Tata Motors, and it has its headquarter in Coventry, England.        </vt:lpstr>
      <vt:lpstr>PowerPoint Presentation</vt:lpstr>
      <vt:lpstr>3. The structure, size and functions of Jaguar Land Rover</vt:lpstr>
      <vt:lpstr>  The primary functions of JLR are:  -Research and development (the company invests heavily in innovation and technology enhancement, focusing on creating more electric cars. It is hoped that by year 2030, the company will create a fully electric version of each model).  -Manufacturing (the company is known for its advanced production technique, ensuring high standards of crafting and efficiency.   </vt:lpstr>
      <vt:lpstr>PowerPoint Presentation</vt:lpstr>
      <vt:lpstr> 4. The internal environment of Jaguar Land Rover</vt:lpstr>
      <vt:lpstr>PowerPoint Presentation</vt:lpstr>
      <vt:lpstr>PowerPoint Presentation</vt:lpstr>
      <vt:lpstr>PowerPoint Presentation</vt:lpstr>
      <vt:lpstr>5. STAKEHOLDERS AND HOW THEY INFLUENCE THE DECISIONS OF THE COMPANY</vt:lpstr>
      <vt:lpstr>PowerPoint Presentation</vt:lpstr>
      <vt:lpstr>PowerPoint Presentation</vt:lpstr>
      <vt:lpstr>PowerPoint Presentation</vt:lpstr>
      <vt:lpstr>Reference list:  Jaguar Land Rover (2021) Jaguar Land Rover reimagines the future of modern luxury by design. Available at: https://media.jaguar.com/news/2021/02/jaguar-land-rover-reimagines-future-modern-luxury-design (Accessed 12 October 2024). Jaguar Land Rover (2023) Jaguar Land Rover chief executive calls for Brexit certainty to avoid an annual bill of more than £1 billion. Available at: https://media.jaguarlandrover.com/news/2018/07/jaguar-land-rover-chief-executive-calls-brexit-certainty-avoid-annual-bill-more-ps1 (Accessed 20 October 2024). Jaguar Land Rover (2024) JLR rapidly trains more than 20.000 colleagues and partners in readiness to build luxury electric cars. Available at: https://media.jaguarlandrover.com/news/2024/05/jlr-rapidly-trains-more-20000-colleagues-and-partners-readiness-build-luxury-electric (Accessed 20 October 2024). Jaguar Land Rover (2024) Overview. Available at: https://www.jaguarlandrover.com/overview (Accessed 13 October 2024). Muskan (2024) South Africa Salary Increase 2024, What It Means for Workers and the Economy?. Available at: https://www.indiascience.in/south-africa-2024-salary-increase (Accessed 18 October 2024). Printify (2024) Supplier. Available at: https://printify.com/pod-glossary/supplier/#:~:text=What%20is%20the%20importance%20of,to%20create%20the%20best%20products (Accessed 13 October 2024). Statista (2020) Jaguar Land Rover car market share in the United Kingdom (UK) 2016-2019. Available at: https://www.statista.com/statistics/387321/volkswagen-car-market-share-in-the-united-kingdom/#:~:text=Jaguar%20Land%20Rover%20is%20the,up%20the%20next%20largest%20shares (Accessed 20 October 2024). Tata (2024) Jaguar Land Rover, part of Tata Motors since 2008, is Britain`s largest automotive manufacturer which designs, manufactures and sells some of the world`s best-known premium cars. Available at: https://www.tata.com/business/jlr (Accessed 16 October 2024).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Munodzinesa Zuwirai</dc:creator>
  <cp:lastModifiedBy>Munodzinesa Zuwirai</cp:lastModifiedBy>
  <cp:revision>3</cp:revision>
  <dcterms:created xsi:type="dcterms:W3CDTF">2024-10-05T11:34:04Z</dcterms:created>
  <dcterms:modified xsi:type="dcterms:W3CDTF">2025-02-06T17:29:17Z</dcterms:modified>
</cp:coreProperties>
</file>