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sldIdLst>
    <p:sldId id="256" r:id="rId8"/>
    <p:sldId id="438" r:id="rId9"/>
    <p:sldId id="439" r:id="rId10"/>
    <p:sldId id="442" r:id="rId11"/>
    <p:sldId id="448" r:id="rId12"/>
    <p:sldId id="449" r:id="rId13"/>
    <p:sldId id="450" r:id="rId14"/>
    <p:sldId id="451" r:id="rId15"/>
    <p:sldId id="452" r:id="rId16"/>
    <p:sldId id="454" r:id="rId17"/>
    <p:sldId id="462" r:id="rId18"/>
    <p:sldId id="453" r:id="rId19"/>
    <p:sldId id="455" r:id="rId20"/>
    <p:sldId id="456" r:id="rId21"/>
    <p:sldId id="457" r:id="rId22"/>
    <p:sldId id="458" r:id="rId23"/>
    <p:sldId id="459" r:id="rId24"/>
    <p:sldId id="257" r:id="rId25"/>
    <p:sldId id="272" r:id="rId26"/>
    <p:sldId id="264" r:id="rId27"/>
    <p:sldId id="440" r:id="rId28"/>
    <p:sldId id="441" r:id="rId29"/>
    <p:sldId id="443" r:id="rId30"/>
    <p:sldId id="444" r:id="rId31"/>
    <p:sldId id="445" r:id="rId32"/>
    <p:sldId id="446" r:id="rId33"/>
    <p:sldId id="447" r:id="rId34"/>
    <p:sldId id="274" r:id="rId35"/>
    <p:sldId id="269" r:id="rId36"/>
    <p:sldId id="463" r:id="rId37"/>
    <p:sldId id="267" r:id="rId38"/>
    <p:sldId id="268" r:id="rId39"/>
    <p:sldId id="460" r:id="rId40"/>
    <p:sldId id="277"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0AE262-B471-4672-9062-935690AD08AF}" v="10" dt="2024-02-26T17:07:18.3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47" d="100"/>
          <a:sy n="47" d="100"/>
        </p:scale>
        <p:origin x="72" y="8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microsoft.com/office/2016/11/relationships/changesInfo" Target="changesInfos/changesInfo1.xml"/><Relationship Id="rId20" Type="http://schemas.openxmlformats.org/officeDocument/2006/relationships/slide" Target="slides/slide13.xml"/><Relationship Id="rId41"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380AE262-B471-4672-9062-935690AD08AF}"/>
    <pc:docChg chg="custSel addSld delSld modSld">
      <pc:chgData name="Laura Jenkins (IEH)" userId="ae3a07d3-7c51-4381-b786-d01af3331fdb" providerId="ADAL" clId="{380AE262-B471-4672-9062-935690AD08AF}" dt="2024-02-26T17:17:03.104" v="669" actId="47"/>
      <pc:docMkLst>
        <pc:docMk/>
      </pc:docMkLst>
      <pc:sldChg chg="addSp delSp modSp del mod chgLayout">
        <pc:chgData name="Laura Jenkins (IEH)" userId="ae3a07d3-7c51-4381-b786-d01af3331fdb" providerId="ADAL" clId="{380AE262-B471-4672-9062-935690AD08AF}" dt="2024-02-26T17:07:23.067" v="648" actId="47"/>
        <pc:sldMkLst>
          <pc:docMk/>
          <pc:sldMk cId="490849478" sldId="273"/>
        </pc:sldMkLst>
        <pc:spChg chg="mod ord">
          <ac:chgData name="Laura Jenkins (IEH)" userId="ae3a07d3-7c51-4381-b786-d01af3331fdb" providerId="ADAL" clId="{380AE262-B471-4672-9062-935690AD08AF}" dt="2024-02-26T16:51:15.481" v="6" actId="6264"/>
          <ac:spMkLst>
            <pc:docMk/>
            <pc:sldMk cId="490849478" sldId="273"/>
            <ac:spMk id="2" creationId="{00000000-0000-0000-0000-000000000000}"/>
          </ac:spMkLst>
        </pc:spChg>
        <pc:spChg chg="mod ord">
          <ac:chgData name="Laura Jenkins (IEH)" userId="ae3a07d3-7c51-4381-b786-d01af3331fdb" providerId="ADAL" clId="{380AE262-B471-4672-9062-935690AD08AF}" dt="2024-02-26T17:07:13.742" v="645" actId="21"/>
          <ac:spMkLst>
            <pc:docMk/>
            <pc:sldMk cId="490849478" sldId="273"/>
            <ac:spMk id="3" creationId="{00000000-0000-0000-0000-000000000000}"/>
          </ac:spMkLst>
        </pc:spChg>
        <pc:spChg chg="add del mod">
          <ac:chgData name="Laura Jenkins (IEH)" userId="ae3a07d3-7c51-4381-b786-d01af3331fdb" providerId="ADAL" clId="{380AE262-B471-4672-9062-935690AD08AF}" dt="2024-02-26T16:50:57.054" v="4" actId="6264"/>
          <ac:spMkLst>
            <pc:docMk/>
            <pc:sldMk cId="490849478" sldId="273"/>
            <ac:spMk id="4" creationId="{E18A0548-DDBE-2847-7A3F-6FB48F707858}"/>
          </ac:spMkLst>
        </pc:spChg>
        <pc:spChg chg="add del mod">
          <ac:chgData name="Laura Jenkins (IEH)" userId="ae3a07d3-7c51-4381-b786-d01af3331fdb" providerId="ADAL" clId="{380AE262-B471-4672-9062-935690AD08AF}" dt="2024-02-26T16:50:57.054" v="4" actId="6264"/>
          <ac:spMkLst>
            <pc:docMk/>
            <pc:sldMk cId="490849478" sldId="273"/>
            <ac:spMk id="5" creationId="{2B935EFD-7E26-9582-D49B-AB3585347A54}"/>
          </ac:spMkLst>
        </pc:spChg>
        <pc:spChg chg="add del mod">
          <ac:chgData name="Laura Jenkins (IEH)" userId="ae3a07d3-7c51-4381-b786-d01af3331fdb" providerId="ADAL" clId="{380AE262-B471-4672-9062-935690AD08AF}" dt="2024-02-26T16:51:15.481" v="6" actId="6264"/>
          <ac:spMkLst>
            <pc:docMk/>
            <pc:sldMk cId="490849478" sldId="273"/>
            <ac:spMk id="6" creationId="{A4C894AC-550B-37F6-7870-70D7D43F2272}"/>
          </ac:spMkLst>
        </pc:spChg>
        <pc:spChg chg="add del mod">
          <ac:chgData name="Laura Jenkins (IEH)" userId="ae3a07d3-7c51-4381-b786-d01af3331fdb" providerId="ADAL" clId="{380AE262-B471-4672-9062-935690AD08AF}" dt="2024-02-26T16:51:15.481" v="6" actId="6264"/>
          <ac:spMkLst>
            <pc:docMk/>
            <pc:sldMk cId="490849478" sldId="273"/>
            <ac:spMk id="7" creationId="{6884B18D-952F-761D-4375-6B7C8E4134C0}"/>
          </ac:spMkLst>
        </pc:spChg>
      </pc:sldChg>
      <pc:sldChg chg="modSp mod">
        <pc:chgData name="Laura Jenkins (IEH)" userId="ae3a07d3-7c51-4381-b786-d01af3331fdb" providerId="ADAL" clId="{380AE262-B471-4672-9062-935690AD08AF}" dt="2024-02-26T16:40:20.703" v="3" actId="20577"/>
        <pc:sldMkLst>
          <pc:docMk/>
          <pc:sldMk cId="634038929" sldId="438"/>
        </pc:sldMkLst>
        <pc:spChg chg="mod">
          <ac:chgData name="Laura Jenkins (IEH)" userId="ae3a07d3-7c51-4381-b786-d01af3331fdb" providerId="ADAL" clId="{380AE262-B471-4672-9062-935690AD08AF}" dt="2024-02-26T16:40:20.703" v="3" actId="20577"/>
          <ac:spMkLst>
            <pc:docMk/>
            <pc:sldMk cId="634038929" sldId="438"/>
            <ac:spMk id="4" creationId="{3CFC7129-117E-0EEF-9616-4EFA70E11A31}"/>
          </ac:spMkLst>
        </pc:spChg>
      </pc:sldChg>
      <pc:sldChg chg="addSp modSp new mod modTransition">
        <pc:chgData name="Laura Jenkins (IEH)" userId="ae3a07d3-7c51-4381-b786-d01af3331fdb" providerId="ADAL" clId="{380AE262-B471-4672-9062-935690AD08AF}" dt="2024-02-26T16:56:27.558" v="311"/>
        <pc:sldMkLst>
          <pc:docMk/>
          <pc:sldMk cId="947412078" sldId="460"/>
        </pc:sldMkLst>
        <pc:spChg chg="mod">
          <ac:chgData name="Laura Jenkins (IEH)" userId="ae3a07d3-7c51-4381-b786-d01af3331fdb" providerId="ADAL" clId="{380AE262-B471-4672-9062-935690AD08AF}" dt="2024-02-26T16:52:54.988" v="137" actId="20577"/>
          <ac:spMkLst>
            <pc:docMk/>
            <pc:sldMk cId="947412078" sldId="460"/>
            <ac:spMk id="2" creationId="{44881A00-861D-C899-CB1D-6769FFA7B73A}"/>
          </ac:spMkLst>
        </pc:spChg>
        <pc:spChg chg="mod">
          <ac:chgData name="Laura Jenkins (IEH)" userId="ae3a07d3-7c51-4381-b786-d01af3331fdb" providerId="ADAL" clId="{380AE262-B471-4672-9062-935690AD08AF}" dt="2024-02-26T16:53:45.836" v="198" actId="15"/>
          <ac:spMkLst>
            <pc:docMk/>
            <pc:sldMk cId="947412078" sldId="460"/>
            <ac:spMk id="3" creationId="{07E03CCE-E676-8CBF-280D-F60DAE9D0434}"/>
          </ac:spMkLst>
        </pc:spChg>
        <pc:graphicFrameChg chg="add mod modGraphic">
          <ac:chgData name="Laura Jenkins (IEH)" userId="ae3a07d3-7c51-4381-b786-d01af3331fdb" providerId="ADAL" clId="{380AE262-B471-4672-9062-935690AD08AF}" dt="2024-02-26T16:52:02.786" v="14" actId="207"/>
          <ac:graphicFrameMkLst>
            <pc:docMk/>
            <pc:sldMk cId="947412078" sldId="460"/>
            <ac:graphicFrameMk id="4" creationId="{9141DB51-2348-0536-7298-E58B10748D4A}"/>
          </ac:graphicFrameMkLst>
        </pc:graphicFrameChg>
      </pc:sldChg>
      <pc:sldChg chg="modSp new del mod">
        <pc:chgData name="Laura Jenkins (IEH)" userId="ae3a07d3-7c51-4381-b786-d01af3331fdb" providerId="ADAL" clId="{380AE262-B471-4672-9062-935690AD08AF}" dt="2024-02-26T17:17:03.104" v="669" actId="47"/>
        <pc:sldMkLst>
          <pc:docMk/>
          <pc:sldMk cId="2179283166" sldId="461"/>
        </pc:sldMkLst>
        <pc:spChg chg="mod">
          <ac:chgData name="Laura Jenkins (IEH)" userId="ae3a07d3-7c51-4381-b786-d01af3331fdb" providerId="ADAL" clId="{380AE262-B471-4672-9062-935690AD08AF}" dt="2024-02-26T16:54:34.769" v="294" actId="20577"/>
          <ac:spMkLst>
            <pc:docMk/>
            <pc:sldMk cId="2179283166" sldId="461"/>
            <ac:spMk id="2" creationId="{49A30A23-80AA-1DED-12BB-823D677A65EB}"/>
          </ac:spMkLst>
        </pc:spChg>
        <pc:spChg chg="mod">
          <ac:chgData name="Laura Jenkins (IEH)" userId="ae3a07d3-7c51-4381-b786-d01af3331fdb" providerId="ADAL" clId="{380AE262-B471-4672-9062-935690AD08AF}" dt="2024-02-26T17:13:27.154" v="668" actId="20577"/>
          <ac:spMkLst>
            <pc:docMk/>
            <pc:sldMk cId="2179283166" sldId="461"/>
            <ac:spMk id="3" creationId="{67C49934-17DA-37BB-2DC7-6C95FAC42ECB}"/>
          </ac:spMkLst>
        </pc:spChg>
      </pc:sldChg>
      <pc:sldChg chg="addSp modSp new mod modAnim">
        <pc:chgData name="Laura Jenkins (IEH)" userId="ae3a07d3-7c51-4381-b786-d01af3331fdb" providerId="ADAL" clId="{380AE262-B471-4672-9062-935690AD08AF}" dt="2024-02-26T17:02:20.378" v="637"/>
        <pc:sldMkLst>
          <pc:docMk/>
          <pc:sldMk cId="3716000722" sldId="462"/>
        </pc:sldMkLst>
        <pc:spChg chg="mod">
          <ac:chgData name="Laura Jenkins (IEH)" userId="ae3a07d3-7c51-4381-b786-d01af3331fdb" providerId="ADAL" clId="{380AE262-B471-4672-9062-935690AD08AF}" dt="2024-02-26T16:57:13.570" v="336" actId="20577"/>
          <ac:spMkLst>
            <pc:docMk/>
            <pc:sldMk cId="3716000722" sldId="462"/>
            <ac:spMk id="2" creationId="{6A5DF58E-728B-BF60-5705-F7680CD90655}"/>
          </ac:spMkLst>
        </pc:spChg>
        <pc:spChg chg="mod">
          <ac:chgData name="Laura Jenkins (IEH)" userId="ae3a07d3-7c51-4381-b786-d01af3331fdb" providerId="ADAL" clId="{380AE262-B471-4672-9062-935690AD08AF}" dt="2024-02-26T17:01:03.187" v="633" actId="20577"/>
          <ac:spMkLst>
            <pc:docMk/>
            <pc:sldMk cId="3716000722" sldId="462"/>
            <ac:spMk id="3" creationId="{D75A9E95-CF64-719F-C3BC-3BC327365E40}"/>
          </ac:spMkLst>
        </pc:spChg>
        <pc:picChg chg="add mod">
          <ac:chgData name="Laura Jenkins (IEH)" userId="ae3a07d3-7c51-4381-b786-d01af3331fdb" providerId="ADAL" clId="{380AE262-B471-4672-9062-935690AD08AF}" dt="2024-02-26T16:58:20.805" v="338" actId="1076"/>
          <ac:picMkLst>
            <pc:docMk/>
            <pc:sldMk cId="3716000722" sldId="462"/>
            <ac:picMk id="1026" creationId="{20E8E81F-A96A-B93B-6F28-E74036C20BD5}"/>
          </ac:picMkLst>
        </pc:picChg>
      </pc:sldChg>
      <pc:sldChg chg="modSp add modAnim">
        <pc:chgData name="Laura Jenkins (IEH)" userId="ae3a07d3-7c51-4381-b786-d01af3331fdb" providerId="ADAL" clId="{380AE262-B471-4672-9062-935690AD08AF}" dt="2024-02-26T17:07:18.353" v="647" actId="5793"/>
        <pc:sldMkLst>
          <pc:docMk/>
          <pc:sldMk cId="847009227" sldId="463"/>
        </pc:sldMkLst>
        <pc:spChg chg="mod">
          <ac:chgData name="Laura Jenkins (IEH)" userId="ae3a07d3-7c51-4381-b786-d01af3331fdb" providerId="ADAL" clId="{380AE262-B471-4672-9062-935690AD08AF}" dt="2024-02-26T17:07:18.353" v="647" actId="5793"/>
          <ac:spMkLst>
            <pc:docMk/>
            <pc:sldMk cId="847009227" sldId="463"/>
            <ac:spMk id="3" creationId="{630B2B69-71CD-86A7-050F-7F4D6B47D5DB}"/>
          </ac:spMkLst>
        </pc:spChg>
      </pc:sldChg>
      <pc:sldChg chg="new del">
        <pc:chgData name="Laura Jenkins (IEH)" userId="ae3a07d3-7c51-4381-b786-d01af3331fdb" providerId="ADAL" clId="{380AE262-B471-4672-9062-935690AD08AF}" dt="2024-02-26T17:06:27.466" v="641" actId="47"/>
        <pc:sldMkLst>
          <pc:docMk/>
          <pc:sldMk cId="2276774221" sldId="463"/>
        </pc:sldMkLst>
      </pc:sldChg>
      <pc:sldChg chg="new del">
        <pc:chgData name="Laura Jenkins (IEH)" userId="ae3a07d3-7c51-4381-b786-d01af3331fdb" providerId="ADAL" clId="{380AE262-B471-4672-9062-935690AD08AF}" dt="2024-02-26T17:06:30.746" v="642" actId="47"/>
        <pc:sldMkLst>
          <pc:docMk/>
          <pc:sldMk cId="580267435" sldId="464"/>
        </pc:sldMkLst>
      </pc:sldChg>
      <pc:sldChg chg="new del">
        <pc:chgData name="Laura Jenkins (IEH)" userId="ae3a07d3-7c51-4381-b786-d01af3331fdb" providerId="ADAL" clId="{380AE262-B471-4672-9062-935690AD08AF}" dt="2024-02-26T17:06:32.908" v="643" actId="47"/>
        <pc:sldMkLst>
          <pc:docMk/>
          <pc:sldMk cId="41490420" sldId="46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7BA283-20E0-462B-9FD3-AE38580E89C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CBD88EF2-03A8-40B5-A20E-85A2DA9AD01B}">
      <dgm:prSet/>
      <dgm:spPr/>
      <dgm:t>
        <a:bodyPr/>
        <a:lstStyle/>
        <a:p>
          <a:r>
            <a:rPr lang="en-GB"/>
            <a:t>Gender oppression</a:t>
          </a:r>
        </a:p>
      </dgm:t>
    </dgm:pt>
    <dgm:pt modelId="{3286270D-05B3-4A22-9040-D1AA2582333B}" type="parTrans" cxnId="{269567AF-4C59-4878-838D-3BC34A5C5188}">
      <dgm:prSet/>
      <dgm:spPr/>
      <dgm:t>
        <a:bodyPr/>
        <a:lstStyle/>
        <a:p>
          <a:endParaRPr lang="en-GB"/>
        </a:p>
      </dgm:t>
    </dgm:pt>
    <dgm:pt modelId="{90D91254-AD12-413D-BD53-70AE3963ACEF}" type="sibTrans" cxnId="{269567AF-4C59-4878-838D-3BC34A5C5188}">
      <dgm:prSet/>
      <dgm:spPr/>
      <dgm:t>
        <a:bodyPr/>
        <a:lstStyle/>
        <a:p>
          <a:endParaRPr lang="en-GB"/>
        </a:p>
      </dgm:t>
    </dgm:pt>
    <dgm:pt modelId="{7349EFE3-CA3C-4F1F-A2A6-34DE7F3094D0}">
      <dgm:prSet/>
      <dgm:spPr/>
      <dgm:t>
        <a:bodyPr/>
        <a:lstStyle/>
        <a:p>
          <a:r>
            <a:rPr lang="en-GB"/>
            <a:t>Racial oppression</a:t>
          </a:r>
        </a:p>
      </dgm:t>
    </dgm:pt>
    <dgm:pt modelId="{55F61497-49BB-4313-8155-9AB266DA8916}" type="parTrans" cxnId="{11F83198-562E-47D7-848E-C303343E8597}">
      <dgm:prSet/>
      <dgm:spPr/>
      <dgm:t>
        <a:bodyPr/>
        <a:lstStyle/>
        <a:p>
          <a:endParaRPr lang="en-GB"/>
        </a:p>
      </dgm:t>
    </dgm:pt>
    <dgm:pt modelId="{B0EF7464-9F3D-4559-9828-3F379B5C04D1}" type="sibTrans" cxnId="{11F83198-562E-47D7-848E-C303343E8597}">
      <dgm:prSet/>
      <dgm:spPr/>
      <dgm:t>
        <a:bodyPr/>
        <a:lstStyle/>
        <a:p>
          <a:endParaRPr lang="en-GB"/>
        </a:p>
      </dgm:t>
    </dgm:pt>
    <dgm:pt modelId="{59DDDAD4-56D6-49A0-A182-ED47C53AA364}">
      <dgm:prSet/>
      <dgm:spPr/>
      <dgm:t>
        <a:bodyPr/>
        <a:lstStyle/>
        <a:p>
          <a:r>
            <a:rPr lang="en-GB"/>
            <a:t>Age oppression</a:t>
          </a:r>
        </a:p>
      </dgm:t>
    </dgm:pt>
    <dgm:pt modelId="{112B9F85-198C-426F-94CB-EB379BC6D286}" type="parTrans" cxnId="{0BB64DEA-E9B4-4794-827D-DECD82FA5F90}">
      <dgm:prSet/>
      <dgm:spPr/>
      <dgm:t>
        <a:bodyPr/>
        <a:lstStyle/>
        <a:p>
          <a:endParaRPr lang="en-GB"/>
        </a:p>
      </dgm:t>
    </dgm:pt>
    <dgm:pt modelId="{3C634EC7-6488-42FB-88DB-A3F8A5EA462A}" type="sibTrans" cxnId="{0BB64DEA-E9B4-4794-827D-DECD82FA5F90}">
      <dgm:prSet/>
      <dgm:spPr/>
      <dgm:t>
        <a:bodyPr/>
        <a:lstStyle/>
        <a:p>
          <a:endParaRPr lang="en-GB"/>
        </a:p>
      </dgm:t>
    </dgm:pt>
    <dgm:pt modelId="{BB7BC885-AB53-40F6-9472-D0B09FB17E49}">
      <dgm:prSet/>
      <dgm:spPr/>
      <dgm:t>
        <a:bodyPr/>
        <a:lstStyle/>
        <a:p>
          <a:r>
            <a:rPr lang="en-GB"/>
            <a:t>Class oppression</a:t>
          </a:r>
        </a:p>
      </dgm:t>
    </dgm:pt>
    <dgm:pt modelId="{A4ECA539-58AD-4A47-A10B-86FBB7EACF09}" type="parTrans" cxnId="{A3639816-C950-4DD4-B071-09D67DB2B398}">
      <dgm:prSet/>
      <dgm:spPr/>
      <dgm:t>
        <a:bodyPr/>
        <a:lstStyle/>
        <a:p>
          <a:endParaRPr lang="en-GB"/>
        </a:p>
      </dgm:t>
    </dgm:pt>
    <dgm:pt modelId="{35B3FC54-783B-4AD8-9100-C1C0707E2C2B}" type="sibTrans" cxnId="{A3639816-C950-4DD4-B071-09D67DB2B398}">
      <dgm:prSet/>
      <dgm:spPr/>
      <dgm:t>
        <a:bodyPr/>
        <a:lstStyle/>
        <a:p>
          <a:endParaRPr lang="en-GB"/>
        </a:p>
      </dgm:t>
    </dgm:pt>
    <dgm:pt modelId="{AA6BB0E2-BD6E-445E-8B50-3EF37C866389}">
      <dgm:prSet/>
      <dgm:spPr/>
      <dgm:t>
        <a:bodyPr/>
        <a:lstStyle/>
        <a:p>
          <a:r>
            <a:rPr lang="en-GB"/>
            <a:t>Sexuality oppression</a:t>
          </a:r>
        </a:p>
      </dgm:t>
    </dgm:pt>
    <dgm:pt modelId="{FA5D6F31-2721-42F5-8C43-4BA5F4934E96}" type="parTrans" cxnId="{12435FC1-252A-435C-A886-F35626B9D31F}">
      <dgm:prSet/>
      <dgm:spPr/>
      <dgm:t>
        <a:bodyPr/>
        <a:lstStyle/>
        <a:p>
          <a:endParaRPr lang="en-GB"/>
        </a:p>
      </dgm:t>
    </dgm:pt>
    <dgm:pt modelId="{87317166-9CE9-41AB-A4AD-20DAF29546BB}" type="sibTrans" cxnId="{12435FC1-252A-435C-A886-F35626B9D31F}">
      <dgm:prSet/>
      <dgm:spPr/>
      <dgm:t>
        <a:bodyPr/>
        <a:lstStyle/>
        <a:p>
          <a:endParaRPr lang="en-GB"/>
        </a:p>
      </dgm:t>
    </dgm:pt>
    <dgm:pt modelId="{2E02EA9B-10CC-468C-826A-80901411AD29}" type="pres">
      <dgm:prSet presAssocID="{B57BA283-20E0-462B-9FD3-AE38580E89C8}" presName="vert0" presStyleCnt="0">
        <dgm:presLayoutVars>
          <dgm:dir/>
          <dgm:animOne val="branch"/>
          <dgm:animLvl val="lvl"/>
        </dgm:presLayoutVars>
      </dgm:prSet>
      <dgm:spPr/>
    </dgm:pt>
    <dgm:pt modelId="{AD89AE61-A8E2-44D8-8343-FA9967AC26C1}" type="pres">
      <dgm:prSet presAssocID="{CBD88EF2-03A8-40B5-A20E-85A2DA9AD01B}" presName="thickLine" presStyleLbl="alignNode1" presStyleIdx="0" presStyleCnt="5"/>
      <dgm:spPr/>
    </dgm:pt>
    <dgm:pt modelId="{D7EA7A4F-FEA1-41D8-827D-C3FB7EB764C7}" type="pres">
      <dgm:prSet presAssocID="{CBD88EF2-03A8-40B5-A20E-85A2DA9AD01B}" presName="horz1" presStyleCnt="0"/>
      <dgm:spPr/>
    </dgm:pt>
    <dgm:pt modelId="{EC577637-FFEF-4F0B-B36B-D04BE87BCCF0}" type="pres">
      <dgm:prSet presAssocID="{CBD88EF2-03A8-40B5-A20E-85A2DA9AD01B}" presName="tx1" presStyleLbl="revTx" presStyleIdx="0" presStyleCnt="5"/>
      <dgm:spPr/>
    </dgm:pt>
    <dgm:pt modelId="{5CE0F365-EB69-4CFC-A8CC-98A62E8700DA}" type="pres">
      <dgm:prSet presAssocID="{CBD88EF2-03A8-40B5-A20E-85A2DA9AD01B}" presName="vert1" presStyleCnt="0"/>
      <dgm:spPr/>
    </dgm:pt>
    <dgm:pt modelId="{BF557954-B364-46AB-86BC-15B95D712019}" type="pres">
      <dgm:prSet presAssocID="{7349EFE3-CA3C-4F1F-A2A6-34DE7F3094D0}" presName="thickLine" presStyleLbl="alignNode1" presStyleIdx="1" presStyleCnt="5"/>
      <dgm:spPr/>
    </dgm:pt>
    <dgm:pt modelId="{D28E8DC6-A1B9-43BF-A5AE-BC28087B8F03}" type="pres">
      <dgm:prSet presAssocID="{7349EFE3-CA3C-4F1F-A2A6-34DE7F3094D0}" presName="horz1" presStyleCnt="0"/>
      <dgm:spPr/>
    </dgm:pt>
    <dgm:pt modelId="{FDB82985-DC59-4485-87CE-4859C31BC913}" type="pres">
      <dgm:prSet presAssocID="{7349EFE3-CA3C-4F1F-A2A6-34DE7F3094D0}" presName="tx1" presStyleLbl="revTx" presStyleIdx="1" presStyleCnt="5"/>
      <dgm:spPr/>
    </dgm:pt>
    <dgm:pt modelId="{495AC5F2-728A-4F98-8431-4AF06F767E43}" type="pres">
      <dgm:prSet presAssocID="{7349EFE3-CA3C-4F1F-A2A6-34DE7F3094D0}" presName="vert1" presStyleCnt="0"/>
      <dgm:spPr/>
    </dgm:pt>
    <dgm:pt modelId="{5C5F3215-1757-4F31-B140-F81CFB8C0231}" type="pres">
      <dgm:prSet presAssocID="{59DDDAD4-56D6-49A0-A182-ED47C53AA364}" presName="thickLine" presStyleLbl="alignNode1" presStyleIdx="2" presStyleCnt="5"/>
      <dgm:spPr/>
    </dgm:pt>
    <dgm:pt modelId="{51872341-4757-4A09-89D9-EA8EC48B49E4}" type="pres">
      <dgm:prSet presAssocID="{59DDDAD4-56D6-49A0-A182-ED47C53AA364}" presName="horz1" presStyleCnt="0"/>
      <dgm:spPr/>
    </dgm:pt>
    <dgm:pt modelId="{85AC3290-5333-4575-B74C-4AECDBBCC62B}" type="pres">
      <dgm:prSet presAssocID="{59DDDAD4-56D6-49A0-A182-ED47C53AA364}" presName="tx1" presStyleLbl="revTx" presStyleIdx="2" presStyleCnt="5"/>
      <dgm:spPr/>
    </dgm:pt>
    <dgm:pt modelId="{6AC9D9C7-B804-407B-B4B3-D23D08FCC140}" type="pres">
      <dgm:prSet presAssocID="{59DDDAD4-56D6-49A0-A182-ED47C53AA364}" presName="vert1" presStyleCnt="0"/>
      <dgm:spPr/>
    </dgm:pt>
    <dgm:pt modelId="{559C114D-42E3-4C4B-8614-7951B3508E39}" type="pres">
      <dgm:prSet presAssocID="{BB7BC885-AB53-40F6-9472-D0B09FB17E49}" presName="thickLine" presStyleLbl="alignNode1" presStyleIdx="3" presStyleCnt="5"/>
      <dgm:spPr/>
    </dgm:pt>
    <dgm:pt modelId="{09242FDD-A3CC-4AB0-959F-62225A69D723}" type="pres">
      <dgm:prSet presAssocID="{BB7BC885-AB53-40F6-9472-D0B09FB17E49}" presName="horz1" presStyleCnt="0"/>
      <dgm:spPr/>
    </dgm:pt>
    <dgm:pt modelId="{C5382EB5-89BA-4398-B1AA-248D9C97DB06}" type="pres">
      <dgm:prSet presAssocID="{BB7BC885-AB53-40F6-9472-D0B09FB17E49}" presName="tx1" presStyleLbl="revTx" presStyleIdx="3" presStyleCnt="5"/>
      <dgm:spPr/>
    </dgm:pt>
    <dgm:pt modelId="{37C97746-7778-484F-8E3F-FD85E9B9FF79}" type="pres">
      <dgm:prSet presAssocID="{BB7BC885-AB53-40F6-9472-D0B09FB17E49}" presName="vert1" presStyleCnt="0"/>
      <dgm:spPr/>
    </dgm:pt>
    <dgm:pt modelId="{F9058B22-2D60-4823-9F78-5C2053CB0750}" type="pres">
      <dgm:prSet presAssocID="{AA6BB0E2-BD6E-445E-8B50-3EF37C866389}" presName="thickLine" presStyleLbl="alignNode1" presStyleIdx="4" presStyleCnt="5"/>
      <dgm:spPr/>
    </dgm:pt>
    <dgm:pt modelId="{C8CC4316-2C11-40EA-85D8-4ABA3D798447}" type="pres">
      <dgm:prSet presAssocID="{AA6BB0E2-BD6E-445E-8B50-3EF37C866389}" presName="horz1" presStyleCnt="0"/>
      <dgm:spPr/>
    </dgm:pt>
    <dgm:pt modelId="{30D1EAFF-664C-4BEF-B449-BBF90F464F66}" type="pres">
      <dgm:prSet presAssocID="{AA6BB0E2-BD6E-445E-8B50-3EF37C866389}" presName="tx1" presStyleLbl="revTx" presStyleIdx="4" presStyleCnt="5"/>
      <dgm:spPr/>
    </dgm:pt>
    <dgm:pt modelId="{44B048E0-81A1-42E1-B148-0BF608DA88E7}" type="pres">
      <dgm:prSet presAssocID="{AA6BB0E2-BD6E-445E-8B50-3EF37C866389}" presName="vert1" presStyleCnt="0"/>
      <dgm:spPr/>
    </dgm:pt>
  </dgm:ptLst>
  <dgm:cxnLst>
    <dgm:cxn modelId="{7A854309-F534-4906-A979-54E106D96579}" type="presOf" srcId="{BB7BC885-AB53-40F6-9472-D0B09FB17E49}" destId="{C5382EB5-89BA-4398-B1AA-248D9C97DB06}" srcOrd="0" destOrd="0" presId="urn:microsoft.com/office/officeart/2008/layout/LinedList"/>
    <dgm:cxn modelId="{A3639816-C950-4DD4-B071-09D67DB2B398}" srcId="{B57BA283-20E0-462B-9FD3-AE38580E89C8}" destId="{BB7BC885-AB53-40F6-9472-D0B09FB17E49}" srcOrd="3" destOrd="0" parTransId="{A4ECA539-58AD-4A47-A10B-86FBB7EACF09}" sibTransId="{35B3FC54-783B-4AD8-9100-C1C0707E2C2B}"/>
    <dgm:cxn modelId="{A94D9E2E-7789-49D9-93CB-EEC6722DFB8B}" type="presOf" srcId="{7349EFE3-CA3C-4F1F-A2A6-34DE7F3094D0}" destId="{FDB82985-DC59-4485-87CE-4859C31BC913}" srcOrd="0" destOrd="0" presId="urn:microsoft.com/office/officeart/2008/layout/LinedList"/>
    <dgm:cxn modelId="{11F83198-562E-47D7-848E-C303343E8597}" srcId="{B57BA283-20E0-462B-9FD3-AE38580E89C8}" destId="{7349EFE3-CA3C-4F1F-A2A6-34DE7F3094D0}" srcOrd="1" destOrd="0" parTransId="{55F61497-49BB-4313-8155-9AB266DA8916}" sibTransId="{B0EF7464-9F3D-4559-9828-3F379B5C04D1}"/>
    <dgm:cxn modelId="{269567AF-4C59-4878-838D-3BC34A5C5188}" srcId="{B57BA283-20E0-462B-9FD3-AE38580E89C8}" destId="{CBD88EF2-03A8-40B5-A20E-85A2DA9AD01B}" srcOrd="0" destOrd="0" parTransId="{3286270D-05B3-4A22-9040-D1AA2582333B}" sibTransId="{90D91254-AD12-413D-BD53-70AE3963ACEF}"/>
    <dgm:cxn modelId="{12435FC1-252A-435C-A886-F35626B9D31F}" srcId="{B57BA283-20E0-462B-9FD3-AE38580E89C8}" destId="{AA6BB0E2-BD6E-445E-8B50-3EF37C866389}" srcOrd="4" destOrd="0" parTransId="{FA5D6F31-2721-42F5-8C43-4BA5F4934E96}" sibTransId="{87317166-9CE9-41AB-A4AD-20DAF29546BB}"/>
    <dgm:cxn modelId="{EB3488C9-6142-4A20-89A3-EA8D1761FC6F}" type="presOf" srcId="{AA6BB0E2-BD6E-445E-8B50-3EF37C866389}" destId="{30D1EAFF-664C-4BEF-B449-BBF90F464F66}" srcOrd="0" destOrd="0" presId="urn:microsoft.com/office/officeart/2008/layout/LinedList"/>
    <dgm:cxn modelId="{2C5A72D6-4A06-454B-9103-61039D0D948A}" type="presOf" srcId="{59DDDAD4-56D6-49A0-A182-ED47C53AA364}" destId="{85AC3290-5333-4575-B74C-4AECDBBCC62B}" srcOrd="0" destOrd="0" presId="urn:microsoft.com/office/officeart/2008/layout/LinedList"/>
    <dgm:cxn modelId="{9C364EE9-8EF7-41E5-9AF2-2724C1C99682}" type="presOf" srcId="{B57BA283-20E0-462B-9FD3-AE38580E89C8}" destId="{2E02EA9B-10CC-468C-826A-80901411AD29}" srcOrd="0" destOrd="0" presId="urn:microsoft.com/office/officeart/2008/layout/LinedList"/>
    <dgm:cxn modelId="{0BB64DEA-E9B4-4794-827D-DECD82FA5F90}" srcId="{B57BA283-20E0-462B-9FD3-AE38580E89C8}" destId="{59DDDAD4-56D6-49A0-A182-ED47C53AA364}" srcOrd="2" destOrd="0" parTransId="{112B9F85-198C-426F-94CB-EB379BC6D286}" sibTransId="{3C634EC7-6488-42FB-88DB-A3F8A5EA462A}"/>
    <dgm:cxn modelId="{B44173F9-2E6C-4D97-8A35-FA3C7BAA7582}" type="presOf" srcId="{CBD88EF2-03A8-40B5-A20E-85A2DA9AD01B}" destId="{EC577637-FFEF-4F0B-B36B-D04BE87BCCF0}" srcOrd="0" destOrd="0" presId="urn:microsoft.com/office/officeart/2008/layout/LinedList"/>
    <dgm:cxn modelId="{03F600E9-8FBD-429E-AA7F-8AB0B0E9C02F}" type="presParOf" srcId="{2E02EA9B-10CC-468C-826A-80901411AD29}" destId="{AD89AE61-A8E2-44D8-8343-FA9967AC26C1}" srcOrd="0" destOrd="0" presId="urn:microsoft.com/office/officeart/2008/layout/LinedList"/>
    <dgm:cxn modelId="{DA0BB95D-FF74-4C6A-8744-B80AF7BEA7E1}" type="presParOf" srcId="{2E02EA9B-10CC-468C-826A-80901411AD29}" destId="{D7EA7A4F-FEA1-41D8-827D-C3FB7EB764C7}" srcOrd="1" destOrd="0" presId="urn:microsoft.com/office/officeart/2008/layout/LinedList"/>
    <dgm:cxn modelId="{DB710C7A-4093-4FA6-8BC1-84FE682BA4F1}" type="presParOf" srcId="{D7EA7A4F-FEA1-41D8-827D-C3FB7EB764C7}" destId="{EC577637-FFEF-4F0B-B36B-D04BE87BCCF0}" srcOrd="0" destOrd="0" presId="urn:microsoft.com/office/officeart/2008/layout/LinedList"/>
    <dgm:cxn modelId="{FF2B26A6-E4FE-4AFE-BBB3-AA12BADD9AE9}" type="presParOf" srcId="{D7EA7A4F-FEA1-41D8-827D-C3FB7EB764C7}" destId="{5CE0F365-EB69-4CFC-A8CC-98A62E8700DA}" srcOrd="1" destOrd="0" presId="urn:microsoft.com/office/officeart/2008/layout/LinedList"/>
    <dgm:cxn modelId="{8ABF119B-49C8-4E02-9FCA-0134709190C4}" type="presParOf" srcId="{2E02EA9B-10CC-468C-826A-80901411AD29}" destId="{BF557954-B364-46AB-86BC-15B95D712019}" srcOrd="2" destOrd="0" presId="urn:microsoft.com/office/officeart/2008/layout/LinedList"/>
    <dgm:cxn modelId="{D10854E3-92D5-4956-949F-20AADE84FC20}" type="presParOf" srcId="{2E02EA9B-10CC-468C-826A-80901411AD29}" destId="{D28E8DC6-A1B9-43BF-A5AE-BC28087B8F03}" srcOrd="3" destOrd="0" presId="urn:microsoft.com/office/officeart/2008/layout/LinedList"/>
    <dgm:cxn modelId="{B16273C9-EF48-47AB-9C56-1C8A86FE0613}" type="presParOf" srcId="{D28E8DC6-A1B9-43BF-A5AE-BC28087B8F03}" destId="{FDB82985-DC59-4485-87CE-4859C31BC913}" srcOrd="0" destOrd="0" presId="urn:microsoft.com/office/officeart/2008/layout/LinedList"/>
    <dgm:cxn modelId="{C70FB6A3-3EE6-484D-9029-5B99906A8FD3}" type="presParOf" srcId="{D28E8DC6-A1B9-43BF-A5AE-BC28087B8F03}" destId="{495AC5F2-728A-4F98-8431-4AF06F767E43}" srcOrd="1" destOrd="0" presId="urn:microsoft.com/office/officeart/2008/layout/LinedList"/>
    <dgm:cxn modelId="{7F2F8FB6-0D27-43AC-A3B5-4AEBB5504489}" type="presParOf" srcId="{2E02EA9B-10CC-468C-826A-80901411AD29}" destId="{5C5F3215-1757-4F31-B140-F81CFB8C0231}" srcOrd="4" destOrd="0" presId="urn:microsoft.com/office/officeart/2008/layout/LinedList"/>
    <dgm:cxn modelId="{075C267B-7DEA-4DCB-AB41-2ECED82BFBFF}" type="presParOf" srcId="{2E02EA9B-10CC-468C-826A-80901411AD29}" destId="{51872341-4757-4A09-89D9-EA8EC48B49E4}" srcOrd="5" destOrd="0" presId="urn:microsoft.com/office/officeart/2008/layout/LinedList"/>
    <dgm:cxn modelId="{75183795-C8FD-4AD7-BB80-C1FB7AA04052}" type="presParOf" srcId="{51872341-4757-4A09-89D9-EA8EC48B49E4}" destId="{85AC3290-5333-4575-B74C-4AECDBBCC62B}" srcOrd="0" destOrd="0" presId="urn:microsoft.com/office/officeart/2008/layout/LinedList"/>
    <dgm:cxn modelId="{A1919A9E-F541-4A82-ACE7-D346D0774B13}" type="presParOf" srcId="{51872341-4757-4A09-89D9-EA8EC48B49E4}" destId="{6AC9D9C7-B804-407B-B4B3-D23D08FCC140}" srcOrd="1" destOrd="0" presId="urn:microsoft.com/office/officeart/2008/layout/LinedList"/>
    <dgm:cxn modelId="{CE4F0B0C-52FF-47C2-AF5A-A04DD3172824}" type="presParOf" srcId="{2E02EA9B-10CC-468C-826A-80901411AD29}" destId="{559C114D-42E3-4C4B-8614-7951B3508E39}" srcOrd="6" destOrd="0" presId="urn:microsoft.com/office/officeart/2008/layout/LinedList"/>
    <dgm:cxn modelId="{7CDA3732-5611-46D7-A003-0E93184977EB}" type="presParOf" srcId="{2E02EA9B-10CC-468C-826A-80901411AD29}" destId="{09242FDD-A3CC-4AB0-959F-62225A69D723}" srcOrd="7" destOrd="0" presId="urn:microsoft.com/office/officeart/2008/layout/LinedList"/>
    <dgm:cxn modelId="{E67479C3-8F28-450D-B3FC-21F80AB2A6FB}" type="presParOf" srcId="{09242FDD-A3CC-4AB0-959F-62225A69D723}" destId="{C5382EB5-89BA-4398-B1AA-248D9C97DB06}" srcOrd="0" destOrd="0" presId="urn:microsoft.com/office/officeart/2008/layout/LinedList"/>
    <dgm:cxn modelId="{8396C7E6-C049-4B76-9D42-1861E2039AFC}" type="presParOf" srcId="{09242FDD-A3CC-4AB0-959F-62225A69D723}" destId="{37C97746-7778-484F-8E3F-FD85E9B9FF79}" srcOrd="1" destOrd="0" presId="urn:microsoft.com/office/officeart/2008/layout/LinedList"/>
    <dgm:cxn modelId="{55B328A1-B555-44E0-8CD4-4B93DF564717}" type="presParOf" srcId="{2E02EA9B-10CC-468C-826A-80901411AD29}" destId="{F9058B22-2D60-4823-9F78-5C2053CB0750}" srcOrd="8" destOrd="0" presId="urn:microsoft.com/office/officeart/2008/layout/LinedList"/>
    <dgm:cxn modelId="{A7E65E1F-B584-4990-9ECA-459A732EC0AF}" type="presParOf" srcId="{2E02EA9B-10CC-468C-826A-80901411AD29}" destId="{C8CC4316-2C11-40EA-85D8-4ABA3D798447}" srcOrd="9" destOrd="0" presId="urn:microsoft.com/office/officeart/2008/layout/LinedList"/>
    <dgm:cxn modelId="{102A53EF-FFA7-4CD5-A11B-3F3BE0F6FFC6}" type="presParOf" srcId="{C8CC4316-2C11-40EA-85D8-4ABA3D798447}" destId="{30D1EAFF-664C-4BEF-B449-BBF90F464F66}" srcOrd="0" destOrd="0" presId="urn:microsoft.com/office/officeart/2008/layout/LinedList"/>
    <dgm:cxn modelId="{3EBD8066-EC19-4513-86AD-0EAB0AF97BF2}" type="presParOf" srcId="{C8CC4316-2C11-40EA-85D8-4ABA3D798447}" destId="{44B048E0-81A1-42E1-B148-0BF608DA88E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7BA283-20E0-462B-9FD3-AE38580E89C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CBD88EF2-03A8-40B5-A20E-85A2DA9AD01B}">
      <dgm:prSet/>
      <dgm:spPr/>
      <dgm:t>
        <a:bodyPr/>
        <a:lstStyle/>
        <a:p>
          <a:r>
            <a:rPr lang="en-GB">
              <a:solidFill>
                <a:schemeClr val="bg1"/>
              </a:solidFill>
            </a:rPr>
            <a:t>Gender oppression</a:t>
          </a:r>
        </a:p>
      </dgm:t>
    </dgm:pt>
    <dgm:pt modelId="{3286270D-05B3-4A22-9040-D1AA2582333B}" type="parTrans" cxnId="{269567AF-4C59-4878-838D-3BC34A5C5188}">
      <dgm:prSet/>
      <dgm:spPr/>
      <dgm:t>
        <a:bodyPr/>
        <a:lstStyle/>
        <a:p>
          <a:endParaRPr lang="en-GB"/>
        </a:p>
      </dgm:t>
    </dgm:pt>
    <dgm:pt modelId="{90D91254-AD12-413D-BD53-70AE3963ACEF}" type="sibTrans" cxnId="{269567AF-4C59-4878-838D-3BC34A5C5188}">
      <dgm:prSet/>
      <dgm:spPr/>
      <dgm:t>
        <a:bodyPr/>
        <a:lstStyle/>
        <a:p>
          <a:endParaRPr lang="en-GB"/>
        </a:p>
      </dgm:t>
    </dgm:pt>
    <dgm:pt modelId="{7349EFE3-CA3C-4F1F-A2A6-34DE7F3094D0}">
      <dgm:prSet/>
      <dgm:spPr/>
      <dgm:t>
        <a:bodyPr/>
        <a:lstStyle/>
        <a:p>
          <a:r>
            <a:rPr lang="en-GB" dirty="0">
              <a:solidFill>
                <a:schemeClr val="bg1"/>
              </a:solidFill>
            </a:rPr>
            <a:t>Racial oppression</a:t>
          </a:r>
        </a:p>
      </dgm:t>
    </dgm:pt>
    <dgm:pt modelId="{55F61497-49BB-4313-8155-9AB266DA8916}" type="parTrans" cxnId="{11F83198-562E-47D7-848E-C303343E8597}">
      <dgm:prSet/>
      <dgm:spPr/>
      <dgm:t>
        <a:bodyPr/>
        <a:lstStyle/>
        <a:p>
          <a:endParaRPr lang="en-GB"/>
        </a:p>
      </dgm:t>
    </dgm:pt>
    <dgm:pt modelId="{B0EF7464-9F3D-4559-9828-3F379B5C04D1}" type="sibTrans" cxnId="{11F83198-562E-47D7-848E-C303343E8597}">
      <dgm:prSet/>
      <dgm:spPr/>
      <dgm:t>
        <a:bodyPr/>
        <a:lstStyle/>
        <a:p>
          <a:endParaRPr lang="en-GB"/>
        </a:p>
      </dgm:t>
    </dgm:pt>
    <dgm:pt modelId="{59DDDAD4-56D6-49A0-A182-ED47C53AA364}">
      <dgm:prSet/>
      <dgm:spPr/>
      <dgm:t>
        <a:bodyPr/>
        <a:lstStyle/>
        <a:p>
          <a:r>
            <a:rPr lang="en-GB">
              <a:solidFill>
                <a:schemeClr val="bg1"/>
              </a:solidFill>
            </a:rPr>
            <a:t>Age oppression</a:t>
          </a:r>
        </a:p>
      </dgm:t>
    </dgm:pt>
    <dgm:pt modelId="{112B9F85-198C-426F-94CB-EB379BC6D286}" type="parTrans" cxnId="{0BB64DEA-E9B4-4794-827D-DECD82FA5F90}">
      <dgm:prSet/>
      <dgm:spPr/>
      <dgm:t>
        <a:bodyPr/>
        <a:lstStyle/>
        <a:p>
          <a:endParaRPr lang="en-GB"/>
        </a:p>
      </dgm:t>
    </dgm:pt>
    <dgm:pt modelId="{3C634EC7-6488-42FB-88DB-A3F8A5EA462A}" type="sibTrans" cxnId="{0BB64DEA-E9B4-4794-827D-DECD82FA5F90}">
      <dgm:prSet/>
      <dgm:spPr/>
      <dgm:t>
        <a:bodyPr/>
        <a:lstStyle/>
        <a:p>
          <a:endParaRPr lang="en-GB"/>
        </a:p>
      </dgm:t>
    </dgm:pt>
    <dgm:pt modelId="{BB7BC885-AB53-40F6-9472-D0B09FB17E49}">
      <dgm:prSet/>
      <dgm:spPr/>
      <dgm:t>
        <a:bodyPr/>
        <a:lstStyle/>
        <a:p>
          <a:r>
            <a:rPr lang="en-GB">
              <a:solidFill>
                <a:schemeClr val="bg1"/>
              </a:solidFill>
            </a:rPr>
            <a:t>Class oppression</a:t>
          </a:r>
        </a:p>
      </dgm:t>
    </dgm:pt>
    <dgm:pt modelId="{A4ECA539-58AD-4A47-A10B-86FBB7EACF09}" type="parTrans" cxnId="{A3639816-C950-4DD4-B071-09D67DB2B398}">
      <dgm:prSet/>
      <dgm:spPr/>
      <dgm:t>
        <a:bodyPr/>
        <a:lstStyle/>
        <a:p>
          <a:endParaRPr lang="en-GB"/>
        </a:p>
      </dgm:t>
    </dgm:pt>
    <dgm:pt modelId="{35B3FC54-783B-4AD8-9100-C1C0707E2C2B}" type="sibTrans" cxnId="{A3639816-C950-4DD4-B071-09D67DB2B398}">
      <dgm:prSet/>
      <dgm:spPr/>
      <dgm:t>
        <a:bodyPr/>
        <a:lstStyle/>
        <a:p>
          <a:endParaRPr lang="en-GB"/>
        </a:p>
      </dgm:t>
    </dgm:pt>
    <dgm:pt modelId="{AA6BB0E2-BD6E-445E-8B50-3EF37C866389}">
      <dgm:prSet/>
      <dgm:spPr/>
      <dgm:t>
        <a:bodyPr/>
        <a:lstStyle/>
        <a:p>
          <a:r>
            <a:rPr lang="en-GB" dirty="0">
              <a:solidFill>
                <a:schemeClr val="bg1"/>
              </a:solidFill>
            </a:rPr>
            <a:t>Sexuality oppression</a:t>
          </a:r>
        </a:p>
      </dgm:t>
    </dgm:pt>
    <dgm:pt modelId="{FA5D6F31-2721-42F5-8C43-4BA5F4934E96}" type="parTrans" cxnId="{12435FC1-252A-435C-A886-F35626B9D31F}">
      <dgm:prSet/>
      <dgm:spPr/>
      <dgm:t>
        <a:bodyPr/>
        <a:lstStyle/>
        <a:p>
          <a:endParaRPr lang="en-GB"/>
        </a:p>
      </dgm:t>
    </dgm:pt>
    <dgm:pt modelId="{87317166-9CE9-41AB-A4AD-20DAF29546BB}" type="sibTrans" cxnId="{12435FC1-252A-435C-A886-F35626B9D31F}">
      <dgm:prSet/>
      <dgm:spPr/>
      <dgm:t>
        <a:bodyPr/>
        <a:lstStyle/>
        <a:p>
          <a:endParaRPr lang="en-GB"/>
        </a:p>
      </dgm:t>
    </dgm:pt>
    <dgm:pt modelId="{2E02EA9B-10CC-468C-826A-80901411AD29}" type="pres">
      <dgm:prSet presAssocID="{B57BA283-20E0-462B-9FD3-AE38580E89C8}" presName="vert0" presStyleCnt="0">
        <dgm:presLayoutVars>
          <dgm:dir/>
          <dgm:animOne val="branch"/>
          <dgm:animLvl val="lvl"/>
        </dgm:presLayoutVars>
      </dgm:prSet>
      <dgm:spPr/>
    </dgm:pt>
    <dgm:pt modelId="{AD89AE61-A8E2-44D8-8343-FA9967AC26C1}" type="pres">
      <dgm:prSet presAssocID="{CBD88EF2-03A8-40B5-A20E-85A2DA9AD01B}" presName="thickLine" presStyleLbl="alignNode1" presStyleIdx="0" presStyleCnt="5"/>
      <dgm:spPr/>
    </dgm:pt>
    <dgm:pt modelId="{D7EA7A4F-FEA1-41D8-827D-C3FB7EB764C7}" type="pres">
      <dgm:prSet presAssocID="{CBD88EF2-03A8-40B5-A20E-85A2DA9AD01B}" presName="horz1" presStyleCnt="0"/>
      <dgm:spPr/>
    </dgm:pt>
    <dgm:pt modelId="{EC577637-FFEF-4F0B-B36B-D04BE87BCCF0}" type="pres">
      <dgm:prSet presAssocID="{CBD88EF2-03A8-40B5-A20E-85A2DA9AD01B}" presName="tx1" presStyleLbl="revTx" presStyleIdx="0" presStyleCnt="5"/>
      <dgm:spPr/>
    </dgm:pt>
    <dgm:pt modelId="{5CE0F365-EB69-4CFC-A8CC-98A62E8700DA}" type="pres">
      <dgm:prSet presAssocID="{CBD88EF2-03A8-40B5-A20E-85A2DA9AD01B}" presName="vert1" presStyleCnt="0"/>
      <dgm:spPr/>
    </dgm:pt>
    <dgm:pt modelId="{BF557954-B364-46AB-86BC-15B95D712019}" type="pres">
      <dgm:prSet presAssocID="{7349EFE3-CA3C-4F1F-A2A6-34DE7F3094D0}" presName="thickLine" presStyleLbl="alignNode1" presStyleIdx="1" presStyleCnt="5"/>
      <dgm:spPr/>
    </dgm:pt>
    <dgm:pt modelId="{D28E8DC6-A1B9-43BF-A5AE-BC28087B8F03}" type="pres">
      <dgm:prSet presAssocID="{7349EFE3-CA3C-4F1F-A2A6-34DE7F3094D0}" presName="horz1" presStyleCnt="0"/>
      <dgm:spPr/>
    </dgm:pt>
    <dgm:pt modelId="{FDB82985-DC59-4485-87CE-4859C31BC913}" type="pres">
      <dgm:prSet presAssocID="{7349EFE3-CA3C-4F1F-A2A6-34DE7F3094D0}" presName="tx1" presStyleLbl="revTx" presStyleIdx="1" presStyleCnt="5"/>
      <dgm:spPr/>
    </dgm:pt>
    <dgm:pt modelId="{495AC5F2-728A-4F98-8431-4AF06F767E43}" type="pres">
      <dgm:prSet presAssocID="{7349EFE3-CA3C-4F1F-A2A6-34DE7F3094D0}" presName="vert1" presStyleCnt="0"/>
      <dgm:spPr/>
    </dgm:pt>
    <dgm:pt modelId="{5C5F3215-1757-4F31-B140-F81CFB8C0231}" type="pres">
      <dgm:prSet presAssocID="{59DDDAD4-56D6-49A0-A182-ED47C53AA364}" presName="thickLine" presStyleLbl="alignNode1" presStyleIdx="2" presStyleCnt="5"/>
      <dgm:spPr/>
    </dgm:pt>
    <dgm:pt modelId="{51872341-4757-4A09-89D9-EA8EC48B49E4}" type="pres">
      <dgm:prSet presAssocID="{59DDDAD4-56D6-49A0-A182-ED47C53AA364}" presName="horz1" presStyleCnt="0"/>
      <dgm:spPr/>
    </dgm:pt>
    <dgm:pt modelId="{85AC3290-5333-4575-B74C-4AECDBBCC62B}" type="pres">
      <dgm:prSet presAssocID="{59DDDAD4-56D6-49A0-A182-ED47C53AA364}" presName="tx1" presStyleLbl="revTx" presStyleIdx="2" presStyleCnt="5"/>
      <dgm:spPr/>
    </dgm:pt>
    <dgm:pt modelId="{6AC9D9C7-B804-407B-B4B3-D23D08FCC140}" type="pres">
      <dgm:prSet presAssocID="{59DDDAD4-56D6-49A0-A182-ED47C53AA364}" presName="vert1" presStyleCnt="0"/>
      <dgm:spPr/>
    </dgm:pt>
    <dgm:pt modelId="{559C114D-42E3-4C4B-8614-7951B3508E39}" type="pres">
      <dgm:prSet presAssocID="{BB7BC885-AB53-40F6-9472-D0B09FB17E49}" presName="thickLine" presStyleLbl="alignNode1" presStyleIdx="3" presStyleCnt="5"/>
      <dgm:spPr/>
    </dgm:pt>
    <dgm:pt modelId="{09242FDD-A3CC-4AB0-959F-62225A69D723}" type="pres">
      <dgm:prSet presAssocID="{BB7BC885-AB53-40F6-9472-D0B09FB17E49}" presName="horz1" presStyleCnt="0"/>
      <dgm:spPr/>
    </dgm:pt>
    <dgm:pt modelId="{C5382EB5-89BA-4398-B1AA-248D9C97DB06}" type="pres">
      <dgm:prSet presAssocID="{BB7BC885-AB53-40F6-9472-D0B09FB17E49}" presName="tx1" presStyleLbl="revTx" presStyleIdx="3" presStyleCnt="5"/>
      <dgm:spPr/>
    </dgm:pt>
    <dgm:pt modelId="{37C97746-7778-484F-8E3F-FD85E9B9FF79}" type="pres">
      <dgm:prSet presAssocID="{BB7BC885-AB53-40F6-9472-D0B09FB17E49}" presName="vert1" presStyleCnt="0"/>
      <dgm:spPr/>
    </dgm:pt>
    <dgm:pt modelId="{F9058B22-2D60-4823-9F78-5C2053CB0750}" type="pres">
      <dgm:prSet presAssocID="{AA6BB0E2-BD6E-445E-8B50-3EF37C866389}" presName="thickLine" presStyleLbl="alignNode1" presStyleIdx="4" presStyleCnt="5"/>
      <dgm:spPr/>
    </dgm:pt>
    <dgm:pt modelId="{C8CC4316-2C11-40EA-85D8-4ABA3D798447}" type="pres">
      <dgm:prSet presAssocID="{AA6BB0E2-BD6E-445E-8B50-3EF37C866389}" presName="horz1" presStyleCnt="0"/>
      <dgm:spPr/>
    </dgm:pt>
    <dgm:pt modelId="{30D1EAFF-664C-4BEF-B449-BBF90F464F66}" type="pres">
      <dgm:prSet presAssocID="{AA6BB0E2-BD6E-445E-8B50-3EF37C866389}" presName="tx1" presStyleLbl="revTx" presStyleIdx="4" presStyleCnt="5"/>
      <dgm:spPr/>
    </dgm:pt>
    <dgm:pt modelId="{44B048E0-81A1-42E1-B148-0BF608DA88E7}" type="pres">
      <dgm:prSet presAssocID="{AA6BB0E2-BD6E-445E-8B50-3EF37C866389}" presName="vert1" presStyleCnt="0"/>
      <dgm:spPr/>
    </dgm:pt>
  </dgm:ptLst>
  <dgm:cxnLst>
    <dgm:cxn modelId="{7A854309-F534-4906-A979-54E106D96579}" type="presOf" srcId="{BB7BC885-AB53-40F6-9472-D0B09FB17E49}" destId="{C5382EB5-89BA-4398-B1AA-248D9C97DB06}" srcOrd="0" destOrd="0" presId="urn:microsoft.com/office/officeart/2008/layout/LinedList"/>
    <dgm:cxn modelId="{A3639816-C950-4DD4-B071-09D67DB2B398}" srcId="{B57BA283-20E0-462B-9FD3-AE38580E89C8}" destId="{BB7BC885-AB53-40F6-9472-D0B09FB17E49}" srcOrd="3" destOrd="0" parTransId="{A4ECA539-58AD-4A47-A10B-86FBB7EACF09}" sibTransId="{35B3FC54-783B-4AD8-9100-C1C0707E2C2B}"/>
    <dgm:cxn modelId="{A94D9E2E-7789-49D9-93CB-EEC6722DFB8B}" type="presOf" srcId="{7349EFE3-CA3C-4F1F-A2A6-34DE7F3094D0}" destId="{FDB82985-DC59-4485-87CE-4859C31BC913}" srcOrd="0" destOrd="0" presId="urn:microsoft.com/office/officeart/2008/layout/LinedList"/>
    <dgm:cxn modelId="{11F83198-562E-47D7-848E-C303343E8597}" srcId="{B57BA283-20E0-462B-9FD3-AE38580E89C8}" destId="{7349EFE3-CA3C-4F1F-A2A6-34DE7F3094D0}" srcOrd="1" destOrd="0" parTransId="{55F61497-49BB-4313-8155-9AB266DA8916}" sibTransId="{B0EF7464-9F3D-4559-9828-3F379B5C04D1}"/>
    <dgm:cxn modelId="{269567AF-4C59-4878-838D-3BC34A5C5188}" srcId="{B57BA283-20E0-462B-9FD3-AE38580E89C8}" destId="{CBD88EF2-03A8-40B5-A20E-85A2DA9AD01B}" srcOrd="0" destOrd="0" parTransId="{3286270D-05B3-4A22-9040-D1AA2582333B}" sibTransId="{90D91254-AD12-413D-BD53-70AE3963ACEF}"/>
    <dgm:cxn modelId="{12435FC1-252A-435C-A886-F35626B9D31F}" srcId="{B57BA283-20E0-462B-9FD3-AE38580E89C8}" destId="{AA6BB0E2-BD6E-445E-8B50-3EF37C866389}" srcOrd="4" destOrd="0" parTransId="{FA5D6F31-2721-42F5-8C43-4BA5F4934E96}" sibTransId="{87317166-9CE9-41AB-A4AD-20DAF29546BB}"/>
    <dgm:cxn modelId="{EB3488C9-6142-4A20-89A3-EA8D1761FC6F}" type="presOf" srcId="{AA6BB0E2-BD6E-445E-8B50-3EF37C866389}" destId="{30D1EAFF-664C-4BEF-B449-BBF90F464F66}" srcOrd="0" destOrd="0" presId="urn:microsoft.com/office/officeart/2008/layout/LinedList"/>
    <dgm:cxn modelId="{2C5A72D6-4A06-454B-9103-61039D0D948A}" type="presOf" srcId="{59DDDAD4-56D6-49A0-A182-ED47C53AA364}" destId="{85AC3290-5333-4575-B74C-4AECDBBCC62B}" srcOrd="0" destOrd="0" presId="urn:microsoft.com/office/officeart/2008/layout/LinedList"/>
    <dgm:cxn modelId="{9C364EE9-8EF7-41E5-9AF2-2724C1C99682}" type="presOf" srcId="{B57BA283-20E0-462B-9FD3-AE38580E89C8}" destId="{2E02EA9B-10CC-468C-826A-80901411AD29}" srcOrd="0" destOrd="0" presId="urn:microsoft.com/office/officeart/2008/layout/LinedList"/>
    <dgm:cxn modelId="{0BB64DEA-E9B4-4794-827D-DECD82FA5F90}" srcId="{B57BA283-20E0-462B-9FD3-AE38580E89C8}" destId="{59DDDAD4-56D6-49A0-A182-ED47C53AA364}" srcOrd="2" destOrd="0" parTransId="{112B9F85-198C-426F-94CB-EB379BC6D286}" sibTransId="{3C634EC7-6488-42FB-88DB-A3F8A5EA462A}"/>
    <dgm:cxn modelId="{B44173F9-2E6C-4D97-8A35-FA3C7BAA7582}" type="presOf" srcId="{CBD88EF2-03A8-40B5-A20E-85A2DA9AD01B}" destId="{EC577637-FFEF-4F0B-B36B-D04BE87BCCF0}" srcOrd="0" destOrd="0" presId="urn:microsoft.com/office/officeart/2008/layout/LinedList"/>
    <dgm:cxn modelId="{03F600E9-8FBD-429E-AA7F-8AB0B0E9C02F}" type="presParOf" srcId="{2E02EA9B-10CC-468C-826A-80901411AD29}" destId="{AD89AE61-A8E2-44D8-8343-FA9967AC26C1}" srcOrd="0" destOrd="0" presId="urn:microsoft.com/office/officeart/2008/layout/LinedList"/>
    <dgm:cxn modelId="{DA0BB95D-FF74-4C6A-8744-B80AF7BEA7E1}" type="presParOf" srcId="{2E02EA9B-10CC-468C-826A-80901411AD29}" destId="{D7EA7A4F-FEA1-41D8-827D-C3FB7EB764C7}" srcOrd="1" destOrd="0" presId="urn:microsoft.com/office/officeart/2008/layout/LinedList"/>
    <dgm:cxn modelId="{DB710C7A-4093-4FA6-8BC1-84FE682BA4F1}" type="presParOf" srcId="{D7EA7A4F-FEA1-41D8-827D-C3FB7EB764C7}" destId="{EC577637-FFEF-4F0B-B36B-D04BE87BCCF0}" srcOrd="0" destOrd="0" presId="urn:microsoft.com/office/officeart/2008/layout/LinedList"/>
    <dgm:cxn modelId="{FF2B26A6-E4FE-4AFE-BBB3-AA12BADD9AE9}" type="presParOf" srcId="{D7EA7A4F-FEA1-41D8-827D-C3FB7EB764C7}" destId="{5CE0F365-EB69-4CFC-A8CC-98A62E8700DA}" srcOrd="1" destOrd="0" presId="urn:microsoft.com/office/officeart/2008/layout/LinedList"/>
    <dgm:cxn modelId="{8ABF119B-49C8-4E02-9FCA-0134709190C4}" type="presParOf" srcId="{2E02EA9B-10CC-468C-826A-80901411AD29}" destId="{BF557954-B364-46AB-86BC-15B95D712019}" srcOrd="2" destOrd="0" presId="urn:microsoft.com/office/officeart/2008/layout/LinedList"/>
    <dgm:cxn modelId="{D10854E3-92D5-4956-949F-20AADE84FC20}" type="presParOf" srcId="{2E02EA9B-10CC-468C-826A-80901411AD29}" destId="{D28E8DC6-A1B9-43BF-A5AE-BC28087B8F03}" srcOrd="3" destOrd="0" presId="urn:microsoft.com/office/officeart/2008/layout/LinedList"/>
    <dgm:cxn modelId="{B16273C9-EF48-47AB-9C56-1C8A86FE0613}" type="presParOf" srcId="{D28E8DC6-A1B9-43BF-A5AE-BC28087B8F03}" destId="{FDB82985-DC59-4485-87CE-4859C31BC913}" srcOrd="0" destOrd="0" presId="urn:microsoft.com/office/officeart/2008/layout/LinedList"/>
    <dgm:cxn modelId="{C70FB6A3-3EE6-484D-9029-5B99906A8FD3}" type="presParOf" srcId="{D28E8DC6-A1B9-43BF-A5AE-BC28087B8F03}" destId="{495AC5F2-728A-4F98-8431-4AF06F767E43}" srcOrd="1" destOrd="0" presId="urn:microsoft.com/office/officeart/2008/layout/LinedList"/>
    <dgm:cxn modelId="{7F2F8FB6-0D27-43AC-A3B5-4AEBB5504489}" type="presParOf" srcId="{2E02EA9B-10CC-468C-826A-80901411AD29}" destId="{5C5F3215-1757-4F31-B140-F81CFB8C0231}" srcOrd="4" destOrd="0" presId="urn:microsoft.com/office/officeart/2008/layout/LinedList"/>
    <dgm:cxn modelId="{075C267B-7DEA-4DCB-AB41-2ECED82BFBFF}" type="presParOf" srcId="{2E02EA9B-10CC-468C-826A-80901411AD29}" destId="{51872341-4757-4A09-89D9-EA8EC48B49E4}" srcOrd="5" destOrd="0" presId="urn:microsoft.com/office/officeart/2008/layout/LinedList"/>
    <dgm:cxn modelId="{75183795-C8FD-4AD7-BB80-C1FB7AA04052}" type="presParOf" srcId="{51872341-4757-4A09-89D9-EA8EC48B49E4}" destId="{85AC3290-5333-4575-B74C-4AECDBBCC62B}" srcOrd="0" destOrd="0" presId="urn:microsoft.com/office/officeart/2008/layout/LinedList"/>
    <dgm:cxn modelId="{A1919A9E-F541-4A82-ACE7-D346D0774B13}" type="presParOf" srcId="{51872341-4757-4A09-89D9-EA8EC48B49E4}" destId="{6AC9D9C7-B804-407B-B4B3-D23D08FCC140}" srcOrd="1" destOrd="0" presId="urn:microsoft.com/office/officeart/2008/layout/LinedList"/>
    <dgm:cxn modelId="{CE4F0B0C-52FF-47C2-AF5A-A04DD3172824}" type="presParOf" srcId="{2E02EA9B-10CC-468C-826A-80901411AD29}" destId="{559C114D-42E3-4C4B-8614-7951B3508E39}" srcOrd="6" destOrd="0" presId="urn:microsoft.com/office/officeart/2008/layout/LinedList"/>
    <dgm:cxn modelId="{7CDA3732-5611-46D7-A003-0E93184977EB}" type="presParOf" srcId="{2E02EA9B-10CC-468C-826A-80901411AD29}" destId="{09242FDD-A3CC-4AB0-959F-62225A69D723}" srcOrd="7" destOrd="0" presId="urn:microsoft.com/office/officeart/2008/layout/LinedList"/>
    <dgm:cxn modelId="{E67479C3-8F28-450D-B3FC-21F80AB2A6FB}" type="presParOf" srcId="{09242FDD-A3CC-4AB0-959F-62225A69D723}" destId="{C5382EB5-89BA-4398-B1AA-248D9C97DB06}" srcOrd="0" destOrd="0" presId="urn:microsoft.com/office/officeart/2008/layout/LinedList"/>
    <dgm:cxn modelId="{8396C7E6-C049-4B76-9D42-1861E2039AFC}" type="presParOf" srcId="{09242FDD-A3CC-4AB0-959F-62225A69D723}" destId="{37C97746-7778-484F-8E3F-FD85E9B9FF79}" srcOrd="1" destOrd="0" presId="urn:microsoft.com/office/officeart/2008/layout/LinedList"/>
    <dgm:cxn modelId="{55B328A1-B555-44E0-8CD4-4B93DF564717}" type="presParOf" srcId="{2E02EA9B-10CC-468C-826A-80901411AD29}" destId="{F9058B22-2D60-4823-9F78-5C2053CB0750}" srcOrd="8" destOrd="0" presId="urn:microsoft.com/office/officeart/2008/layout/LinedList"/>
    <dgm:cxn modelId="{A7E65E1F-B584-4990-9ECA-459A732EC0AF}" type="presParOf" srcId="{2E02EA9B-10CC-468C-826A-80901411AD29}" destId="{C8CC4316-2C11-40EA-85D8-4ABA3D798447}" srcOrd="9" destOrd="0" presId="urn:microsoft.com/office/officeart/2008/layout/LinedList"/>
    <dgm:cxn modelId="{102A53EF-FFA7-4CD5-A11B-3F3BE0F6FFC6}" type="presParOf" srcId="{C8CC4316-2C11-40EA-85D8-4ABA3D798447}" destId="{30D1EAFF-664C-4BEF-B449-BBF90F464F66}" srcOrd="0" destOrd="0" presId="urn:microsoft.com/office/officeart/2008/layout/LinedList"/>
    <dgm:cxn modelId="{3EBD8066-EC19-4513-86AD-0EAB0AF97BF2}" type="presParOf" srcId="{C8CC4316-2C11-40EA-85D8-4ABA3D798447}" destId="{44B048E0-81A1-42E1-B148-0BF608DA88E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89AE61-A8E2-44D8-8343-FA9967AC26C1}">
      <dsp:nvSpPr>
        <dsp:cNvPr id="0" name=""/>
        <dsp:cNvSpPr/>
      </dsp:nvSpPr>
      <dsp:spPr>
        <a:xfrm>
          <a:off x="0" y="569"/>
          <a:ext cx="79565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577637-FFEF-4F0B-B36B-D04BE87BCCF0}">
      <dsp:nvSpPr>
        <dsp:cNvPr id="0" name=""/>
        <dsp:cNvSpPr/>
      </dsp:nvSpPr>
      <dsp:spPr>
        <a:xfrm>
          <a:off x="0" y="569"/>
          <a:ext cx="7956550" cy="933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Gender oppression</a:t>
          </a:r>
        </a:p>
      </dsp:txBody>
      <dsp:txXfrm>
        <a:off x="0" y="569"/>
        <a:ext cx="7956550" cy="933222"/>
      </dsp:txXfrm>
    </dsp:sp>
    <dsp:sp modelId="{BF557954-B364-46AB-86BC-15B95D712019}">
      <dsp:nvSpPr>
        <dsp:cNvPr id="0" name=""/>
        <dsp:cNvSpPr/>
      </dsp:nvSpPr>
      <dsp:spPr>
        <a:xfrm>
          <a:off x="0" y="933791"/>
          <a:ext cx="79565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B82985-DC59-4485-87CE-4859C31BC913}">
      <dsp:nvSpPr>
        <dsp:cNvPr id="0" name=""/>
        <dsp:cNvSpPr/>
      </dsp:nvSpPr>
      <dsp:spPr>
        <a:xfrm>
          <a:off x="0" y="933791"/>
          <a:ext cx="7956550" cy="933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Racial oppression</a:t>
          </a:r>
        </a:p>
      </dsp:txBody>
      <dsp:txXfrm>
        <a:off x="0" y="933791"/>
        <a:ext cx="7956550" cy="933222"/>
      </dsp:txXfrm>
    </dsp:sp>
    <dsp:sp modelId="{5C5F3215-1757-4F31-B140-F81CFB8C0231}">
      <dsp:nvSpPr>
        <dsp:cNvPr id="0" name=""/>
        <dsp:cNvSpPr/>
      </dsp:nvSpPr>
      <dsp:spPr>
        <a:xfrm>
          <a:off x="0" y="1867013"/>
          <a:ext cx="79565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AC3290-5333-4575-B74C-4AECDBBCC62B}">
      <dsp:nvSpPr>
        <dsp:cNvPr id="0" name=""/>
        <dsp:cNvSpPr/>
      </dsp:nvSpPr>
      <dsp:spPr>
        <a:xfrm>
          <a:off x="0" y="1867013"/>
          <a:ext cx="7956550" cy="933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Age oppression</a:t>
          </a:r>
        </a:p>
      </dsp:txBody>
      <dsp:txXfrm>
        <a:off x="0" y="1867013"/>
        <a:ext cx="7956550" cy="933222"/>
      </dsp:txXfrm>
    </dsp:sp>
    <dsp:sp modelId="{559C114D-42E3-4C4B-8614-7951B3508E39}">
      <dsp:nvSpPr>
        <dsp:cNvPr id="0" name=""/>
        <dsp:cNvSpPr/>
      </dsp:nvSpPr>
      <dsp:spPr>
        <a:xfrm>
          <a:off x="0" y="2800236"/>
          <a:ext cx="79565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382EB5-89BA-4398-B1AA-248D9C97DB06}">
      <dsp:nvSpPr>
        <dsp:cNvPr id="0" name=""/>
        <dsp:cNvSpPr/>
      </dsp:nvSpPr>
      <dsp:spPr>
        <a:xfrm>
          <a:off x="0" y="2800236"/>
          <a:ext cx="7956550" cy="933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Class oppression</a:t>
          </a:r>
        </a:p>
      </dsp:txBody>
      <dsp:txXfrm>
        <a:off x="0" y="2800236"/>
        <a:ext cx="7956550" cy="933222"/>
      </dsp:txXfrm>
    </dsp:sp>
    <dsp:sp modelId="{F9058B22-2D60-4823-9F78-5C2053CB0750}">
      <dsp:nvSpPr>
        <dsp:cNvPr id="0" name=""/>
        <dsp:cNvSpPr/>
      </dsp:nvSpPr>
      <dsp:spPr>
        <a:xfrm>
          <a:off x="0" y="3733458"/>
          <a:ext cx="79565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D1EAFF-664C-4BEF-B449-BBF90F464F66}">
      <dsp:nvSpPr>
        <dsp:cNvPr id="0" name=""/>
        <dsp:cNvSpPr/>
      </dsp:nvSpPr>
      <dsp:spPr>
        <a:xfrm>
          <a:off x="0" y="3733458"/>
          <a:ext cx="7956550" cy="9332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Sexuality oppression</a:t>
          </a:r>
        </a:p>
      </dsp:txBody>
      <dsp:txXfrm>
        <a:off x="0" y="3733458"/>
        <a:ext cx="7956550" cy="9332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89AE61-A8E2-44D8-8343-FA9967AC26C1}">
      <dsp:nvSpPr>
        <dsp:cNvPr id="0" name=""/>
        <dsp:cNvSpPr/>
      </dsp:nvSpPr>
      <dsp:spPr>
        <a:xfrm>
          <a:off x="0" y="330"/>
          <a:ext cx="29257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577637-FFEF-4F0B-B36B-D04BE87BCCF0}">
      <dsp:nvSpPr>
        <dsp:cNvPr id="0" name=""/>
        <dsp:cNvSpPr/>
      </dsp:nvSpPr>
      <dsp:spPr>
        <a:xfrm>
          <a:off x="0" y="330"/>
          <a:ext cx="2925762" cy="542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solidFill>
                <a:schemeClr val="bg1"/>
              </a:solidFill>
            </a:rPr>
            <a:t>Gender oppression</a:t>
          </a:r>
        </a:p>
      </dsp:txBody>
      <dsp:txXfrm>
        <a:off x="0" y="330"/>
        <a:ext cx="2925762" cy="542090"/>
      </dsp:txXfrm>
    </dsp:sp>
    <dsp:sp modelId="{BF557954-B364-46AB-86BC-15B95D712019}">
      <dsp:nvSpPr>
        <dsp:cNvPr id="0" name=""/>
        <dsp:cNvSpPr/>
      </dsp:nvSpPr>
      <dsp:spPr>
        <a:xfrm>
          <a:off x="0" y="542421"/>
          <a:ext cx="29257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B82985-DC59-4485-87CE-4859C31BC913}">
      <dsp:nvSpPr>
        <dsp:cNvPr id="0" name=""/>
        <dsp:cNvSpPr/>
      </dsp:nvSpPr>
      <dsp:spPr>
        <a:xfrm>
          <a:off x="0" y="542421"/>
          <a:ext cx="2925762" cy="542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solidFill>
                <a:schemeClr val="bg1"/>
              </a:solidFill>
            </a:rPr>
            <a:t>Racial oppression</a:t>
          </a:r>
        </a:p>
      </dsp:txBody>
      <dsp:txXfrm>
        <a:off x="0" y="542421"/>
        <a:ext cx="2925762" cy="542090"/>
      </dsp:txXfrm>
    </dsp:sp>
    <dsp:sp modelId="{5C5F3215-1757-4F31-B140-F81CFB8C0231}">
      <dsp:nvSpPr>
        <dsp:cNvPr id="0" name=""/>
        <dsp:cNvSpPr/>
      </dsp:nvSpPr>
      <dsp:spPr>
        <a:xfrm>
          <a:off x="0" y="1084512"/>
          <a:ext cx="29257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AC3290-5333-4575-B74C-4AECDBBCC62B}">
      <dsp:nvSpPr>
        <dsp:cNvPr id="0" name=""/>
        <dsp:cNvSpPr/>
      </dsp:nvSpPr>
      <dsp:spPr>
        <a:xfrm>
          <a:off x="0" y="1084512"/>
          <a:ext cx="2925762" cy="542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solidFill>
                <a:schemeClr val="bg1"/>
              </a:solidFill>
            </a:rPr>
            <a:t>Age oppression</a:t>
          </a:r>
        </a:p>
      </dsp:txBody>
      <dsp:txXfrm>
        <a:off x="0" y="1084512"/>
        <a:ext cx="2925762" cy="542090"/>
      </dsp:txXfrm>
    </dsp:sp>
    <dsp:sp modelId="{559C114D-42E3-4C4B-8614-7951B3508E39}">
      <dsp:nvSpPr>
        <dsp:cNvPr id="0" name=""/>
        <dsp:cNvSpPr/>
      </dsp:nvSpPr>
      <dsp:spPr>
        <a:xfrm>
          <a:off x="0" y="1626602"/>
          <a:ext cx="29257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382EB5-89BA-4398-B1AA-248D9C97DB06}">
      <dsp:nvSpPr>
        <dsp:cNvPr id="0" name=""/>
        <dsp:cNvSpPr/>
      </dsp:nvSpPr>
      <dsp:spPr>
        <a:xfrm>
          <a:off x="0" y="1626602"/>
          <a:ext cx="2925762" cy="542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solidFill>
                <a:schemeClr val="bg1"/>
              </a:solidFill>
            </a:rPr>
            <a:t>Class oppression</a:t>
          </a:r>
        </a:p>
      </dsp:txBody>
      <dsp:txXfrm>
        <a:off x="0" y="1626602"/>
        <a:ext cx="2925762" cy="542090"/>
      </dsp:txXfrm>
    </dsp:sp>
    <dsp:sp modelId="{F9058B22-2D60-4823-9F78-5C2053CB0750}">
      <dsp:nvSpPr>
        <dsp:cNvPr id="0" name=""/>
        <dsp:cNvSpPr/>
      </dsp:nvSpPr>
      <dsp:spPr>
        <a:xfrm>
          <a:off x="0" y="2168693"/>
          <a:ext cx="29257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D1EAFF-664C-4BEF-B449-BBF90F464F66}">
      <dsp:nvSpPr>
        <dsp:cNvPr id="0" name=""/>
        <dsp:cNvSpPr/>
      </dsp:nvSpPr>
      <dsp:spPr>
        <a:xfrm>
          <a:off x="0" y="2168693"/>
          <a:ext cx="2925762" cy="542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solidFill>
                <a:schemeClr val="bg1"/>
              </a:solidFill>
            </a:rPr>
            <a:t>Sexuality oppression</a:t>
          </a:r>
        </a:p>
      </dsp:txBody>
      <dsp:txXfrm>
        <a:off x="0" y="2168693"/>
        <a:ext cx="2925762" cy="54209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0599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9A5D8-478A-71EA-FC15-0C21FD9C780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FF6B64-E0E1-3ABE-5060-6A562837CB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01F951C-3C94-7834-6EAD-0FE12669B0B7}"/>
              </a:ext>
            </a:extLst>
          </p:cNvPr>
          <p:cNvSpPr>
            <a:spLocks noGrp="1"/>
          </p:cNvSpPr>
          <p:nvPr>
            <p:ph type="dt" sz="half" idx="10"/>
          </p:nvPr>
        </p:nvSpPr>
        <p:spPr/>
        <p:txBody>
          <a:bodyPr/>
          <a:lstStyle/>
          <a:p>
            <a:fld id="{A470A15A-D650-4427-8341-0953F1B76D24}" type="datetimeFigureOut">
              <a:rPr lang="en-GB" smtClean="0"/>
              <a:t>26/02/2024</a:t>
            </a:fld>
            <a:endParaRPr lang="en-GB"/>
          </a:p>
        </p:txBody>
      </p:sp>
      <p:sp>
        <p:nvSpPr>
          <p:cNvPr id="5" name="Footer Placeholder 4">
            <a:extLst>
              <a:ext uri="{FF2B5EF4-FFF2-40B4-BE49-F238E27FC236}">
                <a16:creationId xmlns:a16="http://schemas.microsoft.com/office/drawing/2014/main" id="{5DA7E740-ECEA-633E-73D1-66F2C1DECF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8F2CA5-530C-047D-04FF-9FF2FB76077A}"/>
              </a:ext>
            </a:extLst>
          </p:cNvPr>
          <p:cNvSpPr>
            <a:spLocks noGrp="1"/>
          </p:cNvSpPr>
          <p:nvPr>
            <p:ph type="sldNum" sz="quarter" idx="12"/>
          </p:nvPr>
        </p:nvSpPr>
        <p:spPr/>
        <p:txBody>
          <a:bodyPr/>
          <a:lstStyle/>
          <a:p>
            <a:fld id="{17389E6C-8004-46FA-A815-E4E13754A358}" type="slidenum">
              <a:rPr lang="en-GB" smtClean="0"/>
              <a:t>‹#›</a:t>
            </a:fld>
            <a:endParaRPr lang="en-GB"/>
          </a:p>
        </p:txBody>
      </p:sp>
    </p:spTree>
    <p:extLst>
      <p:ext uri="{BB962C8B-B14F-4D97-AF65-F5344CB8AC3E}">
        <p14:creationId xmlns:p14="http://schemas.microsoft.com/office/powerpoint/2010/main" val="1180003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387209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090357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40583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836798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61886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49521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579142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69040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03358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439841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341172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74409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127983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85595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198961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024672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693356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9036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9CB8458F-F67B-464B-B1A7-F2DD600F9504}" type="datetimeFigureOut">
              <a:rPr lang="en-GB" smtClean="0"/>
              <a:pPr>
                <a:defRPr/>
              </a:pPr>
              <a:t>26/02/2024</a:t>
            </a:fld>
            <a:endParaRPr lang="en-GB"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D27B478D-78FD-4A4D-B88B-ED6FEA501E72}" type="slidenum">
              <a:rPr lang="en-GB" altLang="en-US" smtClean="0"/>
              <a:pPr/>
              <a:t>‹#›</a:t>
            </a:fld>
            <a:endParaRPr lang="en-GB" altLang="en-US"/>
          </a:p>
        </p:txBody>
      </p:sp>
    </p:spTree>
    <p:extLst>
      <p:ext uri="{BB962C8B-B14F-4D97-AF65-F5344CB8AC3E}">
        <p14:creationId xmlns:p14="http://schemas.microsoft.com/office/powerpoint/2010/main" val="29928534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893825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110680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6334036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7057412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943112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3323888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3101504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72063180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278441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3779949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2796425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7.xml"/><Relationship Id="rId1" Type="http://schemas.openxmlformats.org/officeDocument/2006/relationships/slideLayout" Target="../slideLayouts/slideLayout16.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image" Target="../media/image16.png"/><Relationship Id="rId5" Type="http://schemas.openxmlformats.org/officeDocument/2006/relationships/theme" Target="../theme/theme5.xml"/><Relationship Id="rId4" Type="http://schemas.openxmlformats.org/officeDocument/2006/relationships/slideLayout" Target="../slideLayouts/slideLayout21.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70A15A-D650-4427-8341-0953F1B76D24}" type="datetimeFigureOut">
              <a:rPr lang="en-GB" smtClean="0"/>
              <a:t>26/02/2024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389E6C-8004-46FA-A815-E4E13754A358}"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744647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9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782679100"/>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787967196"/>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958855623"/>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1620688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192230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19088293"/>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hyperlink" Target="https://moodle.uwtsd.ac.uk/course/view.php?id=7211" TargetMode="Externa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3" Type="http://schemas.openxmlformats.org/officeDocument/2006/relationships/image" Target="../media/image35.gif"/><Relationship Id="rId2" Type="http://schemas.openxmlformats.org/officeDocument/2006/relationships/slideLayout" Target="../slideLayouts/slideLayout19.xml"/><Relationship Id="rId1" Type="http://schemas.openxmlformats.org/officeDocument/2006/relationships/video" Target="https://www.youtube.com/embed/ReOJoMH_z9E?start=136&amp;feature=oembed" TargetMode="External"/><Relationship Id="rId4" Type="http://schemas.openxmlformats.org/officeDocument/2006/relationships/image" Target="../media/image36.jpeg"/></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1.xml"/><Relationship Id="rId4" Type="http://schemas.openxmlformats.org/officeDocument/2006/relationships/image" Target="../media/image39.png"/></Relationships>
</file>

<file path=ppt/slides/_rels/slide1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1.xml"/><Relationship Id="rId4" Type="http://schemas.openxmlformats.org/officeDocument/2006/relationships/image" Target="../media/image42.png"/></Relationships>
</file>

<file path=ppt/slides/_rels/slide20.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1.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12707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3CFC7129-117E-0EEF-9616-4EFA70E11A31}"/>
              </a:ext>
            </a:extLst>
          </p:cNvPr>
          <p:cNvSpPr>
            <a:spLocks noGrp="1"/>
          </p:cNvSpPr>
          <p:nvPr>
            <p:ph idx="1"/>
          </p:nvPr>
        </p:nvSpPr>
        <p:spPr/>
        <p:txBody>
          <a:bodyPr/>
          <a:lstStyle/>
          <a:p>
            <a:pPr marL="0" indent="0" algn="ctr">
              <a:buNone/>
            </a:pPr>
            <a:r>
              <a:rPr lang="en-GB" dirty="0">
                <a:solidFill>
                  <a:schemeClr val="bg1"/>
                </a:solidFill>
              </a:rPr>
              <a:t>ECAY4004:</a:t>
            </a:r>
          </a:p>
          <a:p>
            <a:pPr marL="0" indent="0" algn="ctr">
              <a:buNone/>
            </a:pPr>
            <a:r>
              <a:rPr lang="en-GB" dirty="0">
                <a:solidFill>
                  <a:schemeClr val="bg1"/>
                </a:solidFill>
              </a:rPr>
              <a:t>Agency, Empowerment and Anti-oppressive Practice</a:t>
            </a:r>
          </a:p>
          <a:p>
            <a:pPr marL="0" indent="0" algn="ctr">
              <a:buNone/>
            </a:pPr>
            <a:r>
              <a:rPr lang="en-GB" dirty="0">
                <a:solidFill>
                  <a:schemeClr val="bg1"/>
                </a:solidFill>
              </a:rPr>
              <a:t>Oppression and Anti-oppressive Practice </a:t>
            </a:r>
          </a:p>
          <a:p>
            <a:pPr marL="0" indent="0" algn="ctr">
              <a:buNone/>
            </a:pPr>
            <a:r>
              <a:rPr lang="en-GB" dirty="0">
                <a:solidFill>
                  <a:schemeClr val="bg1"/>
                </a:solidFill>
              </a:rPr>
              <a:t>2024</a:t>
            </a:r>
          </a:p>
        </p:txBody>
      </p:sp>
    </p:spTree>
    <p:extLst>
      <p:ext uri="{BB962C8B-B14F-4D97-AF65-F5344CB8AC3E}">
        <p14:creationId xmlns:p14="http://schemas.microsoft.com/office/powerpoint/2010/main" val="634038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54EF994-B595-307E-1B6F-F4D43F714A2E}"/>
              </a:ext>
            </a:extLst>
          </p:cNvPr>
          <p:cNvSpPr txBox="1"/>
          <p:nvPr/>
        </p:nvSpPr>
        <p:spPr>
          <a:xfrm>
            <a:off x="491706" y="1720840"/>
            <a:ext cx="4744528" cy="3693319"/>
          </a:xfrm>
          <a:prstGeom prst="rect">
            <a:avLst/>
          </a:prstGeom>
          <a:noFill/>
        </p:spPr>
        <p:txBody>
          <a:bodyPr wrap="square" rtlCol="0">
            <a:spAutoFit/>
          </a:bodyPr>
          <a:lstStyle/>
          <a:p>
            <a:r>
              <a:rPr lang="en-GB" dirty="0">
                <a:solidFill>
                  <a:schemeClr val="bg1"/>
                </a:solidFill>
              </a:rPr>
              <a:t>Objectives:</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Key terms and sociological perspectives of Anti-oppressive Practice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An Introduction to oppression within society and how oppression can socially exclude specific groups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An understanding of social exclusion and how power can oppress society</a:t>
            </a:r>
          </a:p>
          <a:p>
            <a:pPr marL="285750" indent="-285750">
              <a:buFont typeface="Arial" panose="020B0604020202020204" pitchFamily="34" charset="0"/>
              <a:buChar char="•"/>
            </a:pPr>
            <a:endParaRPr lang="en-GB" dirty="0">
              <a:solidFill>
                <a:schemeClr val="bg1"/>
              </a:solidFill>
            </a:endParaRPr>
          </a:p>
          <a:p>
            <a:endParaRPr lang="en-GB" dirty="0"/>
          </a:p>
        </p:txBody>
      </p:sp>
    </p:spTree>
    <p:extLst>
      <p:ext uri="{BB962C8B-B14F-4D97-AF65-F5344CB8AC3E}">
        <p14:creationId xmlns:p14="http://schemas.microsoft.com/office/powerpoint/2010/main" val="3824883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9FBE61D-C89C-7AB3-E031-5BD008ED092D}"/>
              </a:ext>
            </a:extLst>
          </p:cNvPr>
          <p:cNvSpPr>
            <a:spLocks noGrp="1"/>
          </p:cNvSpPr>
          <p:nvPr>
            <p:ph idx="1"/>
          </p:nvPr>
        </p:nvSpPr>
        <p:spPr/>
        <p:txBody>
          <a:bodyPr/>
          <a:lstStyle/>
          <a:p>
            <a:r>
              <a:rPr lang="en-GB" dirty="0"/>
              <a:t>Module Feedback and Evaluation</a:t>
            </a:r>
          </a:p>
          <a:p>
            <a:endParaRPr lang="en-GB" dirty="0"/>
          </a:p>
          <a:p>
            <a:r>
              <a:rPr lang="en-GB" dirty="0"/>
              <a:t>Please follow the link to</a:t>
            </a:r>
          </a:p>
          <a:p>
            <a:r>
              <a:rPr lang="en-GB" dirty="0"/>
              <a:t>Moodle</a:t>
            </a:r>
          </a:p>
        </p:txBody>
      </p:sp>
      <p:sp>
        <p:nvSpPr>
          <p:cNvPr id="4" name="TextBox 3">
            <a:extLst>
              <a:ext uri="{FF2B5EF4-FFF2-40B4-BE49-F238E27FC236}">
                <a16:creationId xmlns:a16="http://schemas.microsoft.com/office/drawing/2014/main" id="{74155963-2B54-0447-7F7E-CE078CD0C586}"/>
              </a:ext>
            </a:extLst>
          </p:cNvPr>
          <p:cNvSpPr txBox="1"/>
          <p:nvPr/>
        </p:nvSpPr>
        <p:spPr>
          <a:xfrm>
            <a:off x="6894299" y="3062378"/>
            <a:ext cx="4666891" cy="923330"/>
          </a:xfrm>
          <a:prstGeom prst="rect">
            <a:avLst/>
          </a:prstGeom>
          <a:noFill/>
        </p:spPr>
        <p:txBody>
          <a:bodyPr wrap="square" rtlCol="0">
            <a:spAutoFit/>
          </a:bodyPr>
          <a:lstStyle/>
          <a:p>
            <a:r>
              <a:rPr lang="en-GB" dirty="0">
                <a:hlinkClick r:id="rId2"/>
              </a:rPr>
              <a:t>Course: ECAY4004 Agency, Empowerment and Anti-Oppressive Practice (uwtsd.ac.uk)</a:t>
            </a:r>
            <a:endParaRPr lang="en-GB" dirty="0"/>
          </a:p>
          <a:p>
            <a:endParaRPr lang="en-GB" dirty="0"/>
          </a:p>
        </p:txBody>
      </p:sp>
    </p:spTree>
    <p:extLst>
      <p:ext uri="{BB962C8B-B14F-4D97-AF65-F5344CB8AC3E}">
        <p14:creationId xmlns:p14="http://schemas.microsoft.com/office/powerpoint/2010/main" val="3616085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9638469-A533-AEFA-56D1-FA10E77A4E67}"/>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dirty="0">
                <a:solidFill>
                  <a:schemeClr val="bg1">
                    <a:lumMod val="95000"/>
                    <a:lumOff val="5000"/>
                  </a:schemeClr>
                </a:solidFill>
              </a:rPr>
              <a:t>Oppression </a:t>
            </a:r>
          </a:p>
        </p:txBody>
      </p:sp>
    </p:spTree>
    <p:extLst>
      <p:ext uri="{BB962C8B-B14F-4D97-AF65-F5344CB8AC3E}">
        <p14:creationId xmlns:p14="http://schemas.microsoft.com/office/powerpoint/2010/main" val="75963532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0F10D-C305-3AC6-8F66-7B817290B724}"/>
              </a:ext>
            </a:extLst>
          </p:cNvPr>
          <p:cNvSpPr>
            <a:spLocks noGrp="1"/>
          </p:cNvSpPr>
          <p:nvPr>
            <p:ph type="title"/>
          </p:nvPr>
        </p:nvSpPr>
        <p:spPr/>
        <p:txBody>
          <a:bodyPr/>
          <a:lstStyle/>
          <a:p>
            <a:r>
              <a:rPr lang="en-GB" dirty="0"/>
              <a:t>An Introduction to Oppression</a:t>
            </a:r>
          </a:p>
        </p:txBody>
      </p:sp>
      <p:sp>
        <p:nvSpPr>
          <p:cNvPr id="3" name="Content Placeholder 2">
            <a:extLst>
              <a:ext uri="{FF2B5EF4-FFF2-40B4-BE49-F238E27FC236}">
                <a16:creationId xmlns:a16="http://schemas.microsoft.com/office/drawing/2014/main" id="{691E3030-C85E-15E9-5C7F-DBD661DC92AF}"/>
              </a:ext>
            </a:extLst>
          </p:cNvPr>
          <p:cNvSpPr>
            <a:spLocks noGrp="1"/>
          </p:cNvSpPr>
          <p:nvPr>
            <p:ph idx="1"/>
          </p:nvPr>
        </p:nvSpPr>
        <p:spPr/>
        <p:txBody>
          <a:bodyPr/>
          <a:lstStyle/>
          <a:p>
            <a:r>
              <a:rPr lang="en-GB" dirty="0"/>
              <a:t>Oppression refers to the malicious or unjust treatment of a group of individuals, often wielded by </a:t>
            </a:r>
            <a:r>
              <a:rPr lang="en-GB" b="1" dirty="0"/>
              <a:t>governmental authority </a:t>
            </a:r>
            <a:r>
              <a:rPr lang="en-GB" dirty="0"/>
              <a:t>or </a:t>
            </a:r>
            <a:r>
              <a:rPr lang="en-GB" b="1" dirty="0"/>
              <a:t>cultural norms.</a:t>
            </a:r>
          </a:p>
          <a:p>
            <a:endParaRPr lang="en-GB" b="1" dirty="0"/>
          </a:p>
          <a:p>
            <a:r>
              <a:rPr lang="en-GB" dirty="0"/>
              <a:t>It manifests in various forms and can be either </a:t>
            </a:r>
            <a:r>
              <a:rPr lang="en-GB" b="1" dirty="0"/>
              <a:t>Overt</a:t>
            </a:r>
            <a:r>
              <a:rPr lang="en-GB" dirty="0"/>
              <a:t> (done or shown openly) or </a:t>
            </a:r>
            <a:r>
              <a:rPr lang="en-GB" b="1" dirty="0"/>
              <a:t>Covert </a:t>
            </a:r>
            <a:r>
              <a:rPr lang="en-GB" dirty="0"/>
              <a:t>(not openly acknowledged or displayed).</a:t>
            </a:r>
          </a:p>
          <a:p>
            <a:endParaRPr lang="en-GB" b="1" dirty="0"/>
          </a:p>
        </p:txBody>
      </p:sp>
      <p:sp>
        <p:nvSpPr>
          <p:cNvPr id="4" name="TextBox 3">
            <a:extLst>
              <a:ext uri="{FF2B5EF4-FFF2-40B4-BE49-F238E27FC236}">
                <a16:creationId xmlns:a16="http://schemas.microsoft.com/office/drawing/2014/main" id="{B352ED8C-B39E-07E8-23D3-C71732B51FF9}"/>
              </a:ext>
            </a:extLst>
          </p:cNvPr>
          <p:cNvSpPr txBox="1"/>
          <p:nvPr/>
        </p:nvSpPr>
        <p:spPr>
          <a:xfrm>
            <a:off x="9040483" y="5952226"/>
            <a:ext cx="2458528" cy="369332"/>
          </a:xfrm>
          <a:prstGeom prst="rect">
            <a:avLst/>
          </a:prstGeom>
          <a:noFill/>
        </p:spPr>
        <p:txBody>
          <a:bodyPr wrap="square" rtlCol="0">
            <a:spAutoFit/>
          </a:bodyPr>
          <a:lstStyle/>
          <a:p>
            <a:r>
              <a:rPr lang="en-GB" dirty="0"/>
              <a:t>(Thompson, 2016)</a:t>
            </a:r>
          </a:p>
        </p:txBody>
      </p:sp>
    </p:spTree>
    <p:extLst>
      <p:ext uri="{BB962C8B-B14F-4D97-AF65-F5344CB8AC3E}">
        <p14:creationId xmlns:p14="http://schemas.microsoft.com/office/powerpoint/2010/main" val="3508219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794E14-B320-5571-7BB4-667C109FBD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6405C4-AFF5-DF5A-EA30-470102B46420}"/>
              </a:ext>
            </a:extLst>
          </p:cNvPr>
          <p:cNvSpPr>
            <a:spLocks noGrp="1"/>
          </p:cNvSpPr>
          <p:nvPr>
            <p:ph type="title"/>
          </p:nvPr>
        </p:nvSpPr>
        <p:spPr/>
        <p:txBody>
          <a:bodyPr/>
          <a:lstStyle/>
          <a:p>
            <a:r>
              <a:rPr lang="en-GB" dirty="0"/>
              <a:t>An Introduction to Oppression: Key Aspects</a:t>
            </a:r>
          </a:p>
        </p:txBody>
      </p:sp>
      <p:sp>
        <p:nvSpPr>
          <p:cNvPr id="3" name="Content Placeholder 2">
            <a:extLst>
              <a:ext uri="{FF2B5EF4-FFF2-40B4-BE49-F238E27FC236}">
                <a16:creationId xmlns:a16="http://schemas.microsoft.com/office/drawing/2014/main" id="{DE471979-3D71-C64B-717D-B65737F2EFAD}"/>
              </a:ext>
            </a:extLst>
          </p:cNvPr>
          <p:cNvSpPr>
            <a:spLocks noGrp="1"/>
          </p:cNvSpPr>
          <p:nvPr>
            <p:ph idx="1"/>
          </p:nvPr>
        </p:nvSpPr>
        <p:spPr/>
        <p:txBody>
          <a:bodyPr>
            <a:normAutofit lnSpcReduction="10000"/>
          </a:bodyPr>
          <a:lstStyle/>
          <a:p>
            <a:r>
              <a:rPr lang="en-GB" dirty="0"/>
              <a:t>Types of Oppression:</a:t>
            </a:r>
          </a:p>
          <a:p>
            <a:pPr lvl="1"/>
            <a:r>
              <a:rPr lang="en-GB" u="sng" dirty="0"/>
              <a:t>Violence</a:t>
            </a:r>
          </a:p>
          <a:p>
            <a:pPr lvl="2"/>
            <a:r>
              <a:rPr lang="en-GB" dirty="0"/>
              <a:t>Direct harm inflicted upon marginalised groups</a:t>
            </a:r>
          </a:p>
          <a:p>
            <a:pPr lvl="1"/>
            <a:r>
              <a:rPr lang="en-GB" u="sng" dirty="0"/>
              <a:t>Exploitation</a:t>
            </a:r>
          </a:p>
          <a:p>
            <a:pPr lvl="2"/>
            <a:r>
              <a:rPr lang="en-GB" dirty="0"/>
              <a:t>Unfair use of people’s labour for profit without proper consent (i.e. Sweatshops) </a:t>
            </a:r>
          </a:p>
          <a:p>
            <a:pPr lvl="1"/>
            <a:r>
              <a:rPr lang="en-GB" u="sng" dirty="0"/>
              <a:t>Marginalisation</a:t>
            </a:r>
          </a:p>
          <a:p>
            <a:pPr lvl="2"/>
            <a:r>
              <a:rPr lang="en-GB" dirty="0"/>
              <a:t>Pushing specific groups to the margins of society, denying them equal opportunities </a:t>
            </a:r>
          </a:p>
          <a:p>
            <a:pPr lvl="1"/>
            <a:r>
              <a:rPr lang="en-GB" u="sng" dirty="0"/>
              <a:t>Powerlessness</a:t>
            </a:r>
          </a:p>
          <a:p>
            <a:pPr lvl="2"/>
            <a:r>
              <a:rPr lang="en-GB" dirty="0"/>
              <a:t>Stripping individuals of agency and influence</a:t>
            </a:r>
          </a:p>
          <a:p>
            <a:pPr lvl="1"/>
            <a:r>
              <a:rPr lang="en-GB" u="sng" dirty="0"/>
              <a:t>Cultural Imperialism </a:t>
            </a:r>
          </a:p>
          <a:p>
            <a:pPr lvl="2"/>
            <a:r>
              <a:rPr lang="en-GB" dirty="0"/>
              <a:t>Dominant cultures imposing their norms and values on others.</a:t>
            </a:r>
          </a:p>
          <a:p>
            <a:pPr lvl="1"/>
            <a:endParaRPr lang="en-GB" dirty="0"/>
          </a:p>
          <a:p>
            <a:endParaRPr lang="en-GB" b="1" dirty="0"/>
          </a:p>
        </p:txBody>
      </p:sp>
      <p:sp>
        <p:nvSpPr>
          <p:cNvPr id="4" name="TextBox 3">
            <a:extLst>
              <a:ext uri="{FF2B5EF4-FFF2-40B4-BE49-F238E27FC236}">
                <a16:creationId xmlns:a16="http://schemas.microsoft.com/office/drawing/2014/main" id="{F85C4DC9-3D8C-79D4-4545-FD130A996AE7}"/>
              </a:ext>
            </a:extLst>
          </p:cNvPr>
          <p:cNvSpPr txBox="1"/>
          <p:nvPr/>
        </p:nvSpPr>
        <p:spPr>
          <a:xfrm>
            <a:off x="9877246" y="6308209"/>
            <a:ext cx="2458528" cy="369332"/>
          </a:xfrm>
          <a:prstGeom prst="rect">
            <a:avLst/>
          </a:prstGeom>
          <a:noFill/>
        </p:spPr>
        <p:txBody>
          <a:bodyPr wrap="square" rtlCol="0">
            <a:spAutoFit/>
          </a:bodyPr>
          <a:lstStyle/>
          <a:p>
            <a:r>
              <a:rPr lang="en-GB" dirty="0"/>
              <a:t>(Thompson, 2016)</a:t>
            </a:r>
          </a:p>
        </p:txBody>
      </p:sp>
    </p:spTree>
    <p:extLst>
      <p:ext uri="{BB962C8B-B14F-4D97-AF65-F5344CB8AC3E}">
        <p14:creationId xmlns:p14="http://schemas.microsoft.com/office/powerpoint/2010/main" val="4220293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074011-B9C3-53CE-8B6D-252AC0CD5A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1854F5-D46C-C2CA-0125-71A8D90829C5}"/>
              </a:ext>
            </a:extLst>
          </p:cNvPr>
          <p:cNvSpPr>
            <a:spLocks noGrp="1"/>
          </p:cNvSpPr>
          <p:nvPr>
            <p:ph type="title"/>
          </p:nvPr>
        </p:nvSpPr>
        <p:spPr/>
        <p:txBody>
          <a:bodyPr/>
          <a:lstStyle/>
          <a:p>
            <a:r>
              <a:rPr lang="en-GB" dirty="0"/>
              <a:t>An Introduction to Oppression: Key Aspects</a:t>
            </a:r>
          </a:p>
        </p:txBody>
      </p:sp>
      <p:sp>
        <p:nvSpPr>
          <p:cNvPr id="3" name="Content Placeholder 2">
            <a:extLst>
              <a:ext uri="{FF2B5EF4-FFF2-40B4-BE49-F238E27FC236}">
                <a16:creationId xmlns:a16="http://schemas.microsoft.com/office/drawing/2014/main" id="{FB1E376B-05F9-C99B-EC62-AAF90F73963D}"/>
              </a:ext>
            </a:extLst>
          </p:cNvPr>
          <p:cNvSpPr>
            <a:spLocks noGrp="1"/>
          </p:cNvSpPr>
          <p:nvPr>
            <p:ph idx="1"/>
          </p:nvPr>
        </p:nvSpPr>
        <p:spPr/>
        <p:txBody>
          <a:bodyPr>
            <a:normAutofit/>
          </a:bodyPr>
          <a:lstStyle/>
          <a:p>
            <a:r>
              <a:rPr lang="en-GB" dirty="0"/>
              <a:t>Authoritarian Oppression</a:t>
            </a:r>
          </a:p>
          <a:p>
            <a:pPr lvl="1"/>
            <a:r>
              <a:rPr lang="en-GB" dirty="0"/>
              <a:t>Authoritarian Governments employ oppression to subjugate citizens, creating fear and control. </a:t>
            </a:r>
          </a:p>
          <a:p>
            <a:pPr lvl="1"/>
            <a:endParaRPr lang="en-GB" dirty="0"/>
          </a:p>
          <a:p>
            <a:pPr lvl="1"/>
            <a:r>
              <a:rPr lang="en-GB" dirty="0"/>
              <a:t>The restrict freedoms, supress dissent, and maintain power through harsh punishment and secret police forces. </a:t>
            </a:r>
          </a:p>
          <a:p>
            <a:pPr lvl="1"/>
            <a:endParaRPr lang="en-GB" dirty="0"/>
          </a:p>
          <a:p>
            <a:endParaRPr lang="en-GB" b="1" dirty="0"/>
          </a:p>
        </p:txBody>
      </p:sp>
      <p:sp>
        <p:nvSpPr>
          <p:cNvPr id="4" name="TextBox 3">
            <a:extLst>
              <a:ext uri="{FF2B5EF4-FFF2-40B4-BE49-F238E27FC236}">
                <a16:creationId xmlns:a16="http://schemas.microsoft.com/office/drawing/2014/main" id="{415E778C-ABCE-9492-C6CE-E701A6CCE0A0}"/>
              </a:ext>
            </a:extLst>
          </p:cNvPr>
          <p:cNvSpPr txBox="1"/>
          <p:nvPr/>
        </p:nvSpPr>
        <p:spPr>
          <a:xfrm>
            <a:off x="9040483" y="5952226"/>
            <a:ext cx="2458528" cy="369332"/>
          </a:xfrm>
          <a:prstGeom prst="rect">
            <a:avLst/>
          </a:prstGeom>
          <a:noFill/>
        </p:spPr>
        <p:txBody>
          <a:bodyPr wrap="square" rtlCol="0">
            <a:spAutoFit/>
          </a:bodyPr>
          <a:lstStyle/>
          <a:p>
            <a:r>
              <a:rPr lang="en-GB" dirty="0"/>
              <a:t>(Thompson, 2016)</a:t>
            </a:r>
          </a:p>
        </p:txBody>
      </p:sp>
    </p:spTree>
    <p:extLst>
      <p:ext uri="{BB962C8B-B14F-4D97-AF65-F5344CB8AC3E}">
        <p14:creationId xmlns:p14="http://schemas.microsoft.com/office/powerpoint/2010/main" val="190634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B7703A-0B93-B31E-F8B0-FDA1497822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958EF7-5628-507C-008D-06E2F3129A6A}"/>
              </a:ext>
            </a:extLst>
          </p:cNvPr>
          <p:cNvSpPr>
            <a:spLocks noGrp="1"/>
          </p:cNvSpPr>
          <p:nvPr>
            <p:ph type="title"/>
          </p:nvPr>
        </p:nvSpPr>
        <p:spPr/>
        <p:txBody>
          <a:bodyPr/>
          <a:lstStyle/>
          <a:p>
            <a:r>
              <a:rPr lang="en-GB" dirty="0"/>
              <a:t>An Introduction to Oppression: Key Aspects</a:t>
            </a:r>
          </a:p>
        </p:txBody>
      </p:sp>
      <p:sp>
        <p:nvSpPr>
          <p:cNvPr id="3" name="Content Placeholder 2">
            <a:extLst>
              <a:ext uri="{FF2B5EF4-FFF2-40B4-BE49-F238E27FC236}">
                <a16:creationId xmlns:a16="http://schemas.microsoft.com/office/drawing/2014/main" id="{17FB508F-0875-ADCB-3560-31CA20F12827}"/>
              </a:ext>
            </a:extLst>
          </p:cNvPr>
          <p:cNvSpPr>
            <a:spLocks noGrp="1"/>
          </p:cNvSpPr>
          <p:nvPr>
            <p:ph idx="1"/>
          </p:nvPr>
        </p:nvSpPr>
        <p:spPr/>
        <p:txBody>
          <a:bodyPr>
            <a:normAutofit/>
          </a:bodyPr>
          <a:lstStyle/>
          <a:p>
            <a:r>
              <a:rPr lang="en-GB" dirty="0"/>
              <a:t>Socioeconomic, Political, and Institutional Oppression </a:t>
            </a:r>
          </a:p>
          <a:p>
            <a:pPr lvl="1"/>
            <a:r>
              <a:rPr lang="en-GB" dirty="0"/>
              <a:t>This form targets specific groups within societies</a:t>
            </a:r>
          </a:p>
          <a:p>
            <a:pPr lvl="2"/>
            <a:r>
              <a:rPr lang="en-GB" dirty="0"/>
              <a:t>Women</a:t>
            </a:r>
          </a:p>
          <a:p>
            <a:pPr lvl="2"/>
            <a:r>
              <a:rPr lang="en-GB" dirty="0"/>
              <a:t>People of Colour </a:t>
            </a:r>
          </a:p>
          <a:p>
            <a:pPr lvl="2"/>
            <a:r>
              <a:rPr lang="en-GB" dirty="0"/>
              <a:t>LGBTQ+</a:t>
            </a:r>
          </a:p>
          <a:p>
            <a:pPr lvl="1"/>
            <a:r>
              <a:rPr lang="en-GB" dirty="0"/>
              <a:t>It occurs across cultures and advanced democracies, perpetuating inequality and marginalisation</a:t>
            </a:r>
          </a:p>
          <a:p>
            <a:pPr lvl="1"/>
            <a:endParaRPr lang="en-GB" dirty="0"/>
          </a:p>
          <a:p>
            <a:endParaRPr lang="en-GB" b="1" dirty="0"/>
          </a:p>
        </p:txBody>
      </p:sp>
      <p:sp>
        <p:nvSpPr>
          <p:cNvPr id="4" name="TextBox 3">
            <a:extLst>
              <a:ext uri="{FF2B5EF4-FFF2-40B4-BE49-F238E27FC236}">
                <a16:creationId xmlns:a16="http://schemas.microsoft.com/office/drawing/2014/main" id="{42A4F980-0580-C97E-3AB7-F377B016E50B}"/>
              </a:ext>
            </a:extLst>
          </p:cNvPr>
          <p:cNvSpPr txBox="1"/>
          <p:nvPr/>
        </p:nvSpPr>
        <p:spPr>
          <a:xfrm>
            <a:off x="9040483" y="5952226"/>
            <a:ext cx="2458528" cy="369332"/>
          </a:xfrm>
          <a:prstGeom prst="rect">
            <a:avLst/>
          </a:prstGeom>
          <a:noFill/>
        </p:spPr>
        <p:txBody>
          <a:bodyPr wrap="square" rtlCol="0">
            <a:spAutoFit/>
          </a:bodyPr>
          <a:lstStyle/>
          <a:p>
            <a:r>
              <a:rPr lang="en-GB" dirty="0"/>
              <a:t>(Thompson, 2016)</a:t>
            </a:r>
          </a:p>
        </p:txBody>
      </p:sp>
    </p:spTree>
    <p:extLst>
      <p:ext uri="{BB962C8B-B14F-4D97-AF65-F5344CB8AC3E}">
        <p14:creationId xmlns:p14="http://schemas.microsoft.com/office/powerpoint/2010/main" val="1554058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40B2FA-4901-4E7B-9AF8-3869837C65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1CBFEE-C806-847F-099C-9197D32FD5CB}"/>
              </a:ext>
            </a:extLst>
          </p:cNvPr>
          <p:cNvSpPr>
            <a:spLocks noGrp="1"/>
          </p:cNvSpPr>
          <p:nvPr>
            <p:ph type="title"/>
          </p:nvPr>
        </p:nvSpPr>
        <p:spPr/>
        <p:txBody>
          <a:bodyPr/>
          <a:lstStyle/>
          <a:p>
            <a:r>
              <a:rPr lang="en-GB" dirty="0"/>
              <a:t>An Introduction to Oppression: Summary</a:t>
            </a:r>
          </a:p>
        </p:txBody>
      </p:sp>
      <p:sp>
        <p:nvSpPr>
          <p:cNvPr id="3" name="Content Placeholder 2">
            <a:extLst>
              <a:ext uri="{FF2B5EF4-FFF2-40B4-BE49-F238E27FC236}">
                <a16:creationId xmlns:a16="http://schemas.microsoft.com/office/drawing/2014/main" id="{643A77DA-36E9-6299-3769-8A58C58FBD0E}"/>
              </a:ext>
            </a:extLst>
          </p:cNvPr>
          <p:cNvSpPr>
            <a:spLocks noGrp="1"/>
          </p:cNvSpPr>
          <p:nvPr>
            <p:ph idx="1"/>
          </p:nvPr>
        </p:nvSpPr>
        <p:spPr>
          <a:xfrm>
            <a:off x="3780148" y="2932981"/>
            <a:ext cx="7956222" cy="3559894"/>
          </a:xfrm>
        </p:spPr>
        <p:txBody>
          <a:bodyPr>
            <a:normAutofit/>
          </a:bodyPr>
          <a:lstStyle/>
          <a:p>
            <a:pPr marL="0" indent="0">
              <a:buNone/>
            </a:pPr>
            <a:r>
              <a:rPr lang="en-GB" dirty="0"/>
              <a:t>In summary, oppression diminishes people’s humanity, restricting their potential and denying them the right to pursue life plans freely. </a:t>
            </a:r>
          </a:p>
          <a:p>
            <a:pPr lvl="1"/>
            <a:endParaRPr lang="en-GB" dirty="0"/>
          </a:p>
          <a:p>
            <a:endParaRPr lang="en-GB" b="1" dirty="0"/>
          </a:p>
        </p:txBody>
      </p:sp>
      <p:sp>
        <p:nvSpPr>
          <p:cNvPr id="4" name="TextBox 3">
            <a:extLst>
              <a:ext uri="{FF2B5EF4-FFF2-40B4-BE49-F238E27FC236}">
                <a16:creationId xmlns:a16="http://schemas.microsoft.com/office/drawing/2014/main" id="{ADCD52C3-0F4A-F0BA-0AA5-C3E9D0D9457C}"/>
              </a:ext>
            </a:extLst>
          </p:cNvPr>
          <p:cNvSpPr txBox="1"/>
          <p:nvPr/>
        </p:nvSpPr>
        <p:spPr>
          <a:xfrm>
            <a:off x="9040483" y="5952226"/>
            <a:ext cx="2458528" cy="369332"/>
          </a:xfrm>
          <a:prstGeom prst="rect">
            <a:avLst/>
          </a:prstGeom>
          <a:noFill/>
        </p:spPr>
        <p:txBody>
          <a:bodyPr wrap="square" rtlCol="0">
            <a:spAutoFit/>
          </a:bodyPr>
          <a:lstStyle/>
          <a:p>
            <a:r>
              <a:rPr lang="en-GB" dirty="0"/>
              <a:t>(Thompson, 2016)</a:t>
            </a:r>
          </a:p>
        </p:txBody>
      </p:sp>
    </p:spTree>
    <p:extLst>
      <p:ext uri="{BB962C8B-B14F-4D97-AF65-F5344CB8AC3E}">
        <p14:creationId xmlns:p14="http://schemas.microsoft.com/office/powerpoint/2010/main" val="160189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DF58E-728B-BF60-5705-F7680CD90655}"/>
              </a:ext>
            </a:extLst>
          </p:cNvPr>
          <p:cNvSpPr>
            <a:spLocks noGrp="1"/>
          </p:cNvSpPr>
          <p:nvPr>
            <p:ph type="title"/>
          </p:nvPr>
        </p:nvSpPr>
        <p:spPr/>
        <p:txBody>
          <a:bodyPr/>
          <a:lstStyle/>
          <a:p>
            <a:r>
              <a:rPr lang="en-GB" dirty="0"/>
              <a:t>Iris Marion Young (2004)</a:t>
            </a:r>
          </a:p>
        </p:txBody>
      </p:sp>
      <p:sp>
        <p:nvSpPr>
          <p:cNvPr id="3" name="Content Placeholder 2">
            <a:extLst>
              <a:ext uri="{FF2B5EF4-FFF2-40B4-BE49-F238E27FC236}">
                <a16:creationId xmlns:a16="http://schemas.microsoft.com/office/drawing/2014/main" id="{D75A9E95-CF64-719F-C3BC-3BC327365E40}"/>
              </a:ext>
            </a:extLst>
          </p:cNvPr>
          <p:cNvSpPr>
            <a:spLocks noGrp="1"/>
          </p:cNvSpPr>
          <p:nvPr>
            <p:ph idx="1"/>
          </p:nvPr>
        </p:nvSpPr>
        <p:spPr/>
        <p:txBody>
          <a:bodyPr/>
          <a:lstStyle/>
          <a:p>
            <a:r>
              <a:rPr lang="en-GB" dirty="0"/>
              <a:t>(2</a:t>
            </a:r>
            <a:r>
              <a:rPr lang="en-GB" baseline="30000" dirty="0"/>
              <a:t>nd</a:t>
            </a:r>
            <a:r>
              <a:rPr lang="en-GB" dirty="0"/>
              <a:t> January 1949 – 1</a:t>
            </a:r>
            <a:r>
              <a:rPr lang="en-GB" baseline="30000" dirty="0"/>
              <a:t>st</a:t>
            </a:r>
            <a:r>
              <a:rPr lang="en-GB" dirty="0"/>
              <a:t> August 2006)</a:t>
            </a:r>
          </a:p>
          <a:p>
            <a:r>
              <a:rPr lang="en-GB" dirty="0"/>
              <a:t>An American Political Theorist and Socialist Feminist </a:t>
            </a:r>
          </a:p>
          <a:p>
            <a:r>
              <a:rPr lang="en-GB" dirty="0"/>
              <a:t>Focused on the Nature of justice and social difference </a:t>
            </a:r>
          </a:p>
          <a:p>
            <a:r>
              <a:rPr lang="en-GB" dirty="0"/>
              <a:t>Coined the ‘five faces of Oppression’ model, published in </a:t>
            </a:r>
            <a:r>
              <a:rPr lang="en-GB" i="1" dirty="0"/>
              <a:t>Justice and the Politics of Difference </a:t>
            </a:r>
            <a:r>
              <a:rPr lang="en-GB" dirty="0"/>
              <a:t>(1990) </a:t>
            </a:r>
          </a:p>
        </p:txBody>
      </p:sp>
      <p:pic>
        <p:nvPicPr>
          <p:cNvPr id="1026" name="Picture 2">
            <a:extLst>
              <a:ext uri="{FF2B5EF4-FFF2-40B4-BE49-F238E27FC236}">
                <a16:creationId xmlns:a16="http://schemas.microsoft.com/office/drawing/2014/main" id="{20E8E81F-A96A-B93B-6F28-E74036C20B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630" y="1825625"/>
            <a:ext cx="2095500" cy="3143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6000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BB3C0-C2CC-640A-3EE5-0C617502A596}"/>
              </a:ext>
            </a:extLst>
          </p:cNvPr>
          <p:cNvSpPr>
            <a:spLocks noGrp="1"/>
          </p:cNvSpPr>
          <p:nvPr>
            <p:ph type="title"/>
          </p:nvPr>
        </p:nvSpPr>
        <p:spPr/>
        <p:txBody>
          <a:bodyPr/>
          <a:lstStyle/>
          <a:p>
            <a:r>
              <a:rPr lang="en-GB"/>
              <a:t>Iris Marion Young (2004): </a:t>
            </a:r>
            <a:br>
              <a:rPr lang="en-GB"/>
            </a:br>
            <a:r>
              <a:rPr lang="en-GB"/>
              <a:t>The 5 Faces of Oppression </a:t>
            </a:r>
            <a:endParaRPr lang="en-GB" dirty="0"/>
          </a:p>
        </p:txBody>
      </p:sp>
      <p:sp>
        <p:nvSpPr>
          <p:cNvPr id="3" name="Content Placeholder 2">
            <a:extLst>
              <a:ext uri="{FF2B5EF4-FFF2-40B4-BE49-F238E27FC236}">
                <a16:creationId xmlns:a16="http://schemas.microsoft.com/office/drawing/2014/main" id="{E892D4F6-41A1-CA4A-2939-0E16FD637077}"/>
              </a:ext>
            </a:extLst>
          </p:cNvPr>
          <p:cNvSpPr>
            <a:spLocks noGrp="1"/>
          </p:cNvSpPr>
          <p:nvPr>
            <p:ph idx="1"/>
          </p:nvPr>
        </p:nvSpPr>
        <p:spPr>
          <a:xfrm>
            <a:off x="-77637" y="2429475"/>
            <a:ext cx="3129610" cy="3082805"/>
          </a:xfrm>
        </p:spPr>
        <p:txBody>
          <a:bodyPr/>
          <a:lstStyle/>
          <a:p>
            <a:pPr marL="914400" lvl="1" indent="-457200">
              <a:buFont typeface="+mj-lt"/>
              <a:buAutoNum type="arabicPeriod"/>
            </a:pPr>
            <a:r>
              <a:rPr lang="en-GB" b="1" dirty="0">
                <a:solidFill>
                  <a:schemeClr val="accent6">
                    <a:lumMod val="60000"/>
                    <a:lumOff val="40000"/>
                  </a:schemeClr>
                </a:solidFill>
              </a:rPr>
              <a:t>Exploitation</a:t>
            </a:r>
          </a:p>
          <a:p>
            <a:pPr marL="914400" lvl="1" indent="-457200">
              <a:buFont typeface="+mj-lt"/>
              <a:buAutoNum type="arabicPeriod"/>
            </a:pPr>
            <a:r>
              <a:rPr lang="en-GB" dirty="0">
                <a:solidFill>
                  <a:schemeClr val="bg1"/>
                </a:solidFill>
              </a:rPr>
              <a:t>Marginalisation</a:t>
            </a:r>
          </a:p>
          <a:p>
            <a:pPr marL="914400" lvl="1" indent="-457200">
              <a:buFont typeface="+mj-lt"/>
              <a:buAutoNum type="arabicPeriod"/>
            </a:pPr>
            <a:r>
              <a:rPr lang="en-GB" dirty="0">
                <a:solidFill>
                  <a:schemeClr val="bg1"/>
                </a:solidFill>
              </a:rPr>
              <a:t>Powerlessness</a:t>
            </a:r>
          </a:p>
          <a:p>
            <a:pPr marL="914400" lvl="1" indent="-457200">
              <a:buFont typeface="+mj-lt"/>
              <a:buAutoNum type="arabicPeriod"/>
            </a:pPr>
            <a:r>
              <a:rPr lang="en-GB" dirty="0">
                <a:solidFill>
                  <a:schemeClr val="bg1"/>
                </a:solidFill>
              </a:rPr>
              <a:t>Cultural Imperialism </a:t>
            </a:r>
          </a:p>
          <a:p>
            <a:pPr marL="914400" lvl="1" indent="-457200">
              <a:buFont typeface="+mj-lt"/>
              <a:buAutoNum type="arabicPeriod"/>
            </a:pPr>
            <a:r>
              <a:rPr lang="en-GB" dirty="0">
                <a:solidFill>
                  <a:schemeClr val="bg1"/>
                </a:solidFill>
              </a:rPr>
              <a:t>Violence</a:t>
            </a:r>
          </a:p>
          <a:p>
            <a:pPr lvl="1"/>
            <a:endParaRPr lang="en-GB" u="sng" dirty="0"/>
          </a:p>
        </p:txBody>
      </p:sp>
      <p:sp>
        <p:nvSpPr>
          <p:cNvPr id="7" name="TextBox 6">
            <a:extLst>
              <a:ext uri="{FF2B5EF4-FFF2-40B4-BE49-F238E27FC236}">
                <a16:creationId xmlns:a16="http://schemas.microsoft.com/office/drawing/2014/main" id="{A3DEDD6B-DEC6-14F2-B8E0-966CF63F0C11}"/>
              </a:ext>
            </a:extLst>
          </p:cNvPr>
          <p:cNvSpPr txBox="1"/>
          <p:nvPr/>
        </p:nvSpPr>
        <p:spPr>
          <a:xfrm>
            <a:off x="3360014" y="1768417"/>
            <a:ext cx="6469811" cy="4431983"/>
          </a:xfrm>
          <a:prstGeom prst="rect">
            <a:avLst/>
          </a:prstGeom>
          <a:noFill/>
        </p:spPr>
        <p:txBody>
          <a:bodyPr wrap="square" rtlCol="0">
            <a:spAutoFit/>
          </a:bodyPr>
          <a:lstStyle/>
          <a:p>
            <a:r>
              <a:rPr lang="en-GB" sz="2400" dirty="0"/>
              <a:t>Exploitation is the act of using people’s labours to produce profit while not compensating them fairly. </a:t>
            </a:r>
          </a:p>
          <a:p>
            <a:pPr marL="457200" indent="-457200">
              <a:buFont typeface="Arial" panose="020B0604020202020204" pitchFamily="34" charset="0"/>
              <a:buChar char="•"/>
            </a:pPr>
            <a:endParaRPr lang="en-GB" sz="2400" dirty="0"/>
          </a:p>
          <a:p>
            <a:r>
              <a:rPr lang="en-GB" sz="2400" dirty="0"/>
              <a:t>Exploitation uses capitalism to oppress. </a:t>
            </a:r>
          </a:p>
          <a:p>
            <a:pPr marL="457200" indent="-457200">
              <a:buFont typeface="Arial" panose="020B0604020202020204" pitchFamily="34" charset="0"/>
              <a:buChar char="•"/>
            </a:pPr>
            <a:endParaRPr lang="en-GB" sz="2400" dirty="0"/>
          </a:p>
          <a:p>
            <a:r>
              <a:rPr lang="en-GB" sz="2400" dirty="0"/>
              <a:t>The economic theory of capitalism states that people are free to exchange goods freely. </a:t>
            </a:r>
          </a:p>
          <a:p>
            <a:pPr marL="457200" indent="-457200">
              <a:buFont typeface="Arial" panose="020B0604020202020204" pitchFamily="34" charset="0"/>
              <a:buChar char="•"/>
            </a:pPr>
            <a:endParaRPr lang="en-GB" sz="2400" dirty="0"/>
          </a:p>
          <a:p>
            <a:r>
              <a:rPr lang="en-GB" sz="2400" dirty="0"/>
              <a:t>Yet, whenever this has happened throughout history, it has created different classes of people: wealthy and poor</a:t>
            </a:r>
          </a:p>
          <a:p>
            <a:endParaRPr lang="en-GB" dirty="0"/>
          </a:p>
        </p:txBody>
      </p:sp>
      <p:pic>
        <p:nvPicPr>
          <p:cNvPr id="8" name="Picture 2" descr="What is exploitation? | MR Online">
            <a:extLst>
              <a:ext uri="{FF2B5EF4-FFF2-40B4-BE49-F238E27FC236}">
                <a16:creationId xmlns:a16="http://schemas.microsoft.com/office/drawing/2014/main" id="{1ABD70B4-C913-B256-1A07-9C7C588D199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387" r="34902"/>
          <a:stretch/>
        </p:blipFill>
        <p:spPr bwMode="auto">
          <a:xfrm>
            <a:off x="9709055" y="2893400"/>
            <a:ext cx="2296610" cy="338472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98151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par>
                                <p:cTn id="19" presetID="10"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5E8A10-DA10-F830-DFDA-8E6B82DFFF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6CE4BF-CF4F-EFA5-0AD9-48C02F39D813}"/>
              </a:ext>
            </a:extLst>
          </p:cNvPr>
          <p:cNvSpPr>
            <a:spLocks noGrp="1"/>
          </p:cNvSpPr>
          <p:nvPr>
            <p:ph type="title"/>
          </p:nvPr>
        </p:nvSpPr>
        <p:spPr/>
        <p:txBody>
          <a:bodyPr/>
          <a:lstStyle/>
          <a:p>
            <a:r>
              <a:rPr lang="en-GB" dirty="0"/>
              <a:t>Iris Marion Young (2004): </a:t>
            </a:r>
            <a:br>
              <a:rPr lang="en-GB" dirty="0"/>
            </a:br>
            <a:r>
              <a:rPr lang="en-GB" dirty="0"/>
              <a:t>The 5 Faces of Oppression </a:t>
            </a:r>
          </a:p>
        </p:txBody>
      </p:sp>
      <p:sp>
        <p:nvSpPr>
          <p:cNvPr id="3" name="Content Placeholder 2">
            <a:extLst>
              <a:ext uri="{FF2B5EF4-FFF2-40B4-BE49-F238E27FC236}">
                <a16:creationId xmlns:a16="http://schemas.microsoft.com/office/drawing/2014/main" id="{354D6E0E-DD4A-4D27-4F35-79C99AF46705}"/>
              </a:ext>
            </a:extLst>
          </p:cNvPr>
          <p:cNvSpPr>
            <a:spLocks noGrp="1"/>
          </p:cNvSpPr>
          <p:nvPr>
            <p:ph idx="1"/>
          </p:nvPr>
        </p:nvSpPr>
        <p:spPr>
          <a:xfrm>
            <a:off x="-77637" y="2429475"/>
            <a:ext cx="3129610" cy="3082805"/>
          </a:xfrm>
        </p:spPr>
        <p:txBody>
          <a:bodyPr/>
          <a:lstStyle/>
          <a:p>
            <a:pPr marL="914400" lvl="1" indent="-457200">
              <a:buFont typeface="+mj-lt"/>
              <a:buAutoNum type="arabicPeriod"/>
            </a:pPr>
            <a:r>
              <a:rPr lang="en-GB" dirty="0">
                <a:solidFill>
                  <a:schemeClr val="bg1"/>
                </a:solidFill>
              </a:rPr>
              <a:t>Exploitation</a:t>
            </a:r>
          </a:p>
          <a:p>
            <a:pPr marL="914400" lvl="1" indent="-457200">
              <a:buFont typeface="+mj-lt"/>
              <a:buAutoNum type="arabicPeriod"/>
            </a:pPr>
            <a:r>
              <a:rPr lang="en-GB" b="1" dirty="0">
                <a:solidFill>
                  <a:schemeClr val="accent6">
                    <a:lumMod val="60000"/>
                    <a:lumOff val="40000"/>
                  </a:schemeClr>
                </a:solidFill>
              </a:rPr>
              <a:t>Marginalisation</a:t>
            </a:r>
          </a:p>
          <a:p>
            <a:pPr marL="914400" lvl="1" indent="-457200">
              <a:buFont typeface="+mj-lt"/>
              <a:buAutoNum type="arabicPeriod"/>
            </a:pPr>
            <a:r>
              <a:rPr lang="en-GB" dirty="0">
                <a:solidFill>
                  <a:schemeClr val="bg1"/>
                </a:solidFill>
              </a:rPr>
              <a:t>Powerlessness</a:t>
            </a:r>
          </a:p>
          <a:p>
            <a:pPr marL="914400" lvl="1" indent="-457200">
              <a:buFont typeface="+mj-lt"/>
              <a:buAutoNum type="arabicPeriod"/>
            </a:pPr>
            <a:r>
              <a:rPr lang="en-GB" dirty="0">
                <a:solidFill>
                  <a:schemeClr val="bg1"/>
                </a:solidFill>
              </a:rPr>
              <a:t>Cultural Imperialism </a:t>
            </a:r>
          </a:p>
          <a:p>
            <a:pPr marL="914400" lvl="1" indent="-457200">
              <a:buFont typeface="+mj-lt"/>
              <a:buAutoNum type="arabicPeriod"/>
            </a:pPr>
            <a:r>
              <a:rPr lang="en-GB" dirty="0">
                <a:solidFill>
                  <a:schemeClr val="bg1"/>
                </a:solidFill>
              </a:rPr>
              <a:t>Violence</a:t>
            </a:r>
          </a:p>
          <a:p>
            <a:pPr lvl="1"/>
            <a:endParaRPr lang="en-GB" u="sng" dirty="0"/>
          </a:p>
        </p:txBody>
      </p:sp>
      <p:sp>
        <p:nvSpPr>
          <p:cNvPr id="7" name="TextBox 6">
            <a:extLst>
              <a:ext uri="{FF2B5EF4-FFF2-40B4-BE49-F238E27FC236}">
                <a16:creationId xmlns:a16="http://schemas.microsoft.com/office/drawing/2014/main" id="{683CBACC-E322-B44A-DBF2-B5480EFD750A}"/>
              </a:ext>
            </a:extLst>
          </p:cNvPr>
          <p:cNvSpPr txBox="1"/>
          <p:nvPr/>
        </p:nvSpPr>
        <p:spPr>
          <a:xfrm>
            <a:off x="3494666" y="2294628"/>
            <a:ext cx="8527186" cy="4062651"/>
          </a:xfrm>
          <a:prstGeom prst="rect">
            <a:avLst/>
          </a:prstGeom>
          <a:noFill/>
        </p:spPr>
        <p:txBody>
          <a:bodyPr wrap="square" rtlCol="0">
            <a:spAutoFit/>
          </a:bodyPr>
          <a:lstStyle/>
          <a:p>
            <a:r>
              <a:rPr lang="en-GB" sz="2400" dirty="0"/>
              <a:t>Marginalization is the act of relegating or confining a group of people to a lower social standing or outer limit or edge of society. </a:t>
            </a:r>
          </a:p>
          <a:p>
            <a:pPr marL="342900" indent="-342900">
              <a:buFont typeface="Arial" panose="020B0604020202020204" pitchFamily="34" charset="0"/>
              <a:buChar char="•"/>
            </a:pPr>
            <a:endParaRPr lang="en-GB" sz="2400" dirty="0"/>
          </a:p>
          <a:p>
            <a:r>
              <a:rPr lang="en-GB" sz="2400" dirty="0"/>
              <a:t>Most commonly, people are marginalized based upon race.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r>
              <a:rPr lang="en-GB" sz="2400" dirty="0"/>
              <a:t>One prominent example is the Aboriginal </a:t>
            </a:r>
          </a:p>
          <a:p>
            <a:r>
              <a:rPr lang="en-GB" sz="2400" dirty="0"/>
              <a:t>communities of Australia that were excluded </a:t>
            </a:r>
          </a:p>
          <a:p>
            <a:r>
              <a:rPr lang="en-GB" sz="2400" dirty="0"/>
              <a:t>from society and pushed farther and farther </a:t>
            </a:r>
          </a:p>
          <a:p>
            <a:r>
              <a:rPr lang="en-GB" sz="2400" dirty="0"/>
              <a:t>away from their homelands as cities grew</a:t>
            </a:r>
          </a:p>
          <a:p>
            <a:endParaRPr lang="en-GB" dirty="0"/>
          </a:p>
        </p:txBody>
      </p:sp>
      <p:pic>
        <p:nvPicPr>
          <p:cNvPr id="1026" name="Picture 2" descr="Anthropology Has New Theory on Australian Aboriginals">
            <a:extLst>
              <a:ext uri="{FF2B5EF4-FFF2-40B4-BE49-F238E27FC236}">
                <a16:creationId xmlns:a16="http://schemas.microsoft.com/office/drawing/2014/main" id="{070D67E9-36CE-E06E-EC22-05F648F161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81083" y="4114176"/>
            <a:ext cx="3044286" cy="2243103"/>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02708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xEl>
                                              <p:pRg st="8" end="8"/>
                                            </p:txEl>
                                          </p:spTgt>
                                        </p:tgtEl>
                                        <p:attrNameLst>
                                          <p:attrName>style.visibility</p:attrName>
                                        </p:attrNameLst>
                                      </p:cBhvr>
                                      <p:to>
                                        <p:strVal val="visible"/>
                                      </p:to>
                                    </p:set>
                                  </p:childTnLst>
                                </p:cTn>
                              </p:par>
                              <p:par>
                                <p:cTn id="21" presetID="10" presetClass="entr" presetSubtype="0" fill="hold" nodeType="withEffect">
                                  <p:stCondLst>
                                    <p:cond delay="0"/>
                                  </p:stCondLst>
                                  <p:childTnLst>
                                    <p:set>
                                      <p:cBhvr>
                                        <p:cTn id="22" dur="1" fill="hold">
                                          <p:stCondLst>
                                            <p:cond delay="0"/>
                                          </p:stCondLst>
                                        </p:cTn>
                                        <p:tgtEl>
                                          <p:spTgt spid="1026"/>
                                        </p:tgtEl>
                                        <p:attrNameLst>
                                          <p:attrName>style.visibility</p:attrName>
                                        </p:attrNameLst>
                                      </p:cBhvr>
                                      <p:to>
                                        <p:strVal val="visible"/>
                                      </p:to>
                                    </p:set>
                                    <p:animEffect transition="in" filter="fade">
                                      <p:cBhvr>
                                        <p:cTn id="23"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57F230-A9C2-FFB0-F47D-08DC5E2A40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53383E-7608-8185-DC7F-7A83EEDEF847}"/>
              </a:ext>
            </a:extLst>
          </p:cNvPr>
          <p:cNvSpPr>
            <a:spLocks noGrp="1"/>
          </p:cNvSpPr>
          <p:nvPr>
            <p:ph type="title"/>
          </p:nvPr>
        </p:nvSpPr>
        <p:spPr/>
        <p:txBody>
          <a:bodyPr/>
          <a:lstStyle/>
          <a:p>
            <a:r>
              <a:rPr lang="en-GB" dirty="0"/>
              <a:t>Iris Marion Young (2004): </a:t>
            </a:r>
            <a:br>
              <a:rPr lang="en-GB" dirty="0"/>
            </a:br>
            <a:r>
              <a:rPr lang="en-GB" dirty="0"/>
              <a:t>The 5 Faces of Oppression </a:t>
            </a:r>
          </a:p>
        </p:txBody>
      </p:sp>
      <p:sp>
        <p:nvSpPr>
          <p:cNvPr id="3" name="Content Placeholder 2">
            <a:extLst>
              <a:ext uri="{FF2B5EF4-FFF2-40B4-BE49-F238E27FC236}">
                <a16:creationId xmlns:a16="http://schemas.microsoft.com/office/drawing/2014/main" id="{E0739E70-70B8-CF81-9A50-421F2B557A38}"/>
              </a:ext>
            </a:extLst>
          </p:cNvPr>
          <p:cNvSpPr>
            <a:spLocks noGrp="1"/>
          </p:cNvSpPr>
          <p:nvPr>
            <p:ph idx="1"/>
          </p:nvPr>
        </p:nvSpPr>
        <p:spPr>
          <a:xfrm>
            <a:off x="-77637" y="2429475"/>
            <a:ext cx="3129610" cy="3082805"/>
          </a:xfrm>
        </p:spPr>
        <p:txBody>
          <a:bodyPr/>
          <a:lstStyle/>
          <a:p>
            <a:pPr marL="914400" lvl="1" indent="-457200">
              <a:buFont typeface="+mj-lt"/>
              <a:buAutoNum type="arabicPeriod"/>
            </a:pPr>
            <a:r>
              <a:rPr lang="en-GB" dirty="0">
                <a:solidFill>
                  <a:schemeClr val="bg1"/>
                </a:solidFill>
              </a:rPr>
              <a:t>Exploitation</a:t>
            </a:r>
          </a:p>
          <a:p>
            <a:pPr marL="914400" lvl="1" indent="-457200">
              <a:buFont typeface="+mj-lt"/>
              <a:buAutoNum type="arabicPeriod"/>
            </a:pPr>
            <a:r>
              <a:rPr lang="en-GB" dirty="0">
                <a:solidFill>
                  <a:schemeClr val="bg1"/>
                </a:solidFill>
              </a:rPr>
              <a:t>Marginalisation</a:t>
            </a:r>
          </a:p>
          <a:p>
            <a:pPr marL="914400" lvl="1" indent="-457200">
              <a:buFont typeface="+mj-lt"/>
              <a:buAutoNum type="arabicPeriod"/>
            </a:pPr>
            <a:r>
              <a:rPr lang="en-GB" b="1" dirty="0">
                <a:solidFill>
                  <a:schemeClr val="accent6">
                    <a:lumMod val="60000"/>
                    <a:lumOff val="40000"/>
                  </a:schemeClr>
                </a:solidFill>
              </a:rPr>
              <a:t>Powerlessness</a:t>
            </a:r>
          </a:p>
          <a:p>
            <a:pPr marL="914400" lvl="1" indent="-457200">
              <a:buFont typeface="+mj-lt"/>
              <a:buAutoNum type="arabicPeriod"/>
            </a:pPr>
            <a:r>
              <a:rPr lang="en-GB" dirty="0">
                <a:solidFill>
                  <a:schemeClr val="bg1"/>
                </a:solidFill>
              </a:rPr>
              <a:t>Cultural Imperialism </a:t>
            </a:r>
          </a:p>
          <a:p>
            <a:pPr marL="914400" lvl="1" indent="-457200">
              <a:buFont typeface="+mj-lt"/>
              <a:buAutoNum type="arabicPeriod"/>
            </a:pPr>
            <a:r>
              <a:rPr lang="en-GB" dirty="0">
                <a:solidFill>
                  <a:schemeClr val="bg1"/>
                </a:solidFill>
              </a:rPr>
              <a:t>Violence</a:t>
            </a:r>
          </a:p>
          <a:p>
            <a:pPr lvl="1"/>
            <a:endParaRPr lang="en-GB" u="sng" dirty="0"/>
          </a:p>
        </p:txBody>
      </p:sp>
      <p:sp>
        <p:nvSpPr>
          <p:cNvPr id="7" name="TextBox 6">
            <a:extLst>
              <a:ext uri="{FF2B5EF4-FFF2-40B4-BE49-F238E27FC236}">
                <a16:creationId xmlns:a16="http://schemas.microsoft.com/office/drawing/2014/main" id="{200BB6D0-1E78-106B-B8CB-47EDB1FC8662}"/>
              </a:ext>
            </a:extLst>
          </p:cNvPr>
          <p:cNvSpPr txBox="1"/>
          <p:nvPr/>
        </p:nvSpPr>
        <p:spPr>
          <a:xfrm>
            <a:off x="3494666" y="2423575"/>
            <a:ext cx="8527186" cy="4062651"/>
          </a:xfrm>
          <a:prstGeom prst="rect">
            <a:avLst/>
          </a:prstGeom>
          <a:noFill/>
        </p:spPr>
        <p:txBody>
          <a:bodyPr wrap="square" rtlCol="0">
            <a:spAutoFit/>
          </a:bodyPr>
          <a:lstStyle/>
          <a:p>
            <a:r>
              <a:rPr lang="en-GB" sz="2400" dirty="0"/>
              <a:t>Powerlessness links to Marx’s theory of socialism: some people “have” power while others “have-not”. </a:t>
            </a:r>
          </a:p>
          <a:p>
            <a:endParaRPr lang="en-GB" sz="2400" dirty="0"/>
          </a:p>
          <a:p>
            <a:r>
              <a:rPr lang="en-GB" sz="2400" dirty="0"/>
              <a:t>The powerless are dominated by the ruling class and are situated to take orders and rarely have the right to give them. </a:t>
            </a:r>
          </a:p>
          <a:p>
            <a:endParaRPr lang="en-GB" sz="2400" dirty="0"/>
          </a:p>
          <a:p>
            <a:r>
              <a:rPr lang="en-GB" sz="2400" dirty="0"/>
              <a:t>Some of the fundamental injustices associated with powerlessness are inhibition to develop one’s capacities, lack of decision-making power, and exposure to disrespectful treatment because of the lowered status.</a:t>
            </a:r>
          </a:p>
          <a:p>
            <a:endParaRPr lang="en-GB" dirty="0"/>
          </a:p>
        </p:txBody>
      </p:sp>
      <p:pic>
        <p:nvPicPr>
          <p:cNvPr id="2050" name="Picture 2" descr="Zionism &amp; Communism | Our Everyday Life">
            <a:extLst>
              <a:ext uri="{FF2B5EF4-FFF2-40B4-BE49-F238E27FC236}">
                <a16:creationId xmlns:a16="http://schemas.microsoft.com/office/drawing/2014/main" id="{91985BB1-62F6-4B92-9C71-43F76FAF08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3948" y="155276"/>
            <a:ext cx="1600739" cy="213431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23860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0" presetClass="entr" presetSubtype="0" fill="hold" nodeType="withEffect">
                                  <p:stCondLst>
                                    <p:cond delay="0"/>
                                  </p:stCondLst>
                                  <p:childTnLst>
                                    <p:set>
                                      <p:cBhvr>
                                        <p:cTn id="8" dur="1" fill="hold">
                                          <p:stCondLst>
                                            <p:cond delay="0"/>
                                          </p:stCondLst>
                                        </p:cTn>
                                        <p:tgtEl>
                                          <p:spTgt spid="2050"/>
                                        </p:tgtEl>
                                        <p:attrNameLst>
                                          <p:attrName>style.visibility</p:attrName>
                                        </p:attrNameLst>
                                      </p:cBhvr>
                                      <p:to>
                                        <p:strVal val="visible"/>
                                      </p:to>
                                    </p:set>
                                    <p:animEffect transition="in" filter="fade">
                                      <p:cBhvr>
                                        <p:cTn id="9" dur="500"/>
                                        <p:tgtEl>
                                          <p:spTgt spid="2050"/>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099A1E-DF95-BD3D-0204-7AEA85418E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F369E7-A326-13B3-5D7D-B596951A2BE1}"/>
              </a:ext>
            </a:extLst>
          </p:cNvPr>
          <p:cNvSpPr>
            <a:spLocks noGrp="1"/>
          </p:cNvSpPr>
          <p:nvPr>
            <p:ph type="title"/>
          </p:nvPr>
        </p:nvSpPr>
        <p:spPr/>
        <p:txBody>
          <a:bodyPr/>
          <a:lstStyle/>
          <a:p>
            <a:r>
              <a:rPr lang="en-GB" dirty="0"/>
              <a:t>Iris Marion Young (2004): </a:t>
            </a:r>
            <a:br>
              <a:rPr lang="en-GB" dirty="0"/>
            </a:br>
            <a:r>
              <a:rPr lang="en-GB" dirty="0"/>
              <a:t>The 5 Faces of Oppression </a:t>
            </a:r>
          </a:p>
        </p:txBody>
      </p:sp>
      <p:sp>
        <p:nvSpPr>
          <p:cNvPr id="3" name="Content Placeholder 2">
            <a:extLst>
              <a:ext uri="{FF2B5EF4-FFF2-40B4-BE49-F238E27FC236}">
                <a16:creationId xmlns:a16="http://schemas.microsoft.com/office/drawing/2014/main" id="{46A2B310-18B1-83F5-8B26-E8AED9F625EE}"/>
              </a:ext>
            </a:extLst>
          </p:cNvPr>
          <p:cNvSpPr>
            <a:spLocks noGrp="1"/>
          </p:cNvSpPr>
          <p:nvPr>
            <p:ph idx="1"/>
          </p:nvPr>
        </p:nvSpPr>
        <p:spPr>
          <a:xfrm>
            <a:off x="-77637" y="2429475"/>
            <a:ext cx="3129610" cy="3082805"/>
          </a:xfrm>
        </p:spPr>
        <p:txBody>
          <a:bodyPr/>
          <a:lstStyle/>
          <a:p>
            <a:pPr marL="914400" lvl="1" indent="-457200">
              <a:buFont typeface="+mj-lt"/>
              <a:buAutoNum type="arabicPeriod"/>
            </a:pPr>
            <a:r>
              <a:rPr lang="en-GB" dirty="0">
                <a:solidFill>
                  <a:schemeClr val="bg1"/>
                </a:solidFill>
              </a:rPr>
              <a:t>Exploitation</a:t>
            </a:r>
          </a:p>
          <a:p>
            <a:pPr marL="914400" lvl="1" indent="-457200">
              <a:buFont typeface="+mj-lt"/>
              <a:buAutoNum type="arabicPeriod"/>
            </a:pPr>
            <a:r>
              <a:rPr lang="en-GB" dirty="0">
                <a:solidFill>
                  <a:schemeClr val="bg1"/>
                </a:solidFill>
              </a:rPr>
              <a:t>Marginalisation</a:t>
            </a:r>
          </a:p>
          <a:p>
            <a:pPr marL="914400" lvl="1" indent="-457200">
              <a:buFont typeface="+mj-lt"/>
              <a:buAutoNum type="arabicPeriod"/>
            </a:pPr>
            <a:r>
              <a:rPr lang="en-GB" dirty="0">
                <a:solidFill>
                  <a:schemeClr val="bg1"/>
                </a:solidFill>
              </a:rPr>
              <a:t>Powerlessness</a:t>
            </a:r>
          </a:p>
          <a:p>
            <a:pPr marL="914400" lvl="1" indent="-457200">
              <a:buFont typeface="+mj-lt"/>
              <a:buAutoNum type="arabicPeriod"/>
            </a:pPr>
            <a:r>
              <a:rPr lang="en-GB" b="1" dirty="0">
                <a:solidFill>
                  <a:schemeClr val="accent6">
                    <a:lumMod val="60000"/>
                    <a:lumOff val="40000"/>
                  </a:schemeClr>
                </a:solidFill>
              </a:rPr>
              <a:t>Cultural Imperialism </a:t>
            </a:r>
          </a:p>
          <a:p>
            <a:pPr marL="914400" lvl="1" indent="-457200">
              <a:buFont typeface="+mj-lt"/>
              <a:buAutoNum type="arabicPeriod"/>
            </a:pPr>
            <a:r>
              <a:rPr lang="en-GB" dirty="0">
                <a:solidFill>
                  <a:schemeClr val="bg1"/>
                </a:solidFill>
              </a:rPr>
              <a:t>Violence</a:t>
            </a:r>
          </a:p>
          <a:p>
            <a:pPr lvl="1"/>
            <a:endParaRPr lang="en-GB" u="sng" dirty="0"/>
          </a:p>
        </p:txBody>
      </p:sp>
      <p:sp>
        <p:nvSpPr>
          <p:cNvPr id="7" name="TextBox 6">
            <a:extLst>
              <a:ext uri="{FF2B5EF4-FFF2-40B4-BE49-F238E27FC236}">
                <a16:creationId xmlns:a16="http://schemas.microsoft.com/office/drawing/2014/main" id="{D6FE77B0-B12E-19AB-B0E4-849761975A31}"/>
              </a:ext>
            </a:extLst>
          </p:cNvPr>
          <p:cNvSpPr txBox="1"/>
          <p:nvPr/>
        </p:nvSpPr>
        <p:spPr>
          <a:xfrm>
            <a:off x="3437868" y="2088986"/>
            <a:ext cx="8298502" cy="4062651"/>
          </a:xfrm>
          <a:prstGeom prst="rect">
            <a:avLst/>
          </a:prstGeom>
          <a:noFill/>
        </p:spPr>
        <p:txBody>
          <a:bodyPr wrap="square" rtlCol="0">
            <a:spAutoFit/>
          </a:bodyPr>
          <a:lstStyle/>
          <a:p>
            <a:r>
              <a:rPr lang="en-GB" sz="2400" dirty="0"/>
              <a:t>Cultural Imperialism involves taking the culture of the ruling class and establishing it as the norm. </a:t>
            </a:r>
          </a:p>
          <a:p>
            <a:endParaRPr lang="en-GB" sz="2400" dirty="0"/>
          </a:p>
          <a:p>
            <a:r>
              <a:rPr lang="en-GB" sz="2400" dirty="0"/>
              <a:t>The groups that have power in society control how the people in that society interpret and communicate. </a:t>
            </a:r>
          </a:p>
          <a:p>
            <a:endParaRPr lang="en-GB" sz="2400" dirty="0"/>
          </a:p>
          <a:p>
            <a:r>
              <a:rPr lang="en-GB" sz="2400" dirty="0"/>
              <a:t>Therefore, the beliefs of that society are the most widely disseminated and express the experience, </a:t>
            </a:r>
          </a:p>
          <a:p>
            <a:r>
              <a:rPr lang="en-GB" sz="2400" dirty="0"/>
              <a:t>values, goals and achievements of </a:t>
            </a:r>
          </a:p>
          <a:p>
            <a:r>
              <a:rPr lang="en-GB" sz="2400" dirty="0"/>
              <a:t>these groups. </a:t>
            </a:r>
          </a:p>
          <a:p>
            <a:endParaRPr lang="en-GB" dirty="0"/>
          </a:p>
        </p:txBody>
      </p:sp>
      <p:pic>
        <p:nvPicPr>
          <p:cNvPr id="3074" name="Picture 2" descr="A Guide to the British Aristocracy - Owlcation">
            <a:extLst>
              <a:ext uri="{FF2B5EF4-FFF2-40B4-BE49-F238E27FC236}">
                <a16:creationId xmlns:a16="http://schemas.microsoft.com/office/drawing/2014/main" id="{CE0C5AAA-5E9A-3DC7-3FB4-1207674F4E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21787" y="4769014"/>
            <a:ext cx="3129610" cy="208898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72809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0" presetClass="entr" presetSubtype="0" fill="hold" nodeType="withEffect">
                                  <p:stCondLst>
                                    <p:cond delay="0"/>
                                  </p:stCondLst>
                                  <p:childTnLst>
                                    <p:set>
                                      <p:cBhvr>
                                        <p:cTn id="12" dur="1" fill="hold">
                                          <p:stCondLst>
                                            <p:cond delay="0"/>
                                          </p:stCondLst>
                                        </p:cTn>
                                        <p:tgtEl>
                                          <p:spTgt spid="3074"/>
                                        </p:tgtEl>
                                        <p:attrNameLst>
                                          <p:attrName>style.visibility</p:attrName>
                                        </p:attrNameLst>
                                      </p:cBhvr>
                                      <p:to>
                                        <p:strVal val="visible"/>
                                      </p:to>
                                    </p:set>
                                    <p:animEffect transition="in" filter="fade">
                                      <p:cBhvr>
                                        <p:cTn id="13" dur="500"/>
                                        <p:tgtEl>
                                          <p:spTgt spid="3074"/>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7">
                                            <p:txEl>
                                              <p:pRg st="4" end="4"/>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7">
                                            <p:txEl>
                                              <p:pRg st="5" end="5"/>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B4923C-6D3D-0095-FE6A-CB6ED70CD3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7DE289-B2F1-446C-C81B-8C16F0DDA69D}"/>
              </a:ext>
            </a:extLst>
          </p:cNvPr>
          <p:cNvSpPr>
            <a:spLocks noGrp="1"/>
          </p:cNvSpPr>
          <p:nvPr>
            <p:ph type="title"/>
          </p:nvPr>
        </p:nvSpPr>
        <p:spPr/>
        <p:txBody>
          <a:bodyPr/>
          <a:lstStyle/>
          <a:p>
            <a:r>
              <a:rPr lang="en-GB" dirty="0"/>
              <a:t>Iris Marion Young (2004): </a:t>
            </a:r>
            <a:br>
              <a:rPr lang="en-GB" dirty="0"/>
            </a:br>
            <a:r>
              <a:rPr lang="en-GB" dirty="0"/>
              <a:t>The 5 Faces of Oppression </a:t>
            </a:r>
          </a:p>
        </p:txBody>
      </p:sp>
      <p:sp>
        <p:nvSpPr>
          <p:cNvPr id="3" name="Content Placeholder 2">
            <a:extLst>
              <a:ext uri="{FF2B5EF4-FFF2-40B4-BE49-F238E27FC236}">
                <a16:creationId xmlns:a16="http://schemas.microsoft.com/office/drawing/2014/main" id="{B04B22EB-584C-F84B-730F-56F3DC882ED9}"/>
              </a:ext>
            </a:extLst>
          </p:cNvPr>
          <p:cNvSpPr>
            <a:spLocks noGrp="1"/>
          </p:cNvSpPr>
          <p:nvPr>
            <p:ph idx="1"/>
          </p:nvPr>
        </p:nvSpPr>
        <p:spPr>
          <a:xfrm>
            <a:off x="-77637" y="2429475"/>
            <a:ext cx="3129610" cy="3082805"/>
          </a:xfrm>
        </p:spPr>
        <p:txBody>
          <a:bodyPr/>
          <a:lstStyle/>
          <a:p>
            <a:pPr marL="914400" lvl="1" indent="-457200">
              <a:buFont typeface="+mj-lt"/>
              <a:buAutoNum type="arabicPeriod"/>
            </a:pPr>
            <a:r>
              <a:rPr lang="en-GB" dirty="0">
                <a:solidFill>
                  <a:schemeClr val="bg1"/>
                </a:solidFill>
              </a:rPr>
              <a:t>Exploitation</a:t>
            </a:r>
          </a:p>
          <a:p>
            <a:pPr marL="914400" lvl="1" indent="-457200">
              <a:buFont typeface="+mj-lt"/>
              <a:buAutoNum type="arabicPeriod"/>
            </a:pPr>
            <a:r>
              <a:rPr lang="en-GB" dirty="0">
                <a:solidFill>
                  <a:schemeClr val="bg1"/>
                </a:solidFill>
              </a:rPr>
              <a:t>Marginalisation</a:t>
            </a:r>
          </a:p>
          <a:p>
            <a:pPr marL="914400" lvl="1" indent="-457200">
              <a:buFont typeface="+mj-lt"/>
              <a:buAutoNum type="arabicPeriod"/>
            </a:pPr>
            <a:r>
              <a:rPr lang="en-GB" dirty="0">
                <a:solidFill>
                  <a:schemeClr val="bg1"/>
                </a:solidFill>
              </a:rPr>
              <a:t>Powerlessness</a:t>
            </a:r>
          </a:p>
          <a:p>
            <a:pPr marL="914400" lvl="1" indent="-457200">
              <a:buFont typeface="+mj-lt"/>
              <a:buAutoNum type="arabicPeriod"/>
            </a:pPr>
            <a:r>
              <a:rPr lang="en-GB" dirty="0">
                <a:solidFill>
                  <a:schemeClr val="bg1"/>
                </a:solidFill>
              </a:rPr>
              <a:t>Cultural Imperialism </a:t>
            </a:r>
          </a:p>
          <a:p>
            <a:pPr marL="914400" lvl="1" indent="-457200">
              <a:buFont typeface="+mj-lt"/>
              <a:buAutoNum type="arabicPeriod"/>
            </a:pPr>
            <a:r>
              <a:rPr lang="en-GB" b="1" dirty="0">
                <a:solidFill>
                  <a:schemeClr val="accent6">
                    <a:lumMod val="60000"/>
                    <a:lumOff val="40000"/>
                  </a:schemeClr>
                </a:solidFill>
              </a:rPr>
              <a:t>Violence</a:t>
            </a:r>
          </a:p>
          <a:p>
            <a:pPr lvl="1"/>
            <a:endParaRPr lang="en-GB" u="sng" dirty="0"/>
          </a:p>
        </p:txBody>
      </p:sp>
      <p:sp>
        <p:nvSpPr>
          <p:cNvPr id="7" name="TextBox 6">
            <a:extLst>
              <a:ext uri="{FF2B5EF4-FFF2-40B4-BE49-F238E27FC236}">
                <a16:creationId xmlns:a16="http://schemas.microsoft.com/office/drawing/2014/main" id="{5948938B-057E-0B4C-08AD-D1ED5904589E}"/>
              </a:ext>
            </a:extLst>
          </p:cNvPr>
          <p:cNvSpPr txBox="1"/>
          <p:nvPr/>
        </p:nvSpPr>
        <p:spPr>
          <a:xfrm>
            <a:off x="3437868" y="2978929"/>
            <a:ext cx="8298502" cy="3323987"/>
          </a:xfrm>
          <a:prstGeom prst="rect">
            <a:avLst/>
          </a:prstGeom>
          <a:noFill/>
        </p:spPr>
        <p:txBody>
          <a:bodyPr wrap="square" rtlCol="0">
            <a:spAutoFit/>
          </a:bodyPr>
          <a:lstStyle/>
          <a:p>
            <a:r>
              <a:rPr lang="en-GB" sz="2400" dirty="0"/>
              <a:t>Violence is probably the most obvious and visible form of oppression. </a:t>
            </a:r>
          </a:p>
          <a:p>
            <a:endParaRPr lang="en-GB" sz="2400" dirty="0"/>
          </a:p>
          <a:p>
            <a:r>
              <a:rPr lang="en-GB" sz="2400" dirty="0"/>
              <a:t>Members of some groups live with the knowledge that they must fear random, unprovoked attacks on their persons or property. </a:t>
            </a:r>
          </a:p>
          <a:p>
            <a:endParaRPr lang="en-GB" sz="2400" dirty="0"/>
          </a:p>
          <a:p>
            <a:r>
              <a:rPr lang="en-GB" sz="2400" dirty="0"/>
              <a:t>These attacks do not necessarily need a motive but are intended to damage, humiliate, or destroy the person. </a:t>
            </a:r>
          </a:p>
          <a:p>
            <a:endParaRPr lang="en-GB" dirty="0"/>
          </a:p>
        </p:txBody>
      </p:sp>
      <p:pic>
        <p:nvPicPr>
          <p:cNvPr id="4" name="Picture 4" descr="The High Cost of Violence Against Women | The OECD Forum Network">
            <a:extLst>
              <a:ext uri="{FF2B5EF4-FFF2-40B4-BE49-F238E27FC236}">
                <a16:creationId xmlns:a16="http://schemas.microsoft.com/office/drawing/2014/main" id="{D31A1EA6-9ABC-6F39-8631-6C2A71EDB4A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15" r="50893" b="-1"/>
          <a:stretch/>
        </p:blipFill>
        <p:spPr bwMode="auto">
          <a:xfrm>
            <a:off x="10032541" y="250166"/>
            <a:ext cx="1773521" cy="261380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03530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0"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50AAD-3AED-67E9-686B-463666E0A63E}"/>
              </a:ext>
            </a:extLst>
          </p:cNvPr>
          <p:cNvSpPr>
            <a:spLocks noGrp="1"/>
          </p:cNvSpPr>
          <p:nvPr>
            <p:ph type="title"/>
          </p:nvPr>
        </p:nvSpPr>
        <p:spPr>
          <a:xfrm>
            <a:off x="3780148" y="365125"/>
            <a:ext cx="7956222" cy="1325563"/>
          </a:xfrm>
        </p:spPr>
        <p:txBody>
          <a:bodyPr/>
          <a:lstStyle/>
          <a:p>
            <a:r>
              <a:rPr lang="en-GB" dirty="0"/>
              <a:t>Oppression is all around us</a:t>
            </a:r>
          </a:p>
        </p:txBody>
      </p:sp>
      <p:pic>
        <p:nvPicPr>
          <p:cNvPr id="4098" name="Picture 2" descr="all oppression is connected - NewMexicoWomen.Org">
            <a:extLst>
              <a:ext uri="{FF2B5EF4-FFF2-40B4-BE49-F238E27FC236}">
                <a16:creationId xmlns:a16="http://schemas.microsoft.com/office/drawing/2014/main" id="{C5B2631A-AE68-BD22-E34D-7B3EA3B85E1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1015" y="2080374"/>
            <a:ext cx="2709240" cy="2697252"/>
          </a:xfrm>
          <a:noFill/>
          <a:extLst>
            <a:ext uri="{909E8E84-426E-40DD-AFC4-6F175D3DCCD1}">
              <a14:hiddenFill xmlns:a14="http://schemas.microsoft.com/office/drawing/2010/main">
                <a:solidFill>
                  <a:srgbClr val="FFFFFF"/>
                </a:solidFill>
              </a14:hiddenFill>
            </a:ext>
          </a:extLst>
        </p:spPr>
      </p:pic>
      <p:pic>
        <p:nvPicPr>
          <p:cNvPr id="6" name="Online Media 5" title="5 Faces of Oppression Education Video">
            <a:hlinkClick r:id="" action="ppaction://media"/>
            <a:extLst>
              <a:ext uri="{FF2B5EF4-FFF2-40B4-BE49-F238E27FC236}">
                <a16:creationId xmlns:a16="http://schemas.microsoft.com/office/drawing/2014/main" id="{9DC7C394-D920-FA18-2D3C-359AB7052332}"/>
              </a:ext>
            </a:extLst>
          </p:cNvPr>
          <p:cNvPicPr>
            <a:picLocks noRot="1" noChangeAspect="1"/>
          </p:cNvPicPr>
          <p:nvPr>
            <a:videoFile r:link="rId1"/>
          </p:nvPr>
        </p:nvPicPr>
        <p:blipFill>
          <a:blip r:embed="rId4"/>
          <a:stretch>
            <a:fillRect/>
          </a:stretch>
        </p:blipFill>
        <p:spPr>
          <a:xfrm>
            <a:off x="3507296" y="1587260"/>
            <a:ext cx="8327565" cy="4701396"/>
          </a:xfrm>
          <a:prstGeom prst="rect">
            <a:avLst/>
          </a:prstGeom>
        </p:spPr>
      </p:pic>
    </p:spTree>
    <p:extLst>
      <p:ext uri="{BB962C8B-B14F-4D97-AF65-F5344CB8AC3E}">
        <p14:creationId xmlns:p14="http://schemas.microsoft.com/office/powerpoint/2010/main" val="1319953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vert="horz" lIns="91440" tIns="45720" rIns="91440" bIns="45720" rtlCol="0" anchor="b">
            <a:normAutofit/>
          </a:bodyPr>
          <a:lstStyle/>
          <a:p>
            <a:r>
              <a:rPr lang="en-US" dirty="0"/>
              <a:t>Oppressive Literature?</a:t>
            </a:r>
          </a:p>
        </p:txBody>
      </p:sp>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491839" y="1769553"/>
            <a:ext cx="3283227" cy="493718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069091" y="2875205"/>
            <a:ext cx="1997907" cy="247922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105694" y="2214591"/>
            <a:ext cx="2632769" cy="388931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23316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fade">
                                      <p:cBhvr>
                                        <p:cTn id="7" dur="500"/>
                                        <p:tgtEl>
                                          <p:spTgt spid="102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500"/>
                                        <p:tgtEl>
                                          <p:spTgt spid="102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7"/>
                                        </p:tgtEl>
                                        <p:attrNameLst>
                                          <p:attrName>style.visibility</p:attrName>
                                        </p:attrNameLst>
                                      </p:cBhvr>
                                      <p:to>
                                        <p:strVal val="visible"/>
                                      </p:to>
                                    </p:set>
                                    <p:animEffect transition="in" filter="fade">
                                      <p:cBhvr>
                                        <p:cTn id="17" dur="500"/>
                                        <p:tgtEl>
                                          <p:spTgt spid="10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vert="horz" lIns="91440" tIns="45720" rIns="91440" bIns="45720" rtlCol="0" anchor="b">
            <a:normAutofit/>
          </a:bodyPr>
          <a:lstStyle/>
          <a:p>
            <a:r>
              <a:rPr lang="en-US"/>
              <a:t>Oppressive Media? </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779838" y="2123824"/>
            <a:ext cx="2581450" cy="382524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48003" y="2123824"/>
            <a:ext cx="2581450" cy="382524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316168" y="2123824"/>
            <a:ext cx="2581450" cy="382524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8981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500"/>
                                        <p:tgtEl>
                                          <p:spTgt spid="614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148"/>
                                        </p:tgtEl>
                                        <p:attrNameLst>
                                          <p:attrName>style.visibility</p:attrName>
                                        </p:attrNameLst>
                                      </p:cBhvr>
                                      <p:to>
                                        <p:strVal val="visible"/>
                                      </p:to>
                                    </p:set>
                                    <p:animEffect transition="in" filter="fade">
                                      <p:cBhvr>
                                        <p:cTn id="12" dur="500"/>
                                        <p:tgtEl>
                                          <p:spTgt spid="614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147"/>
                                        </p:tgtEl>
                                        <p:attrNameLst>
                                          <p:attrName>style.visibility</p:attrName>
                                        </p:attrNameLst>
                                      </p:cBhvr>
                                      <p:to>
                                        <p:strVal val="visible"/>
                                      </p:to>
                                    </p:set>
                                    <p:animEffect transition="in" filter="fade">
                                      <p:cBhvr>
                                        <p:cTn id="17" dur="500"/>
                                        <p:tgtEl>
                                          <p:spTgt spid="6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Freire’s ‘Culture of Silence’</a:t>
            </a:r>
          </a:p>
        </p:txBody>
      </p:sp>
      <p:sp>
        <p:nvSpPr>
          <p:cNvPr id="3" name="Content Placeholder 2"/>
          <p:cNvSpPr>
            <a:spLocks noGrp="1"/>
          </p:cNvSpPr>
          <p:nvPr>
            <p:ph idx="1"/>
          </p:nvPr>
        </p:nvSpPr>
        <p:spPr>
          <a:xfrm>
            <a:off x="3780148" y="1825625"/>
            <a:ext cx="7956222" cy="4667250"/>
          </a:xfrm>
        </p:spPr>
        <p:txBody>
          <a:bodyPr>
            <a:normAutofit/>
          </a:bodyPr>
          <a:lstStyle/>
          <a:p>
            <a:r>
              <a:rPr lang="en-GB" dirty="0"/>
              <a:t>According to Freire, oppressed people become so powerless that they do not even talk about their oppression. </a:t>
            </a:r>
          </a:p>
          <a:p>
            <a:r>
              <a:rPr lang="en-GB" dirty="0"/>
              <a:t>If they reach this stage of oppression, it creates a culture wherein it is forbidden to even mention the injustices that are being committed. </a:t>
            </a:r>
          </a:p>
          <a:p>
            <a:r>
              <a:rPr lang="en-GB" dirty="0"/>
              <a:t>The oppressed are silenced. They have no voice and no will. </a:t>
            </a:r>
          </a:p>
        </p:txBody>
      </p:sp>
      <p:pic>
        <p:nvPicPr>
          <p:cNvPr id="9218" name="Picture 2" descr="EMERITUS: Paulo Freire">
            <a:extLst>
              <a:ext uri="{FF2B5EF4-FFF2-40B4-BE49-F238E27FC236}">
                <a16:creationId xmlns:a16="http://schemas.microsoft.com/office/drawing/2014/main" id="{DE2895C7-38FE-1583-7D05-CCB1FAFBDE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83"/>
          <a:stretch/>
        </p:blipFill>
        <p:spPr bwMode="auto">
          <a:xfrm>
            <a:off x="594425" y="1906438"/>
            <a:ext cx="2066190" cy="30451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6044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59BD5B1-55DD-404A-07A5-77C7D5482DD4}"/>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Anti-Oppressive Practice</a:t>
            </a:r>
          </a:p>
        </p:txBody>
      </p:sp>
    </p:spTree>
    <p:extLst>
      <p:ext uri="{BB962C8B-B14F-4D97-AF65-F5344CB8AC3E}">
        <p14:creationId xmlns:p14="http://schemas.microsoft.com/office/powerpoint/2010/main" val="21716398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B35BE-A1D1-3A7A-B2B1-5569CB9AB909}"/>
              </a:ext>
            </a:extLst>
          </p:cNvPr>
          <p:cNvSpPr>
            <a:spLocks noGrp="1"/>
          </p:cNvSpPr>
          <p:nvPr>
            <p:ph type="title"/>
          </p:nvPr>
        </p:nvSpPr>
        <p:spPr/>
        <p:txBody>
          <a:bodyPr/>
          <a:lstStyle/>
          <a:p>
            <a:r>
              <a:rPr lang="en-GB" dirty="0"/>
              <a:t>An introduction to Anti-oppressive Practice</a:t>
            </a:r>
          </a:p>
        </p:txBody>
      </p:sp>
      <p:sp>
        <p:nvSpPr>
          <p:cNvPr id="3" name="Content Placeholder 2">
            <a:extLst>
              <a:ext uri="{FF2B5EF4-FFF2-40B4-BE49-F238E27FC236}">
                <a16:creationId xmlns:a16="http://schemas.microsoft.com/office/drawing/2014/main" id="{91EFC458-5BC9-4323-DBE6-F7DF958352C9}"/>
              </a:ext>
            </a:extLst>
          </p:cNvPr>
          <p:cNvSpPr>
            <a:spLocks noGrp="1"/>
          </p:cNvSpPr>
          <p:nvPr>
            <p:ph idx="1"/>
          </p:nvPr>
        </p:nvSpPr>
        <p:spPr/>
        <p:txBody>
          <a:bodyPr/>
          <a:lstStyle/>
          <a:p>
            <a:r>
              <a:rPr lang="en-GB" dirty="0"/>
              <a:t>Anti-oppressive practice is both a theory and an approach with a broad scope</a:t>
            </a:r>
          </a:p>
          <a:p>
            <a:endParaRPr lang="en-GB" dirty="0"/>
          </a:p>
          <a:p>
            <a:r>
              <a:rPr lang="en-GB" dirty="0"/>
              <a:t>When applied to social issues, it focusses on how larger systems create and protect unearned privilege and power for some groups while simultaneously maintaining difficult and inequitable conditions for others</a:t>
            </a:r>
          </a:p>
        </p:txBody>
      </p:sp>
      <p:sp>
        <p:nvSpPr>
          <p:cNvPr id="4" name="TextBox 3">
            <a:extLst>
              <a:ext uri="{FF2B5EF4-FFF2-40B4-BE49-F238E27FC236}">
                <a16:creationId xmlns:a16="http://schemas.microsoft.com/office/drawing/2014/main" id="{DD545819-91E6-FFE4-5E4C-C4681B62AD93}"/>
              </a:ext>
            </a:extLst>
          </p:cNvPr>
          <p:cNvSpPr txBox="1"/>
          <p:nvPr/>
        </p:nvSpPr>
        <p:spPr>
          <a:xfrm>
            <a:off x="9040483" y="5952226"/>
            <a:ext cx="2458528" cy="369332"/>
          </a:xfrm>
          <a:prstGeom prst="rect">
            <a:avLst/>
          </a:prstGeom>
          <a:noFill/>
        </p:spPr>
        <p:txBody>
          <a:bodyPr wrap="square" rtlCol="0">
            <a:spAutoFit/>
          </a:bodyPr>
          <a:lstStyle/>
          <a:p>
            <a:r>
              <a:rPr lang="en-GB" dirty="0"/>
              <a:t>(Thompson, 2016)</a:t>
            </a:r>
          </a:p>
        </p:txBody>
      </p:sp>
    </p:spTree>
    <p:extLst>
      <p:ext uri="{BB962C8B-B14F-4D97-AF65-F5344CB8AC3E}">
        <p14:creationId xmlns:p14="http://schemas.microsoft.com/office/powerpoint/2010/main" val="2201216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7A7DE-8FC5-99C7-40FE-438A82732D07}"/>
              </a:ext>
            </a:extLst>
          </p:cNvPr>
          <p:cNvSpPr>
            <a:spLocks noGrp="1"/>
          </p:cNvSpPr>
          <p:nvPr>
            <p:ph type="title"/>
          </p:nvPr>
        </p:nvSpPr>
        <p:spPr/>
        <p:txBody>
          <a:bodyPr/>
          <a:lstStyle/>
          <a:p>
            <a:r>
              <a:rPr lang="en-GB" dirty="0"/>
              <a:t>An introduction to Anti-oppressive Practice: Key Points</a:t>
            </a:r>
          </a:p>
        </p:txBody>
      </p:sp>
      <p:sp>
        <p:nvSpPr>
          <p:cNvPr id="3" name="Content Placeholder 2">
            <a:extLst>
              <a:ext uri="{FF2B5EF4-FFF2-40B4-BE49-F238E27FC236}">
                <a16:creationId xmlns:a16="http://schemas.microsoft.com/office/drawing/2014/main" id="{03E26B99-E103-0202-3FCD-4B79FB5F25CA}"/>
              </a:ext>
            </a:extLst>
          </p:cNvPr>
          <p:cNvSpPr>
            <a:spLocks noGrp="1"/>
          </p:cNvSpPr>
          <p:nvPr>
            <p:ph idx="1"/>
          </p:nvPr>
        </p:nvSpPr>
        <p:spPr/>
        <p:txBody>
          <a:bodyPr/>
          <a:lstStyle/>
          <a:p>
            <a:pPr marL="514350" indent="-514350">
              <a:buFont typeface="+mj-lt"/>
              <a:buAutoNum type="arabicPeriod"/>
            </a:pPr>
            <a:r>
              <a:rPr lang="en-GB" b="1" dirty="0"/>
              <a:t>Recognition of Oppression:</a:t>
            </a:r>
          </a:p>
          <a:p>
            <a:pPr marL="0" indent="0">
              <a:buNone/>
            </a:pPr>
            <a:endParaRPr lang="en-GB" dirty="0"/>
          </a:p>
          <a:p>
            <a:r>
              <a:rPr lang="en-GB" dirty="0"/>
              <a:t>Anti-oppressive Practice acknowledges the existence of oppression in our society and aims to mitigate its effects. </a:t>
            </a:r>
          </a:p>
          <a:p>
            <a:endParaRPr lang="en-GB" dirty="0"/>
          </a:p>
          <a:p>
            <a:r>
              <a:rPr lang="en-GB" dirty="0"/>
              <a:t>It recognises that all forms of oppression are interconnected in some way</a:t>
            </a:r>
          </a:p>
        </p:txBody>
      </p:sp>
      <p:sp>
        <p:nvSpPr>
          <p:cNvPr id="4" name="TextBox 3">
            <a:extLst>
              <a:ext uri="{FF2B5EF4-FFF2-40B4-BE49-F238E27FC236}">
                <a16:creationId xmlns:a16="http://schemas.microsoft.com/office/drawing/2014/main" id="{2B0C06E8-3102-1678-B918-3D937DDECB2E}"/>
              </a:ext>
            </a:extLst>
          </p:cNvPr>
          <p:cNvSpPr txBox="1"/>
          <p:nvPr/>
        </p:nvSpPr>
        <p:spPr>
          <a:xfrm>
            <a:off x="9040483" y="5952226"/>
            <a:ext cx="2458528" cy="369332"/>
          </a:xfrm>
          <a:prstGeom prst="rect">
            <a:avLst/>
          </a:prstGeom>
          <a:noFill/>
        </p:spPr>
        <p:txBody>
          <a:bodyPr wrap="square" rtlCol="0">
            <a:spAutoFit/>
          </a:bodyPr>
          <a:lstStyle/>
          <a:p>
            <a:r>
              <a:rPr lang="en-GB" dirty="0"/>
              <a:t>(Thompson, 2016)</a:t>
            </a:r>
          </a:p>
        </p:txBody>
      </p:sp>
    </p:spTree>
    <p:extLst>
      <p:ext uri="{BB962C8B-B14F-4D97-AF65-F5344CB8AC3E}">
        <p14:creationId xmlns:p14="http://schemas.microsoft.com/office/powerpoint/2010/main" val="3659555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CA547-93B8-3FBC-CA27-CCC4023BF0C3}"/>
              </a:ext>
            </a:extLst>
          </p:cNvPr>
          <p:cNvSpPr>
            <a:spLocks noGrp="1"/>
          </p:cNvSpPr>
          <p:nvPr>
            <p:ph type="title"/>
          </p:nvPr>
        </p:nvSpPr>
        <p:spPr/>
        <p:txBody>
          <a:bodyPr/>
          <a:lstStyle/>
          <a:p>
            <a:r>
              <a:rPr lang="en-GB" dirty="0"/>
              <a:t>An introduction to Anti-oppressive Practice: Key Points</a:t>
            </a:r>
          </a:p>
        </p:txBody>
      </p:sp>
      <p:sp>
        <p:nvSpPr>
          <p:cNvPr id="3" name="Content Placeholder 2">
            <a:extLst>
              <a:ext uri="{FF2B5EF4-FFF2-40B4-BE49-F238E27FC236}">
                <a16:creationId xmlns:a16="http://schemas.microsoft.com/office/drawing/2014/main" id="{92AD3DFA-FC74-8634-90E1-1A1BEAD139C6}"/>
              </a:ext>
            </a:extLst>
          </p:cNvPr>
          <p:cNvSpPr>
            <a:spLocks noGrp="1"/>
          </p:cNvSpPr>
          <p:nvPr>
            <p:ph idx="1"/>
          </p:nvPr>
        </p:nvSpPr>
        <p:spPr/>
        <p:txBody>
          <a:bodyPr/>
          <a:lstStyle/>
          <a:p>
            <a:pPr marL="0" indent="0">
              <a:buNone/>
            </a:pPr>
            <a:r>
              <a:rPr lang="en-GB" b="1" dirty="0"/>
              <a:t>2. Power Imbalances </a:t>
            </a:r>
          </a:p>
          <a:p>
            <a:pPr marL="0" indent="0">
              <a:buNone/>
            </a:pPr>
            <a:endParaRPr lang="en-GB" b="1" dirty="0"/>
          </a:p>
          <a:p>
            <a:r>
              <a:rPr lang="en-GB" dirty="0"/>
              <a:t>The approach seeks to equalise power imbalances between individuals and groups.</a:t>
            </a:r>
          </a:p>
          <a:p>
            <a:endParaRPr lang="en-GB" dirty="0"/>
          </a:p>
          <a:p>
            <a:r>
              <a:rPr lang="en-GB" dirty="0"/>
              <a:t>It challenges the systems that perpetuate inequality and works toward creating structures that benefit everyone </a:t>
            </a:r>
          </a:p>
        </p:txBody>
      </p:sp>
      <p:sp>
        <p:nvSpPr>
          <p:cNvPr id="4" name="TextBox 3">
            <a:extLst>
              <a:ext uri="{FF2B5EF4-FFF2-40B4-BE49-F238E27FC236}">
                <a16:creationId xmlns:a16="http://schemas.microsoft.com/office/drawing/2014/main" id="{C90115A8-BBE7-FC87-2E94-AA7AAB84143C}"/>
              </a:ext>
            </a:extLst>
          </p:cNvPr>
          <p:cNvSpPr txBox="1"/>
          <p:nvPr/>
        </p:nvSpPr>
        <p:spPr>
          <a:xfrm>
            <a:off x="9040483" y="5952226"/>
            <a:ext cx="2458528" cy="369332"/>
          </a:xfrm>
          <a:prstGeom prst="rect">
            <a:avLst/>
          </a:prstGeom>
          <a:noFill/>
        </p:spPr>
        <p:txBody>
          <a:bodyPr wrap="square" rtlCol="0">
            <a:spAutoFit/>
          </a:bodyPr>
          <a:lstStyle/>
          <a:p>
            <a:r>
              <a:rPr lang="en-GB" dirty="0"/>
              <a:t>(Thompson, 2016)</a:t>
            </a:r>
          </a:p>
        </p:txBody>
      </p:sp>
    </p:spTree>
    <p:extLst>
      <p:ext uri="{BB962C8B-B14F-4D97-AF65-F5344CB8AC3E}">
        <p14:creationId xmlns:p14="http://schemas.microsoft.com/office/powerpoint/2010/main" val="2496787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7D114-7F5C-99BD-371F-262D40A67776}"/>
              </a:ext>
            </a:extLst>
          </p:cNvPr>
          <p:cNvSpPr>
            <a:spLocks noGrp="1"/>
          </p:cNvSpPr>
          <p:nvPr>
            <p:ph type="title"/>
          </p:nvPr>
        </p:nvSpPr>
        <p:spPr/>
        <p:txBody>
          <a:bodyPr/>
          <a:lstStyle/>
          <a:p>
            <a:r>
              <a:rPr lang="en-GB" dirty="0"/>
              <a:t>An introduction to Anti-oppressive Practice: Key Points</a:t>
            </a:r>
          </a:p>
        </p:txBody>
      </p:sp>
      <p:sp>
        <p:nvSpPr>
          <p:cNvPr id="3" name="Content Placeholder 2">
            <a:extLst>
              <a:ext uri="{FF2B5EF4-FFF2-40B4-BE49-F238E27FC236}">
                <a16:creationId xmlns:a16="http://schemas.microsoft.com/office/drawing/2014/main" id="{153DA35D-13C6-9687-CC0E-00B6EF74B462}"/>
              </a:ext>
            </a:extLst>
          </p:cNvPr>
          <p:cNvSpPr>
            <a:spLocks noGrp="1"/>
          </p:cNvSpPr>
          <p:nvPr>
            <p:ph idx="1"/>
          </p:nvPr>
        </p:nvSpPr>
        <p:spPr/>
        <p:txBody>
          <a:bodyPr/>
          <a:lstStyle/>
          <a:p>
            <a:pPr marL="0" indent="0">
              <a:buNone/>
            </a:pPr>
            <a:r>
              <a:rPr lang="en-GB" b="1" dirty="0"/>
              <a:t>3. Interdisciplinary Roots</a:t>
            </a:r>
          </a:p>
          <a:p>
            <a:pPr marL="0" indent="0">
              <a:buNone/>
            </a:pPr>
            <a:endParaRPr lang="en-GB" b="1" dirty="0"/>
          </a:p>
          <a:p>
            <a:r>
              <a:rPr lang="en-GB" dirty="0"/>
              <a:t>Anti-oppressive Practice draws from various disciplines, including anti-racism, decolonization theory, feminism, queer theory, and disability justice</a:t>
            </a:r>
          </a:p>
          <a:p>
            <a:endParaRPr lang="en-GB" dirty="0"/>
          </a:p>
          <a:p>
            <a:r>
              <a:rPr lang="en-GB" dirty="0"/>
              <a:t>These disciplines deepen our understanding of power dynamics at different levels of society</a:t>
            </a:r>
          </a:p>
        </p:txBody>
      </p:sp>
      <p:sp>
        <p:nvSpPr>
          <p:cNvPr id="4" name="TextBox 3">
            <a:extLst>
              <a:ext uri="{FF2B5EF4-FFF2-40B4-BE49-F238E27FC236}">
                <a16:creationId xmlns:a16="http://schemas.microsoft.com/office/drawing/2014/main" id="{C224E2D6-1DB8-0069-CD34-6AB5FE4DC77B}"/>
              </a:ext>
            </a:extLst>
          </p:cNvPr>
          <p:cNvSpPr txBox="1"/>
          <p:nvPr/>
        </p:nvSpPr>
        <p:spPr>
          <a:xfrm>
            <a:off x="9040483" y="5952226"/>
            <a:ext cx="2458528" cy="369332"/>
          </a:xfrm>
          <a:prstGeom prst="rect">
            <a:avLst/>
          </a:prstGeom>
          <a:noFill/>
        </p:spPr>
        <p:txBody>
          <a:bodyPr wrap="square" rtlCol="0">
            <a:spAutoFit/>
          </a:bodyPr>
          <a:lstStyle/>
          <a:p>
            <a:r>
              <a:rPr lang="en-GB" dirty="0"/>
              <a:t>(Thompson, 2016)</a:t>
            </a:r>
          </a:p>
        </p:txBody>
      </p:sp>
    </p:spTree>
    <p:extLst>
      <p:ext uri="{BB962C8B-B14F-4D97-AF65-F5344CB8AC3E}">
        <p14:creationId xmlns:p14="http://schemas.microsoft.com/office/powerpoint/2010/main" val="813796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7EB1A-CE71-4F9D-C47D-76A1CC3AAD98}"/>
              </a:ext>
            </a:extLst>
          </p:cNvPr>
          <p:cNvSpPr>
            <a:spLocks noGrp="1"/>
          </p:cNvSpPr>
          <p:nvPr>
            <p:ph type="title"/>
          </p:nvPr>
        </p:nvSpPr>
        <p:spPr/>
        <p:txBody>
          <a:bodyPr/>
          <a:lstStyle/>
          <a:p>
            <a:r>
              <a:rPr lang="en-GB" dirty="0"/>
              <a:t>An introduction to Anti-oppressive Practice: Key Points</a:t>
            </a:r>
          </a:p>
        </p:txBody>
      </p:sp>
      <p:sp>
        <p:nvSpPr>
          <p:cNvPr id="3" name="Content Placeholder 2">
            <a:extLst>
              <a:ext uri="{FF2B5EF4-FFF2-40B4-BE49-F238E27FC236}">
                <a16:creationId xmlns:a16="http://schemas.microsoft.com/office/drawing/2014/main" id="{B5EC8696-F8AA-F62E-9147-18474EA89D66}"/>
              </a:ext>
            </a:extLst>
          </p:cNvPr>
          <p:cNvSpPr>
            <a:spLocks noGrp="1"/>
          </p:cNvSpPr>
          <p:nvPr>
            <p:ph idx="1"/>
          </p:nvPr>
        </p:nvSpPr>
        <p:spPr/>
        <p:txBody>
          <a:bodyPr/>
          <a:lstStyle/>
          <a:p>
            <a:pPr marL="0" indent="0">
              <a:buNone/>
            </a:pPr>
            <a:r>
              <a:rPr lang="en-GB" b="1" dirty="0"/>
              <a:t>4. Continuous Learning</a:t>
            </a:r>
          </a:p>
          <a:p>
            <a:endParaRPr lang="en-GB" b="1" dirty="0"/>
          </a:p>
          <a:p>
            <a:r>
              <a:rPr lang="en-GB" dirty="0"/>
              <a:t>Like many theories, Anti-oppressive Practice evolves over time</a:t>
            </a:r>
          </a:p>
          <a:p>
            <a:endParaRPr lang="en-GB" dirty="0"/>
          </a:p>
          <a:p>
            <a:r>
              <a:rPr lang="en-GB" dirty="0"/>
              <a:t>It requires ongoing learning and engagement to address systemic inequalities effectively</a:t>
            </a:r>
          </a:p>
        </p:txBody>
      </p:sp>
      <p:sp>
        <p:nvSpPr>
          <p:cNvPr id="4" name="TextBox 3">
            <a:extLst>
              <a:ext uri="{FF2B5EF4-FFF2-40B4-BE49-F238E27FC236}">
                <a16:creationId xmlns:a16="http://schemas.microsoft.com/office/drawing/2014/main" id="{1F3DE64C-EBE9-A761-1199-F6447A89C8B8}"/>
              </a:ext>
            </a:extLst>
          </p:cNvPr>
          <p:cNvSpPr txBox="1"/>
          <p:nvPr/>
        </p:nvSpPr>
        <p:spPr>
          <a:xfrm>
            <a:off x="9040483" y="5952226"/>
            <a:ext cx="2458528" cy="369332"/>
          </a:xfrm>
          <a:prstGeom prst="rect">
            <a:avLst/>
          </a:prstGeom>
          <a:noFill/>
        </p:spPr>
        <p:txBody>
          <a:bodyPr wrap="square" rtlCol="0">
            <a:spAutoFit/>
          </a:bodyPr>
          <a:lstStyle/>
          <a:p>
            <a:r>
              <a:rPr lang="en-GB" dirty="0"/>
              <a:t>(Thompson, 2016)</a:t>
            </a:r>
          </a:p>
        </p:txBody>
      </p:sp>
    </p:spTree>
    <p:extLst>
      <p:ext uri="{BB962C8B-B14F-4D97-AF65-F5344CB8AC3E}">
        <p14:creationId xmlns:p14="http://schemas.microsoft.com/office/powerpoint/2010/main" val="2126046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03EB44-C021-4C1B-B3CC-BDA43FDC31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9AB42-39C2-5B55-D8B0-6381A4A95888}"/>
              </a:ext>
            </a:extLst>
          </p:cNvPr>
          <p:cNvSpPr>
            <a:spLocks noGrp="1"/>
          </p:cNvSpPr>
          <p:nvPr>
            <p:ph type="title"/>
          </p:nvPr>
        </p:nvSpPr>
        <p:spPr/>
        <p:txBody>
          <a:bodyPr/>
          <a:lstStyle/>
          <a:p>
            <a:r>
              <a:rPr lang="en-GB" dirty="0"/>
              <a:t>An introduction to Anti-oppressive Practice: Summary</a:t>
            </a:r>
          </a:p>
        </p:txBody>
      </p:sp>
      <p:sp>
        <p:nvSpPr>
          <p:cNvPr id="3" name="Content Placeholder 2">
            <a:extLst>
              <a:ext uri="{FF2B5EF4-FFF2-40B4-BE49-F238E27FC236}">
                <a16:creationId xmlns:a16="http://schemas.microsoft.com/office/drawing/2014/main" id="{95A87649-96FF-1116-58CF-19F0D6539833}"/>
              </a:ext>
            </a:extLst>
          </p:cNvPr>
          <p:cNvSpPr>
            <a:spLocks noGrp="1"/>
          </p:cNvSpPr>
          <p:nvPr>
            <p:ph idx="1"/>
          </p:nvPr>
        </p:nvSpPr>
        <p:spPr>
          <a:xfrm>
            <a:off x="3780148" y="2924355"/>
            <a:ext cx="7956222" cy="3568520"/>
          </a:xfrm>
        </p:spPr>
        <p:txBody>
          <a:bodyPr/>
          <a:lstStyle/>
          <a:p>
            <a:pPr marL="0" indent="0">
              <a:buNone/>
            </a:pPr>
            <a:r>
              <a:rPr lang="en-GB" dirty="0"/>
              <a:t>In summary, Anti-oppressive Practices strives to empower individuals by reducing the negative effects of social hierarchies, promoting equality, and dismantling oppressive structures and practices.</a:t>
            </a:r>
          </a:p>
        </p:txBody>
      </p:sp>
      <p:sp>
        <p:nvSpPr>
          <p:cNvPr id="4" name="TextBox 3">
            <a:extLst>
              <a:ext uri="{FF2B5EF4-FFF2-40B4-BE49-F238E27FC236}">
                <a16:creationId xmlns:a16="http://schemas.microsoft.com/office/drawing/2014/main" id="{FF68E411-B5DA-6596-415B-3650E6F15F19}"/>
              </a:ext>
            </a:extLst>
          </p:cNvPr>
          <p:cNvSpPr txBox="1"/>
          <p:nvPr/>
        </p:nvSpPr>
        <p:spPr>
          <a:xfrm>
            <a:off x="9040483" y="5952226"/>
            <a:ext cx="2458528" cy="369332"/>
          </a:xfrm>
          <a:prstGeom prst="rect">
            <a:avLst/>
          </a:prstGeom>
          <a:noFill/>
        </p:spPr>
        <p:txBody>
          <a:bodyPr wrap="square" rtlCol="0">
            <a:spAutoFit/>
          </a:bodyPr>
          <a:lstStyle/>
          <a:p>
            <a:r>
              <a:rPr lang="en-GB" dirty="0"/>
              <a:t>(Thompson, 2016)</a:t>
            </a:r>
          </a:p>
        </p:txBody>
      </p:sp>
    </p:spTree>
    <p:extLst>
      <p:ext uri="{BB962C8B-B14F-4D97-AF65-F5344CB8AC3E}">
        <p14:creationId xmlns:p14="http://schemas.microsoft.com/office/powerpoint/2010/main" val="1778961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Anti Oppressive Practice</a:t>
            </a:r>
          </a:p>
        </p:txBody>
      </p:sp>
      <p:sp>
        <p:nvSpPr>
          <p:cNvPr id="3" name="Content Placeholder 2"/>
          <p:cNvSpPr>
            <a:spLocks noGrp="1"/>
          </p:cNvSpPr>
          <p:nvPr>
            <p:ph idx="1"/>
          </p:nvPr>
        </p:nvSpPr>
        <p:spPr>
          <a:xfrm>
            <a:off x="3780148" y="1825625"/>
            <a:ext cx="7956222" cy="4667250"/>
          </a:xfrm>
        </p:spPr>
        <p:txBody>
          <a:bodyPr>
            <a:normAutofit/>
          </a:bodyPr>
          <a:lstStyle/>
          <a:p>
            <a:pPr marL="0" indent="0" algn="ctr">
              <a:buNone/>
            </a:pPr>
            <a:r>
              <a:rPr lang="en-GB" dirty="0"/>
              <a:t>‘Law and order are always and everywhere the law and order which protect the established hierarchy; it is nonsensical to invoke the absolute authority of this law and this order against those who suffer from it and struggle against it’</a:t>
            </a:r>
          </a:p>
          <a:p>
            <a:pPr marL="0" indent="0">
              <a:buNone/>
            </a:pPr>
            <a:endParaRPr lang="en-GB" dirty="0"/>
          </a:p>
          <a:p>
            <a:pPr marL="0" indent="0">
              <a:buNone/>
            </a:pPr>
            <a:r>
              <a:rPr lang="en-GB" dirty="0"/>
              <a:t>-Herbert Marcuse </a:t>
            </a: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6153" y="2415396"/>
            <a:ext cx="2776499" cy="224644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86DC5D32-C3CA-6ECA-2633-733ED3D1235B}"/>
              </a:ext>
            </a:extLst>
          </p:cNvPr>
          <p:cNvSpPr txBox="1"/>
          <p:nvPr/>
        </p:nvSpPr>
        <p:spPr>
          <a:xfrm>
            <a:off x="9375171" y="6308209"/>
            <a:ext cx="3009157" cy="369332"/>
          </a:xfrm>
          <a:prstGeom prst="rect">
            <a:avLst/>
          </a:prstGeom>
          <a:noFill/>
        </p:spPr>
        <p:txBody>
          <a:bodyPr wrap="none" rtlCol="0">
            <a:spAutoFit/>
          </a:bodyPr>
          <a:lstStyle/>
          <a:p>
            <a:r>
              <a:rPr lang="en-GB" dirty="0"/>
              <a:t>(From </a:t>
            </a:r>
            <a:r>
              <a:rPr lang="en-GB" dirty="0" err="1"/>
              <a:t>Wiggershaus</a:t>
            </a:r>
            <a:r>
              <a:rPr lang="en-GB" dirty="0"/>
              <a:t>, 1994)</a:t>
            </a:r>
          </a:p>
        </p:txBody>
      </p:sp>
    </p:spTree>
    <p:extLst>
      <p:ext uri="{BB962C8B-B14F-4D97-AF65-F5344CB8AC3E}">
        <p14:creationId xmlns:p14="http://schemas.microsoft.com/office/powerpoint/2010/main" val="37306495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Anti Oppressive Practice</a:t>
            </a:r>
          </a:p>
        </p:txBody>
      </p:sp>
      <p:sp>
        <p:nvSpPr>
          <p:cNvPr id="3" name="Content Placeholder 2"/>
          <p:cNvSpPr>
            <a:spLocks noGrp="1"/>
          </p:cNvSpPr>
          <p:nvPr>
            <p:ph idx="1"/>
          </p:nvPr>
        </p:nvSpPr>
        <p:spPr>
          <a:xfrm>
            <a:off x="3780148" y="1825625"/>
            <a:ext cx="7956222" cy="4667250"/>
          </a:xfrm>
        </p:spPr>
        <p:txBody>
          <a:bodyPr>
            <a:normAutofit/>
          </a:bodyPr>
          <a:lstStyle/>
          <a:p>
            <a:r>
              <a:rPr lang="en-GB" dirty="0"/>
              <a:t>It is an approach that seeks to reduce, undermine or eliminate discrimination and oppression and remove the barriers that prevent people from accessing services.</a:t>
            </a:r>
          </a:p>
          <a:p>
            <a:endParaRPr lang="en-GB" dirty="0"/>
          </a:p>
        </p:txBody>
      </p:sp>
    </p:spTree>
    <p:extLst>
      <p:ext uri="{BB962C8B-B14F-4D97-AF65-F5344CB8AC3E}">
        <p14:creationId xmlns:p14="http://schemas.microsoft.com/office/powerpoint/2010/main" val="1197981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F3CE02-8F9D-B266-B907-3A30BCD107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DDB343-AC92-E6A4-DDC7-0CC8756F1AC7}"/>
              </a:ext>
            </a:extLst>
          </p:cNvPr>
          <p:cNvSpPr>
            <a:spLocks noGrp="1"/>
          </p:cNvSpPr>
          <p:nvPr>
            <p:ph type="title"/>
          </p:nvPr>
        </p:nvSpPr>
        <p:spPr>
          <a:xfrm>
            <a:off x="3780148" y="365125"/>
            <a:ext cx="7956222" cy="1325563"/>
          </a:xfrm>
        </p:spPr>
        <p:txBody>
          <a:bodyPr>
            <a:normAutofit/>
          </a:bodyPr>
          <a:lstStyle/>
          <a:p>
            <a:r>
              <a:rPr lang="en-GB" dirty="0"/>
              <a:t>Anti Oppressive Practice</a:t>
            </a:r>
          </a:p>
        </p:txBody>
      </p:sp>
      <p:sp>
        <p:nvSpPr>
          <p:cNvPr id="3" name="Content Placeholder 2">
            <a:extLst>
              <a:ext uri="{FF2B5EF4-FFF2-40B4-BE49-F238E27FC236}">
                <a16:creationId xmlns:a16="http://schemas.microsoft.com/office/drawing/2014/main" id="{630B2B69-71CD-86A7-050F-7F4D6B47D5DB}"/>
              </a:ext>
            </a:extLst>
          </p:cNvPr>
          <p:cNvSpPr>
            <a:spLocks noGrp="1"/>
          </p:cNvSpPr>
          <p:nvPr>
            <p:ph idx="1"/>
          </p:nvPr>
        </p:nvSpPr>
        <p:spPr>
          <a:xfrm>
            <a:off x="3780148" y="1825625"/>
            <a:ext cx="7956222" cy="4667250"/>
          </a:xfrm>
        </p:spPr>
        <p:txBody>
          <a:bodyPr>
            <a:normAutofit/>
          </a:bodyPr>
          <a:lstStyle/>
          <a:p>
            <a:r>
              <a:rPr lang="en-GB" dirty="0"/>
              <a:t>Requires the practitioner to critically examine the power imbalance inherent in an organisational structure with regards to the larger social and cultural context, aiming to create an environment free from oppression, racism and other forms of discrimination. </a:t>
            </a:r>
          </a:p>
          <a:p>
            <a:pPr marL="0" indent="0">
              <a:buNone/>
            </a:pPr>
            <a:endParaRPr lang="en-GB" dirty="0"/>
          </a:p>
        </p:txBody>
      </p:sp>
    </p:spTree>
    <p:extLst>
      <p:ext uri="{BB962C8B-B14F-4D97-AF65-F5344CB8AC3E}">
        <p14:creationId xmlns:p14="http://schemas.microsoft.com/office/powerpoint/2010/main" val="847009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a:t>Anti Oppressive Practice</a:t>
            </a:r>
            <a:endParaRPr lang="en-GB" dirty="0"/>
          </a:p>
        </p:txBody>
      </p:sp>
      <p:sp>
        <p:nvSpPr>
          <p:cNvPr id="3" name="Content Placeholder 2"/>
          <p:cNvSpPr>
            <a:spLocks noGrp="1"/>
          </p:cNvSpPr>
          <p:nvPr>
            <p:ph idx="1"/>
          </p:nvPr>
        </p:nvSpPr>
        <p:spPr>
          <a:xfrm>
            <a:off x="3780148" y="1825625"/>
            <a:ext cx="7956222" cy="4667250"/>
          </a:xfrm>
        </p:spPr>
        <p:txBody>
          <a:bodyPr>
            <a:normAutofit/>
          </a:bodyPr>
          <a:lstStyle/>
          <a:p>
            <a:r>
              <a:rPr lang="en-GB" dirty="0"/>
              <a:t>Anti-oppressive practice is an interdisciplinary approach primarily rooted within the practice of social work that focuses on ending socioeconomic oppression</a:t>
            </a:r>
          </a:p>
          <a:p>
            <a:endParaRPr lang="en-GB" dirty="0"/>
          </a:p>
          <a:p>
            <a:r>
              <a:rPr lang="en-GB" dirty="0"/>
              <a:t>HOWEVER…</a:t>
            </a:r>
          </a:p>
        </p:txBody>
      </p:sp>
      <p:pic>
        <p:nvPicPr>
          <p:cNvPr id="5122"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5122" r="-1" b="-1"/>
          <a:stretch/>
        </p:blipFill>
        <p:spPr bwMode="auto">
          <a:xfrm>
            <a:off x="655629" y="2510287"/>
            <a:ext cx="2003430" cy="22543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38666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chor="ctr">
            <a:normAutofit/>
          </a:bodyPr>
          <a:lstStyle/>
          <a:p>
            <a:r>
              <a:rPr lang="en-GB"/>
              <a:t>There are other kinds of oppression, including:</a:t>
            </a:r>
          </a:p>
        </p:txBody>
      </p:sp>
      <p:graphicFrame>
        <p:nvGraphicFramePr>
          <p:cNvPr id="8" name="Content Placeholder 7">
            <a:extLst>
              <a:ext uri="{FF2B5EF4-FFF2-40B4-BE49-F238E27FC236}">
                <a16:creationId xmlns:a16="http://schemas.microsoft.com/office/drawing/2014/main" id="{9EE74ADD-7043-D372-C0BB-580881B10EC5}"/>
              </a:ext>
            </a:extLst>
          </p:cNvPr>
          <p:cNvGraphicFramePr>
            <a:graphicFrameLocks noGrp="1"/>
          </p:cNvGraphicFramePr>
          <p:nvPr>
            <p:ph idx="1"/>
            <p:extLst>
              <p:ext uri="{D42A27DB-BD31-4B8C-83A1-F6EECF244321}">
                <p14:modId xmlns:p14="http://schemas.microsoft.com/office/powerpoint/2010/main" val="1110857282"/>
              </p:ext>
            </p:extLst>
          </p:nvPr>
        </p:nvGraphicFramePr>
        <p:xfrm>
          <a:off x="3779838" y="1825625"/>
          <a:ext cx="7956550"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05079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81A00-861D-C899-CB1D-6769FFA7B73A}"/>
              </a:ext>
            </a:extLst>
          </p:cNvPr>
          <p:cNvSpPr>
            <a:spLocks noGrp="1"/>
          </p:cNvSpPr>
          <p:nvPr>
            <p:ph type="title"/>
          </p:nvPr>
        </p:nvSpPr>
        <p:spPr/>
        <p:txBody>
          <a:bodyPr/>
          <a:lstStyle/>
          <a:p>
            <a:r>
              <a:rPr lang="en-GB" dirty="0"/>
              <a:t>Class Discussion and Task</a:t>
            </a:r>
          </a:p>
        </p:txBody>
      </p:sp>
      <p:sp>
        <p:nvSpPr>
          <p:cNvPr id="3" name="Content Placeholder 2">
            <a:extLst>
              <a:ext uri="{FF2B5EF4-FFF2-40B4-BE49-F238E27FC236}">
                <a16:creationId xmlns:a16="http://schemas.microsoft.com/office/drawing/2014/main" id="{07E03CCE-E676-8CBF-280D-F60DAE9D0434}"/>
              </a:ext>
            </a:extLst>
          </p:cNvPr>
          <p:cNvSpPr>
            <a:spLocks noGrp="1"/>
          </p:cNvSpPr>
          <p:nvPr>
            <p:ph idx="1"/>
          </p:nvPr>
        </p:nvSpPr>
        <p:spPr/>
        <p:txBody>
          <a:bodyPr/>
          <a:lstStyle/>
          <a:p>
            <a:r>
              <a:rPr lang="en-GB" dirty="0"/>
              <a:t>Considering this list, </a:t>
            </a:r>
          </a:p>
          <a:p>
            <a:pPr lvl="1"/>
            <a:r>
              <a:rPr lang="en-GB" dirty="0"/>
              <a:t>How can people within these groups be oppressed by society?</a:t>
            </a:r>
          </a:p>
          <a:p>
            <a:pPr lvl="1"/>
            <a:r>
              <a:rPr lang="en-GB" dirty="0"/>
              <a:t>Create a list with your partner and feedback to the group.</a:t>
            </a:r>
          </a:p>
        </p:txBody>
      </p:sp>
      <p:graphicFrame>
        <p:nvGraphicFramePr>
          <p:cNvPr id="4" name="Content Placeholder 7">
            <a:extLst>
              <a:ext uri="{FF2B5EF4-FFF2-40B4-BE49-F238E27FC236}">
                <a16:creationId xmlns:a16="http://schemas.microsoft.com/office/drawing/2014/main" id="{9141DB51-2348-0536-7298-E58B10748D4A}"/>
              </a:ext>
            </a:extLst>
          </p:cNvPr>
          <p:cNvGraphicFramePr>
            <a:graphicFrameLocks/>
          </p:cNvGraphicFramePr>
          <p:nvPr>
            <p:extLst>
              <p:ext uri="{D42A27DB-BD31-4B8C-83A1-F6EECF244321}">
                <p14:modId xmlns:p14="http://schemas.microsoft.com/office/powerpoint/2010/main" val="3978553146"/>
              </p:ext>
            </p:extLst>
          </p:nvPr>
        </p:nvGraphicFramePr>
        <p:xfrm>
          <a:off x="138281" y="2390274"/>
          <a:ext cx="2925762" cy="2711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741207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92500" lnSpcReduction="20000"/>
          </a:bodyPr>
          <a:lstStyle/>
          <a:p>
            <a:r>
              <a:rPr lang="en-US" dirty="0"/>
              <a:t>Hitchens, C., 2005. </a:t>
            </a:r>
            <a:r>
              <a:rPr lang="en-US" i="1" dirty="0"/>
              <a:t>Letters to a Young Contrarian. </a:t>
            </a:r>
            <a:r>
              <a:rPr lang="en-US" dirty="0"/>
              <a:t>New York: Basic Books.</a:t>
            </a:r>
            <a:endParaRPr lang="en-GB" dirty="0"/>
          </a:p>
          <a:p>
            <a:r>
              <a:rPr lang="en-US" dirty="0" err="1"/>
              <a:t>Nzira</a:t>
            </a:r>
            <a:r>
              <a:rPr lang="en-US" dirty="0"/>
              <a:t>, V. &amp; Williams, P., 2009. Useful Concepts in Anti Oppression. In: </a:t>
            </a:r>
            <a:r>
              <a:rPr lang="en-US" i="1" dirty="0"/>
              <a:t>Anti-Oppressive Practice in Health and Social Care. </a:t>
            </a:r>
            <a:r>
              <a:rPr lang="en-US" dirty="0"/>
              <a:t>New York: Sage Publications Ltd, pp. 21-40.</a:t>
            </a:r>
            <a:endParaRPr lang="en-GB" dirty="0"/>
          </a:p>
          <a:p>
            <a:r>
              <a:rPr lang="en-US" dirty="0"/>
              <a:t>Thompson, N., 2016. </a:t>
            </a:r>
            <a:r>
              <a:rPr lang="en-US" i="1" dirty="0"/>
              <a:t>Anti-Discriminatory Practice. </a:t>
            </a:r>
            <a:r>
              <a:rPr lang="en-US" dirty="0"/>
              <a:t>6th ed. London: Palgrave.</a:t>
            </a:r>
            <a:endParaRPr lang="en-GB" dirty="0"/>
          </a:p>
          <a:p>
            <a:r>
              <a:rPr lang="en-US" dirty="0" err="1"/>
              <a:t>Wiggershaus</a:t>
            </a:r>
            <a:r>
              <a:rPr lang="en-US" dirty="0"/>
              <a:t>, R., 1994. </a:t>
            </a:r>
            <a:r>
              <a:rPr lang="en-US" i="1" dirty="0"/>
              <a:t>The Frankfurt School: Its Histories, Theories &amp; Political Significance. </a:t>
            </a:r>
            <a:r>
              <a:rPr lang="en-US" dirty="0"/>
              <a:t>Cambridge: MIT Press.</a:t>
            </a:r>
            <a:endParaRPr lang="en-GB" dirty="0"/>
          </a:p>
          <a:p>
            <a:r>
              <a:rPr lang="en-US" dirty="0"/>
              <a:t>Young, I., 2004. Five Faces of Oppression. In: </a:t>
            </a:r>
            <a:r>
              <a:rPr lang="en-US" i="1" dirty="0"/>
              <a:t>Oppression, Privilege and Resistance. </a:t>
            </a:r>
            <a:r>
              <a:rPr lang="en-US" dirty="0"/>
              <a:t>Boston: McGraw Hill.</a:t>
            </a:r>
            <a:endParaRPr lang="en-GB" dirty="0"/>
          </a:p>
          <a:p>
            <a:pPr marL="82296" indent="0">
              <a:buNone/>
            </a:pPr>
            <a:r>
              <a:rPr lang="en-GB" dirty="0"/>
              <a:t> </a:t>
            </a:r>
          </a:p>
          <a:p>
            <a:endParaRPr lang="en-GB" dirty="0"/>
          </a:p>
        </p:txBody>
      </p:sp>
    </p:spTree>
    <p:extLst>
      <p:ext uri="{BB962C8B-B14F-4D97-AF65-F5344CB8AC3E}">
        <p14:creationId xmlns:p14="http://schemas.microsoft.com/office/powerpoint/2010/main" val="3403152157"/>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60B9193-39C2-44D3-8D9F-4D4E29BC7EC6}">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UWTSD_Powerpoint Template Widescreen_2023 Sept</Template>
  <TotalTime>123</TotalTime>
  <Words>1460</Words>
  <Application>Microsoft Office PowerPoint</Application>
  <PresentationFormat>Widescreen</PresentationFormat>
  <Paragraphs>199</Paragraphs>
  <Slides>34</Slides>
  <Notes>0</Notes>
  <HiddenSlides>0</HiddenSlides>
  <MMClips>1</MMClips>
  <ScaleCrop>false</ScaleCrop>
  <HeadingPairs>
    <vt:vector size="6" baseType="variant">
      <vt:variant>
        <vt:lpstr>Fonts Used</vt:lpstr>
      </vt:variant>
      <vt:variant>
        <vt:i4>3</vt:i4>
      </vt:variant>
      <vt:variant>
        <vt:lpstr>Theme</vt:lpstr>
      </vt:variant>
      <vt:variant>
        <vt:i4>7</vt:i4>
      </vt:variant>
      <vt:variant>
        <vt:lpstr>Slide Titles</vt:lpstr>
      </vt:variant>
      <vt:variant>
        <vt:i4>34</vt:i4>
      </vt:variant>
    </vt:vector>
  </HeadingPairs>
  <TitlesOfParts>
    <vt:vector size="44" baseType="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PowerPoint Presentation</vt:lpstr>
      <vt:lpstr>Oppression </vt:lpstr>
      <vt:lpstr>An Introduction to Oppression</vt:lpstr>
      <vt:lpstr>An Introduction to Oppression: Key Aspects</vt:lpstr>
      <vt:lpstr>An Introduction to Oppression: Key Aspects</vt:lpstr>
      <vt:lpstr>An Introduction to Oppression: Key Aspects</vt:lpstr>
      <vt:lpstr>An Introduction to Oppression: Summary</vt:lpstr>
      <vt:lpstr>Iris Marion Young (2004)</vt:lpstr>
      <vt:lpstr>Iris Marion Young (2004):  The 5 Faces of Oppression </vt:lpstr>
      <vt:lpstr>Iris Marion Young (2004):  The 5 Faces of Oppression </vt:lpstr>
      <vt:lpstr>Iris Marion Young (2004):  The 5 Faces of Oppression </vt:lpstr>
      <vt:lpstr>Iris Marion Young (2004):  The 5 Faces of Oppression </vt:lpstr>
      <vt:lpstr>Iris Marion Young (2004):  The 5 Faces of Oppression </vt:lpstr>
      <vt:lpstr>Oppression is all around us</vt:lpstr>
      <vt:lpstr>Oppressive Literature?</vt:lpstr>
      <vt:lpstr>Oppressive Media? </vt:lpstr>
      <vt:lpstr>Freire’s ‘Culture of Silence’</vt:lpstr>
      <vt:lpstr>Anti-Oppressive Practice</vt:lpstr>
      <vt:lpstr>An introduction to Anti-oppressive Practice</vt:lpstr>
      <vt:lpstr>An introduction to Anti-oppressive Practice: Key Points</vt:lpstr>
      <vt:lpstr>An introduction to Anti-oppressive Practice: Key Points</vt:lpstr>
      <vt:lpstr>An introduction to Anti-oppressive Practice: Key Points</vt:lpstr>
      <vt:lpstr>An introduction to Anti-oppressive Practice: Key Points</vt:lpstr>
      <vt:lpstr>An introduction to Anti-oppressive Practice: Summary</vt:lpstr>
      <vt:lpstr>Anti Oppressive Practice</vt:lpstr>
      <vt:lpstr>Anti Oppressive Practice</vt:lpstr>
      <vt:lpstr>Anti Oppressive Practice</vt:lpstr>
      <vt:lpstr>Anti Oppressive Practice</vt:lpstr>
      <vt:lpstr>There are other kinds of oppression, including:</vt:lpstr>
      <vt:lpstr>Class Discussion and Task</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Laura Jenkins (IEH)</cp:lastModifiedBy>
  <cp:revision>1</cp:revision>
  <dcterms:created xsi:type="dcterms:W3CDTF">2024-02-26T13:05:22Z</dcterms:created>
  <dcterms:modified xsi:type="dcterms:W3CDTF">2024-02-26T17:17:09Z</dcterms:modified>
</cp:coreProperties>
</file>