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72"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69" r:id="rId14"/>
    <p:sldId id="26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814"/>
    <p:restoredTop sz="88197"/>
  </p:normalViewPr>
  <p:slideViewPr>
    <p:cSldViewPr snapToGrid="0" snapToObjects="1">
      <p:cViewPr varScale="1">
        <p:scale>
          <a:sx n="68" d="100"/>
          <a:sy n="68" d="100"/>
        </p:scale>
        <p:origin x="448"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notesMaster" Target="notesMasters/notesMaster1.xml"/><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445F27-8810-AA4E-9607-51B0BA6B1A72}" type="datetimeFigureOut">
              <a:rPr lang="en-US" smtClean="0"/>
              <a:t>12/10/18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E25EF1-ED67-2A4E-9239-0CAFFF8CBEE9}" type="slidenum">
              <a:rPr lang="en-US" smtClean="0"/>
              <a:t>‹#›</a:t>
            </a:fld>
            <a:endParaRPr lang="en-US"/>
          </a:p>
        </p:txBody>
      </p:sp>
    </p:spTree>
    <p:extLst>
      <p:ext uri="{BB962C8B-B14F-4D97-AF65-F5344CB8AC3E}">
        <p14:creationId xmlns:p14="http://schemas.microsoft.com/office/powerpoint/2010/main" val="1226225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volvooceanrace.com/en/the-race/21_Facts-figures.html" TargetMode="External"/><Relationship Id="rId4" Type="http://schemas.openxmlformats.org/officeDocument/2006/relationships/hyperlink" Target="https://issuu.com/eugene_platon/docs/volvo_ocean_race_2014-15_race_repor" TargetMode="External"/><Relationship Id="rId5" Type="http://schemas.openxmlformats.org/officeDocument/2006/relationships/hyperlink" Target="https://www.volvooceanrace.com/en/racevillage.html" TargetMode="External"/><Relationship Id="rId6" Type="http://schemas.openxmlformats.org/officeDocument/2006/relationships/hyperlink" Target="https://www.visitwales.com/sea/volvo-ocean-race" TargetMode="External"/><Relationship Id="rId7" Type="http://schemas.openxmlformats.org/officeDocument/2006/relationships/hyperlink" Target="https://www.volvooceanrace.com/static/assets/content/media/files/m23271_volvo-ocean-race-race-report-final-low-res-email.pdf" TargetMode="External"/><Relationship Id="rId8" Type="http://schemas.openxmlformats.org/officeDocument/2006/relationships/hyperlink" Target="https://gov.wales/docs/drah/publications/100928-event-wales-a-major-events-strategy-for-wales-2010-2020-en.pdf" TargetMode="External"/><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AE25EF1-ED67-2A4E-9239-0CAFFF8CBEE9}" type="slidenum">
              <a:rPr lang="en-US" smtClean="0"/>
              <a:t>8</a:t>
            </a:fld>
            <a:endParaRPr lang="en-US"/>
          </a:p>
        </p:txBody>
      </p:sp>
    </p:spTree>
    <p:extLst>
      <p:ext uri="{BB962C8B-B14F-4D97-AF65-F5344CB8AC3E}">
        <p14:creationId xmlns:p14="http://schemas.microsoft.com/office/powerpoint/2010/main" val="1797893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Bibliography</a:t>
            </a:r>
          </a:p>
          <a:p>
            <a:pPr marL="171450" indent="-171450">
              <a:buFontTx/>
              <a:buChar char="-"/>
            </a:pPr>
            <a:r>
              <a:rPr lang="en-US" sz="1200" b="0" i="0" u="none" strike="noStrike" kern="1200" dirty="0" smtClean="0">
                <a:solidFill>
                  <a:schemeClr val="tx1"/>
                </a:solidFill>
                <a:effectLst/>
                <a:latin typeface="+mn-lt"/>
                <a:ea typeface="+mn-ea"/>
                <a:cs typeface="+mn-cs"/>
              </a:rPr>
              <a:t>Volvo Ocean Race. 2018. </a:t>
            </a:r>
            <a:r>
              <a:rPr lang="en-US" sz="1200" b="0" i="1" u="none" strike="noStrike" kern="1200" dirty="0" smtClean="0">
                <a:solidFill>
                  <a:schemeClr val="tx1"/>
                </a:solidFill>
                <a:effectLst/>
                <a:latin typeface="+mn-lt"/>
                <a:ea typeface="+mn-ea"/>
                <a:cs typeface="+mn-cs"/>
              </a:rPr>
              <a:t>Facts &amp; figures - Volvo Ocean Race 2017-18</a:t>
            </a:r>
            <a:r>
              <a:rPr lang="en-US" sz="1200" b="0" i="0" u="none" strike="noStrike" kern="1200" dirty="0" smtClean="0">
                <a:solidFill>
                  <a:schemeClr val="tx1"/>
                </a:solidFill>
                <a:effectLst/>
                <a:latin typeface="+mn-lt"/>
                <a:ea typeface="+mn-ea"/>
                <a:cs typeface="+mn-cs"/>
              </a:rPr>
              <a:t>. [ONLINE] Available at: </a:t>
            </a:r>
            <a:r>
              <a:rPr lang="en-US" sz="1200" b="0" i="0" u="none" strike="noStrike" kern="1200" dirty="0" smtClean="0">
                <a:solidFill>
                  <a:schemeClr val="tx1"/>
                </a:solidFill>
                <a:effectLst/>
                <a:latin typeface="+mn-lt"/>
                <a:ea typeface="+mn-ea"/>
                <a:cs typeface="+mn-cs"/>
                <a:hlinkClick r:id="rId3"/>
              </a:rPr>
              <a:t>https://www.volvooceanrace.com/en/the-race/21_Facts-figures.html</a:t>
            </a:r>
            <a:r>
              <a:rPr lang="en-US" sz="1200" b="0" i="0" u="none" strike="noStrike" kern="1200" dirty="0" smtClean="0">
                <a:solidFill>
                  <a:schemeClr val="tx1"/>
                </a:solidFill>
                <a:effectLst/>
                <a:latin typeface="+mn-lt"/>
                <a:ea typeface="+mn-ea"/>
                <a:cs typeface="+mn-cs"/>
              </a:rPr>
              <a:t>. [Accessed 6</a:t>
            </a:r>
            <a:r>
              <a:rPr lang="en-US" sz="1200" b="0" i="0" u="none" strike="noStrike" kern="1200" baseline="0" dirty="0" smtClean="0">
                <a:solidFill>
                  <a:schemeClr val="tx1"/>
                </a:solidFill>
                <a:effectLst/>
                <a:latin typeface="+mn-lt"/>
                <a:ea typeface="+mn-ea"/>
                <a:cs typeface="+mn-cs"/>
              </a:rPr>
              <a:t> </a:t>
            </a:r>
            <a:r>
              <a:rPr lang="en-US" sz="1200" b="0" i="0" u="none" strike="noStrike" kern="1200" dirty="0" smtClean="0">
                <a:solidFill>
                  <a:schemeClr val="tx1"/>
                </a:solidFill>
                <a:effectLst/>
                <a:latin typeface="+mn-lt"/>
                <a:ea typeface="+mn-ea"/>
                <a:cs typeface="+mn-cs"/>
              </a:rPr>
              <a:t>December 2018].</a:t>
            </a:r>
          </a:p>
          <a:p>
            <a:pPr marL="171450" indent="-171450">
              <a:buFontTx/>
              <a:buChar char="-"/>
            </a:pPr>
            <a:r>
              <a:rPr lang="en-US" sz="1200" b="0" i="0" u="none" strike="noStrike" kern="1200" dirty="0" err="1" smtClean="0">
                <a:solidFill>
                  <a:schemeClr val="tx1"/>
                </a:solidFill>
                <a:effectLst/>
                <a:latin typeface="+mn-lt"/>
                <a:ea typeface="+mn-ea"/>
                <a:cs typeface="+mn-cs"/>
              </a:rPr>
              <a:t>Issuu</a:t>
            </a:r>
            <a:r>
              <a:rPr lang="en-US" sz="1200" b="0" i="0" u="none" strike="noStrike" kern="1200" dirty="0" smtClean="0">
                <a:solidFill>
                  <a:schemeClr val="tx1"/>
                </a:solidFill>
                <a:effectLst/>
                <a:latin typeface="+mn-lt"/>
                <a:ea typeface="+mn-ea"/>
                <a:cs typeface="+mn-cs"/>
              </a:rPr>
              <a:t>. 2018. </a:t>
            </a:r>
            <a:r>
              <a:rPr lang="en-US" sz="1200" b="0" i="1" u="none" strike="noStrike" kern="1200" dirty="0" smtClean="0">
                <a:solidFill>
                  <a:schemeClr val="tx1"/>
                </a:solidFill>
                <a:effectLst/>
                <a:latin typeface="+mn-lt"/>
                <a:ea typeface="+mn-ea"/>
                <a:cs typeface="+mn-cs"/>
              </a:rPr>
              <a:t>Volvo Ocean Race 2014-15 Media Report by Eugene </a:t>
            </a:r>
            <a:r>
              <a:rPr lang="en-US" sz="1200" b="0" i="1" u="none" strike="noStrike" kern="1200" dirty="0" err="1" smtClean="0">
                <a:solidFill>
                  <a:schemeClr val="tx1"/>
                </a:solidFill>
                <a:effectLst/>
                <a:latin typeface="+mn-lt"/>
                <a:ea typeface="+mn-ea"/>
                <a:cs typeface="+mn-cs"/>
              </a:rPr>
              <a:t>Platon</a:t>
            </a:r>
            <a:r>
              <a:rPr lang="en-US" sz="1200" b="0" i="1" u="none" strike="noStrike" kern="1200" dirty="0" smtClean="0">
                <a:solidFill>
                  <a:schemeClr val="tx1"/>
                </a:solidFill>
                <a:effectLst/>
                <a:latin typeface="+mn-lt"/>
                <a:ea typeface="+mn-ea"/>
                <a:cs typeface="+mn-cs"/>
              </a:rPr>
              <a:t> - </a:t>
            </a:r>
            <a:r>
              <a:rPr lang="en-US" sz="1200" b="0" i="1" u="none" strike="noStrike" kern="1200" dirty="0" err="1" smtClean="0">
                <a:solidFill>
                  <a:schemeClr val="tx1"/>
                </a:solidFill>
                <a:effectLst/>
                <a:latin typeface="+mn-lt"/>
                <a:ea typeface="+mn-ea"/>
                <a:cs typeface="+mn-cs"/>
              </a:rPr>
              <a:t>Issuu</a:t>
            </a:r>
            <a:r>
              <a:rPr lang="en-US" sz="1200" b="0" i="0" u="none" strike="noStrike" kern="1200" dirty="0" smtClean="0">
                <a:solidFill>
                  <a:schemeClr val="tx1"/>
                </a:solidFill>
                <a:effectLst/>
                <a:latin typeface="+mn-lt"/>
                <a:ea typeface="+mn-ea"/>
                <a:cs typeface="+mn-cs"/>
              </a:rPr>
              <a:t>. [ONLINE] Available at: </a:t>
            </a:r>
            <a:r>
              <a:rPr lang="en-US" sz="1200" b="0" i="0" u="none" strike="noStrike" kern="1200" dirty="0" smtClean="0">
                <a:solidFill>
                  <a:schemeClr val="tx1"/>
                </a:solidFill>
                <a:effectLst/>
                <a:latin typeface="+mn-lt"/>
                <a:ea typeface="+mn-ea"/>
                <a:cs typeface="+mn-cs"/>
                <a:hlinkClick r:id="rId4"/>
              </a:rPr>
              <a:t>https://issuu.com/eugene_platon/docs/volvo_ocean_race_2014-15_race_repor</a:t>
            </a:r>
            <a:r>
              <a:rPr lang="en-US" sz="1200" b="0" i="0" u="none" strike="noStrike" kern="1200" dirty="0" smtClean="0">
                <a:solidFill>
                  <a:schemeClr val="tx1"/>
                </a:solidFill>
                <a:effectLst/>
                <a:latin typeface="+mn-lt"/>
                <a:ea typeface="+mn-ea"/>
                <a:cs typeface="+mn-cs"/>
              </a:rPr>
              <a:t>. [Accessed 6 December 2018].</a:t>
            </a:r>
          </a:p>
          <a:p>
            <a:pPr marL="171450" indent="-171450">
              <a:buFontTx/>
              <a:buChar char="-"/>
            </a:pPr>
            <a:r>
              <a:rPr lang="en-US" sz="1200" b="0" i="0" u="none" strike="noStrike" kern="1200" dirty="0" smtClean="0">
                <a:solidFill>
                  <a:schemeClr val="tx1"/>
                </a:solidFill>
                <a:effectLst/>
                <a:latin typeface="+mn-lt"/>
                <a:ea typeface="+mn-ea"/>
                <a:cs typeface="+mn-cs"/>
              </a:rPr>
              <a:t>Volvo Ocean Race. 2018. </a:t>
            </a:r>
            <a:r>
              <a:rPr lang="en-US" sz="1200" b="0" i="1" u="none" strike="noStrike" kern="1200" dirty="0" smtClean="0">
                <a:solidFill>
                  <a:schemeClr val="tx1"/>
                </a:solidFill>
                <a:effectLst/>
                <a:latin typeface="+mn-lt"/>
                <a:ea typeface="+mn-ea"/>
                <a:cs typeface="+mn-cs"/>
              </a:rPr>
              <a:t>Race Village Experience - Volvo Ocean Race 2017-18</a:t>
            </a:r>
            <a:r>
              <a:rPr lang="en-US" sz="1200" b="0" i="0" u="none" strike="noStrike" kern="1200" dirty="0" smtClean="0">
                <a:solidFill>
                  <a:schemeClr val="tx1"/>
                </a:solidFill>
                <a:effectLst/>
                <a:latin typeface="+mn-lt"/>
                <a:ea typeface="+mn-ea"/>
                <a:cs typeface="+mn-cs"/>
              </a:rPr>
              <a:t>. [ONLINE] Available at: </a:t>
            </a:r>
            <a:r>
              <a:rPr lang="en-US" sz="1200" b="0" i="0" u="none" strike="noStrike" kern="1200" dirty="0" smtClean="0">
                <a:solidFill>
                  <a:schemeClr val="tx1"/>
                </a:solidFill>
                <a:effectLst/>
                <a:latin typeface="+mn-lt"/>
                <a:ea typeface="+mn-ea"/>
                <a:cs typeface="+mn-cs"/>
                <a:hlinkClick r:id="rId5"/>
              </a:rPr>
              <a:t>https://www.volvooceanrace.com/en/racevillage.html</a:t>
            </a:r>
            <a:r>
              <a:rPr lang="en-US" sz="1200" b="0" i="0" u="none" strike="noStrike" kern="1200" dirty="0" smtClean="0">
                <a:solidFill>
                  <a:schemeClr val="tx1"/>
                </a:solidFill>
                <a:effectLst/>
                <a:latin typeface="+mn-lt"/>
                <a:ea typeface="+mn-ea"/>
                <a:cs typeface="+mn-cs"/>
              </a:rPr>
              <a:t>. [Accessed 6 December 2018].</a:t>
            </a:r>
          </a:p>
          <a:p>
            <a:pPr marL="171450" indent="-171450">
              <a:buFontTx/>
              <a:buChar char="-"/>
            </a:pPr>
            <a:r>
              <a:rPr lang="en-US" sz="1200" b="0" i="0" u="none" strike="noStrike" kern="1200" dirty="0" smtClean="0">
                <a:solidFill>
                  <a:schemeClr val="tx1"/>
                </a:solidFill>
                <a:effectLst/>
                <a:latin typeface="+mn-lt"/>
                <a:ea typeface="+mn-ea"/>
                <a:cs typeface="+mn-cs"/>
              </a:rPr>
              <a:t>Volvo Ocean Race 17-18 Cardiff Wales | Visit Wales . 2018. </a:t>
            </a:r>
            <a:r>
              <a:rPr lang="en-US" sz="1200" b="0" i="1" u="none" strike="noStrike" kern="1200" dirty="0" smtClean="0">
                <a:solidFill>
                  <a:schemeClr val="tx1"/>
                </a:solidFill>
                <a:effectLst/>
                <a:latin typeface="+mn-lt"/>
                <a:ea typeface="+mn-ea"/>
                <a:cs typeface="+mn-cs"/>
              </a:rPr>
              <a:t>Volvo Ocean Race 17-18 Cardiff Wales | Visit Wales </a:t>
            </a:r>
            <a:r>
              <a:rPr lang="en-US" sz="1200" b="0" i="0" u="none" strike="noStrike" kern="1200" dirty="0" smtClean="0">
                <a:solidFill>
                  <a:schemeClr val="tx1"/>
                </a:solidFill>
                <a:effectLst/>
                <a:latin typeface="+mn-lt"/>
                <a:ea typeface="+mn-ea"/>
                <a:cs typeface="+mn-cs"/>
              </a:rPr>
              <a:t>. [ONLINE] Available at: </a:t>
            </a:r>
            <a:r>
              <a:rPr lang="en-US" sz="1200" b="0" i="0" u="none" strike="noStrike" kern="1200" dirty="0" smtClean="0">
                <a:solidFill>
                  <a:schemeClr val="tx1"/>
                </a:solidFill>
                <a:effectLst/>
                <a:latin typeface="+mn-lt"/>
                <a:ea typeface="+mn-ea"/>
                <a:cs typeface="+mn-cs"/>
                <a:hlinkClick r:id="rId6"/>
              </a:rPr>
              <a:t>https://www.visitwales.com/sea/volvo-ocean-race</a:t>
            </a:r>
            <a:r>
              <a:rPr lang="en-US" sz="1200" b="0" i="0" u="none" strike="noStrike" kern="1200" dirty="0" smtClean="0">
                <a:solidFill>
                  <a:schemeClr val="tx1"/>
                </a:solidFill>
                <a:effectLst/>
                <a:latin typeface="+mn-lt"/>
                <a:ea typeface="+mn-ea"/>
                <a:cs typeface="+mn-cs"/>
              </a:rPr>
              <a:t>. [Accessed 6 December 2018].Volvo Ocean Race, ., 2015. Corporate Responsibilities. </a:t>
            </a:r>
            <a:r>
              <a:rPr lang="en-US" sz="1200" b="0" i="1" u="none" strike="noStrike" kern="1200" dirty="0" smtClean="0">
                <a:solidFill>
                  <a:schemeClr val="tx1"/>
                </a:solidFill>
                <a:effectLst/>
                <a:latin typeface="+mn-lt"/>
                <a:ea typeface="+mn-ea"/>
                <a:cs typeface="+mn-cs"/>
              </a:rPr>
              <a:t>Volvo Ocean Race 2011/12 - Media Report</a:t>
            </a:r>
            <a:r>
              <a:rPr lang="en-US" sz="1200" b="0" i="0" u="none" strike="noStrike" kern="1200" dirty="0" smtClean="0">
                <a:solidFill>
                  <a:schemeClr val="tx1"/>
                </a:solidFill>
                <a:effectLst/>
                <a:latin typeface="+mn-lt"/>
                <a:ea typeface="+mn-ea"/>
                <a:cs typeface="+mn-cs"/>
              </a:rPr>
              <a:t>, [Online]. 1, 84. Available at: </a:t>
            </a:r>
            <a:r>
              <a:rPr lang="en-US" sz="1200" b="0" i="0" u="none" strike="noStrike" kern="1200" dirty="0" smtClean="0">
                <a:solidFill>
                  <a:schemeClr val="tx1"/>
                </a:solidFill>
                <a:effectLst/>
                <a:latin typeface="+mn-lt"/>
                <a:ea typeface="+mn-ea"/>
                <a:cs typeface="+mn-cs"/>
                <a:hlinkClick r:id="rId7"/>
              </a:rPr>
              <a:t>https://www.volvooceanrace.com/static/assets/content/media/files/m23271_volvo-ocean-race-race-report-final-low-res-email.pdf</a:t>
            </a:r>
            <a:r>
              <a:rPr lang="en-US" sz="1200" b="0" i="0" u="none" strike="noStrike" kern="1200" dirty="0" smtClean="0">
                <a:solidFill>
                  <a:schemeClr val="tx1"/>
                </a:solidFill>
                <a:effectLst/>
                <a:latin typeface="+mn-lt"/>
                <a:ea typeface="+mn-ea"/>
                <a:cs typeface="+mn-cs"/>
              </a:rPr>
              <a:t> [Accessed 6 December 2018].</a:t>
            </a:r>
          </a:p>
          <a:p>
            <a:pPr marL="171450" marR="0" indent="-171450" algn="l" defTabSz="914400" rtl="0" eaLnBrk="1" fontAlgn="auto" latinLnBrk="0" hangingPunct="1">
              <a:lnSpc>
                <a:spcPct val="100000"/>
              </a:lnSpc>
              <a:spcBef>
                <a:spcPts val="0"/>
              </a:spcBef>
              <a:spcAft>
                <a:spcPts val="0"/>
              </a:spcAft>
              <a:buClrTx/>
              <a:buSzTx/>
              <a:buFontTx/>
              <a:buChar char="-"/>
              <a:tabLst/>
              <a:defRPr/>
            </a:pPr>
            <a:r>
              <a:rPr lang="en-US" sz="1200" b="0" i="0" u="none" strike="noStrike" kern="1200" dirty="0" smtClean="0">
                <a:solidFill>
                  <a:schemeClr val="tx1"/>
                </a:solidFill>
                <a:effectLst/>
                <a:latin typeface="+mn-lt"/>
                <a:ea typeface="+mn-ea"/>
                <a:cs typeface="+mn-cs"/>
              </a:rPr>
              <a:t>The Welsh Government, -, 2010. Putting Strategy into Action. </a:t>
            </a:r>
            <a:r>
              <a:rPr lang="en-US" sz="1200" b="0" i="1" u="none" strike="noStrike" kern="1200" dirty="0" smtClean="0">
                <a:solidFill>
                  <a:schemeClr val="tx1"/>
                </a:solidFill>
                <a:effectLst/>
                <a:latin typeface="+mn-lt"/>
                <a:ea typeface="+mn-ea"/>
                <a:cs typeface="+mn-cs"/>
              </a:rPr>
              <a:t>Event Wales: A Major Events Strategy For Wales 2010-20</a:t>
            </a:r>
            <a:r>
              <a:rPr lang="en-US" sz="1200" b="0" i="0" u="none" strike="noStrike" kern="1200" dirty="0" smtClean="0">
                <a:solidFill>
                  <a:schemeClr val="tx1"/>
                </a:solidFill>
                <a:effectLst/>
                <a:latin typeface="+mn-lt"/>
                <a:ea typeface="+mn-ea"/>
                <a:cs typeface="+mn-cs"/>
              </a:rPr>
              <a:t>, [Online]. V1, p.24-26. Available at: </a:t>
            </a:r>
            <a:r>
              <a:rPr lang="en-US" sz="1200" b="0" i="0" u="none" strike="noStrike" kern="1200" dirty="0" smtClean="0">
                <a:solidFill>
                  <a:schemeClr val="tx1"/>
                </a:solidFill>
                <a:effectLst/>
                <a:latin typeface="+mn-lt"/>
                <a:ea typeface="+mn-ea"/>
                <a:cs typeface="+mn-cs"/>
                <a:hlinkClick r:id="rId8"/>
              </a:rPr>
              <a:t>https://gov.wales/docs/drah/publications/100928-event-wales-a-major-events-strategy-for-wales-2010-2020-en.pdf</a:t>
            </a:r>
            <a:r>
              <a:rPr lang="en-US" sz="1200" b="0" i="0" u="none" strike="noStrike" kern="1200" dirty="0" smtClean="0">
                <a:solidFill>
                  <a:schemeClr val="tx1"/>
                </a:solidFill>
                <a:effectLst/>
                <a:latin typeface="+mn-lt"/>
                <a:ea typeface="+mn-ea"/>
                <a:cs typeface="+mn-cs"/>
              </a:rPr>
              <a:t>[Accessed 6 December 2018].</a:t>
            </a:r>
          </a:p>
          <a:p>
            <a:pPr marL="171450" indent="-171450">
              <a:buFontTx/>
              <a:buChar char="-"/>
            </a:pPr>
            <a:endParaRPr lang="en-US" sz="1200" b="0" i="0" u="none" strike="noStrike" kern="1200" dirty="0" smtClean="0">
              <a:solidFill>
                <a:schemeClr val="tx1"/>
              </a:solidFill>
              <a:effectLst/>
              <a:latin typeface="+mn-lt"/>
              <a:ea typeface="+mn-ea"/>
              <a:cs typeface="+mn-cs"/>
            </a:endParaRPr>
          </a:p>
          <a:p>
            <a:pPr marL="171450" indent="-171450">
              <a:buFontTx/>
              <a:buChar char="-"/>
            </a:pPr>
            <a:endParaRPr lang="en-US" sz="1200" b="0" i="0" u="none" strike="noStrike" kern="1200" dirty="0" smtClean="0">
              <a:solidFill>
                <a:schemeClr val="tx1"/>
              </a:solidFill>
              <a:effectLst/>
              <a:latin typeface="+mn-lt"/>
              <a:ea typeface="+mn-ea"/>
              <a:cs typeface="+mn-cs"/>
            </a:endParaRPr>
          </a:p>
          <a:p>
            <a:pPr marL="171450" indent="-171450">
              <a:buFontTx/>
              <a:buChar char="-"/>
            </a:pPr>
            <a:endParaRPr lang="en-US" sz="1200" b="0" i="0" u="none" strike="noStrike" kern="1200" dirty="0" smtClean="0">
              <a:solidFill>
                <a:schemeClr val="tx1"/>
              </a:solidFill>
              <a:effectLst/>
              <a:latin typeface="+mn-lt"/>
              <a:ea typeface="+mn-ea"/>
              <a:cs typeface="+mn-cs"/>
            </a:endParaRPr>
          </a:p>
          <a:p>
            <a:pPr marL="171450" indent="-171450">
              <a:buFontTx/>
              <a:buChar char="-"/>
            </a:pPr>
            <a:endParaRPr lang="en-US" dirty="0"/>
          </a:p>
        </p:txBody>
      </p:sp>
      <p:sp>
        <p:nvSpPr>
          <p:cNvPr id="4" name="Slide Number Placeholder 3"/>
          <p:cNvSpPr>
            <a:spLocks noGrp="1"/>
          </p:cNvSpPr>
          <p:nvPr>
            <p:ph type="sldNum" sz="quarter" idx="10"/>
          </p:nvPr>
        </p:nvSpPr>
        <p:spPr/>
        <p:txBody>
          <a:bodyPr/>
          <a:lstStyle/>
          <a:p>
            <a:fld id="{7AE25EF1-ED67-2A4E-9239-0CAFFF8CBEE9}" type="slidenum">
              <a:rPr lang="en-US" smtClean="0"/>
              <a:t>14</a:t>
            </a:fld>
            <a:endParaRPr lang="en-US"/>
          </a:p>
        </p:txBody>
      </p:sp>
    </p:spTree>
    <p:extLst>
      <p:ext uri="{BB962C8B-B14F-4D97-AF65-F5344CB8AC3E}">
        <p14:creationId xmlns:p14="http://schemas.microsoft.com/office/powerpoint/2010/main" val="19243809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37895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97856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66453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12/10/18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124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12/10/18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966055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12/10/18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9775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12/10/18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47141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12/10/18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99364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smtClean="0"/>
              <a:pPr/>
              <a:t>12/10/18</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r>
              <a:rPr lang="en-US" smtClean="0"/>
              <a:t>
              </a:t>
            </a:r>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42580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12/10/18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24059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470882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11675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206196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271040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637095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125964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61399299"/>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smtClean="0"/>
              <a:pPr/>
              <a:t>12/10/18</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15429652"/>
      </p:ext>
    </p:extLst>
  </p:cSld>
  <p:clrMap bg1="dk1" tx1="lt1" bg2="dk2" tx2="lt2" accent1="accent1" accent2="accent2" accent3="accent3" accent4="accent4" accent5="accent5" accent6="accent6" hlink="hlink" folHlink="folHlink"/>
  <p:sldLayoutIdLst>
    <p:sldLayoutId id="2147483873" r:id="rId1"/>
    <p:sldLayoutId id="2147483874" r:id="rId2"/>
    <p:sldLayoutId id="2147483875" r:id="rId3"/>
    <p:sldLayoutId id="2147483876" r:id="rId4"/>
    <p:sldLayoutId id="2147483877" r:id="rId5"/>
    <p:sldLayoutId id="2147483878" r:id="rId6"/>
    <p:sldLayoutId id="2147483879" r:id="rId7"/>
    <p:sldLayoutId id="2147483880" r:id="rId8"/>
    <p:sldLayoutId id="2147483881" r:id="rId9"/>
    <p:sldLayoutId id="2147483882" r:id="rId10"/>
    <p:sldLayoutId id="2147483883" r:id="rId11"/>
    <p:sldLayoutId id="2147483884" r:id="rId12"/>
    <p:sldLayoutId id="2147483885" r:id="rId13"/>
    <p:sldLayoutId id="2147483886" r:id="rId14"/>
    <p:sldLayoutId id="2147483887" r:id="rId15"/>
    <p:sldLayoutId id="2147483888" r:id="rId16"/>
    <p:sldLayoutId id="214748388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5.jpg"/><Relationship Id="rId5" Type="http://schemas.openxmlformats.org/officeDocument/2006/relationships/image" Target="../media/image3.png"/><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37885" y="206111"/>
            <a:ext cx="2905916" cy="2905916"/>
          </a:xfrm>
          <a:prstGeom prst="rect">
            <a:avLst/>
          </a:prstGeom>
        </p:spPr>
      </p:pic>
      <p:sp>
        <p:nvSpPr>
          <p:cNvPr id="2" name="Title 1"/>
          <p:cNvSpPr>
            <a:spLocks noGrp="1"/>
          </p:cNvSpPr>
          <p:nvPr>
            <p:ph type="ctrTitle"/>
          </p:nvPr>
        </p:nvSpPr>
        <p:spPr/>
        <p:txBody>
          <a:bodyPr/>
          <a:lstStyle/>
          <a:p>
            <a:r>
              <a:rPr lang="en-US" dirty="0" smtClean="0"/>
              <a:t>Security and Risks</a:t>
            </a:r>
            <a:endParaRPr lang="en-US" dirty="0"/>
          </a:p>
        </p:txBody>
      </p:sp>
      <p:sp>
        <p:nvSpPr>
          <p:cNvPr id="3" name="Subtitle 2"/>
          <p:cNvSpPr>
            <a:spLocks noGrp="1"/>
          </p:cNvSpPr>
          <p:nvPr>
            <p:ph type="subTitle" idx="1"/>
          </p:nvPr>
        </p:nvSpPr>
        <p:spPr/>
        <p:txBody>
          <a:bodyPr/>
          <a:lstStyle/>
          <a:p>
            <a:r>
              <a:rPr lang="en-US" dirty="0" smtClean="0"/>
              <a:t>Volvo Ocean Race 2018</a:t>
            </a:r>
            <a:endParaRPr lang="en-US" dirty="0"/>
          </a:p>
        </p:txBody>
      </p:sp>
    </p:spTree>
    <p:extLst>
      <p:ext uri="{BB962C8B-B14F-4D97-AF65-F5344CB8AC3E}">
        <p14:creationId xmlns:p14="http://schemas.microsoft.com/office/powerpoint/2010/main" val="14556640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492370"/>
            <a:ext cx="9905998" cy="1019908"/>
          </a:xfrm>
        </p:spPr>
        <p:txBody>
          <a:bodyPr/>
          <a:lstStyle/>
          <a:p>
            <a:r>
              <a:rPr lang="en-US" smtClean="0"/>
              <a:t>Introduction</a:t>
            </a:r>
            <a:endParaRPr lang="en-US" dirty="0"/>
          </a:p>
        </p:txBody>
      </p:sp>
      <p:sp>
        <p:nvSpPr>
          <p:cNvPr id="3" name="Content Placeholder 2"/>
          <p:cNvSpPr>
            <a:spLocks noGrp="1"/>
          </p:cNvSpPr>
          <p:nvPr>
            <p:ph idx="1"/>
          </p:nvPr>
        </p:nvSpPr>
        <p:spPr>
          <a:xfrm>
            <a:off x="1141413" y="1512277"/>
            <a:ext cx="9905998" cy="4278923"/>
          </a:xfrm>
        </p:spPr>
        <p:txBody>
          <a:bodyPr/>
          <a:lstStyle/>
          <a:p>
            <a:r>
              <a:rPr lang="en-US" dirty="0" smtClean="0"/>
              <a:t>The Volvo Ocean Race is an open water racing event staged every 3 years, with competitors from all across the globe competing.</a:t>
            </a:r>
          </a:p>
          <a:p>
            <a:r>
              <a:rPr lang="en-US" dirty="0" smtClean="0"/>
              <a:t>The event itself consists of a multi-leg boat race around the world lasting UP TO AND AROUND 10 MONTHS.</a:t>
            </a:r>
          </a:p>
          <a:p>
            <a:r>
              <a:rPr lang="en-US" dirty="0"/>
              <a:t>S</a:t>
            </a:r>
            <a:r>
              <a:rPr lang="en-US" dirty="0" smtClean="0"/>
              <a:t>ince its conception in 1973/74 there has been 12 editions off the race.</a:t>
            </a:r>
          </a:p>
          <a:p>
            <a:r>
              <a:rPr lang="en-US" dirty="0" smtClean="0"/>
              <a:t>originally staged 4 years before moving to a 3 year cycle in 2008/09</a:t>
            </a:r>
          </a:p>
          <a:p>
            <a:r>
              <a:rPr lang="en-US" dirty="0" smtClean="0"/>
              <a:t>Volvo have owned and sponsored the event since the 1997/98 edition.</a:t>
            </a:r>
          </a:p>
          <a:p>
            <a:r>
              <a:rPr lang="en-US" dirty="0" smtClean="0"/>
              <a:t>To date, 167 different boats have took part in the race and 43 different nationalities have been represented.</a:t>
            </a:r>
          </a:p>
          <a:p>
            <a:pPr lvl="8"/>
            <a:r>
              <a:rPr lang="en-US" sz="1800" dirty="0" smtClean="0"/>
              <a:t>(VolvoOceanRace.com)</a:t>
            </a:r>
            <a:endParaRPr lang="en-US" sz="18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70950" y="158929"/>
            <a:ext cx="3092450" cy="843395"/>
          </a:xfrm>
          <a:prstGeom prst="rect">
            <a:avLst/>
          </a:prstGeom>
        </p:spPr>
      </p:pic>
    </p:spTree>
    <p:extLst>
      <p:ext uri="{BB962C8B-B14F-4D97-AF65-F5344CB8AC3E}">
        <p14:creationId xmlns:p14="http://schemas.microsoft.com/office/powerpoint/2010/main" val="3605102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9905998" cy="1025769"/>
          </a:xfrm>
        </p:spPr>
        <p:txBody>
          <a:bodyPr/>
          <a:lstStyle/>
          <a:p>
            <a:r>
              <a:rPr lang="en-US" dirty="0" smtClean="0"/>
              <a:t>What's Happening?</a:t>
            </a:r>
            <a:endParaRPr lang="en-US" dirty="0"/>
          </a:p>
        </p:txBody>
      </p:sp>
      <p:sp>
        <p:nvSpPr>
          <p:cNvPr id="3" name="Content Placeholder 2"/>
          <p:cNvSpPr>
            <a:spLocks noGrp="1"/>
          </p:cNvSpPr>
          <p:nvPr>
            <p:ph idx="1"/>
          </p:nvPr>
        </p:nvSpPr>
        <p:spPr>
          <a:xfrm>
            <a:off x="1141413" y="1951893"/>
            <a:ext cx="9905998" cy="3839308"/>
          </a:xfrm>
        </p:spPr>
        <p:txBody>
          <a:bodyPr>
            <a:normAutofit fontScale="92500" lnSpcReduction="10000"/>
          </a:bodyPr>
          <a:lstStyle/>
          <a:p>
            <a:r>
              <a:rPr lang="en-US" dirty="0" smtClean="0"/>
              <a:t>The last completed race was in 2014-15 and was won by the Abu Dhabi Ocean Racing Team and skippered by Ian Walker from Great Britain.</a:t>
            </a:r>
          </a:p>
          <a:p>
            <a:r>
              <a:rPr lang="en-US" dirty="0" smtClean="0"/>
              <a:t>The race took 146 days 16 hours 9 minutes and 21 seconds and comprised 9 legs over 38,739nm.</a:t>
            </a:r>
          </a:p>
          <a:p>
            <a:r>
              <a:rPr lang="en-US" dirty="0" smtClean="0"/>
              <a:t>7 teams took part including 13 Olympians and 19 World Champions.</a:t>
            </a:r>
          </a:p>
          <a:p>
            <a:r>
              <a:rPr lang="en-US" dirty="0" smtClean="0"/>
              <a:t>The 17/18 race is currently underway boasting the longest course in history at 45,000nm.</a:t>
            </a:r>
          </a:p>
          <a:p>
            <a:r>
              <a:rPr lang="en-US" dirty="0" smtClean="0"/>
              <a:t>The race will cross 4 oceans and take in 12 major cities along the way. </a:t>
            </a:r>
          </a:p>
          <a:p>
            <a:r>
              <a:rPr lang="en-US" dirty="0" smtClean="0"/>
              <a:t>Included in these locations is Cardiff, Wales which is the focus off this analysis and presentation.		</a:t>
            </a:r>
          </a:p>
          <a:p>
            <a:pPr lvl="8"/>
            <a:r>
              <a:rPr lang="en-US" dirty="0" smtClean="0"/>
              <a:t>(</a:t>
            </a:r>
            <a:r>
              <a:rPr lang="en-US" sz="1900" dirty="0" smtClean="0"/>
              <a:t>VolvoOceanRace.com)</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70950" y="158929"/>
            <a:ext cx="3092450" cy="843395"/>
          </a:xfrm>
          <a:prstGeom prst="rect">
            <a:avLst/>
          </a:prstGeom>
        </p:spPr>
      </p:pic>
    </p:spTree>
    <p:extLst>
      <p:ext uri="{BB962C8B-B14F-4D97-AF65-F5344CB8AC3E}">
        <p14:creationId xmlns:p14="http://schemas.microsoft.com/office/powerpoint/2010/main" val="12262087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9905998" cy="1025769"/>
          </a:xfrm>
        </p:spPr>
        <p:txBody>
          <a:bodyPr/>
          <a:lstStyle/>
          <a:p>
            <a:r>
              <a:rPr lang="en-US" dirty="0" smtClean="0"/>
              <a:t>Security and Risks </a:t>
            </a:r>
            <a:r>
              <a:rPr lang="mr-IN" dirty="0" smtClean="0"/>
              <a:t>–</a:t>
            </a:r>
            <a:r>
              <a:rPr lang="en-US" dirty="0" smtClean="0"/>
              <a:t> The Sailors</a:t>
            </a:r>
            <a:endParaRPr lang="en-US" dirty="0"/>
          </a:p>
        </p:txBody>
      </p:sp>
      <p:sp>
        <p:nvSpPr>
          <p:cNvPr id="3" name="Content Placeholder 2"/>
          <p:cNvSpPr>
            <a:spLocks noGrp="1"/>
          </p:cNvSpPr>
          <p:nvPr>
            <p:ph idx="1"/>
          </p:nvPr>
        </p:nvSpPr>
        <p:spPr>
          <a:xfrm>
            <a:off x="1141413" y="1951893"/>
            <a:ext cx="9905998" cy="3839308"/>
          </a:xfrm>
        </p:spPr>
        <p:txBody>
          <a:bodyPr>
            <a:normAutofit/>
          </a:bodyPr>
          <a:lstStyle/>
          <a:p>
            <a:r>
              <a:rPr lang="en-US" dirty="0" smtClean="0"/>
              <a:t>‘Racing around the world, across 4 oceans and 5 continents, will inevitably put hazards into the path of the sailors. The Volvo Ocean Race takes risk management extremely seriously, working pro-actively to ensure that the whole organization is drilled in multiple risk scenarios. (Excerpt from Volvo Ocean Race 2014/15 Media Report)</a:t>
            </a:r>
          </a:p>
          <a:p>
            <a:r>
              <a:rPr lang="en-US" dirty="0" smtClean="0"/>
              <a:t>Volvo puts all sailors through an extensive safety training program so as to prepare them for all scenarios. The sailors take part in life raft training, emergency communications aswell as medical training.</a:t>
            </a:r>
          </a:p>
          <a:p>
            <a:r>
              <a:rPr lang="en-US" dirty="0" smtClean="0"/>
              <a:t>Throughout the race a skilled team work at Volvo HQ to constantly monitor things such as the weather, piracy, local developments in locations visited.</a:t>
            </a:r>
          </a:p>
          <a:p>
            <a:pPr lvl="8"/>
            <a:r>
              <a:rPr lang="en-US" sz="1800" dirty="0" smtClean="0"/>
              <a:t>(Volvo </a:t>
            </a:r>
            <a:r>
              <a:rPr lang="en-US" sz="1800" dirty="0"/>
              <a:t>Ocean Race 2014/15 Media Report</a:t>
            </a:r>
            <a:r>
              <a:rPr lang="en-US" sz="1800" dirty="0" smtClean="0"/>
              <a:t>)</a:t>
            </a:r>
            <a:endParaRPr lang="en-US" sz="1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70950" y="158929"/>
            <a:ext cx="3092450" cy="843395"/>
          </a:xfrm>
          <a:prstGeom prst="rect">
            <a:avLst/>
          </a:prstGeom>
        </p:spPr>
      </p:pic>
    </p:spTree>
    <p:extLst>
      <p:ext uri="{BB962C8B-B14F-4D97-AF65-F5344CB8AC3E}">
        <p14:creationId xmlns:p14="http://schemas.microsoft.com/office/powerpoint/2010/main" val="12121672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9905998" cy="1025769"/>
          </a:xfrm>
        </p:spPr>
        <p:txBody>
          <a:bodyPr/>
          <a:lstStyle/>
          <a:p>
            <a:r>
              <a:rPr lang="en-US" dirty="0" smtClean="0"/>
              <a:t>Security and Risks - The Sailors</a:t>
            </a:r>
            <a:endParaRPr lang="en-US" dirty="0"/>
          </a:p>
        </p:txBody>
      </p:sp>
      <p:sp>
        <p:nvSpPr>
          <p:cNvPr id="3" name="Content Placeholder 2"/>
          <p:cNvSpPr>
            <a:spLocks noGrp="1"/>
          </p:cNvSpPr>
          <p:nvPr>
            <p:ph idx="1"/>
          </p:nvPr>
        </p:nvSpPr>
        <p:spPr>
          <a:xfrm>
            <a:off x="1141413" y="1987063"/>
            <a:ext cx="9905998" cy="3804138"/>
          </a:xfrm>
        </p:spPr>
        <p:txBody>
          <a:bodyPr/>
          <a:lstStyle/>
          <a:p>
            <a:r>
              <a:rPr lang="en-US" dirty="0" smtClean="0"/>
              <a:t>The race also collaborates with security consultants both on land and on water through both their Race Control and Crisis Management Team.</a:t>
            </a:r>
          </a:p>
          <a:p>
            <a:r>
              <a:rPr lang="en-US" dirty="0" smtClean="0"/>
              <a:t>1.2 million telemetric updates sent from each boat in the 2014/15 edition</a:t>
            </a:r>
          </a:p>
          <a:p>
            <a:r>
              <a:rPr lang="en-US" dirty="0" smtClean="0"/>
              <a:t>25 </a:t>
            </a:r>
            <a:r>
              <a:rPr lang="en-US" dirty="0" err="1" smtClean="0"/>
              <a:t>mb</a:t>
            </a:r>
            <a:r>
              <a:rPr lang="en-US" dirty="0" smtClean="0"/>
              <a:t> of weather data sent to each ship every day by Race Control</a:t>
            </a:r>
          </a:p>
          <a:p>
            <a:r>
              <a:rPr lang="en-US" dirty="0" smtClean="0"/>
              <a:t>Race Management even delayed the 5</a:t>
            </a:r>
            <a:r>
              <a:rPr lang="en-US" baseline="30000" dirty="0" smtClean="0"/>
              <a:t>th</a:t>
            </a:r>
            <a:r>
              <a:rPr lang="en-US" dirty="0" smtClean="0"/>
              <a:t> leg of the race by 3 days so as to avoid sending the fleet out into extreme weather conditions caused by a cyclone.</a:t>
            </a:r>
          </a:p>
          <a:p>
            <a:pPr lvl="7"/>
            <a:r>
              <a:rPr lang="en-US" dirty="0" smtClean="0"/>
              <a:t>(</a:t>
            </a:r>
            <a:r>
              <a:rPr lang="en-US" sz="1800" dirty="0" smtClean="0"/>
              <a:t>Volvo Ocean Race 2014/15 Media Report)</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70950" y="158929"/>
            <a:ext cx="3092450" cy="843395"/>
          </a:xfrm>
          <a:prstGeom prst="rect">
            <a:avLst/>
          </a:prstGeom>
        </p:spPr>
      </p:pic>
    </p:spTree>
    <p:extLst>
      <p:ext uri="{BB962C8B-B14F-4D97-AF65-F5344CB8AC3E}">
        <p14:creationId xmlns:p14="http://schemas.microsoft.com/office/powerpoint/2010/main" val="287319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9905998" cy="1025769"/>
          </a:xfrm>
        </p:spPr>
        <p:txBody>
          <a:bodyPr/>
          <a:lstStyle/>
          <a:p>
            <a:r>
              <a:rPr lang="en-US" dirty="0" smtClean="0"/>
              <a:t>The Cardiff Stop-over</a:t>
            </a:r>
            <a:endParaRPr lang="en-US" dirty="0"/>
          </a:p>
        </p:txBody>
      </p:sp>
      <p:sp>
        <p:nvSpPr>
          <p:cNvPr id="3" name="Content Placeholder 2"/>
          <p:cNvSpPr>
            <a:spLocks noGrp="1"/>
          </p:cNvSpPr>
          <p:nvPr>
            <p:ph idx="1"/>
          </p:nvPr>
        </p:nvSpPr>
        <p:spPr>
          <a:xfrm>
            <a:off x="1141413" y="1969477"/>
            <a:ext cx="9905998" cy="3821723"/>
          </a:xfrm>
        </p:spPr>
        <p:txBody>
          <a:bodyPr>
            <a:normAutofit lnSpcReduction="10000"/>
          </a:bodyPr>
          <a:lstStyle/>
          <a:p>
            <a:r>
              <a:rPr lang="en-US" dirty="0" smtClean="0"/>
              <a:t>The Volvo Ocean Race opened its Race Village on 27</a:t>
            </a:r>
            <a:r>
              <a:rPr lang="en-US" baseline="30000" dirty="0" smtClean="0"/>
              <a:t>th</a:t>
            </a:r>
            <a:r>
              <a:rPr lang="en-US" dirty="0" smtClean="0"/>
              <a:t> May 2018, marking the races return to Britain after 12 years.</a:t>
            </a:r>
          </a:p>
          <a:p>
            <a:r>
              <a:rPr lang="en-US" dirty="0" smtClean="0"/>
              <a:t>The event fully opened with the Sky Ocean Rescue In-Port Race on 8</a:t>
            </a:r>
            <a:r>
              <a:rPr lang="en-US" baseline="30000" dirty="0" smtClean="0"/>
              <a:t>th</a:t>
            </a:r>
            <a:r>
              <a:rPr lang="en-US" dirty="0" smtClean="0"/>
              <a:t> June 2018 with the main Leg off the race setting off on the 10</a:t>
            </a:r>
            <a:r>
              <a:rPr lang="en-US" baseline="30000" dirty="0" smtClean="0"/>
              <a:t>th</a:t>
            </a:r>
            <a:r>
              <a:rPr lang="en-US" dirty="0" smtClean="0"/>
              <a:t> June 2018 (Visit Wales)</a:t>
            </a:r>
          </a:p>
          <a:p>
            <a:r>
              <a:rPr lang="en-US" dirty="0" smtClean="0"/>
              <a:t>In celebration Cardiff Bay hosted a free 2 week festival where visitors can enjoy Welsh culture and entertainment.</a:t>
            </a:r>
          </a:p>
          <a:p>
            <a:r>
              <a:rPr lang="en-US" dirty="0" smtClean="0"/>
              <a:t>The Race Village includes Team Bases to learn more about each team and the people on board, a pontoon experience to get up close and personal with the boats aswell ass watch the builders fix the boats between legs, The Globe Sustainability center, the race boat experience aswell as other games and challenges aswell as various hospitality tents. (VolvoOceanRace.com)</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70950" y="158929"/>
            <a:ext cx="3092450" cy="843395"/>
          </a:xfrm>
          <a:prstGeom prst="rect">
            <a:avLst/>
          </a:prstGeom>
        </p:spPr>
      </p:pic>
    </p:spTree>
    <p:extLst>
      <p:ext uri="{BB962C8B-B14F-4D97-AF65-F5344CB8AC3E}">
        <p14:creationId xmlns:p14="http://schemas.microsoft.com/office/powerpoint/2010/main" val="17235466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943708"/>
            <a:ext cx="9905998" cy="1025769"/>
          </a:xfrm>
        </p:spPr>
        <p:txBody>
          <a:bodyPr/>
          <a:lstStyle/>
          <a:p>
            <a:r>
              <a:rPr lang="en-US" dirty="0" smtClean="0"/>
              <a:t>The Cardiff Stop-Over </a:t>
            </a:r>
            <a:r>
              <a:rPr lang="mr-IN" dirty="0" smtClean="0"/>
              <a:t>–</a:t>
            </a:r>
            <a:r>
              <a:rPr lang="en-US" dirty="0" smtClean="0"/>
              <a:t> Security and Risks</a:t>
            </a:r>
            <a:endParaRPr lang="en-US" dirty="0"/>
          </a:p>
        </p:txBody>
      </p:sp>
      <p:sp>
        <p:nvSpPr>
          <p:cNvPr id="3" name="Content Placeholder 2"/>
          <p:cNvSpPr>
            <a:spLocks noGrp="1"/>
          </p:cNvSpPr>
          <p:nvPr>
            <p:ph idx="1"/>
          </p:nvPr>
        </p:nvSpPr>
        <p:spPr>
          <a:xfrm>
            <a:off x="1141413" y="1969477"/>
            <a:ext cx="9905998" cy="3821723"/>
          </a:xfrm>
        </p:spPr>
        <p:txBody>
          <a:bodyPr/>
          <a:lstStyle/>
          <a:p>
            <a:r>
              <a:rPr lang="en-US" dirty="0"/>
              <a:t>Although there is no published risk assessments or analysis from the organization in regards to the Cardiff Stop-over. There is some inherent risks and security measures that the organization </a:t>
            </a:r>
            <a:r>
              <a:rPr lang="en-US" dirty="0" smtClean="0"/>
              <a:t>and Cardiff Bay must account for.</a:t>
            </a:r>
          </a:p>
          <a:p>
            <a:r>
              <a:rPr lang="en-US" dirty="0" smtClean="0"/>
              <a:t>There is a lot of health and safety points that need to be assessed by the organizers prior to the event. This is a large list and includes the structures and infrastructure including transport links, crowd management, fire risks, games and attractions safety aswell as the obvious threat from the water to both competitors aswell as spectators and tourists within the Race Village.</a:t>
            </a:r>
          </a:p>
          <a:p>
            <a:r>
              <a:rPr lang="en-US" dirty="0" smtClean="0"/>
              <a:t>As an event the organizers will follow the Purple Guide, A guide written by the events industry, for the events industry to outline a basic standard and to help organizers.</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70950" y="158929"/>
            <a:ext cx="3092450" cy="843395"/>
          </a:xfrm>
          <a:prstGeom prst="rect">
            <a:avLst/>
          </a:prstGeom>
        </p:spPr>
      </p:pic>
    </p:spTree>
    <p:extLst>
      <p:ext uri="{BB962C8B-B14F-4D97-AF65-F5344CB8AC3E}">
        <p14:creationId xmlns:p14="http://schemas.microsoft.com/office/powerpoint/2010/main" val="1232261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723900"/>
            <a:ext cx="9905998" cy="1025769"/>
          </a:xfrm>
        </p:spPr>
        <p:txBody>
          <a:bodyPr/>
          <a:lstStyle/>
          <a:p>
            <a:r>
              <a:rPr lang="en-US" dirty="0"/>
              <a:t>The Cardiff Stop-Over </a:t>
            </a:r>
            <a:r>
              <a:rPr lang="mr-IN" dirty="0" smtClean="0"/>
              <a:t>–</a:t>
            </a:r>
            <a:r>
              <a:rPr lang="en-GB" dirty="0" smtClean="0"/>
              <a:t> The Green Guide</a:t>
            </a:r>
            <a:endParaRPr lang="en-US" dirty="0"/>
          </a:p>
        </p:txBody>
      </p:sp>
      <p:sp>
        <p:nvSpPr>
          <p:cNvPr id="3" name="Content Placeholder 2"/>
          <p:cNvSpPr>
            <a:spLocks noGrp="1"/>
          </p:cNvSpPr>
          <p:nvPr>
            <p:ph idx="1"/>
          </p:nvPr>
        </p:nvSpPr>
        <p:spPr>
          <a:xfrm>
            <a:off x="1141413" y="1934309"/>
            <a:ext cx="9905998" cy="3856892"/>
          </a:xfrm>
        </p:spPr>
        <p:txBody>
          <a:bodyPr>
            <a:normAutofit fontScale="85000" lnSpcReduction="10000"/>
          </a:bodyPr>
          <a:lstStyle/>
          <a:p>
            <a:r>
              <a:rPr lang="en-US" dirty="0" smtClean="0"/>
              <a:t>Although not hosted in a sports venue or stadium, The Ocean Race is a major sporting event with a large festival surrounding it in each port.  So it is likely that even if the Green Guide itself is not followed they will still be looking at and assessing the same risks and working pro-actively to mitigate these risks to both competitors and spectators.</a:t>
            </a:r>
          </a:p>
          <a:p>
            <a:r>
              <a:rPr lang="en-US" dirty="0" smtClean="0"/>
              <a:t>These guidelines include; </a:t>
            </a:r>
          </a:p>
          <a:p>
            <a:pPr lvl="2"/>
            <a:r>
              <a:rPr lang="en-US" sz="1800" dirty="0" smtClean="0"/>
              <a:t>Stewarding</a:t>
            </a:r>
          </a:p>
          <a:p>
            <a:pPr lvl="2"/>
            <a:r>
              <a:rPr lang="en-US" sz="1800" dirty="0" smtClean="0"/>
              <a:t>Infrastructure, structures and installations</a:t>
            </a:r>
          </a:p>
          <a:p>
            <a:pPr lvl="2"/>
            <a:r>
              <a:rPr lang="en-US" sz="1800" dirty="0" smtClean="0"/>
              <a:t>Emergency Evacuations </a:t>
            </a:r>
          </a:p>
          <a:p>
            <a:pPr lvl="2"/>
            <a:r>
              <a:rPr lang="en-US" sz="1800" dirty="0" smtClean="0"/>
              <a:t>Fire Safety</a:t>
            </a:r>
          </a:p>
          <a:p>
            <a:pPr lvl="2"/>
            <a:r>
              <a:rPr lang="en-US" sz="1800" dirty="0" smtClean="0"/>
              <a:t>Water Safety</a:t>
            </a:r>
          </a:p>
          <a:p>
            <a:pPr lvl="2"/>
            <a:r>
              <a:rPr lang="en-US" sz="1800" dirty="0" smtClean="0"/>
              <a:t>Medical Provisioning</a:t>
            </a:r>
          </a:p>
          <a:p>
            <a:pPr lvl="2"/>
            <a:r>
              <a:rPr lang="en-US" sz="1800" dirty="0" smtClean="0"/>
              <a:t>Spectator Safety and comfort.</a:t>
            </a:r>
            <a:r>
              <a:rPr lang="en-US" sz="1800" dirty="0"/>
              <a:t> </a:t>
            </a:r>
            <a:r>
              <a:rPr lang="en-US" sz="1800" dirty="0" smtClean="0"/>
              <a:t>   </a:t>
            </a:r>
            <a:endParaRPr lang="en-US" sz="18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70950" y="158929"/>
            <a:ext cx="3092450" cy="843395"/>
          </a:xfrm>
          <a:prstGeom prst="rect">
            <a:avLst/>
          </a:prstGeom>
        </p:spPr>
      </p:pic>
    </p:spTree>
    <p:extLst>
      <p:ext uri="{BB962C8B-B14F-4D97-AF65-F5344CB8AC3E}">
        <p14:creationId xmlns:p14="http://schemas.microsoft.com/office/powerpoint/2010/main" val="606559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781050"/>
            <a:ext cx="9905998" cy="1025769"/>
          </a:xfrm>
        </p:spPr>
        <p:txBody>
          <a:bodyPr>
            <a:normAutofit fontScale="90000"/>
          </a:bodyPr>
          <a:lstStyle/>
          <a:p>
            <a:r>
              <a:rPr lang="en-US" dirty="0" smtClean="0"/>
              <a:t>The Cardiff Stop-Over </a:t>
            </a:r>
            <a:r>
              <a:rPr lang="mr-IN" dirty="0" smtClean="0"/>
              <a:t>–</a:t>
            </a:r>
            <a:r>
              <a:rPr lang="en-US" dirty="0" smtClean="0"/>
              <a:t> Risks involving water</a:t>
            </a:r>
            <a:endParaRPr lang="en-US" dirty="0"/>
          </a:p>
        </p:txBody>
      </p:sp>
      <p:sp>
        <p:nvSpPr>
          <p:cNvPr id="3" name="Content Placeholder 2"/>
          <p:cNvSpPr>
            <a:spLocks noGrp="1"/>
          </p:cNvSpPr>
          <p:nvPr>
            <p:ph idx="1"/>
          </p:nvPr>
        </p:nvSpPr>
        <p:spPr>
          <a:xfrm>
            <a:off x="1141413" y="2004646"/>
            <a:ext cx="9905998" cy="4324435"/>
          </a:xfrm>
        </p:spPr>
        <p:txBody>
          <a:bodyPr>
            <a:normAutofit fontScale="85000" lnSpcReduction="20000"/>
          </a:bodyPr>
          <a:lstStyle/>
          <a:p>
            <a:r>
              <a:rPr lang="en-US" dirty="0" smtClean="0"/>
              <a:t>For spectators, the event is mostly land based, with the Race Village based near the waters edge. This instantly brings a threat to spectator safety.</a:t>
            </a:r>
          </a:p>
          <a:p>
            <a:r>
              <a:rPr lang="en-US" dirty="0" smtClean="0"/>
              <a:t>This is something the organization has worked hard to protect against. They install temporary barriers where there is none already, set up watch points with trained rescue staff close at hand on the off chance someone does manage to fall in. </a:t>
            </a:r>
          </a:p>
          <a:p>
            <a:r>
              <a:rPr lang="en-US" dirty="0" smtClean="0"/>
              <a:t>When taking part in the boat experience which bring spectators down to the boat dock to view the boats, the spectators are closely monitored in small groups. </a:t>
            </a:r>
          </a:p>
          <a:p>
            <a:r>
              <a:rPr lang="en-US" dirty="0" smtClean="0"/>
              <a:t>The people most at risk from the water is the sailors, very action is taken to minimize the risk to competitors with fully equipped rescue boats and rescue divers on stand by throughout the entire race, should any boat come into trouble.</a:t>
            </a:r>
          </a:p>
          <a:p>
            <a:r>
              <a:rPr lang="en-US" dirty="0" smtClean="0"/>
              <a:t>All off the competitors boats are also fully stocked with medical supplies and at least 2 team members must be trained a medical staff to carry out the duties of the doctor and dentist throughout the 9 month round trip.</a:t>
            </a:r>
          </a:p>
          <a:p>
            <a:r>
              <a:rPr lang="en-US" dirty="0" smtClean="0"/>
              <a:t>All sailors are also trained in self rescue using life rafts and emergency signaling.</a:t>
            </a:r>
          </a:p>
          <a:p>
            <a:pPr lvl="7"/>
            <a:r>
              <a:rPr lang="en-US" sz="1900" dirty="0" smtClean="0"/>
              <a:t>(Volvo Ocean Race Media Report 2011/12)</a:t>
            </a:r>
            <a:endParaRPr lang="en-US" sz="19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70950" y="158929"/>
            <a:ext cx="3092450" cy="843395"/>
          </a:xfrm>
          <a:prstGeom prst="rect">
            <a:avLst/>
          </a:prstGeom>
        </p:spPr>
      </p:pic>
    </p:spTree>
    <p:extLst>
      <p:ext uri="{BB962C8B-B14F-4D97-AF65-F5344CB8AC3E}">
        <p14:creationId xmlns:p14="http://schemas.microsoft.com/office/powerpoint/2010/main" val="253587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800100"/>
            <a:ext cx="9905998" cy="1025769"/>
          </a:xfrm>
        </p:spPr>
        <p:txBody>
          <a:bodyPr/>
          <a:lstStyle/>
          <a:p>
            <a:r>
              <a:rPr lang="en-US" dirty="0" smtClean="0"/>
              <a:t>Cardiff's current event infrastructure</a:t>
            </a:r>
            <a:endParaRPr lang="en-US" dirty="0"/>
          </a:p>
        </p:txBody>
      </p:sp>
      <p:sp>
        <p:nvSpPr>
          <p:cNvPr id="3" name="Content Placeholder 2"/>
          <p:cNvSpPr>
            <a:spLocks noGrp="1"/>
          </p:cNvSpPr>
          <p:nvPr>
            <p:ph idx="1"/>
          </p:nvPr>
        </p:nvSpPr>
        <p:spPr>
          <a:xfrm>
            <a:off x="1141413" y="2004647"/>
            <a:ext cx="9905998" cy="3786554"/>
          </a:xfrm>
        </p:spPr>
        <p:txBody>
          <a:bodyPr>
            <a:normAutofit fontScale="92500" lnSpcReduction="10000"/>
          </a:bodyPr>
          <a:lstStyle/>
          <a:p>
            <a:r>
              <a:rPr lang="en-US" dirty="0" smtClean="0"/>
              <a:t>The Volvo Ocean Race had a great advantage choosing Cardiff as a leg of its race as it already has fantastic event infrastructure due to its high level football and rugby games held regularly.</a:t>
            </a:r>
          </a:p>
          <a:p>
            <a:r>
              <a:rPr lang="en-US" dirty="0" smtClean="0"/>
              <a:t>The event also had the advantage of seeing how a large scale global event worked in the city after the UEFA Champions League Final was held there in 2017. </a:t>
            </a:r>
          </a:p>
          <a:p>
            <a:r>
              <a:rPr lang="en-US" dirty="0" smtClean="0"/>
              <a:t>This showed the organizers how much the city's transport links could withstand a high influx of inbound tourists.</a:t>
            </a:r>
          </a:p>
          <a:p>
            <a:r>
              <a:rPr lang="en-US" dirty="0" smtClean="0"/>
              <a:t>The welsh government and Visit Wales have took great steps to ensure the </a:t>
            </a:r>
            <a:r>
              <a:rPr lang="en-US" dirty="0" err="1" smtClean="0"/>
              <a:t>citys</a:t>
            </a:r>
            <a:r>
              <a:rPr lang="en-US" dirty="0" smtClean="0"/>
              <a:t> infrastructure is set up to withstand a high volume of inbound and domestic tourists for the purpose of events, this allows them to bid for a lot more events and bolster their events and tourism strategy </a:t>
            </a:r>
          </a:p>
          <a:p>
            <a:pPr lvl="5"/>
            <a:r>
              <a:rPr lang="en-US" dirty="0" smtClean="0"/>
              <a:t>(</a:t>
            </a:r>
            <a:r>
              <a:rPr lang="en-US" sz="1900" dirty="0" smtClean="0"/>
              <a:t>Event Wales; A Major Events Strategy For Wales 2010-20)</a:t>
            </a:r>
            <a:endParaRPr lang="en-US" sz="19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70950" y="158929"/>
            <a:ext cx="3092450" cy="843395"/>
          </a:xfrm>
          <a:prstGeom prst="rect">
            <a:avLst/>
          </a:prstGeom>
        </p:spPr>
      </p:pic>
    </p:spTree>
    <p:extLst>
      <p:ext uri="{BB962C8B-B14F-4D97-AF65-F5344CB8AC3E}">
        <p14:creationId xmlns:p14="http://schemas.microsoft.com/office/powerpoint/2010/main" val="11472395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47700"/>
            <a:ext cx="9905998" cy="1025769"/>
          </a:xfrm>
        </p:spPr>
        <p:txBody>
          <a:bodyPr/>
          <a:lstStyle/>
          <a:p>
            <a:r>
              <a:rPr lang="en-US" dirty="0" smtClean="0"/>
              <a:t>Stewarding and Staffing Needs</a:t>
            </a:r>
            <a:endParaRPr lang="en-US" dirty="0"/>
          </a:p>
        </p:txBody>
      </p:sp>
      <p:sp>
        <p:nvSpPr>
          <p:cNvPr id="3" name="Content Placeholder 2"/>
          <p:cNvSpPr>
            <a:spLocks noGrp="1"/>
          </p:cNvSpPr>
          <p:nvPr>
            <p:ph idx="1"/>
          </p:nvPr>
        </p:nvSpPr>
        <p:spPr>
          <a:xfrm>
            <a:off x="1141413" y="1951892"/>
            <a:ext cx="9905998" cy="4208585"/>
          </a:xfrm>
        </p:spPr>
        <p:txBody>
          <a:bodyPr>
            <a:normAutofit fontScale="92500" lnSpcReduction="10000"/>
          </a:bodyPr>
          <a:lstStyle/>
          <a:p>
            <a:r>
              <a:rPr lang="en-US" dirty="0" smtClean="0"/>
              <a:t>For such a large scale event there is a need for an equally large work force.</a:t>
            </a:r>
          </a:p>
          <a:p>
            <a:r>
              <a:rPr lang="en-US" dirty="0" smtClean="0"/>
              <a:t>Firstly there is the need for regular stewards and staff to work the ticket gate and check points. These must be properly equipped and briefed.</a:t>
            </a:r>
          </a:p>
          <a:p>
            <a:r>
              <a:rPr lang="en-US" dirty="0" smtClean="0"/>
              <a:t>They also need specialist first aiders and stewards who are trained for water rescue in the event a spectator was to fall in. These staff would also need to be trained in various other apparatus such as 100% oxygen provision, CPD and </a:t>
            </a:r>
            <a:r>
              <a:rPr lang="en-US" dirty="0" err="1" smtClean="0"/>
              <a:t>Defibulator</a:t>
            </a:r>
            <a:r>
              <a:rPr lang="en-US" dirty="0" smtClean="0"/>
              <a:t> use. </a:t>
            </a:r>
          </a:p>
          <a:p>
            <a:r>
              <a:rPr lang="en-US" dirty="0" smtClean="0"/>
              <a:t>There is also the additional SIA licensed security required to police the event aswell as the Organizations own staff who are on scene at each of the exhibitions and experiences available within The Race Village.</a:t>
            </a:r>
          </a:p>
          <a:p>
            <a:r>
              <a:rPr lang="en-US" dirty="0" smtClean="0"/>
              <a:t>Throughout the race they will also require a team of specialists to assist with the competitors and the race itself, these people include the rescue and safety boats and divers who follow the fleet aswell as the helicopter pilot also on stand by for emergency rescue.</a:t>
            </a:r>
          </a:p>
          <a:p>
            <a:pPr lvl="8"/>
            <a:endParaRPr lang="en-US" sz="19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70950" y="158929"/>
            <a:ext cx="3092450" cy="843395"/>
          </a:xfrm>
          <a:prstGeom prst="rect">
            <a:avLst/>
          </a:prstGeom>
        </p:spPr>
      </p:pic>
    </p:spTree>
    <p:extLst>
      <p:ext uri="{BB962C8B-B14F-4D97-AF65-F5344CB8AC3E}">
        <p14:creationId xmlns:p14="http://schemas.microsoft.com/office/powerpoint/2010/main" val="19385989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9905998" cy="1025769"/>
          </a:xfrm>
        </p:spPr>
        <p:txBody>
          <a:bodyPr/>
          <a:lstStyle/>
          <a:p>
            <a:r>
              <a:rPr lang="en-US" dirty="0" smtClean="0"/>
              <a:t>Conclusion</a:t>
            </a:r>
            <a:endParaRPr lang="en-US" dirty="0"/>
          </a:p>
        </p:txBody>
      </p:sp>
      <p:sp>
        <p:nvSpPr>
          <p:cNvPr id="3" name="Content Placeholder 2"/>
          <p:cNvSpPr>
            <a:spLocks noGrp="1"/>
          </p:cNvSpPr>
          <p:nvPr>
            <p:ph idx="1"/>
          </p:nvPr>
        </p:nvSpPr>
        <p:spPr>
          <a:xfrm>
            <a:off x="1141413" y="2004647"/>
            <a:ext cx="9905998" cy="3944816"/>
          </a:xfrm>
        </p:spPr>
        <p:txBody>
          <a:bodyPr>
            <a:normAutofit/>
          </a:bodyPr>
          <a:lstStyle/>
          <a:p>
            <a:r>
              <a:rPr lang="en-US" dirty="0" smtClean="0"/>
              <a:t>In conclusion, for the organizers at The Volvo Ocean Race to pull of such a large scale global event and to repeat it at every stop-over is no easy task, It requires dedicated and well trained staff to ensure everything runs smoothly and as safe as possible. The organizers take every precaution possible to mitigate the risk to both competitors aswell as spectators turning out to watch the race or to visit The Race Village.</a:t>
            </a:r>
          </a:p>
          <a:p>
            <a:r>
              <a:rPr lang="en-US" dirty="0" smtClean="0"/>
              <a:t>A lot needs to be considered when hosting an event this size and over such a long period of time, This event happens to come with the additional large risk of threat from the water itself, and for the competitors is the most dangerous part of the race.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70950" y="158929"/>
            <a:ext cx="3092450" cy="843395"/>
          </a:xfrm>
          <a:prstGeom prst="rect">
            <a:avLst/>
          </a:prstGeom>
        </p:spPr>
      </p:pic>
    </p:spTree>
    <p:extLst>
      <p:ext uri="{BB962C8B-B14F-4D97-AF65-F5344CB8AC3E}">
        <p14:creationId xmlns:p14="http://schemas.microsoft.com/office/powerpoint/2010/main" val="10828721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9905998" cy="1025770"/>
          </a:xfrm>
        </p:spPr>
        <p:txBody>
          <a:bodyPr/>
          <a:lstStyle/>
          <a:p>
            <a:r>
              <a:rPr lang="en-US" dirty="0" smtClean="0"/>
              <a:t>Recommendations </a:t>
            </a:r>
            <a:endParaRPr lang="en-US" dirty="0"/>
          </a:p>
        </p:txBody>
      </p:sp>
      <p:sp>
        <p:nvSpPr>
          <p:cNvPr id="3" name="Content Placeholder 2"/>
          <p:cNvSpPr>
            <a:spLocks noGrp="1"/>
          </p:cNvSpPr>
          <p:nvPr>
            <p:ph idx="1"/>
          </p:nvPr>
        </p:nvSpPr>
        <p:spPr>
          <a:xfrm>
            <a:off x="1141413" y="2057401"/>
            <a:ext cx="9905998" cy="3733800"/>
          </a:xfrm>
        </p:spPr>
        <p:txBody>
          <a:bodyPr>
            <a:normAutofit fontScale="85000" lnSpcReduction="10000"/>
          </a:bodyPr>
          <a:lstStyle/>
          <a:p>
            <a:r>
              <a:rPr lang="en-US" dirty="0"/>
              <a:t>There are very little recommendations that could be given to the local governing bodies or the organizers of the race as there is very little wrong with how they are currently planning and executing events.</a:t>
            </a:r>
          </a:p>
          <a:p>
            <a:r>
              <a:rPr lang="en-US" dirty="0"/>
              <a:t>A strategic recommendation for the local government would be to continue to grow their tourism and events </a:t>
            </a:r>
            <a:r>
              <a:rPr lang="en-US" dirty="0" smtClean="0"/>
              <a:t>infrastructure </a:t>
            </a:r>
            <a:r>
              <a:rPr lang="en-US" dirty="0"/>
              <a:t>and scale up whilst also taking the time to </a:t>
            </a:r>
            <a:r>
              <a:rPr lang="en-US" dirty="0" smtClean="0"/>
              <a:t>maintain </a:t>
            </a:r>
            <a:r>
              <a:rPr lang="en-US" dirty="0"/>
              <a:t>and redevelop their current </a:t>
            </a:r>
            <a:r>
              <a:rPr lang="en-US" dirty="0" smtClean="0"/>
              <a:t>infrastructure. </a:t>
            </a:r>
          </a:p>
          <a:p>
            <a:r>
              <a:rPr lang="en-US" dirty="0" smtClean="0"/>
              <a:t>They could also benefit from a large branding push so as to begin to align themselves with cities such as Edinburgh, as being well known for hosting large scale events and festivals.</a:t>
            </a:r>
          </a:p>
          <a:p>
            <a:r>
              <a:rPr lang="en-US" dirty="0" smtClean="0"/>
              <a:t>My final recommendation for the local government would be to attempt to build a legacy around this event so as to bring it back again in the future. </a:t>
            </a:r>
          </a:p>
          <a:p>
            <a:r>
              <a:rPr lang="en-US" dirty="0" smtClean="0"/>
              <a:t>As the event is on a 3 year cycle, starting now to open more sailing clubs and get more kids interested in sailing  would mean a higher turnout in the future and would also work as an incentive to have the race brought back to the city again.</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70950" y="158929"/>
            <a:ext cx="3092450" cy="843395"/>
          </a:xfrm>
          <a:prstGeom prst="rect">
            <a:avLst/>
          </a:prstGeom>
        </p:spPr>
      </p:pic>
    </p:spTree>
    <p:extLst>
      <p:ext uri="{BB962C8B-B14F-4D97-AF65-F5344CB8AC3E}">
        <p14:creationId xmlns:p14="http://schemas.microsoft.com/office/powerpoint/2010/main" val="9179758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9905998" cy="1025769"/>
          </a:xfrm>
        </p:spPr>
        <p:txBody>
          <a:bodyPr/>
          <a:lstStyle/>
          <a:p>
            <a:r>
              <a:rPr lang="en-US" dirty="0" smtClean="0"/>
              <a:t>Bibliography</a:t>
            </a:r>
            <a:endParaRPr lang="en-US" dirty="0"/>
          </a:p>
        </p:txBody>
      </p:sp>
      <p:sp>
        <p:nvSpPr>
          <p:cNvPr id="3" name="Content Placeholder 2"/>
          <p:cNvSpPr>
            <a:spLocks noGrp="1"/>
          </p:cNvSpPr>
          <p:nvPr>
            <p:ph idx="1"/>
          </p:nvPr>
        </p:nvSpPr>
        <p:spPr>
          <a:xfrm>
            <a:off x="1141413" y="2004647"/>
            <a:ext cx="9905998" cy="3786554"/>
          </a:xfrm>
        </p:spPr>
        <p:txBody>
          <a:bodyPr>
            <a:normAutofit fontScale="92500" lnSpcReduction="10000"/>
          </a:bodyPr>
          <a:lstStyle/>
          <a:p>
            <a:endParaRPr lang="en-US" dirty="0" smtClean="0"/>
          </a:p>
          <a:p>
            <a:endParaRPr lang="en-US" dirty="0"/>
          </a:p>
          <a:p>
            <a:endParaRPr lang="en-US" dirty="0" smtClean="0"/>
          </a:p>
          <a:p>
            <a:r>
              <a:rPr lang="en-US" dirty="0" smtClean="0"/>
              <a:t>VolvoOceanRace.com</a:t>
            </a:r>
          </a:p>
          <a:p>
            <a:r>
              <a:rPr lang="en-US" dirty="0" err="1" smtClean="0"/>
              <a:t>ISSUU.com</a:t>
            </a:r>
            <a:endParaRPr lang="en-US" dirty="0" smtClean="0"/>
          </a:p>
          <a:p>
            <a:r>
              <a:rPr lang="en-US" dirty="0" smtClean="0"/>
              <a:t>Visit Wales</a:t>
            </a:r>
          </a:p>
          <a:p>
            <a:r>
              <a:rPr lang="en-US" dirty="0" smtClean="0"/>
              <a:t>GOV. Wales</a:t>
            </a:r>
          </a:p>
          <a:p>
            <a:endParaRPr lang="en-US" dirty="0" smtClean="0"/>
          </a:p>
          <a:p>
            <a:r>
              <a:rPr lang="en-US" sz="3000" dirty="0"/>
              <a:t>Please find full bibliography below in ‘Notes’</a:t>
            </a:r>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211615">
            <a:off x="5980111" y="2153808"/>
            <a:ext cx="3811588" cy="1422854"/>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958312">
            <a:off x="9080503" y="2907844"/>
            <a:ext cx="2425700" cy="2425700"/>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70950" y="158929"/>
            <a:ext cx="3092450" cy="843395"/>
          </a:xfrm>
          <a:prstGeom prst="rect">
            <a:avLst/>
          </a:prstGeom>
        </p:spPr>
      </p:pic>
    </p:spTree>
    <p:extLst>
      <p:ext uri="{BB962C8B-B14F-4D97-AF65-F5344CB8AC3E}">
        <p14:creationId xmlns:p14="http://schemas.microsoft.com/office/powerpoint/2010/main" val="6829073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Mesh</Template>
  <TotalTime>267</TotalTime>
  <Words>1725</Words>
  <Application>Microsoft Macintosh PowerPoint</Application>
  <PresentationFormat>Widescreen</PresentationFormat>
  <Paragraphs>97</Paragraphs>
  <Slides>14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Calibri</vt:lpstr>
      <vt:lpstr>Century Gothic</vt:lpstr>
      <vt:lpstr>Mangal</vt:lpstr>
      <vt:lpstr>Arial</vt:lpstr>
      <vt:lpstr>Mesh</vt:lpstr>
      <vt:lpstr>Security and Risks</vt:lpstr>
      <vt:lpstr>Introduction</vt:lpstr>
      <vt:lpstr>What's Happening?</vt:lpstr>
      <vt:lpstr>Security and Risks – The Sailors</vt:lpstr>
      <vt:lpstr>Security and Risks - The Sailors</vt:lpstr>
      <vt:lpstr>The Cardiff Stop-over</vt:lpstr>
      <vt:lpstr>The Cardiff Stop-Over – Security and Risks</vt:lpstr>
      <vt:lpstr>The Cardiff Stop-Over – The Green Guide</vt:lpstr>
      <vt:lpstr>The Cardiff Stop-Over – Risks involving water</vt:lpstr>
      <vt:lpstr>Cardiff's current event infrastructure</vt:lpstr>
      <vt:lpstr>Stewarding and Staffing Needs</vt:lpstr>
      <vt:lpstr>Conclusion</vt:lpstr>
      <vt:lpstr>Recommendations </vt:lpstr>
      <vt:lpstr>Bibliography</vt:lpstr>
    </vt:vector>
  </TitlesOfParts>
  <Company/>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Security and Risks</dc:title>
  <dc:creator>Leila Roworth</dc:creator>
  <cp:lastModifiedBy>Leila Roworth</cp:lastModifiedBy>
  <cp:revision>22</cp:revision>
  <dcterms:created xsi:type="dcterms:W3CDTF">2018-12-10T12:05:16Z</dcterms:created>
  <dcterms:modified xsi:type="dcterms:W3CDTF">2018-12-10T16:32:58Z</dcterms:modified>
</cp:coreProperties>
</file>