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58" r:id="rId4"/>
    <p:sldId id="259" r:id="rId5"/>
    <p:sldId id="262" r:id="rId6"/>
    <p:sldId id="264" r:id="rId7"/>
    <p:sldId id="266" r:id="rId8"/>
    <p:sldId id="261" r:id="rId9"/>
    <p:sldId id="260" r:id="rId10"/>
    <p:sldId id="263" r:id="rId11"/>
    <p:sldId id="26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87977AC-80D9-487F-885F-14BDBB3A4561}">
          <p14:sldIdLst>
            <p14:sldId id="256"/>
          </p14:sldIdLst>
        </p14:section>
        <p14:section name="Untitled Section" id="{4539711F-8CDD-4EB8-86C0-960CAE625E47}">
          <p14:sldIdLst>
            <p14:sldId id="257"/>
            <p14:sldId id="258"/>
            <p14:sldId id="259"/>
          </p14:sldIdLst>
        </p14:section>
        <p14:section name="Untitled Section" id="{A893AF42-ED93-4FB5-82A5-7B9471C7D82D}">
          <p14:sldIdLst>
            <p14:sldId id="262"/>
            <p14:sldId id="264"/>
            <p14:sldId id="266"/>
            <p14:sldId id="261"/>
            <p14:sldId id="260"/>
            <p14:sldId id="263"/>
            <p14:sldId id="265"/>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1066"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D7A3E6-1134-4B86-B01A-66199E7B2BD7}" type="datetimeFigureOut">
              <a:rPr lang="en-GB" smtClean="0"/>
              <a:t>06/12/2022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8FD294-51AF-4EFA-A236-8DB2CD1CA5F5}" type="slidenum">
              <a:rPr lang="en-GB" smtClean="0"/>
              <a:t>‹#›</a:t>
            </a:fld>
            <a:endParaRPr lang="en-GB"/>
          </a:p>
        </p:txBody>
      </p:sp>
    </p:spTree>
    <p:extLst>
      <p:ext uri="{BB962C8B-B14F-4D97-AF65-F5344CB8AC3E}">
        <p14:creationId xmlns:p14="http://schemas.microsoft.com/office/powerpoint/2010/main" val="20453183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18FD294-51AF-4EFA-A236-8DB2CD1CA5F5}" type="slidenum">
              <a:rPr lang="en-GB" smtClean="0"/>
              <a:t>6</a:t>
            </a:fld>
            <a:endParaRPr lang="en-GB"/>
          </a:p>
        </p:txBody>
      </p:sp>
    </p:spTree>
    <p:extLst>
      <p:ext uri="{BB962C8B-B14F-4D97-AF65-F5344CB8AC3E}">
        <p14:creationId xmlns:p14="http://schemas.microsoft.com/office/powerpoint/2010/main" val="10385520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18FD294-51AF-4EFA-A236-8DB2CD1CA5F5}" type="slidenum">
              <a:rPr lang="en-GB" smtClean="0"/>
              <a:t>7</a:t>
            </a:fld>
            <a:endParaRPr lang="en-GB"/>
          </a:p>
        </p:txBody>
      </p:sp>
    </p:spTree>
    <p:extLst>
      <p:ext uri="{BB962C8B-B14F-4D97-AF65-F5344CB8AC3E}">
        <p14:creationId xmlns:p14="http://schemas.microsoft.com/office/powerpoint/2010/main" val="26420825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5D87B-C0D9-A331-9866-D27A2EDDBE8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05E7213-8C6B-F3D7-4C22-DD61037FE656}"/>
              </a:ext>
            </a:extLst>
          </p:cNvPr>
          <p:cNvSpPr>
            <a:spLocks noGrp="1"/>
          </p:cNvSpPr>
          <p:nvPr>
            <p:ph type="dt" sz="half" idx="10"/>
          </p:nvPr>
        </p:nvSpPr>
        <p:spPr/>
        <p:txBody>
          <a:bodyPr/>
          <a:lstStyle/>
          <a:p>
            <a:fld id="{794B46BA-B7D6-4E7A-A8BB-2809F5355162}" type="datetimeFigureOut">
              <a:rPr lang="en-GB" smtClean="0"/>
              <a:t>06/12/2022</a:t>
            </a:fld>
            <a:endParaRPr lang="en-GB"/>
          </a:p>
        </p:txBody>
      </p:sp>
      <p:sp>
        <p:nvSpPr>
          <p:cNvPr id="4" name="Footer Placeholder 3">
            <a:extLst>
              <a:ext uri="{FF2B5EF4-FFF2-40B4-BE49-F238E27FC236}">
                <a16:creationId xmlns:a16="http://schemas.microsoft.com/office/drawing/2014/main" id="{B617FB88-A641-F2D3-E354-37B4B739F15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C441A07-3BBA-72F2-526E-24B9935C22D5}"/>
              </a:ext>
            </a:extLst>
          </p:cNvPr>
          <p:cNvSpPr>
            <a:spLocks noGrp="1"/>
          </p:cNvSpPr>
          <p:nvPr>
            <p:ph type="sldNum" sz="quarter" idx="12"/>
          </p:nvPr>
        </p:nvSpPr>
        <p:spPr/>
        <p:txBody>
          <a:bodyPr/>
          <a:lstStyle/>
          <a:p>
            <a:fld id="{1D248D1E-F60A-406F-BCE7-64F385B706BC}" type="slidenum">
              <a:rPr lang="en-GB" smtClean="0"/>
              <a:t>‹#›</a:t>
            </a:fld>
            <a:endParaRPr lang="en-GB"/>
          </a:p>
        </p:txBody>
      </p:sp>
    </p:spTree>
    <p:extLst>
      <p:ext uri="{BB962C8B-B14F-4D97-AF65-F5344CB8AC3E}">
        <p14:creationId xmlns:p14="http://schemas.microsoft.com/office/powerpoint/2010/main" val="2530277911"/>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AD0752E-698B-3E64-5106-70F9760D72B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3659593-1C12-11F4-7A38-C00B00A6A67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FB8D8CC-AF56-79F3-1BC8-6A896210635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4B46BA-B7D6-4E7A-A8BB-2809F5355162}" type="datetimeFigureOut">
              <a:rPr lang="en-GB" smtClean="0"/>
              <a:t>06/12/2022</a:t>
            </a:fld>
            <a:endParaRPr lang="en-GB"/>
          </a:p>
        </p:txBody>
      </p:sp>
      <p:sp>
        <p:nvSpPr>
          <p:cNvPr id="5" name="Footer Placeholder 4">
            <a:extLst>
              <a:ext uri="{FF2B5EF4-FFF2-40B4-BE49-F238E27FC236}">
                <a16:creationId xmlns:a16="http://schemas.microsoft.com/office/drawing/2014/main" id="{75A97B46-F077-F289-7A6E-3B8F5B00DF5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EA2CE0D-EC21-8592-BDC3-3D1FAFC046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248D1E-F60A-406F-BCE7-64F385B706BC}" type="slidenum">
              <a:rPr lang="en-GB" smtClean="0"/>
              <a:t>‹#›</a:t>
            </a:fld>
            <a:endParaRPr lang="en-GB"/>
          </a:p>
        </p:txBody>
      </p:sp>
    </p:spTree>
    <p:extLst>
      <p:ext uri="{BB962C8B-B14F-4D97-AF65-F5344CB8AC3E}">
        <p14:creationId xmlns:p14="http://schemas.microsoft.com/office/powerpoint/2010/main" val="415865823"/>
      </p:ext>
    </p:extLst>
  </p:cSld>
  <p:clrMap bg1="lt1" tx1="dk1" bg2="lt2" tx2="dk2" accent1="accent1" accent2="accent2" accent3="accent3" accent4="accent4" accent5="accent5" accent6="accent6" hlink="hlink" folHlink="folHlink"/>
  <p:sldLayoutIdLst>
    <p:sldLayoutId id="214748365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video" Target="https://www.youtube.com/embed/KZjKY9I6UYE?feature=oembed"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hyperlink" Target="https://www.valamis.com/hub/employee-engagement" TargetMode="External"/><Relationship Id="rId3" Type="http://schemas.openxmlformats.org/officeDocument/2006/relationships/hyperlink" Target="https://www.davidzinger.com/zinger-model/" TargetMode="External"/><Relationship Id="rId7" Type="http://schemas.openxmlformats.org/officeDocument/2006/relationships/hyperlink" Target="https://www.ovationincentives.com/articles/maslows-hierarchy-of-needs-applied-to-employee-engagement" TargetMode="External"/><Relationship Id="rId2" Type="http://schemas.openxmlformats.org/officeDocument/2006/relationships/hyperlink" Target="https://www.gallup.com/workplace/285674/improve-employee-engagement-workplace.aspx#ite-357458" TargetMode="External"/><Relationship Id="rId1" Type="http://schemas.openxmlformats.org/officeDocument/2006/relationships/slideLayout" Target="../slideLayouts/slideLayout1.xml"/><Relationship Id="rId6" Type="http://schemas.openxmlformats.org/officeDocument/2006/relationships/hyperlink" Target="https://getlighthouse.com/blog/gallup-workplace-statistics-2022/" TargetMode="External"/><Relationship Id="rId5" Type="http://schemas.openxmlformats.org/officeDocument/2006/relationships/hyperlink" Target="https://www.socialtalent.com/blog/socialtalent-news/5-key-employee-engagement-and-retention-statistics-from-2022" TargetMode="External"/><Relationship Id="rId4" Type="http://schemas.openxmlformats.org/officeDocument/2006/relationships/hyperlink" Target="https://www.contactmonkey.com/blog/employee-engagement-model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6" name="Rectangle 55">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7">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B72F0B94-8DFE-BDFE-A449-14757DD00291}"/>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style>
          <a:lnRef idx="1">
            <a:schemeClr val="dk1"/>
          </a:lnRef>
          <a:fillRef idx="3">
            <a:schemeClr val="dk1"/>
          </a:fillRef>
          <a:effectRef idx="2">
            <a:schemeClr val="dk1"/>
          </a:effectRef>
          <a:fontRef idx="minor">
            <a:schemeClr val="lt1"/>
          </a:fontRef>
        </p:style>
        <p:txBody>
          <a:bodyPr anchor="ctr">
            <a:normAutofit/>
          </a:bodyPr>
          <a:lstStyle/>
          <a:p>
            <a:pPr algn="ctr"/>
            <a:r>
              <a:rPr lang="en-GB" sz="2200">
                <a:solidFill>
                  <a:srgbClr val="FFFFFF"/>
                </a:solidFill>
              </a:rPr>
              <a:t>EMPLOYEE ENGAGEMENT PRESENTATION</a:t>
            </a:r>
          </a:p>
        </p:txBody>
      </p:sp>
      <p:graphicFrame>
        <p:nvGraphicFramePr>
          <p:cNvPr id="6" name="Table 5">
            <a:extLst>
              <a:ext uri="{FF2B5EF4-FFF2-40B4-BE49-F238E27FC236}">
                <a16:creationId xmlns:a16="http://schemas.microsoft.com/office/drawing/2014/main" id="{233EAA5A-85DE-07C1-438F-F73E443CB892}"/>
              </a:ext>
            </a:extLst>
          </p:cNvPr>
          <p:cNvGraphicFramePr>
            <a:graphicFrameLocks noGrp="1"/>
          </p:cNvGraphicFramePr>
          <p:nvPr>
            <p:extLst>
              <p:ext uri="{D42A27DB-BD31-4B8C-83A1-F6EECF244321}">
                <p14:modId xmlns:p14="http://schemas.microsoft.com/office/powerpoint/2010/main" val="609428294"/>
              </p:ext>
            </p:extLst>
          </p:nvPr>
        </p:nvGraphicFramePr>
        <p:xfrm>
          <a:off x="4038600" y="1608744"/>
          <a:ext cx="7188199" cy="3637123"/>
        </p:xfrm>
        <a:graphic>
          <a:graphicData uri="http://schemas.openxmlformats.org/drawingml/2006/table">
            <a:tbl>
              <a:tblPr>
                <a:solidFill>
                  <a:srgbClr val="F2F2F2">
                    <a:alpha val="45098"/>
                  </a:srgbClr>
                </a:solidFill>
                <a:tableStyleId>{69012ECD-51FC-41F1-AA8D-1B2483CD663E}</a:tableStyleId>
              </a:tblPr>
              <a:tblGrid>
                <a:gridCol w="7188199">
                  <a:extLst>
                    <a:ext uri="{9D8B030D-6E8A-4147-A177-3AD203B41FA5}">
                      <a16:colId xmlns:a16="http://schemas.microsoft.com/office/drawing/2014/main" val="2670269322"/>
                    </a:ext>
                  </a:extLst>
                </a:gridCol>
              </a:tblGrid>
              <a:tr h="3637123">
                <a:tc>
                  <a:txBody>
                    <a:bodyPr/>
                    <a:lstStyle/>
                    <a:p>
                      <a:r>
                        <a:rPr lang="en-GB" sz="2900" cap="none" spc="0" dirty="0">
                          <a:solidFill>
                            <a:schemeClr val="tx1"/>
                          </a:solidFill>
                        </a:rPr>
                        <a:t>Mohammad Shahidul Islam Chowdhury </a:t>
                      </a:r>
                    </a:p>
                    <a:p>
                      <a:pPr algn="l"/>
                      <a:r>
                        <a:rPr lang="en-GB" sz="2900" cap="none" spc="0" dirty="0">
                          <a:solidFill>
                            <a:schemeClr val="tx1"/>
                          </a:solidFill>
                        </a:rPr>
                        <a:t>Student Id: 2026960</a:t>
                      </a:r>
                    </a:p>
                    <a:p>
                      <a:r>
                        <a:rPr lang="en-GB" sz="2900" cap="none" spc="0" dirty="0">
                          <a:solidFill>
                            <a:schemeClr val="tx1"/>
                          </a:solidFill>
                        </a:rPr>
                        <a:t>Date:06/12/2022</a:t>
                      </a:r>
                    </a:p>
                    <a:p>
                      <a:r>
                        <a:rPr lang="en-GB" sz="2900" cap="none" spc="0" dirty="0">
                          <a:solidFill>
                            <a:schemeClr val="tx1"/>
                          </a:solidFill>
                        </a:rPr>
                        <a:t>Lecturer: Tristan Hawkins  </a:t>
                      </a:r>
                    </a:p>
                    <a:p>
                      <a:endParaRPr lang="en-GB" sz="2900" cap="none" spc="0" dirty="0">
                        <a:solidFill>
                          <a:schemeClr val="tx1"/>
                        </a:solidFill>
                      </a:endParaRPr>
                    </a:p>
                  </a:txBody>
                  <a:tcPr marL="0" marR="367049" marT="222454" marB="1101147">
                    <a:lnL w="12700" cmpd="sng">
                      <a:noFill/>
                      <a:prstDash val="solid"/>
                    </a:lnL>
                    <a:lnR w="12700" cmpd="sng">
                      <a:noFill/>
                      <a:prstDash val="solid"/>
                    </a:lnR>
                    <a:lnT w="12700" cap="flat" cmpd="sng" algn="ctr">
                      <a:solidFill>
                        <a:schemeClr val="bg1">
                          <a:lumMod val="75000"/>
                        </a:schemeClr>
                      </a:solidFill>
                      <a:prstDash val="solid"/>
                    </a:lnT>
                    <a:lnB w="12700" cmpd="sng">
                      <a:noFill/>
                      <a:prstDash val="solid"/>
                    </a:lnB>
                    <a:solidFill>
                      <a:srgbClr val="F2F2F2">
                        <a:alpha val="45098"/>
                      </a:srgbClr>
                    </a:solidFill>
                  </a:tcPr>
                </a:tc>
                <a:extLst>
                  <a:ext uri="{0D108BD9-81ED-4DB2-BD59-A6C34878D82A}">
                    <a16:rowId xmlns:a16="http://schemas.microsoft.com/office/drawing/2014/main" val="2463797120"/>
                  </a:ext>
                </a:extLst>
              </a:tr>
            </a:tbl>
          </a:graphicData>
        </a:graphic>
      </p:graphicFrame>
    </p:spTree>
    <p:extLst>
      <p:ext uri="{BB962C8B-B14F-4D97-AF65-F5344CB8AC3E}">
        <p14:creationId xmlns:p14="http://schemas.microsoft.com/office/powerpoint/2010/main" val="26804441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707FC24-6981-43D9-B525-C7832BA22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11449"/>
            <a:ext cx="4332307" cy="6179552"/>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52CC3A-B3AD-6E8F-DF70-37E887AE7FB3}"/>
              </a:ext>
            </a:extLst>
          </p:cNvPr>
          <p:cNvSpPr>
            <a:spLocks noGrp="1"/>
          </p:cNvSpPr>
          <p:nvPr>
            <p:ph type="title"/>
          </p:nvPr>
        </p:nvSpPr>
        <p:spPr>
          <a:xfrm>
            <a:off x="742950" y="742951"/>
            <a:ext cx="3476625" cy="4962524"/>
          </a:xfrm>
        </p:spPr>
        <p:txBody>
          <a:bodyPr>
            <a:normAutofit/>
          </a:bodyPr>
          <a:lstStyle/>
          <a:p>
            <a:pPr algn="ctr">
              <a:spcBef>
                <a:spcPts val="0"/>
              </a:spcBef>
              <a:spcAft>
                <a:spcPts val="0"/>
              </a:spcAft>
            </a:pPr>
            <a:r>
              <a:rPr lang="en-GB" sz="1600" b="1" dirty="0">
                <a:solidFill>
                  <a:schemeClr val="bg1"/>
                </a:solidFill>
                <a:effectLst/>
                <a:latin typeface="Arial" panose="020B0604020202020204" pitchFamily="34" charset="0"/>
                <a:cs typeface="Arial" panose="020B0604020202020204" pitchFamily="34" charset="0"/>
              </a:rPr>
              <a:t>Definition of Engagement:</a:t>
            </a:r>
            <a:br>
              <a:rPr lang="en-GB" sz="1600" dirty="0">
                <a:solidFill>
                  <a:schemeClr val="bg1"/>
                </a:solidFill>
                <a:effectLst/>
                <a:latin typeface="Arial" panose="020B0604020202020204" pitchFamily="34" charset="0"/>
                <a:cs typeface="Arial" panose="020B0604020202020204" pitchFamily="34" charset="0"/>
              </a:rPr>
            </a:br>
            <a:r>
              <a:rPr lang="en-GB" sz="1600" b="1" dirty="0">
                <a:solidFill>
                  <a:schemeClr val="bg1"/>
                </a:solidFill>
                <a:effectLst/>
                <a:latin typeface="Arial" panose="020B0604020202020204" pitchFamily="34" charset="0"/>
                <a:cs typeface="Arial" panose="020B0604020202020204" pitchFamily="34" charset="0"/>
              </a:rPr>
              <a:t> </a:t>
            </a:r>
            <a:br>
              <a:rPr lang="en-GB" sz="1600" dirty="0">
                <a:solidFill>
                  <a:schemeClr val="bg1"/>
                </a:solidFill>
                <a:effectLst/>
                <a:latin typeface="Arial" panose="020B0604020202020204" pitchFamily="34" charset="0"/>
                <a:cs typeface="Arial" panose="020B0604020202020204" pitchFamily="34" charset="0"/>
              </a:rPr>
            </a:br>
            <a:r>
              <a:rPr lang="en-GB" sz="1600" dirty="0">
                <a:solidFill>
                  <a:schemeClr val="bg1"/>
                </a:solidFill>
                <a:effectLst/>
                <a:latin typeface="Arial" panose="020B0604020202020204" pitchFamily="34" charset="0"/>
                <a:cs typeface="Arial" panose="020B0604020202020204" pitchFamily="34" charset="0"/>
              </a:rPr>
              <a:t>The Gallup Organization defines employee engagement as the degree to which employees are involved in their workplace and enthusiastic about their work. Therefore, you need to measure and manage employee engagement to address the essential elements of your company's culture.</a:t>
            </a:r>
            <a:br>
              <a:rPr lang="en-GB" sz="1600" dirty="0">
                <a:solidFill>
                  <a:srgbClr val="0E101A"/>
                </a:solidFill>
                <a:effectLst/>
                <a:latin typeface="Arial" panose="020B0604020202020204" pitchFamily="34" charset="0"/>
                <a:cs typeface="Arial" panose="020B0604020202020204" pitchFamily="34" charset="0"/>
              </a:rPr>
            </a:br>
            <a:br>
              <a:rPr lang="en-GB" sz="1600" dirty="0">
                <a:solidFill>
                  <a:srgbClr val="FFFFFF"/>
                </a:solidFill>
                <a:effectLst/>
                <a:latin typeface="Arial" panose="020B0604020202020204" pitchFamily="34" charset="0"/>
                <a:ea typeface="Calibri" panose="020F0502020204030204" pitchFamily="34" charset="0"/>
                <a:cs typeface="Arial" panose="020B0604020202020204" pitchFamily="34" charset="0"/>
              </a:rPr>
            </a:br>
            <a:endParaRPr lang="en-GB" sz="1600" dirty="0">
              <a:solidFill>
                <a:srgbClr val="FFFFFF"/>
              </a:solidFill>
              <a:latin typeface="Arial" panose="020B0604020202020204" pitchFamily="34" charset="0"/>
              <a:cs typeface="Arial" panose="020B0604020202020204" pitchFamily="34" charset="0"/>
            </a:endParaRPr>
          </a:p>
        </p:txBody>
      </p:sp>
      <p:graphicFrame>
        <p:nvGraphicFramePr>
          <p:cNvPr id="4" name="Table 3">
            <a:extLst>
              <a:ext uri="{FF2B5EF4-FFF2-40B4-BE49-F238E27FC236}">
                <a16:creationId xmlns:a16="http://schemas.microsoft.com/office/drawing/2014/main" id="{27F6FAC0-4B1D-DB52-0171-4448E2D9BFC4}"/>
              </a:ext>
            </a:extLst>
          </p:cNvPr>
          <p:cNvGraphicFramePr>
            <a:graphicFrameLocks noGrp="1"/>
          </p:cNvGraphicFramePr>
          <p:nvPr>
            <p:extLst>
              <p:ext uri="{D42A27DB-BD31-4B8C-83A1-F6EECF244321}">
                <p14:modId xmlns:p14="http://schemas.microsoft.com/office/powerpoint/2010/main" val="83945043"/>
              </p:ext>
            </p:extLst>
          </p:nvPr>
        </p:nvGraphicFramePr>
        <p:xfrm>
          <a:off x="5153822" y="1638584"/>
          <a:ext cx="6553545" cy="3588775"/>
        </p:xfrm>
        <a:graphic>
          <a:graphicData uri="http://schemas.openxmlformats.org/drawingml/2006/table">
            <a:tbl>
              <a:tblPr>
                <a:noFill/>
              </a:tblPr>
              <a:tblGrid>
                <a:gridCol w="6553545">
                  <a:extLst>
                    <a:ext uri="{9D8B030D-6E8A-4147-A177-3AD203B41FA5}">
                      <a16:colId xmlns:a16="http://schemas.microsoft.com/office/drawing/2014/main" val="4189748294"/>
                    </a:ext>
                  </a:extLst>
                </a:gridCol>
              </a:tblGrid>
              <a:tr h="3588775">
                <a:tc>
                  <a:txBody>
                    <a:bodyPr/>
                    <a:lstStyle/>
                    <a:p>
                      <a:r>
                        <a:rPr lang="en-GB" sz="1600" b="1" kern="1200" dirty="0">
                          <a:solidFill>
                            <a:schemeClr val="tx1"/>
                          </a:solidFill>
                          <a:effectLst/>
                          <a:latin typeface="Arial" panose="020B0604020202020204" pitchFamily="34" charset="0"/>
                          <a:ea typeface="+mn-ea"/>
                          <a:cs typeface="Arial" panose="020B0604020202020204" pitchFamily="34" charset="0"/>
                        </a:rPr>
                        <a:t>Definition of engagement</a:t>
                      </a:r>
                      <a:endParaRPr lang="en-GB" sz="1600" kern="1200" dirty="0">
                        <a:solidFill>
                          <a:schemeClr val="tx1"/>
                        </a:solidFill>
                        <a:effectLst/>
                        <a:latin typeface="Arial" panose="020B0604020202020204" pitchFamily="34" charset="0"/>
                        <a:ea typeface="+mn-ea"/>
                        <a:cs typeface="Arial" panose="020B0604020202020204" pitchFamily="34" charset="0"/>
                      </a:endParaRPr>
                    </a:p>
                    <a:p>
                      <a:r>
                        <a:rPr lang="en-GB" sz="1600" b="0" kern="1200" dirty="0">
                          <a:solidFill>
                            <a:schemeClr val="tx1"/>
                          </a:solidFill>
                          <a:effectLst/>
                          <a:latin typeface="Arial" panose="020B0604020202020204" pitchFamily="34" charset="0"/>
                          <a:ea typeface="+mn-ea"/>
                          <a:cs typeface="Arial" panose="020B0604020202020204" pitchFamily="34" charset="0"/>
                        </a:rPr>
                        <a:t>Robinson, Perryman, and Hayday (2004) define a positive attitude toward the organization and its values. As a result of an engaged employee, the organization benefits because the employee is aware of the business context and works collaboratively with colleagues to improve performance within the job. There must be a two-way relationship between employer and employee that cultivates engagement, which overlaps with commitment and organizational citizenship behavior, but both parties must nurture engagement. The commitment is described as "one step up.".</a:t>
                      </a:r>
                    </a:p>
                    <a:p>
                      <a:r>
                        <a:rPr lang="en-GB" sz="1600" b="0" kern="1200" dirty="0">
                          <a:solidFill>
                            <a:schemeClr val="tx1"/>
                          </a:solidFill>
                          <a:effectLst/>
                          <a:latin typeface="Arial" panose="020B0604020202020204" pitchFamily="34" charset="0"/>
                          <a:ea typeface="+mn-ea"/>
                          <a:cs typeface="Arial" panose="020B0604020202020204" pitchFamily="34" charset="0"/>
                        </a:rPr>
                        <a:t> Little, B. and Little, P. (2006), p.2</a:t>
                      </a:r>
                    </a:p>
                    <a:p>
                      <a:endParaRPr lang="en-GB" sz="1500" cap="none" spc="0" dirty="0">
                        <a:solidFill>
                          <a:schemeClr val="tx1"/>
                        </a:solidFill>
                      </a:endParaRPr>
                    </a:p>
                  </a:txBody>
                  <a:tcPr marL="0" marR="114292" marT="57146" marB="57146">
                    <a:lnL w="12700" cmpd="sng">
                      <a:noFill/>
                      <a:prstDash val="solid"/>
                    </a:lnL>
                    <a:lnR w="12700" cmpd="sng">
                      <a:noFill/>
                      <a:prstDash val="solid"/>
                    </a:lnR>
                    <a:lnT w="9525" cap="flat" cmpd="sng" algn="ctr">
                      <a:solidFill>
                        <a:schemeClr val="accent1"/>
                      </a:solidFill>
                      <a:prstDash val="solid"/>
                    </a:lnT>
                    <a:lnB w="12700" cmpd="sng">
                      <a:noFill/>
                      <a:prstDash val="solid"/>
                    </a:lnB>
                    <a:noFill/>
                  </a:tcPr>
                </a:tc>
                <a:extLst>
                  <a:ext uri="{0D108BD9-81ED-4DB2-BD59-A6C34878D82A}">
                    <a16:rowId xmlns:a16="http://schemas.microsoft.com/office/drawing/2014/main" val="2716378175"/>
                  </a:ext>
                </a:extLst>
              </a:tr>
            </a:tbl>
          </a:graphicData>
        </a:graphic>
      </p:graphicFrame>
    </p:spTree>
    <p:extLst>
      <p:ext uri="{BB962C8B-B14F-4D97-AF65-F5344CB8AC3E}">
        <p14:creationId xmlns:p14="http://schemas.microsoft.com/office/powerpoint/2010/main" val="23781118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 name="Rectangle 96">
            <a:extLst>
              <a:ext uri="{FF2B5EF4-FFF2-40B4-BE49-F238E27FC236}">
                <a16:creationId xmlns:a16="http://schemas.microsoft.com/office/drawing/2014/main" id="{489B7BFD-8F45-4093-AD9C-91B15B0503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 name="Rectangle 98">
            <a:extLst>
              <a:ext uri="{FF2B5EF4-FFF2-40B4-BE49-F238E27FC236}">
                <a16:creationId xmlns:a16="http://schemas.microsoft.com/office/drawing/2014/main" id="{BDEB5F14-5014-49D1-B590-9E2B7721C0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0" name="Oval 100">
            <a:extLst>
              <a:ext uri="{FF2B5EF4-FFF2-40B4-BE49-F238E27FC236}">
                <a16:creationId xmlns:a16="http://schemas.microsoft.com/office/drawing/2014/main" id="{3D2B953D-3D65-4BA7-80E6-1393907906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0604" y="147284"/>
            <a:ext cx="4314573" cy="4314573"/>
          </a:xfrm>
          <a:prstGeom prst="ellipse">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Graphic 212">
            <a:extLst>
              <a:ext uri="{FF2B5EF4-FFF2-40B4-BE49-F238E27FC236}">
                <a16:creationId xmlns:a16="http://schemas.microsoft.com/office/drawing/2014/main" id="{4CA0A0B8-0ABD-4C1D-8BDE-4D94C94FD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05044" y="541947"/>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05" name="Graphic 212">
            <a:extLst>
              <a:ext uri="{FF2B5EF4-FFF2-40B4-BE49-F238E27FC236}">
                <a16:creationId xmlns:a16="http://schemas.microsoft.com/office/drawing/2014/main" id="{FF2923AC-40BC-4610-B6BD-AECABAF6DF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05044" y="541947"/>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7" name="Group 106">
            <a:extLst>
              <a:ext uri="{FF2B5EF4-FFF2-40B4-BE49-F238E27FC236}">
                <a16:creationId xmlns:a16="http://schemas.microsoft.com/office/drawing/2014/main" id="{18A188E6-9899-40AA-9648-7B9BEAF526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881974" y="1174396"/>
            <a:ext cx="5290997" cy="5290997"/>
            <a:chOff x="1881974" y="1174396"/>
            <a:chExt cx="5290997" cy="5290997"/>
          </a:xfrm>
        </p:grpSpPr>
        <p:sp>
          <p:nvSpPr>
            <p:cNvPr id="108" name="Oval 107">
              <a:extLst>
                <a:ext uri="{FF2B5EF4-FFF2-40B4-BE49-F238E27FC236}">
                  <a16:creationId xmlns:a16="http://schemas.microsoft.com/office/drawing/2014/main" id="{F10D3957-AAB5-4037-A58C-20FF0E226B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1974" y="1174396"/>
              <a:ext cx="5290997" cy="5290997"/>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Oval 108">
              <a:extLst>
                <a:ext uri="{FF2B5EF4-FFF2-40B4-BE49-F238E27FC236}">
                  <a16:creationId xmlns:a16="http://schemas.microsoft.com/office/drawing/2014/main" id="{B4478242-FDA7-48D1-A53E-3E0EDB2A71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1974" y="1174396"/>
              <a:ext cx="5290997" cy="5290997"/>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1" name="Oval 110">
            <a:extLst>
              <a:ext uri="{FF2B5EF4-FFF2-40B4-BE49-F238E27FC236}">
                <a16:creationId xmlns:a16="http://schemas.microsoft.com/office/drawing/2014/main" id="{F47059C0-3CD3-44C5-9FBC-C5CEA6D94E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12254" y="1065353"/>
            <a:ext cx="5290997" cy="5290997"/>
          </a:xfrm>
          <a:prstGeom prst="ellipse">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7B4E6C-6700-D5BC-9219-9B59D57FBEA7}"/>
              </a:ext>
            </a:extLst>
          </p:cNvPr>
          <p:cNvSpPr>
            <a:spLocks noGrp="1"/>
          </p:cNvSpPr>
          <p:nvPr>
            <p:ph type="title"/>
          </p:nvPr>
        </p:nvSpPr>
        <p:spPr>
          <a:xfrm>
            <a:off x="2342763" y="2656113"/>
            <a:ext cx="4319294" cy="2260971"/>
          </a:xfrm>
        </p:spPr>
        <p:txBody>
          <a:bodyPr vert="horz" lIns="91440" tIns="45720" rIns="91440" bIns="45720" rtlCol="0" anchor="b">
            <a:noAutofit/>
          </a:bodyPr>
          <a:lstStyle/>
          <a:p>
            <a:pPr algn="ctr"/>
            <a:r>
              <a:rPr lang="en-GB" sz="1600" dirty="0">
                <a:solidFill>
                  <a:schemeClr val="bg1"/>
                </a:solidFill>
                <a:latin typeface="Arial" panose="020B0604020202020204" pitchFamily="34" charset="0"/>
                <a:cs typeface="Arial" panose="020B0604020202020204" pitchFamily="34" charset="0"/>
              </a:rPr>
              <a:t>In terms of mental and emotional commitment, employee engagement refers to how much an individual cares about his or her job, the organization, and its objectives.</a:t>
            </a:r>
            <a:br>
              <a:rPr lang="en-GB" sz="1600" dirty="0">
                <a:solidFill>
                  <a:schemeClr val="bg1"/>
                </a:solidFill>
                <a:latin typeface="Arial" panose="020B0604020202020204" pitchFamily="34" charset="0"/>
                <a:cs typeface="Arial" panose="020B0604020202020204" pitchFamily="34" charset="0"/>
              </a:rPr>
            </a:br>
            <a:br>
              <a:rPr lang="en-US" sz="1600" b="0" i="0" kern="1200" dirty="0">
                <a:solidFill>
                  <a:schemeClr val="bg1"/>
                </a:solidFill>
                <a:effectLst/>
                <a:latin typeface="Arial" panose="020B0604020202020204" pitchFamily="34" charset="0"/>
                <a:cs typeface="Arial" panose="020B0604020202020204" pitchFamily="34" charset="0"/>
              </a:rPr>
            </a:br>
            <a:r>
              <a:rPr lang="en-US" sz="1600" kern="1200" dirty="0">
                <a:solidFill>
                  <a:schemeClr val="bg1"/>
                </a:solidFill>
                <a:latin typeface="Arial" panose="020B0604020202020204" pitchFamily="34" charset="0"/>
                <a:cs typeface="Arial" panose="020B0604020202020204" pitchFamily="34" charset="0"/>
              </a:rPr>
              <a:t>GALLUP EXPLAINED TO EMPLOYEES' ENGAGEMENT THROUGH THIS VIDEO  </a:t>
            </a:r>
          </a:p>
        </p:txBody>
      </p:sp>
      <p:grpSp>
        <p:nvGrpSpPr>
          <p:cNvPr id="113" name="Group 112">
            <a:extLst>
              <a:ext uri="{FF2B5EF4-FFF2-40B4-BE49-F238E27FC236}">
                <a16:creationId xmlns:a16="http://schemas.microsoft.com/office/drawing/2014/main" id="{78A6A50F-EF16-474F-9BD1-2D663EBEA2F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65353"/>
            <a:ext cx="1861854" cy="717514"/>
            <a:chOff x="0" y="1065353"/>
            <a:chExt cx="1861854" cy="717514"/>
          </a:xfrm>
          <a:solidFill>
            <a:schemeClr val="bg1"/>
          </a:solidFill>
        </p:grpSpPr>
        <p:sp>
          <p:nvSpPr>
            <p:cNvPr id="114" name="Freeform: Shape 113">
              <a:extLst>
                <a:ext uri="{FF2B5EF4-FFF2-40B4-BE49-F238E27FC236}">
                  <a16:creationId xmlns:a16="http://schemas.microsoft.com/office/drawing/2014/main" id="{1AA37927-0235-4A56-8680-D7B367160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106535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115" name="Freeform: Shape 114">
              <a:extLst>
                <a:ext uri="{FF2B5EF4-FFF2-40B4-BE49-F238E27FC236}">
                  <a16:creationId xmlns:a16="http://schemas.microsoft.com/office/drawing/2014/main" id="{0D5F1B50-7A4C-4505-93E5-35FB751467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150508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a:p>
          </p:txBody>
        </p:sp>
      </p:grpSp>
      <p:pic>
        <p:nvPicPr>
          <p:cNvPr id="3" name="Online Media 2" title="Why is Employee Engagement Important?">
            <a:hlinkClick r:id="" action="ppaction://media"/>
            <a:extLst>
              <a:ext uri="{FF2B5EF4-FFF2-40B4-BE49-F238E27FC236}">
                <a16:creationId xmlns:a16="http://schemas.microsoft.com/office/drawing/2014/main" id="{8B83B2DD-B829-B869-10A0-43B440162172}"/>
              </a:ext>
            </a:extLst>
          </p:cNvPr>
          <p:cNvPicPr>
            <a:picLocks noRot="1" noChangeAspect="1"/>
          </p:cNvPicPr>
          <p:nvPr>
            <a:videoFile r:link="rId1"/>
          </p:nvPr>
        </p:nvPicPr>
        <p:blipFill>
          <a:blip r:embed="rId3"/>
          <a:stretch>
            <a:fillRect/>
          </a:stretch>
        </p:blipFill>
        <p:spPr>
          <a:xfrm>
            <a:off x="7056212" y="1343132"/>
            <a:ext cx="3318586" cy="1875001"/>
          </a:xfrm>
          <a:prstGeom prst="rect">
            <a:avLst/>
          </a:prstGeom>
        </p:spPr>
      </p:pic>
      <p:grpSp>
        <p:nvGrpSpPr>
          <p:cNvPr id="117" name="Graphic 185">
            <a:extLst>
              <a:ext uri="{FF2B5EF4-FFF2-40B4-BE49-F238E27FC236}">
                <a16:creationId xmlns:a16="http://schemas.microsoft.com/office/drawing/2014/main" id="{4717BE92-F93B-41D0-A644-64F6E524C7D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76418" y="4140693"/>
            <a:ext cx="1054466" cy="469689"/>
            <a:chOff x="9841624" y="4115729"/>
            <a:chExt cx="602169" cy="268223"/>
          </a:xfrm>
          <a:solidFill>
            <a:schemeClr val="bg1"/>
          </a:solidFill>
        </p:grpSpPr>
        <p:sp>
          <p:nvSpPr>
            <p:cNvPr id="118" name="Freeform: Shape 117">
              <a:extLst>
                <a:ext uri="{FF2B5EF4-FFF2-40B4-BE49-F238E27FC236}">
                  <a16:creationId xmlns:a16="http://schemas.microsoft.com/office/drawing/2014/main" id="{5CA26306-9FAA-4D01-957F-3E9B25A257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9" name="Freeform: Shape 118">
              <a:extLst>
                <a:ext uri="{FF2B5EF4-FFF2-40B4-BE49-F238E27FC236}">
                  <a16:creationId xmlns:a16="http://schemas.microsoft.com/office/drawing/2014/main" id="{0A458C4D-E6E4-42CA-BC7C-301BFBAA70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0" name="Freeform: Shape 119">
              <a:extLst>
                <a:ext uri="{FF2B5EF4-FFF2-40B4-BE49-F238E27FC236}">
                  <a16:creationId xmlns:a16="http://schemas.microsoft.com/office/drawing/2014/main" id="{0CDA802E-5743-4261-84A2-D9D8F19A37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1" name="Freeform: Shape 120">
              <a:extLst>
                <a:ext uri="{FF2B5EF4-FFF2-40B4-BE49-F238E27FC236}">
                  <a16:creationId xmlns:a16="http://schemas.microsoft.com/office/drawing/2014/main" id="{8FCFC560-017D-4F70-ADE9-00A770915F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2" name="Freeform: Shape 121">
              <a:extLst>
                <a:ext uri="{FF2B5EF4-FFF2-40B4-BE49-F238E27FC236}">
                  <a16:creationId xmlns:a16="http://schemas.microsoft.com/office/drawing/2014/main" id="{365F55DD-D975-452E-9674-461DBDBDEC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124" name="Oval 123">
            <a:extLst>
              <a:ext uri="{FF2B5EF4-FFF2-40B4-BE49-F238E27FC236}">
                <a16:creationId xmlns:a16="http://schemas.microsoft.com/office/drawing/2014/main" id="{D245B05D-DA60-40E2-8A0A-B078C91D70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5735" y="4917084"/>
            <a:ext cx="319941" cy="319941"/>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6" name="Oval 125">
            <a:extLst>
              <a:ext uri="{FF2B5EF4-FFF2-40B4-BE49-F238E27FC236}">
                <a16:creationId xmlns:a16="http://schemas.microsoft.com/office/drawing/2014/main" id="{401FD61C-FC3A-43C0-9641-28B0C1A542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5735" y="4917084"/>
            <a:ext cx="319941" cy="319941"/>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147631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4" presetClass="entr" presetSubtype="1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horizontal)">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3"/>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3"/>
                                        </p:tgtEl>
                                      </p:cBhvr>
                                    </p:cmd>
                                  </p:childTnLst>
                                </p:cTn>
                              </p:par>
                            </p:childTnLst>
                          </p:cTn>
                        </p:par>
                      </p:childTnLst>
                    </p:cTn>
                  </p:par>
                </p:childTnLst>
              </p:cTn>
              <p:nextCondLst>
                <p:cond evt="onClick" delay="0">
                  <p:tgtEl>
                    <p:spTgt spid="3"/>
                  </p:tgtEl>
                </p:cond>
              </p:nextCondLst>
            </p:seq>
            <p:video>
              <p:cMediaNode vol="80000">
                <p:cTn id="17" fill="hold" display="0">
                  <p:stCondLst>
                    <p:cond delay="indefinite"/>
                  </p:stCondLst>
                </p:cTn>
                <p:tgtEl>
                  <p:spTgt spid="3"/>
                </p:tgtEl>
              </p:cMediaNode>
            </p:video>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43">
            <a:extLst>
              <a:ext uri="{FF2B5EF4-FFF2-40B4-BE49-F238E27FC236}">
                <a16:creationId xmlns:a16="http://schemas.microsoft.com/office/drawing/2014/main" id="{022BDE4A-8A20-4A69-9C5A-581C82036A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6D7CF03F-AEFD-47FD-7702-8B3F4EAF3BFF}"/>
              </a:ext>
            </a:extLst>
          </p:cNvPr>
          <p:cNvSpPr txBox="1"/>
          <p:nvPr/>
        </p:nvSpPr>
        <p:spPr>
          <a:xfrm>
            <a:off x="1190065" y="533400"/>
            <a:ext cx="10178934" cy="4943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b">
            <a:normAutofit/>
          </a:bodyPr>
          <a:lstStyle/>
          <a:p>
            <a:pPr algn="ctr">
              <a:lnSpc>
                <a:spcPct val="120000"/>
              </a:lnSpc>
              <a:spcAft>
                <a:spcPts val="1000"/>
              </a:spcAft>
            </a:pPr>
            <a:r>
              <a:rPr lang="en-GB" sz="2400" b="1" dirty="0">
                <a:effectLst/>
                <a:latin typeface="Arial" panose="020B0604020202020204" pitchFamily="34" charset="0"/>
                <a:ea typeface="Calibri" panose="020F0502020204030204" pitchFamily="34" charset="0"/>
                <a:cs typeface="Arial" panose="020B0604020202020204" pitchFamily="34" charset="0"/>
              </a:rPr>
              <a:t>Engagement Model for Employees by Zinger</a:t>
            </a:r>
            <a:endParaRPr lang="en-GB" sz="2400" dirty="0">
              <a:effectLst/>
              <a:latin typeface="Arial" panose="020B0604020202020204" pitchFamily="34" charset="0"/>
              <a:ea typeface="Calibri" panose="020F0502020204030204" pitchFamily="34" charset="0"/>
              <a:cs typeface="Arial" panose="020B0604020202020204" pitchFamily="34" charset="0"/>
            </a:endParaRPr>
          </a:p>
        </p:txBody>
      </p:sp>
      <p:pic>
        <p:nvPicPr>
          <p:cNvPr id="3" name="Picture 2" descr="Diagram">
            <a:extLst>
              <a:ext uri="{FF2B5EF4-FFF2-40B4-BE49-F238E27FC236}">
                <a16:creationId xmlns:a16="http://schemas.microsoft.com/office/drawing/2014/main" id="{8CF13E38-A0EE-E84A-A561-22FC66F8B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08513" y="1561190"/>
            <a:ext cx="7424057" cy="4763410"/>
          </a:xfrm>
          <a:prstGeom prst="rect">
            <a:avLst/>
          </a:prstGeom>
        </p:spPr>
      </p:pic>
    </p:spTree>
    <p:extLst>
      <p:ext uri="{BB962C8B-B14F-4D97-AF65-F5344CB8AC3E}">
        <p14:creationId xmlns:p14="http://schemas.microsoft.com/office/powerpoint/2010/main" val="1001658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61610EE6-27DB-DD8F-ACCD-6147D4B00492}"/>
              </a:ext>
            </a:extLst>
          </p:cNvPr>
          <p:cNvSpPr txBox="1"/>
          <p:nvPr/>
        </p:nvSpPr>
        <p:spPr>
          <a:xfrm>
            <a:off x="4527803" y="380673"/>
            <a:ext cx="2204557" cy="4396114"/>
          </a:xfrm>
          <a:prstGeom prst="rect">
            <a:avLst/>
          </a:prstGeom>
          <a:noFill/>
        </p:spPr>
        <p:txBody>
          <a:bodyPr wrap="square" anchor="t">
            <a:normAutofit/>
          </a:bodyPr>
          <a:lstStyle/>
          <a:p>
            <a:pPr>
              <a:lnSpc>
                <a:spcPct val="90000"/>
              </a:lnSpc>
              <a:spcAft>
                <a:spcPts val="600"/>
              </a:spcAft>
            </a:pPr>
            <a:r>
              <a:rPr lang="en-GB" sz="1400" b="1" i="0" dirty="0">
                <a:effectLst/>
                <a:latin typeface="Arial" panose="020B0604020202020204" pitchFamily="34" charset="0"/>
                <a:cs typeface="Arial" panose="020B0604020202020204" pitchFamily="34" charset="0"/>
              </a:rPr>
              <a:t>Craft strategy</a:t>
            </a:r>
            <a:r>
              <a:rPr lang="en-GB" sz="1400" b="0" i="0" dirty="0">
                <a:effectLst/>
                <a:latin typeface="Arial" panose="020B0604020202020204" pitchFamily="34" charset="0"/>
                <a:cs typeface="Arial" panose="020B0604020202020204" pitchFamily="34" charset="0"/>
              </a:rPr>
              <a:t>.</a:t>
            </a:r>
          </a:p>
          <a:p>
            <a:pPr>
              <a:lnSpc>
                <a:spcPct val="120000"/>
              </a:lnSpc>
              <a:spcAft>
                <a:spcPts val="1000"/>
              </a:spcAft>
            </a:pPr>
            <a:r>
              <a:rPr lang="en-GB" sz="1400" dirty="0">
                <a:effectLst/>
                <a:latin typeface="Arial" panose="020B0604020202020204" pitchFamily="34" charset="0"/>
                <a:ea typeface="Calibri" panose="020F0502020204030204" pitchFamily="34" charset="0"/>
                <a:cs typeface="Arial" panose="020B0604020202020204" pitchFamily="34" charset="0"/>
              </a:rPr>
              <a:t>We move through the model from the far right to the far left, from the far right to the far left. Our strategy for achieving results must be crafted. Can we </a:t>
            </a:r>
            <a:r>
              <a:rPr lang="en-GB" sz="1400" dirty="0" err="1">
                <a:effectLst/>
                <a:latin typeface="Arial" panose="020B0604020202020204" pitchFamily="34" charset="0"/>
                <a:ea typeface="Calibri" panose="020F0502020204030204" pitchFamily="34" charset="0"/>
                <a:cs typeface="Arial" panose="020B0604020202020204" pitchFamily="34" charset="0"/>
              </a:rPr>
              <a:t>fulfill</a:t>
            </a:r>
            <a:r>
              <a:rPr lang="en-GB" sz="1400" dirty="0">
                <a:effectLst/>
                <a:latin typeface="Arial" panose="020B0604020202020204" pitchFamily="34" charset="0"/>
                <a:ea typeface="Calibri" panose="020F0502020204030204" pitchFamily="34" charset="0"/>
                <a:cs typeface="Arial" panose="020B0604020202020204" pitchFamily="34" charset="0"/>
              </a:rPr>
              <a:t> our system if our approach is engaging and employee engagement is high enough?</a:t>
            </a:r>
          </a:p>
        </p:txBody>
      </p:sp>
      <p:sp>
        <p:nvSpPr>
          <p:cNvPr id="8" name="TextBox 7">
            <a:extLst>
              <a:ext uri="{FF2B5EF4-FFF2-40B4-BE49-F238E27FC236}">
                <a16:creationId xmlns:a16="http://schemas.microsoft.com/office/drawing/2014/main" id="{12FC8578-F5F7-9043-EE4F-8BC6FB4B57CF}"/>
              </a:ext>
            </a:extLst>
          </p:cNvPr>
          <p:cNvSpPr txBox="1"/>
          <p:nvPr/>
        </p:nvSpPr>
        <p:spPr>
          <a:xfrm>
            <a:off x="6897461" y="348696"/>
            <a:ext cx="2320925" cy="4428091"/>
          </a:xfrm>
          <a:prstGeom prst="rect">
            <a:avLst/>
          </a:prstGeom>
          <a:noFill/>
        </p:spPr>
        <p:txBody>
          <a:bodyPr wrap="square" anchor="t">
            <a:noAutofit/>
          </a:bodyPr>
          <a:lstStyle/>
          <a:p>
            <a:pPr>
              <a:lnSpc>
                <a:spcPct val="90000"/>
              </a:lnSpc>
              <a:spcAft>
                <a:spcPts val="600"/>
              </a:spcAft>
            </a:pPr>
            <a:r>
              <a:rPr lang="en-GB" sz="1400" b="1" i="0" dirty="0">
                <a:effectLst/>
                <a:latin typeface="Arial" panose="020B0604020202020204" pitchFamily="34" charset="0"/>
                <a:cs typeface="Arial" panose="020B0604020202020204" pitchFamily="34" charset="0"/>
              </a:rPr>
              <a:t>Connect</a:t>
            </a:r>
            <a:r>
              <a:rPr lang="en-GB" sz="1400" b="0" i="0" dirty="0">
                <a:effectLst/>
                <a:latin typeface="Arial" panose="020B0604020202020204" pitchFamily="34" charset="0"/>
                <a:cs typeface="Arial" panose="020B0604020202020204" pitchFamily="34" charset="0"/>
              </a:rPr>
              <a:t>. </a:t>
            </a:r>
          </a:p>
          <a:p>
            <a:pPr>
              <a:lnSpc>
                <a:spcPct val="120000"/>
              </a:lnSpc>
              <a:spcAft>
                <a:spcPts val="1000"/>
              </a:spcAft>
            </a:pPr>
            <a:r>
              <a:rPr lang="en-GB" sz="1400" dirty="0">
                <a:effectLst/>
                <a:latin typeface="Arial" panose="020B0604020202020204" pitchFamily="34" charset="0"/>
                <a:ea typeface="Calibri" panose="020F0502020204030204" pitchFamily="34" charset="0"/>
                <a:cs typeface="Arial" panose="020B0604020202020204" pitchFamily="34" charset="0"/>
              </a:rPr>
              <a:t>Maintaining a connection with employees is essential if you want them to be engaged. Often, connection and engagement go hand in hand. Employees' connections to their organization and happiness are crucial elements of engagement. A core component of employee engagement is connecting to the central pillars of CARE.</a:t>
            </a:r>
          </a:p>
        </p:txBody>
      </p:sp>
      <p:sp>
        <p:nvSpPr>
          <p:cNvPr id="39" name="TextBox 38">
            <a:extLst>
              <a:ext uri="{FF2B5EF4-FFF2-40B4-BE49-F238E27FC236}">
                <a16:creationId xmlns:a16="http://schemas.microsoft.com/office/drawing/2014/main" id="{374D8D4F-EF0E-80F7-B6AA-C8187A352330}"/>
              </a:ext>
            </a:extLst>
          </p:cNvPr>
          <p:cNvSpPr txBox="1"/>
          <p:nvPr/>
        </p:nvSpPr>
        <p:spPr>
          <a:xfrm>
            <a:off x="9383486" y="419806"/>
            <a:ext cx="2167292" cy="4396114"/>
          </a:xfrm>
          <a:prstGeom prst="rect">
            <a:avLst/>
          </a:prstGeom>
          <a:noFill/>
        </p:spPr>
        <p:txBody>
          <a:bodyPr wrap="square" anchor="t">
            <a:normAutofit fontScale="55000" lnSpcReduction="20000"/>
          </a:bodyPr>
          <a:lstStyle/>
          <a:p>
            <a:pPr algn="l">
              <a:lnSpc>
                <a:spcPct val="90000"/>
              </a:lnSpc>
              <a:spcAft>
                <a:spcPts val="600"/>
              </a:spcAft>
            </a:pPr>
            <a:r>
              <a:rPr lang="en-GB" sz="2500" b="1" i="0" dirty="0">
                <a:effectLst/>
                <a:latin typeface="Arial" panose="020B0604020202020204" pitchFamily="34" charset="0"/>
                <a:cs typeface="Arial" panose="020B0604020202020204" pitchFamily="34" charset="0"/>
              </a:rPr>
              <a:t>Authentic</a:t>
            </a:r>
            <a:r>
              <a:rPr lang="en-GB" sz="2500" b="0" i="0" dirty="0">
                <a:effectLst/>
                <a:latin typeface="Arial" panose="020B0604020202020204" pitchFamily="34" charset="0"/>
                <a:cs typeface="Arial" panose="020B0604020202020204" pitchFamily="34" charset="0"/>
              </a:rPr>
              <a:t>. </a:t>
            </a:r>
          </a:p>
          <a:p>
            <a:pPr>
              <a:lnSpc>
                <a:spcPct val="120000"/>
              </a:lnSpc>
              <a:spcAft>
                <a:spcPts val="1000"/>
              </a:spcAft>
            </a:pPr>
            <a:r>
              <a:rPr lang="en-GB" sz="2500" dirty="0">
                <a:effectLst/>
                <a:latin typeface="Arial" panose="020B0604020202020204" pitchFamily="34" charset="0"/>
                <a:ea typeface="Calibri" panose="020F0502020204030204" pitchFamily="34" charset="0"/>
                <a:cs typeface="Arial" panose="020B0604020202020204" pitchFamily="34" charset="0"/>
              </a:rPr>
              <a:t>CARE is all about authenticity. It is essential to engage employees authentically. False information can be spotted by customers and employees a mile away. The goal should be to transcend superficial relationships, communities, or even happiness to achieve genuine engaged relationships. Engaging in meaningful and robust ways is what makes an engagement powerful.</a:t>
            </a:r>
          </a:p>
          <a:p>
            <a:pPr algn="l">
              <a:lnSpc>
                <a:spcPct val="90000"/>
              </a:lnSpc>
              <a:spcAft>
                <a:spcPts val="600"/>
              </a:spcAft>
            </a:pPr>
            <a:endParaRPr lang="en-GB" sz="1500" b="0" i="0" dirty="0">
              <a:solidFill>
                <a:srgbClr val="333333"/>
              </a:solidFill>
              <a:effectLst/>
              <a:latin typeface="Open Sans" panose="020B0606030504020204" pitchFamily="34" charset="0"/>
            </a:endParaRPr>
          </a:p>
        </p:txBody>
      </p:sp>
      <p:sp>
        <p:nvSpPr>
          <p:cNvPr id="13" name="TextBox 12">
            <a:extLst>
              <a:ext uri="{FF2B5EF4-FFF2-40B4-BE49-F238E27FC236}">
                <a16:creationId xmlns:a16="http://schemas.microsoft.com/office/drawing/2014/main" id="{66E392B0-D2C9-DFAA-27BC-1C4D70C42776}"/>
              </a:ext>
            </a:extLst>
          </p:cNvPr>
          <p:cNvSpPr txBox="1"/>
          <p:nvPr/>
        </p:nvSpPr>
        <p:spPr>
          <a:xfrm>
            <a:off x="4527804" y="4910011"/>
            <a:ext cx="7043710" cy="1599293"/>
          </a:xfrm>
          <a:prstGeom prst="rect">
            <a:avLst/>
          </a:prstGeom>
          <a:noFill/>
        </p:spPr>
        <p:txBody>
          <a:bodyPr wrap="square" anchor="t">
            <a:noAutofit/>
          </a:bodyPr>
          <a:lstStyle/>
          <a:p>
            <a:pPr>
              <a:lnSpc>
                <a:spcPct val="90000"/>
              </a:lnSpc>
              <a:spcAft>
                <a:spcPts val="600"/>
              </a:spcAft>
            </a:pPr>
            <a:r>
              <a:rPr lang="en-GB" sz="1400" b="1" i="0" dirty="0">
                <a:effectLst/>
                <a:latin typeface="Arial" panose="020B0604020202020204" pitchFamily="34" charset="0"/>
                <a:cs typeface="Arial" panose="020B0604020202020204" pitchFamily="34" charset="0"/>
              </a:rPr>
              <a:t>Recognition</a:t>
            </a:r>
            <a:r>
              <a:rPr lang="en-GB" sz="1400" b="0" i="0" dirty="0">
                <a:effectLst/>
                <a:latin typeface="Arial" panose="020B0604020202020204" pitchFamily="34" charset="0"/>
                <a:cs typeface="Arial" panose="020B0604020202020204" pitchFamily="34" charset="0"/>
              </a:rPr>
              <a:t>. </a:t>
            </a:r>
          </a:p>
          <a:p>
            <a:pPr>
              <a:lnSpc>
                <a:spcPct val="120000"/>
              </a:lnSpc>
              <a:spcAft>
                <a:spcPts val="1000"/>
              </a:spcAft>
            </a:pPr>
            <a:r>
              <a:rPr lang="en-GB" sz="1400" dirty="0">
                <a:effectLst/>
                <a:latin typeface="Arial" panose="020B0604020202020204" pitchFamily="34" charset="0"/>
                <a:ea typeface="Calibri" panose="020F0502020204030204" pitchFamily="34" charset="0"/>
                <a:cs typeface="Arial" panose="020B0604020202020204" pitchFamily="34" charset="0"/>
              </a:rPr>
              <a:t>CARE is based on recognition as its core value. A robust recognition program is essential for employee engagement. Long service awards and pens aren't the only things. Is it clear to employees how their work contributes to the organization’s results? We’re talking about. What is the level of recognition and recognition given to employees?</a:t>
            </a:r>
          </a:p>
        </p:txBody>
      </p:sp>
      <p:sp>
        <p:nvSpPr>
          <p:cNvPr id="2" name="Title 1">
            <a:extLst>
              <a:ext uri="{FF2B5EF4-FFF2-40B4-BE49-F238E27FC236}">
                <a16:creationId xmlns:a16="http://schemas.microsoft.com/office/drawing/2014/main" id="{0F99BB31-3417-C14B-1400-B2CDE5497EB7}"/>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GB" sz="2400" kern="1200" dirty="0">
                <a:solidFill>
                  <a:srgbClr val="FFFFFF"/>
                </a:solidFill>
                <a:latin typeface="Arial" panose="020B0604020202020204" pitchFamily="34" charset="0"/>
                <a:cs typeface="Arial" panose="020B0604020202020204" pitchFamily="34" charset="0"/>
              </a:rPr>
              <a:t>WHY ZINGER IS SO VALID FOR ENGAGEMENT?</a:t>
            </a:r>
            <a:br>
              <a:rPr lang="en-US" sz="2800" kern="1200" dirty="0">
                <a:solidFill>
                  <a:srgbClr val="FFFFFF"/>
                </a:solidFill>
                <a:latin typeface="Arial" panose="020B0604020202020204" pitchFamily="34" charset="0"/>
                <a:cs typeface="Arial" panose="020B0604020202020204" pitchFamily="34" charset="0"/>
              </a:rPr>
            </a:br>
            <a:endParaRPr lang="en-US" sz="2800" kern="1200"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073341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42A5316D-ED2F-4F89-B4B4-8D9240B1A3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TextBox 16">
            <a:extLst>
              <a:ext uri="{FF2B5EF4-FFF2-40B4-BE49-F238E27FC236}">
                <a16:creationId xmlns:a16="http://schemas.microsoft.com/office/drawing/2014/main" id="{E13FDF09-0433-921A-26B3-42804AA6B76E}"/>
              </a:ext>
            </a:extLst>
          </p:cNvPr>
          <p:cNvSpPr txBox="1"/>
          <p:nvPr/>
        </p:nvSpPr>
        <p:spPr>
          <a:xfrm>
            <a:off x="3968070" y="1165225"/>
            <a:ext cx="2638425" cy="4524375"/>
          </a:xfrm>
          <a:prstGeom prst="rect">
            <a:avLst/>
          </a:prstGeom>
          <a:noFill/>
        </p:spPr>
        <p:txBody>
          <a:bodyPr wrap="square" anchor="t">
            <a:normAutofit/>
          </a:bodyPr>
          <a:lstStyle/>
          <a:p>
            <a:pPr algn="l">
              <a:lnSpc>
                <a:spcPct val="90000"/>
              </a:lnSpc>
              <a:spcAft>
                <a:spcPts val="600"/>
              </a:spcAft>
            </a:pPr>
            <a:r>
              <a:rPr lang="en-GB" sz="1400" b="1" i="0" dirty="0">
                <a:solidFill>
                  <a:srgbClr val="333333"/>
                </a:solidFill>
                <a:effectLst/>
                <a:latin typeface="Arial" panose="020B0604020202020204" pitchFamily="34" charset="0"/>
                <a:cs typeface="Arial" panose="020B0604020202020204" pitchFamily="34" charset="0"/>
              </a:rPr>
              <a:t>Engage</a:t>
            </a:r>
            <a:r>
              <a:rPr lang="en-GB" sz="1400" b="0" i="0" dirty="0">
                <a:solidFill>
                  <a:srgbClr val="333333"/>
                </a:solidFill>
                <a:effectLst/>
                <a:latin typeface="Arial" panose="020B0604020202020204" pitchFamily="34" charset="0"/>
                <a:cs typeface="Arial" panose="020B0604020202020204" pitchFamily="34" charset="0"/>
              </a:rPr>
              <a:t>. </a:t>
            </a:r>
          </a:p>
          <a:p>
            <a:pPr>
              <a:lnSpc>
                <a:spcPct val="120000"/>
              </a:lnSpc>
              <a:spcAft>
                <a:spcPts val="1000"/>
              </a:spcAft>
            </a:pPr>
            <a:r>
              <a:rPr lang="en-GB" sz="1400" dirty="0">
                <a:effectLst/>
                <a:latin typeface="Arial" panose="020B0604020202020204" pitchFamily="34" charset="0"/>
                <a:ea typeface="Calibri" panose="020F0502020204030204" pitchFamily="34" charset="0"/>
                <a:cs typeface="Arial" panose="020B0604020202020204" pitchFamily="34" charset="0"/>
              </a:rPr>
              <a:t>Engagement is the final part of CARE. As a society, we often use the verb "engage" to speak of "engagement" instead of a noun (engagement). In Engage, the focus is on engagement action. There is no steady state or one-time survey measurement of engagement. Work is dynamic and engaging in it is experiencing it and contributing to it.</a:t>
            </a:r>
          </a:p>
        </p:txBody>
      </p:sp>
      <p:sp>
        <p:nvSpPr>
          <p:cNvPr id="21" name="TextBox 20">
            <a:extLst>
              <a:ext uri="{FF2B5EF4-FFF2-40B4-BE49-F238E27FC236}">
                <a16:creationId xmlns:a16="http://schemas.microsoft.com/office/drawing/2014/main" id="{DD8AD656-2EB2-9282-615F-EC110606B35A}"/>
              </a:ext>
            </a:extLst>
          </p:cNvPr>
          <p:cNvSpPr txBox="1"/>
          <p:nvPr/>
        </p:nvSpPr>
        <p:spPr>
          <a:xfrm>
            <a:off x="6726238" y="1166812"/>
            <a:ext cx="4627563" cy="2627313"/>
          </a:xfrm>
          <a:prstGeom prst="rect">
            <a:avLst/>
          </a:prstGeom>
          <a:noFill/>
        </p:spPr>
        <p:txBody>
          <a:bodyPr wrap="square" anchor="t">
            <a:normAutofit/>
          </a:bodyPr>
          <a:lstStyle/>
          <a:p>
            <a:pPr algn="l">
              <a:lnSpc>
                <a:spcPct val="90000"/>
              </a:lnSpc>
              <a:spcAft>
                <a:spcPts val="600"/>
              </a:spcAft>
            </a:pPr>
            <a:r>
              <a:rPr lang="en-GB" sz="1400" b="1" i="0" dirty="0">
                <a:solidFill>
                  <a:srgbClr val="333333"/>
                </a:solidFill>
                <a:effectLst/>
                <a:latin typeface="Arial" panose="020B0604020202020204" pitchFamily="34" charset="0"/>
                <a:cs typeface="Arial" panose="020B0604020202020204" pitchFamily="34" charset="0"/>
              </a:rPr>
              <a:t>Leverage energies</a:t>
            </a:r>
            <a:r>
              <a:rPr lang="en-GB" sz="1400" b="0" i="0" dirty="0">
                <a:solidFill>
                  <a:srgbClr val="333333"/>
                </a:solidFill>
                <a:effectLst/>
                <a:latin typeface="Arial" panose="020B0604020202020204" pitchFamily="34" charset="0"/>
                <a:cs typeface="Arial" panose="020B0604020202020204" pitchFamily="34" charset="0"/>
              </a:rPr>
              <a:t>. </a:t>
            </a:r>
          </a:p>
          <a:p>
            <a:pPr>
              <a:lnSpc>
                <a:spcPct val="120000"/>
              </a:lnSpc>
              <a:spcAft>
                <a:spcPts val="1000"/>
              </a:spcAft>
            </a:pPr>
            <a:r>
              <a:rPr lang="en-GB" sz="1400" dirty="0">
                <a:effectLst/>
                <a:latin typeface="Arial" panose="020B0604020202020204" pitchFamily="34" charset="0"/>
                <a:ea typeface="Calibri" panose="020F0502020204030204" pitchFamily="34" charset="0"/>
                <a:cs typeface="Arial" panose="020B0604020202020204" pitchFamily="34" charset="0"/>
              </a:rPr>
              <a:t>Engaging requires energy as its raw material. Are we energetic enough to engage fully? Were our actions energy-gaining for the organization, or did they deplete our peers' energy? To engage effectively, you must master the five physical, mental, emotional, spiritual, and executive power forces. For engaged working, the point is more important than time.</a:t>
            </a:r>
          </a:p>
        </p:txBody>
      </p:sp>
      <p:sp>
        <p:nvSpPr>
          <p:cNvPr id="23" name="TextBox 22">
            <a:extLst>
              <a:ext uri="{FF2B5EF4-FFF2-40B4-BE49-F238E27FC236}">
                <a16:creationId xmlns:a16="http://schemas.microsoft.com/office/drawing/2014/main" id="{DE181D9F-2C1A-B687-1FCC-933C32C95316}"/>
              </a:ext>
            </a:extLst>
          </p:cNvPr>
          <p:cNvSpPr txBox="1"/>
          <p:nvPr/>
        </p:nvSpPr>
        <p:spPr>
          <a:xfrm>
            <a:off x="6726238" y="3848100"/>
            <a:ext cx="4627563" cy="1841500"/>
          </a:xfrm>
          <a:prstGeom prst="rect">
            <a:avLst/>
          </a:prstGeom>
          <a:noFill/>
        </p:spPr>
        <p:txBody>
          <a:bodyPr wrap="square" anchor="t">
            <a:normAutofit/>
          </a:bodyPr>
          <a:lstStyle/>
          <a:p>
            <a:pPr>
              <a:lnSpc>
                <a:spcPct val="90000"/>
              </a:lnSpc>
              <a:spcAft>
                <a:spcPts val="600"/>
              </a:spcAft>
            </a:pPr>
            <a:r>
              <a:rPr lang="en-GB" sz="1400" b="1" i="0" dirty="0">
                <a:solidFill>
                  <a:srgbClr val="333333"/>
                </a:solidFill>
                <a:effectLst/>
                <a:latin typeface="Arial" panose="020B0604020202020204" pitchFamily="34" charset="0"/>
                <a:cs typeface="Arial" panose="020B0604020202020204" pitchFamily="34" charset="0"/>
              </a:rPr>
              <a:t>Experience Well-Being</a:t>
            </a:r>
            <a:r>
              <a:rPr lang="en-GB" sz="1400" b="0" i="0" dirty="0">
                <a:solidFill>
                  <a:srgbClr val="333333"/>
                </a:solidFill>
                <a:effectLst/>
                <a:latin typeface="Arial" panose="020B0604020202020204" pitchFamily="34" charset="0"/>
                <a:cs typeface="Arial" panose="020B0604020202020204" pitchFamily="34" charset="0"/>
              </a:rPr>
              <a:t>. </a:t>
            </a:r>
          </a:p>
          <a:p>
            <a:pPr>
              <a:lnSpc>
                <a:spcPct val="120000"/>
              </a:lnSpc>
              <a:spcAft>
                <a:spcPts val="1000"/>
              </a:spcAft>
            </a:pPr>
            <a:r>
              <a:rPr lang="en-GB" sz="1400" dirty="0">
                <a:effectLst/>
                <a:latin typeface="Arial" panose="020B0604020202020204" pitchFamily="34" charset="0"/>
                <a:ea typeface="Calibri" panose="020F0502020204030204" pitchFamily="34" charset="0"/>
                <a:cs typeface="Times New Roman" panose="02020603050405020304" pitchFamily="18" charset="0"/>
              </a:rPr>
              <a:t>Employees should feel well at work.</a:t>
            </a:r>
            <a:r>
              <a:rPr lang="en-GB" sz="1400" dirty="0">
                <a:effectLst/>
                <a:latin typeface="Calibri" panose="020F0502020204030204" pitchFamily="34" charset="0"/>
                <a:ea typeface="Calibri" panose="020F0502020204030204" pitchFamily="34" charset="0"/>
                <a:cs typeface="Times New Roman" panose="02020603050405020304" pitchFamily="18" charset="0"/>
              </a:rPr>
              <a:t> </a:t>
            </a:r>
            <a:r>
              <a:rPr lang="en-GB" sz="1400" dirty="0">
                <a:effectLst/>
                <a:latin typeface="Arial" panose="020B0604020202020204" pitchFamily="34" charset="0"/>
                <a:ea typeface="Calibri" panose="020F0502020204030204" pitchFamily="34" charset="0"/>
                <a:cs typeface="Times New Roman" panose="02020603050405020304" pitchFamily="18" charset="0"/>
              </a:rPr>
              <a:t>A healthy work environment and experiencing healthy well-being are crucial for an employee's success.</a:t>
            </a:r>
            <a:r>
              <a:rPr lang="en-GB" sz="1400" dirty="0">
                <a:effectLst/>
                <a:latin typeface="Calibri" panose="020F0502020204030204" pitchFamily="34" charset="0"/>
                <a:ea typeface="Calibri" panose="020F0502020204030204" pitchFamily="34" charset="0"/>
                <a:cs typeface="Times New Roman" panose="02020603050405020304" pitchFamily="18" charset="0"/>
              </a:rPr>
              <a:t> </a:t>
            </a:r>
            <a:r>
              <a:rPr lang="en-GB" sz="1400" dirty="0">
                <a:effectLst/>
                <a:latin typeface="Arial" panose="020B0604020202020204" pitchFamily="34" charset="0"/>
                <a:ea typeface="Calibri" panose="020F0502020204030204" pitchFamily="34" charset="0"/>
                <a:cs typeface="Times New Roman" panose="02020603050405020304" pitchFamily="18" charset="0"/>
              </a:rPr>
              <a:t>Employee productivity and health affect the results of an organization.</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itle 2">
            <a:extLst>
              <a:ext uri="{FF2B5EF4-FFF2-40B4-BE49-F238E27FC236}">
                <a16:creationId xmlns:a16="http://schemas.microsoft.com/office/drawing/2014/main" id="{73965A53-57BE-8821-3468-EB6DBCE49B83}"/>
              </a:ext>
            </a:extLst>
          </p:cNvPr>
          <p:cNvSpPr>
            <a:spLocks noGrp="1"/>
          </p:cNvSpPr>
          <p:nvPr>
            <p:ph type="title"/>
          </p:nvPr>
        </p:nvSpPr>
        <p:spPr>
          <a:xfrm>
            <a:off x="555170" y="929365"/>
            <a:ext cx="3113315" cy="5134809"/>
          </a:xfrm>
          <a:prstGeom prst="ellipse">
            <a:avLst/>
          </a:prstGeom>
          <a:solidFill>
            <a:srgbClr val="262626"/>
          </a:solidFill>
          <a:ln w="174625" cmpd="thinThick">
            <a:solidFill>
              <a:srgbClr val="262626"/>
            </a:solidFill>
          </a:ln>
        </p:spPr>
        <p:txBody>
          <a:bodyPr vert="horz" lIns="91440" tIns="45720" rIns="91440" bIns="45720" rtlCol="0" anchor="ctr">
            <a:noAutofit/>
          </a:bodyPr>
          <a:lstStyle/>
          <a:p>
            <a:pPr algn="ctr"/>
            <a:br>
              <a:rPr lang="en-US" sz="1400" b="1" i="0" kern="1200" dirty="0">
                <a:solidFill>
                  <a:srgbClr val="FFFFFF"/>
                </a:solidFill>
                <a:effectLst/>
                <a:latin typeface="Arial" panose="020B0604020202020204" pitchFamily="34" charset="0"/>
                <a:cs typeface="Arial" panose="020B0604020202020204" pitchFamily="34" charset="0"/>
              </a:rPr>
            </a:br>
            <a:br>
              <a:rPr lang="en-US" sz="1400" b="1" i="0" kern="1200" dirty="0">
                <a:solidFill>
                  <a:srgbClr val="FFFFFF"/>
                </a:solidFill>
                <a:effectLst/>
                <a:latin typeface="Arial" panose="020B0604020202020204" pitchFamily="34" charset="0"/>
                <a:cs typeface="Arial" panose="020B0604020202020204" pitchFamily="34" charset="0"/>
              </a:rPr>
            </a:br>
            <a:r>
              <a:rPr lang="en-US" sz="1400" b="1" i="0" kern="1200" dirty="0">
                <a:solidFill>
                  <a:srgbClr val="FFFFFF"/>
                </a:solidFill>
                <a:effectLst/>
                <a:latin typeface="Arial" panose="020B0604020202020204" pitchFamily="34" charset="0"/>
                <a:cs typeface="Arial" panose="020B0604020202020204" pitchFamily="34" charset="0"/>
              </a:rPr>
              <a:t>Serve customers</a:t>
            </a:r>
            <a:r>
              <a:rPr lang="en-US" sz="1400" b="0" i="0" kern="1200" dirty="0">
                <a:solidFill>
                  <a:srgbClr val="FFFFFF"/>
                </a:solidFill>
                <a:effectLst/>
                <a:latin typeface="Arial" panose="020B0604020202020204" pitchFamily="34" charset="0"/>
                <a:cs typeface="Arial" panose="020B0604020202020204" pitchFamily="34" charset="0"/>
              </a:rPr>
              <a:t>.</a:t>
            </a:r>
            <a:br>
              <a:rPr lang="en-US" sz="1400" b="0" i="0" kern="1200" dirty="0">
                <a:solidFill>
                  <a:srgbClr val="FFFFFF"/>
                </a:solidFill>
                <a:effectLst/>
                <a:latin typeface="Arial" panose="020B0604020202020204" pitchFamily="34" charset="0"/>
                <a:cs typeface="Arial" panose="020B0604020202020204" pitchFamily="34" charset="0"/>
              </a:rPr>
            </a:br>
            <a:br>
              <a:rPr lang="en-US" sz="1400" b="0" i="0" kern="1200" dirty="0">
                <a:solidFill>
                  <a:srgbClr val="FFFFFF"/>
                </a:solidFill>
                <a:effectLst/>
                <a:latin typeface="Arial" panose="020B0604020202020204" pitchFamily="34" charset="0"/>
                <a:cs typeface="Arial" panose="020B0604020202020204" pitchFamily="34" charset="0"/>
              </a:rPr>
            </a:br>
            <a:r>
              <a:rPr lang="en-GB" sz="1400" dirty="0">
                <a:solidFill>
                  <a:schemeClr val="bg1"/>
                </a:solidFill>
                <a:effectLst/>
                <a:latin typeface="Arial" panose="020B0604020202020204" pitchFamily="34" charset="0"/>
                <a:ea typeface="Calibri" panose="020F0502020204030204" pitchFamily="34" charset="0"/>
                <a:cs typeface="Arial" panose="020B0604020202020204" pitchFamily="34" charset="0"/>
              </a:rPr>
              <a:t>We are providing customer service. There is a strong relationship between employee engagement and customer engagement in our organization, and we want to ensure that employees serve the organization's customers. Can the employee similarly serve external and internal customers when they feel appreciated by the organization and management?</a:t>
            </a:r>
            <a:br>
              <a:rPr lang="en-GB" sz="1300" dirty="0">
                <a:solidFill>
                  <a:schemeClr val="bg1"/>
                </a:solidFill>
                <a:effectLst/>
                <a:latin typeface="Arial" panose="020B0604020202020204" pitchFamily="34" charset="0"/>
                <a:ea typeface="Calibri" panose="020F0502020204030204" pitchFamily="34" charset="0"/>
                <a:cs typeface="Arial" panose="020B0604020202020204" pitchFamily="34" charset="0"/>
              </a:rPr>
            </a:br>
            <a:br>
              <a:rPr lang="en-US" sz="1300" b="0" i="0" kern="1200" dirty="0">
                <a:solidFill>
                  <a:srgbClr val="FFFFFF"/>
                </a:solidFill>
                <a:effectLst/>
                <a:latin typeface="Arial" panose="020B0604020202020204" pitchFamily="34" charset="0"/>
                <a:cs typeface="Arial" panose="020B0604020202020204" pitchFamily="34" charset="0"/>
              </a:rPr>
            </a:br>
            <a:endParaRPr lang="en-US" sz="1300" kern="1200"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653206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42A5316D-ED2F-4F89-B4B4-8D9240B1A3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E2F28F99-C4AD-2395-6774-5A9353E7DE4B}"/>
              </a:ext>
            </a:extLst>
          </p:cNvPr>
          <p:cNvSpPr txBox="1"/>
          <p:nvPr/>
        </p:nvSpPr>
        <p:spPr>
          <a:xfrm>
            <a:off x="4003335" y="784225"/>
            <a:ext cx="4926013" cy="2235200"/>
          </a:xfrm>
          <a:prstGeom prst="rect">
            <a:avLst/>
          </a:prstGeom>
          <a:noFill/>
        </p:spPr>
        <p:txBody>
          <a:bodyPr wrap="square" anchor="t">
            <a:normAutofit/>
          </a:bodyPr>
          <a:lstStyle/>
          <a:p>
            <a:pPr>
              <a:lnSpc>
                <a:spcPct val="90000"/>
              </a:lnSpc>
              <a:spcAft>
                <a:spcPts val="600"/>
              </a:spcAft>
            </a:pPr>
            <a:r>
              <a:rPr lang="en-GB" sz="1500" b="1" i="0" dirty="0">
                <a:solidFill>
                  <a:srgbClr val="333333"/>
                </a:solidFill>
                <a:effectLst/>
                <a:latin typeface="Open Sans" panose="020B0606030504020204" pitchFamily="34" charset="0"/>
              </a:rPr>
              <a:t>Esteem organization</a:t>
            </a:r>
            <a:r>
              <a:rPr lang="en-GB" sz="1500" b="0" i="0" dirty="0">
                <a:solidFill>
                  <a:srgbClr val="333333"/>
                </a:solidFill>
                <a:effectLst/>
                <a:latin typeface="Open Sans" panose="020B0606030504020204" pitchFamily="34" charset="0"/>
              </a:rPr>
              <a:t>.  </a:t>
            </a:r>
          </a:p>
          <a:p>
            <a:pPr>
              <a:lnSpc>
                <a:spcPct val="120000"/>
              </a:lnSpc>
              <a:spcAft>
                <a:spcPts val="1000"/>
              </a:spcAft>
            </a:pPr>
            <a:r>
              <a:rPr lang="en-GB" sz="1400" dirty="0">
                <a:effectLst/>
                <a:latin typeface="Arial" panose="020B0604020202020204" pitchFamily="34" charset="0"/>
                <a:ea typeface="Calibri" panose="020F0502020204030204" pitchFamily="34" charset="0"/>
                <a:cs typeface="Arial" panose="020B0604020202020204" pitchFamily="34" charset="0"/>
              </a:rPr>
              <a:t>Does the employee have a good relationship with the organization? Do the corporate brand and the individual brand mesh? Does the organization feel like it belongs to its employees? Would they recommend the organization and be constant ambassadors if they were proud to work for it? Or does it seem separate from them?</a:t>
            </a:r>
          </a:p>
        </p:txBody>
      </p:sp>
      <p:sp>
        <p:nvSpPr>
          <p:cNvPr id="8" name="TextBox 7">
            <a:extLst>
              <a:ext uri="{FF2B5EF4-FFF2-40B4-BE49-F238E27FC236}">
                <a16:creationId xmlns:a16="http://schemas.microsoft.com/office/drawing/2014/main" id="{F07946C7-B890-3B76-2B35-39F9FC190785}"/>
              </a:ext>
            </a:extLst>
          </p:cNvPr>
          <p:cNvSpPr txBox="1"/>
          <p:nvPr/>
        </p:nvSpPr>
        <p:spPr>
          <a:xfrm>
            <a:off x="4003334" y="3472736"/>
            <a:ext cx="4926013" cy="2235200"/>
          </a:xfrm>
          <a:prstGeom prst="rect">
            <a:avLst/>
          </a:prstGeom>
          <a:noFill/>
        </p:spPr>
        <p:txBody>
          <a:bodyPr wrap="square" anchor="t">
            <a:normAutofit fontScale="92500"/>
          </a:bodyPr>
          <a:lstStyle/>
          <a:p>
            <a:pPr algn="l">
              <a:lnSpc>
                <a:spcPct val="90000"/>
              </a:lnSpc>
              <a:spcAft>
                <a:spcPts val="600"/>
              </a:spcAft>
            </a:pPr>
            <a:r>
              <a:rPr lang="en-GB" sz="1500" b="1" i="0" dirty="0">
                <a:solidFill>
                  <a:srgbClr val="333333"/>
                </a:solidFill>
                <a:effectLst/>
                <a:latin typeface="Open Sans" panose="020B0606030504020204" pitchFamily="34" charset="0"/>
              </a:rPr>
              <a:t>Foster community</a:t>
            </a:r>
            <a:r>
              <a:rPr lang="en-GB" sz="1500" b="0" i="0" dirty="0">
                <a:solidFill>
                  <a:srgbClr val="333333"/>
                </a:solidFill>
                <a:effectLst/>
                <a:latin typeface="Open Sans" panose="020B0606030504020204" pitchFamily="34" charset="0"/>
              </a:rPr>
              <a:t>. </a:t>
            </a:r>
          </a:p>
          <a:p>
            <a:pPr>
              <a:lnSpc>
                <a:spcPct val="120000"/>
              </a:lnSpc>
              <a:spcAft>
                <a:spcPts val="1000"/>
              </a:spcAft>
            </a:pPr>
            <a:r>
              <a:rPr lang="en-GB" sz="1500" dirty="0">
                <a:effectLst/>
                <a:latin typeface="Arial" panose="020B0604020202020204" pitchFamily="34" charset="0"/>
                <a:ea typeface="Calibri" panose="020F0502020204030204" pitchFamily="34" charset="0"/>
                <a:cs typeface="Arial" panose="020B0604020202020204" pitchFamily="34" charset="0"/>
              </a:rPr>
              <a:t>Relationships and community play an essential role in employee engagement. Social media and personal relationships can be part of these communities. Relationships and results: are we building them? Developing relationships and building communities is at the heart of work. In the absence of community transformation, organizations risk becoming obsolete or irrelevant.</a:t>
            </a:r>
          </a:p>
        </p:txBody>
      </p:sp>
      <p:sp>
        <p:nvSpPr>
          <p:cNvPr id="4" name="TextBox 3">
            <a:extLst>
              <a:ext uri="{FF2B5EF4-FFF2-40B4-BE49-F238E27FC236}">
                <a16:creationId xmlns:a16="http://schemas.microsoft.com/office/drawing/2014/main" id="{47773653-8C88-C6E5-811E-57BFBE3A5A03}"/>
              </a:ext>
            </a:extLst>
          </p:cNvPr>
          <p:cNvSpPr txBox="1"/>
          <p:nvPr/>
        </p:nvSpPr>
        <p:spPr>
          <a:xfrm>
            <a:off x="9225661" y="746805"/>
            <a:ext cx="2338388" cy="4524375"/>
          </a:xfrm>
          <a:prstGeom prst="rect">
            <a:avLst/>
          </a:prstGeom>
          <a:noFill/>
        </p:spPr>
        <p:txBody>
          <a:bodyPr wrap="square" anchor="t">
            <a:noAutofit/>
          </a:bodyPr>
          <a:lstStyle/>
          <a:p>
            <a:pPr>
              <a:lnSpc>
                <a:spcPct val="90000"/>
              </a:lnSpc>
              <a:spcAft>
                <a:spcPts val="600"/>
              </a:spcAft>
            </a:pPr>
            <a:r>
              <a:rPr lang="en-GB" sz="1400" b="1" i="0" dirty="0">
                <a:solidFill>
                  <a:srgbClr val="333333"/>
                </a:solidFill>
                <a:effectLst/>
                <a:latin typeface="Arial" panose="020B0604020202020204" pitchFamily="34" charset="0"/>
                <a:cs typeface="Arial" panose="020B0604020202020204" pitchFamily="34" charset="0"/>
              </a:rPr>
              <a:t>Excel at performance</a:t>
            </a:r>
            <a:r>
              <a:rPr lang="en-GB" sz="1400" b="0" i="0" dirty="0">
                <a:solidFill>
                  <a:srgbClr val="333333"/>
                </a:solidFill>
                <a:effectLst/>
                <a:latin typeface="Arial" panose="020B0604020202020204" pitchFamily="34" charset="0"/>
                <a:cs typeface="Arial" panose="020B0604020202020204" pitchFamily="34" charset="0"/>
              </a:rPr>
              <a:t>.</a:t>
            </a:r>
          </a:p>
          <a:p>
            <a:pPr>
              <a:lnSpc>
                <a:spcPct val="120000"/>
              </a:lnSpc>
              <a:spcAft>
                <a:spcPts val="1000"/>
              </a:spcAft>
            </a:pPr>
            <a:r>
              <a:rPr lang="en-GB" sz="1400" dirty="0">
                <a:effectLst/>
                <a:latin typeface="Arial" panose="020B0604020202020204" pitchFamily="34" charset="0"/>
                <a:ea typeface="Calibri" panose="020F0502020204030204" pitchFamily="34" charset="0"/>
                <a:cs typeface="Arial" panose="020B0604020202020204" pitchFamily="34" charset="0"/>
              </a:rPr>
              <a:t>Managing performance effectively can be achieved through engagement for results. The arrangement enables us to excel at performance, while performance signifies our meeting. Star performers should thrive in an environment where employees are engaged. We want all employees to perform at their best to benefit both customers and the organization.</a:t>
            </a:r>
          </a:p>
        </p:txBody>
      </p:sp>
      <p:sp>
        <p:nvSpPr>
          <p:cNvPr id="3" name="Title 2">
            <a:extLst>
              <a:ext uri="{FF2B5EF4-FFF2-40B4-BE49-F238E27FC236}">
                <a16:creationId xmlns:a16="http://schemas.microsoft.com/office/drawing/2014/main" id="{73965A53-57BE-8821-3468-EB6DBCE49B83}"/>
              </a:ext>
            </a:extLst>
          </p:cNvPr>
          <p:cNvSpPr>
            <a:spLocks noGrp="1"/>
          </p:cNvSpPr>
          <p:nvPr>
            <p:ph type="title"/>
          </p:nvPr>
        </p:nvSpPr>
        <p:spPr>
          <a:xfrm>
            <a:off x="627951" y="947398"/>
            <a:ext cx="3062306" cy="5050677"/>
          </a:xfrm>
          <a:prstGeom prst="ellipse">
            <a:avLst/>
          </a:prstGeom>
          <a:solidFill>
            <a:srgbClr val="262626"/>
          </a:solidFill>
          <a:ln w="174625" cmpd="thinThick">
            <a:solidFill>
              <a:srgbClr val="262626"/>
            </a:solidFill>
          </a:ln>
        </p:spPr>
        <p:txBody>
          <a:bodyPr vert="horz" lIns="91440" tIns="45720" rIns="91440" bIns="45720" rtlCol="0" anchor="ctr">
            <a:noAutofit/>
          </a:bodyPr>
          <a:lstStyle/>
          <a:p>
            <a:pPr algn="ctr"/>
            <a:br>
              <a:rPr lang="en-US" sz="1400" b="1" i="0" kern="1200" dirty="0">
                <a:solidFill>
                  <a:srgbClr val="FFFFFF"/>
                </a:solidFill>
                <a:effectLst/>
                <a:latin typeface="Arial" panose="020B0604020202020204" pitchFamily="34" charset="0"/>
                <a:cs typeface="Arial" panose="020B0604020202020204" pitchFamily="34" charset="0"/>
              </a:rPr>
            </a:br>
            <a:br>
              <a:rPr lang="en-US" sz="1400" b="1" i="0" kern="1200" dirty="0">
                <a:solidFill>
                  <a:srgbClr val="FFFFFF"/>
                </a:solidFill>
                <a:effectLst/>
                <a:latin typeface="Arial" panose="020B0604020202020204" pitchFamily="34" charset="0"/>
                <a:cs typeface="Arial" panose="020B0604020202020204" pitchFamily="34" charset="0"/>
              </a:rPr>
            </a:br>
            <a:r>
              <a:rPr lang="en-US" sz="1400" b="1" i="0" kern="1200" dirty="0">
                <a:solidFill>
                  <a:schemeClr val="bg1"/>
                </a:solidFill>
                <a:effectLst/>
                <a:latin typeface="Arial" panose="020B0604020202020204" pitchFamily="34" charset="0"/>
                <a:cs typeface="Arial" panose="020B0604020202020204" pitchFamily="34" charset="0"/>
              </a:rPr>
              <a:t>Enliven work roles</a:t>
            </a:r>
            <a:r>
              <a:rPr lang="en-US" sz="1400" b="0" i="0" kern="1200" dirty="0">
                <a:solidFill>
                  <a:schemeClr val="bg1"/>
                </a:solidFill>
                <a:effectLst/>
                <a:latin typeface="Arial" panose="020B0604020202020204" pitchFamily="34" charset="0"/>
                <a:cs typeface="Arial" panose="020B0604020202020204" pitchFamily="34" charset="0"/>
              </a:rPr>
              <a:t>.</a:t>
            </a:r>
            <a:br>
              <a:rPr lang="en-US" sz="1400" b="0" i="0" kern="1200" dirty="0">
                <a:solidFill>
                  <a:schemeClr val="bg1"/>
                </a:solidFill>
                <a:effectLst/>
                <a:latin typeface="Arial" panose="020B0604020202020204" pitchFamily="34" charset="0"/>
                <a:cs typeface="Arial" panose="020B0604020202020204" pitchFamily="34" charset="0"/>
              </a:rPr>
            </a:br>
            <a:br>
              <a:rPr lang="en-US" sz="1400" b="0" i="0" kern="1200" dirty="0">
                <a:solidFill>
                  <a:schemeClr val="bg1"/>
                </a:solidFill>
                <a:effectLst/>
                <a:latin typeface="Arial" panose="020B0604020202020204" pitchFamily="34" charset="0"/>
                <a:cs typeface="Arial" panose="020B0604020202020204" pitchFamily="34" charset="0"/>
              </a:rPr>
            </a:br>
            <a:r>
              <a:rPr lang="en-GB" sz="1400" dirty="0">
                <a:solidFill>
                  <a:schemeClr val="bg1"/>
                </a:solidFill>
                <a:effectLst/>
                <a:latin typeface="Arial" panose="020B0604020202020204" pitchFamily="34" charset="0"/>
                <a:ea typeface="Calibri" panose="020F0502020204030204" pitchFamily="34" charset="0"/>
                <a:cs typeface="Arial" panose="020B0604020202020204" pitchFamily="34" charset="0"/>
              </a:rPr>
              <a:t>Taking part in the engagement process requires us to </a:t>
            </a:r>
            <a:r>
              <a:rPr lang="en-GB" sz="14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fulfill</a:t>
            </a:r>
            <a:r>
              <a:rPr lang="en-GB" sz="1400" dirty="0">
                <a:solidFill>
                  <a:schemeClr val="bg1"/>
                </a:solidFill>
                <a:effectLst/>
                <a:latin typeface="Arial" panose="020B0604020202020204" pitchFamily="34" charset="0"/>
                <a:ea typeface="Calibri" panose="020F0502020204030204" pitchFamily="34" charset="0"/>
                <a:cs typeface="Arial" panose="020B0604020202020204" pitchFamily="34" charset="0"/>
              </a:rPr>
              <a:t> various roles. Certain </a:t>
            </a:r>
            <a:r>
              <a:rPr lang="en-GB" sz="14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behaviors</a:t>
            </a:r>
            <a:r>
              <a:rPr lang="en-GB" sz="1400" dirty="0">
                <a:solidFill>
                  <a:schemeClr val="bg1"/>
                </a:solidFill>
                <a:effectLst/>
                <a:latin typeface="Arial" panose="020B0604020202020204" pitchFamily="34" charset="0"/>
                <a:ea typeface="Calibri" panose="020F0502020204030204" pitchFamily="34" charset="0"/>
                <a:cs typeface="Arial" panose="020B0604020202020204" pitchFamily="34" charset="0"/>
              </a:rPr>
              <a:t>, rights, and responsibilities define roles at work. We need to stay manageable with functions while fully engaging in the positions that achieve results, build relationships, and engage our audiences. Managers’ and leaders’ role as employees is sometimes almost unnoticeable to them.</a:t>
            </a:r>
            <a:br>
              <a:rPr lang="en-GB" sz="1400" dirty="0">
                <a:solidFill>
                  <a:schemeClr val="bg1"/>
                </a:solidFill>
                <a:effectLst/>
                <a:latin typeface="Arial" panose="020B0604020202020204" pitchFamily="34" charset="0"/>
                <a:ea typeface="Calibri" panose="020F0502020204030204" pitchFamily="34" charset="0"/>
                <a:cs typeface="Arial" panose="020B0604020202020204" pitchFamily="34" charset="0"/>
              </a:rPr>
            </a:br>
            <a:br>
              <a:rPr lang="en-US" sz="1400" b="0" i="0" kern="1200" dirty="0">
                <a:solidFill>
                  <a:srgbClr val="FFFFFF"/>
                </a:solidFill>
                <a:effectLst/>
                <a:latin typeface="Arial" panose="020B0604020202020204" pitchFamily="34" charset="0"/>
                <a:cs typeface="Arial" panose="020B0604020202020204" pitchFamily="34" charset="0"/>
              </a:rPr>
            </a:br>
            <a:endParaRPr lang="en-US" sz="1400" kern="1200"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634239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9" name="Rectangle 78">
            <a:extLst>
              <a:ext uri="{FF2B5EF4-FFF2-40B4-BE49-F238E27FC236}">
                <a16:creationId xmlns:a16="http://schemas.microsoft.com/office/drawing/2014/main" id="{4845A0EE-C4C8-4AE1-B3C6-1261368AC0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rgbClr val="383B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7C5300-484A-749E-3F2D-751D700AD360}"/>
              </a:ext>
            </a:extLst>
          </p:cNvPr>
          <p:cNvSpPr>
            <a:spLocks noGrp="1"/>
          </p:cNvSpPr>
          <p:nvPr>
            <p:ph type="title"/>
          </p:nvPr>
        </p:nvSpPr>
        <p:spPr>
          <a:xfrm>
            <a:off x="621629" y="195944"/>
            <a:ext cx="4225290" cy="6564086"/>
          </a:xfrm>
        </p:spPr>
        <p:txBody>
          <a:bodyPr vert="horz" lIns="91440" tIns="45720" rIns="91440" bIns="45720" rtlCol="0">
            <a:normAutofit fontScale="90000"/>
          </a:bodyPr>
          <a:lstStyle/>
          <a:p>
            <a:pPr algn="ctr"/>
            <a:r>
              <a:rPr lang="en-GB" sz="1100" dirty="0">
                <a:solidFill>
                  <a:srgbClr val="FFFFFF"/>
                </a:solidFill>
              </a:rPr>
              <a:t> </a:t>
            </a:r>
            <a:br>
              <a:rPr lang="en-GB" sz="1100" dirty="0">
                <a:solidFill>
                  <a:srgbClr val="FFFFFF"/>
                </a:solidFill>
              </a:rPr>
            </a:br>
            <a:r>
              <a:rPr lang="en-GB" sz="1400" dirty="0">
                <a:solidFill>
                  <a:srgbClr val="FFFFFF"/>
                </a:solidFill>
                <a:latin typeface="Arial" panose="020B0604020202020204" pitchFamily="34" charset="0"/>
                <a:cs typeface="Arial" panose="020B0604020202020204" pitchFamily="34" charset="0"/>
              </a:rPr>
              <a:t>Maslow's Hierarchy of Needs can also explain employee engagement:</a:t>
            </a:r>
            <a:br>
              <a:rPr lang="en-GB" sz="1400" dirty="0">
                <a:solidFill>
                  <a:srgbClr val="FFFFFF"/>
                </a:solidFill>
                <a:latin typeface="Arial" panose="020B0604020202020204" pitchFamily="34" charset="0"/>
                <a:cs typeface="Arial" panose="020B0604020202020204" pitchFamily="34" charset="0"/>
              </a:rPr>
            </a:br>
            <a:br>
              <a:rPr lang="en-GB" sz="1400" dirty="0">
                <a:solidFill>
                  <a:srgbClr val="FFFFFF"/>
                </a:solidFill>
                <a:latin typeface="Arial" panose="020B0604020202020204" pitchFamily="34" charset="0"/>
                <a:cs typeface="Arial" panose="020B0604020202020204" pitchFamily="34" charset="0"/>
              </a:rPr>
            </a:br>
            <a:br>
              <a:rPr lang="en-GB" sz="1400" dirty="0">
                <a:solidFill>
                  <a:srgbClr val="FFFFFF"/>
                </a:solidFill>
                <a:latin typeface="Arial" panose="020B0604020202020204" pitchFamily="34" charset="0"/>
                <a:cs typeface="Arial" panose="020B0604020202020204" pitchFamily="34" charset="0"/>
              </a:rPr>
            </a:br>
            <a:r>
              <a:rPr lang="en-GB" sz="1400" b="1" dirty="0">
                <a:solidFill>
                  <a:srgbClr val="FFFFFF"/>
                </a:solidFill>
                <a:latin typeface="Arial" panose="020B0604020202020204" pitchFamily="34" charset="0"/>
                <a:cs typeface="Arial" panose="020B0604020202020204" pitchFamily="34" charset="0"/>
              </a:rPr>
              <a:t>Highly Engaged</a:t>
            </a:r>
            <a:r>
              <a:rPr lang="en-GB" sz="1400" dirty="0">
                <a:solidFill>
                  <a:srgbClr val="FFFFFF"/>
                </a:solidFill>
                <a:latin typeface="Arial" panose="020B0604020202020204" pitchFamily="34" charset="0"/>
                <a:cs typeface="Arial" panose="020B0604020202020204" pitchFamily="34" charset="0"/>
              </a:rPr>
              <a:t> – Helping and inspiring co-workers is something an employee will do for as long as they can.</a:t>
            </a:r>
            <a:br>
              <a:rPr lang="en-GB" sz="1400" dirty="0">
                <a:solidFill>
                  <a:srgbClr val="FFFFFF"/>
                </a:solidFill>
                <a:latin typeface="Arial" panose="020B0604020202020204" pitchFamily="34" charset="0"/>
                <a:cs typeface="Arial" panose="020B0604020202020204" pitchFamily="34" charset="0"/>
              </a:rPr>
            </a:br>
            <a:br>
              <a:rPr lang="en-GB" sz="1400" dirty="0">
                <a:solidFill>
                  <a:srgbClr val="FFFFFF"/>
                </a:solidFill>
                <a:latin typeface="Arial" panose="020B0604020202020204" pitchFamily="34" charset="0"/>
                <a:cs typeface="Arial" panose="020B0604020202020204" pitchFamily="34" charset="0"/>
              </a:rPr>
            </a:br>
            <a:r>
              <a:rPr lang="en-GB" sz="1400" b="1" dirty="0">
                <a:solidFill>
                  <a:srgbClr val="FFFFFF"/>
                </a:solidFill>
                <a:latin typeface="Arial" panose="020B0604020202020204" pitchFamily="34" charset="0"/>
                <a:cs typeface="Arial" panose="020B0604020202020204" pitchFamily="34" charset="0"/>
              </a:rPr>
              <a:t>Engaged</a:t>
            </a:r>
            <a:r>
              <a:rPr lang="en-GB" sz="1400" dirty="0">
                <a:solidFill>
                  <a:srgbClr val="FFFFFF"/>
                </a:solidFill>
                <a:latin typeface="Arial" panose="020B0604020202020204" pitchFamily="34" charset="0"/>
                <a:cs typeface="Arial" panose="020B0604020202020204" pitchFamily="34" charset="0"/>
              </a:rPr>
              <a:t> – Having a sense of importance and accomplishing more is the key to success.</a:t>
            </a:r>
            <a:br>
              <a:rPr lang="en-GB" sz="1400" dirty="0">
                <a:solidFill>
                  <a:srgbClr val="FFFFFF"/>
                </a:solidFill>
                <a:latin typeface="Arial" panose="020B0604020202020204" pitchFamily="34" charset="0"/>
                <a:cs typeface="Arial" panose="020B0604020202020204" pitchFamily="34" charset="0"/>
              </a:rPr>
            </a:br>
            <a:br>
              <a:rPr lang="en-GB" sz="1400" dirty="0">
                <a:solidFill>
                  <a:srgbClr val="FFFFFF"/>
                </a:solidFill>
                <a:latin typeface="Arial" panose="020B0604020202020204" pitchFamily="34" charset="0"/>
                <a:cs typeface="Arial" panose="020B0604020202020204" pitchFamily="34" charset="0"/>
              </a:rPr>
            </a:br>
            <a:r>
              <a:rPr lang="en-GB" sz="1400" b="1" dirty="0">
                <a:solidFill>
                  <a:srgbClr val="FFFFFF"/>
                </a:solidFill>
                <a:latin typeface="Arial" panose="020B0604020202020204" pitchFamily="34" charset="0"/>
                <a:cs typeface="Arial" panose="020B0604020202020204" pitchFamily="34" charset="0"/>
              </a:rPr>
              <a:t>Almost Engaged</a:t>
            </a:r>
            <a:r>
              <a:rPr lang="en-GB" sz="1400" dirty="0">
                <a:solidFill>
                  <a:srgbClr val="FFFFFF"/>
                </a:solidFill>
                <a:latin typeface="Arial" panose="020B0604020202020204" pitchFamily="34" charset="0"/>
                <a:cs typeface="Arial" panose="020B0604020202020204" pitchFamily="34" charset="0"/>
              </a:rPr>
              <a:t> – If offered a better opportunity, they may leave the company because they are part of something bigger.</a:t>
            </a:r>
            <a:br>
              <a:rPr lang="en-GB" sz="1400" dirty="0">
                <a:solidFill>
                  <a:srgbClr val="FFFFFF"/>
                </a:solidFill>
                <a:latin typeface="Arial" panose="020B0604020202020204" pitchFamily="34" charset="0"/>
                <a:cs typeface="Arial" panose="020B0604020202020204" pitchFamily="34" charset="0"/>
              </a:rPr>
            </a:br>
            <a:br>
              <a:rPr lang="en-GB" sz="1400" dirty="0">
                <a:solidFill>
                  <a:srgbClr val="FFFFFF"/>
                </a:solidFill>
                <a:latin typeface="Arial" panose="020B0604020202020204" pitchFamily="34" charset="0"/>
                <a:cs typeface="Arial" panose="020B0604020202020204" pitchFamily="34" charset="0"/>
              </a:rPr>
            </a:br>
            <a:r>
              <a:rPr lang="en-GB" sz="1400" b="1" dirty="0">
                <a:solidFill>
                  <a:srgbClr val="FFFFFF"/>
                </a:solidFill>
                <a:latin typeface="Arial" panose="020B0604020202020204" pitchFamily="34" charset="0"/>
                <a:cs typeface="Arial" panose="020B0604020202020204" pitchFamily="34" charset="0"/>
              </a:rPr>
              <a:t>Not Engaged</a:t>
            </a:r>
            <a:r>
              <a:rPr lang="en-GB" sz="1400" dirty="0">
                <a:solidFill>
                  <a:srgbClr val="FFFFFF"/>
                </a:solidFill>
                <a:latin typeface="Arial" panose="020B0604020202020204" pitchFamily="34" charset="0"/>
                <a:cs typeface="Arial" panose="020B0604020202020204" pitchFamily="34" charset="0"/>
              </a:rPr>
              <a:t>  Are looking for new opportunities, are unhappy with the working conditions, or are looking for new opportunities.</a:t>
            </a:r>
            <a:br>
              <a:rPr lang="en-GB" sz="1400" dirty="0">
                <a:solidFill>
                  <a:srgbClr val="FFFFFF"/>
                </a:solidFill>
                <a:latin typeface="Arial" panose="020B0604020202020204" pitchFamily="34" charset="0"/>
                <a:cs typeface="Arial" panose="020B0604020202020204" pitchFamily="34" charset="0"/>
              </a:rPr>
            </a:br>
            <a:br>
              <a:rPr lang="en-GB" sz="1400" dirty="0">
                <a:solidFill>
                  <a:srgbClr val="FFFFFF"/>
                </a:solidFill>
                <a:latin typeface="Arial" panose="020B0604020202020204" pitchFamily="34" charset="0"/>
                <a:cs typeface="Arial" panose="020B0604020202020204" pitchFamily="34" charset="0"/>
              </a:rPr>
            </a:br>
            <a:r>
              <a:rPr lang="en-GB" sz="1400" b="1" dirty="0">
                <a:solidFill>
                  <a:srgbClr val="FFFFFF"/>
                </a:solidFill>
                <a:latin typeface="Arial" panose="020B0604020202020204" pitchFamily="34" charset="0"/>
                <a:cs typeface="Arial" panose="020B0604020202020204" pitchFamily="34" charset="0"/>
              </a:rPr>
              <a:t>Disengaged</a:t>
            </a:r>
            <a:r>
              <a:rPr lang="en-GB" sz="1400" dirty="0">
                <a:solidFill>
                  <a:srgbClr val="FFFFFF"/>
                </a:solidFill>
                <a:latin typeface="Arial" panose="020B0604020202020204" pitchFamily="34" charset="0"/>
                <a:cs typeface="Arial" panose="020B0604020202020204" pitchFamily="34" charset="0"/>
              </a:rPr>
              <a:t> – They want only one thing: their salary, dissatisfaction with their jobs, and the possibility of leaving the company for good.</a:t>
            </a:r>
            <a:br>
              <a:rPr lang="en-GB" sz="1400" dirty="0">
                <a:solidFill>
                  <a:srgbClr val="FFFFFF"/>
                </a:solidFill>
                <a:latin typeface="Arial" panose="020B0604020202020204" pitchFamily="34" charset="0"/>
                <a:cs typeface="Arial" panose="020B0604020202020204" pitchFamily="34" charset="0"/>
              </a:rPr>
            </a:br>
            <a:br>
              <a:rPr lang="en-GB" sz="1400" dirty="0">
                <a:solidFill>
                  <a:srgbClr val="FFFFFF"/>
                </a:solidFill>
                <a:latin typeface="Arial" panose="020B0604020202020204" pitchFamily="34" charset="0"/>
                <a:cs typeface="Arial" panose="020B0604020202020204" pitchFamily="34" charset="0"/>
              </a:rPr>
            </a:br>
            <a:r>
              <a:rPr lang="en-GB" sz="1400" dirty="0">
                <a:solidFill>
                  <a:srgbClr val="FFFFFF"/>
                </a:solidFill>
                <a:latin typeface="Arial" panose="020B0604020202020204" pitchFamily="34" charset="0"/>
                <a:cs typeface="Arial" panose="020B0604020202020204" pitchFamily="34" charset="0"/>
              </a:rPr>
              <a:t>Like Maslow's Hierarchy, employees need their basic needs met first, including their salary and working conditions. Only then can they start to meet their higher-level needs. </a:t>
            </a:r>
            <a:br>
              <a:rPr lang="en-GB" sz="1400" dirty="0">
                <a:solidFill>
                  <a:srgbClr val="FFFFFF"/>
                </a:solidFill>
                <a:latin typeface="Arial" panose="020B0604020202020204" pitchFamily="34" charset="0"/>
                <a:cs typeface="Arial" panose="020B0604020202020204" pitchFamily="34" charset="0"/>
              </a:rPr>
            </a:br>
            <a:br>
              <a:rPr lang="en-GB" sz="1400" dirty="0">
                <a:solidFill>
                  <a:srgbClr val="FFFFFF"/>
                </a:solidFill>
                <a:latin typeface="Arial" panose="020B0604020202020204" pitchFamily="34" charset="0"/>
                <a:cs typeface="Arial" panose="020B0604020202020204" pitchFamily="34" charset="0"/>
              </a:rPr>
            </a:br>
            <a:r>
              <a:rPr lang="en-GB" sz="1400" dirty="0">
                <a:solidFill>
                  <a:srgbClr val="FFFFFF"/>
                </a:solidFill>
                <a:latin typeface="Arial" panose="020B0604020202020204" pitchFamily="34" charset="0"/>
                <a:cs typeface="Arial" panose="020B0604020202020204" pitchFamily="34" charset="0"/>
              </a:rPr>
              <a:t>Businesses can save money on recruitment and training costs by increasing employee engagement and reducing churn.</a:t>
            </a:r>
            <a:r>
              <a:rPr lang="en-GB" sz="1100" dirty="0">
                <a:solidFill>
                  <a:srgbClr val="FFFFFF"/>
                </a:solidFill>
                <a:latin typeface="Arial" panose="020B0604020202020204" pitchFamily="34" charset="0"/>
                <a:cs typeface="Arial" panose="020B0604020202020204" pitchFamily="34" charset="0"/>
              </a:rPr>
              <a:t> </a:t>
            </a:r>
            <a:br>
              <a:rPr lang="en-GB" sz="1100" dirty="0">
                <a:solidFill>
                  <a:srgbClr val="FFFFFF"/>
                </a:solidFill>
                <a:latin typeface="Arial" panose="020B0604020202020204" pitchFamily="34" charset="0"/>
                <a:cs typeface="Arial" panose="020B0604020202020204" pitchFamily="34" charset="0"/>
              </a:rPr>
            </a:br>
            <a:r>
              <a:rPr lang="en-US" sz="1100" kern="1200" dirty="0">
                <a:solidFill>
                  <a:srgbClr val="FFFFFF"/>
                </a:solidFill>
                <a:effectLst/>
                <a:latin typeface="Arial" panose="020B0604020202020204" pitchFamily="34" charset="0"/>
                <a:cs typeface="Arial" panose="020B0604020202020204" pitchFamily="34" charset="0"/>
              </a:rPr>
              <a:t> </a:t>
            </a:r>
            <a:br>
              <a:rPr lang="en-US" sz="1100" kern="1200" dirty="0">
                <a:solidFill>
                  <a:srgbClr val="FFFFFF"/>
                </a:solidFill>
                <a:effectLst/>
                <a:latin typeface="Arial" panose="020B0604020202020204" pitchFamily="34" charset="0"/>
                <a:cs typeface="Arial" panose="020B0604020202020204" pitchFamily="34" charset="0"/>
              </a:rPr>
            </a:br>
            <a:r>
              <a:rPr lang="en-US" sz="1100" kern="1200" dirty="0">
                <a:solidFill>
                  <a:srgbClr val="FFFFFF"/>
                </a:solidFill>
                <a:effectLst/>
                <a:latin typeface="Arial" panose="020B0604020202020204" pitchFamily="34" charset="0"/>
                <a:cs typeface="Arial" panose="020B0604020202020204" pitchFamily="34" charset="0"/>
              </a:rPr>
              <a:t> </a:t>
            </a:r>
            <a:br>
              <a:rPr lang="en-US" sz="1100" kern="1200" dirty="0">
                <a:solidFill>
                  <a:srgbClr val="FFFFFF"/>
                </a:solidFill>
                <a:effectLst/>
                <a:latin typeface="Arial" panose="020B0604020202020204" pitchFamily="34" charset="0"/>
                <a:cs typeface="Arial" panose="020B0604020202020204" pitchFamily="34" charset="0"/>
              </a:rPr>
            </a:br>
            <a:r>
              <a:rPr lang="en-US" sz="1100" kern="1200" dirty="0">
                <a:solidFill>
                  <a:srgbClr val="FFFFFF"/>
                </a:solidFill>
                <a:effectLst/>
                <a:latin typeface="Arial" panose="020B0604020202020204" pitchFamily="34" charset="0"/>
                <a:cs typeface="Arial" panose="020B0604020202020204" pitchFamily="34" charset="0"/>
              </a:rPr>
              <a:t> </a:t>
            </a:r>
            <a:br>
              <a:rPr lang="en-US" sz="1100" kern="1200" dirty="0">
                <a:solidFill>
                  <a:srgbClr val="FFFFFF"/>
                </a:solidFill>
                <a:effectLst/>
                <a:latin typeface="Arial" panose="020B0604020202020204" pitchFamily="34" charset="0"/>
                <a:cs typeface="Arial" panose="020B0604020202020204" pitchFamily="34" charset="0"/>
              </a:rPr>
            </a:br>
            <a:endParaRPr lang="en-US" sz="1100" kern="1200" dirty="0">
              <a:solidFill>
                <a:srgbClr val="FFFFFF"/>
              </a:solidFill>
              <a:latin typeface="Arial" panose="020B0604020202020204" pitchFamily="34" charset="0"/>
              <a:cs typeface="Arial" panose="020B0604020202020204" pitchFamily="34" charset="0"/>
            </a:endParaRPr>
          </a:p>
        </p:txBody>
      </p:sp>
      <p:pic>
        <p:nvPicPr>
          <p:cNvPr id="5" name="Picture 4" descr="Diagram">
            <a:extLst>
              <a:ext uri="{FF2B5EF4-FFF2-40B4-BE49-F238E27FC236}">
                <a16:creationId xmlns:a16="http://schemas.microsoft.com/office/drawing/2014/main" id="{A10D9B36-1EA1-0B74-36F0-4724391408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7515" y="2209800"/>
            <a:ext cx="5459470" cy="3848926"/>
          </a:xfrm>
          <a:prstGeom prst="rect">
            <a:avLst/>
          </a:prstGeom>
        </p:spPr>
      </p:pic>
    </p:spTree>
    <p:extLst>
      <p:ext uri="{BB962C8B-B14F-4D97-AF65-F5344CB8AC3E}">
        <p14:creationId xmlns:p14="http://schemas.microsoft.com/office/powerpoint/2010/main" val="25563941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91DC6ABD-215C-4EA8-A483-CEF5B99AB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9">
            <a:extLst>
              <a:ext uri="{FF2B5EF4-FFF2-40B4-BE49-F238E27FC236}">
                <a16:creationId xmlns:a16="http://schemas.microsoft.com/office/drawing/2014/main" id="{DB2A5688-5C51-940E-62EA-13616B7BD6CE}"/>
              </a:ext>
            </a:extLst>
          </p:cNvPr>
          <p:cNvSpPr>
            <a:spLocks noGrp="1"/>
          </p:cNvSpPr>
          <p:nvPr>
            <p:ph type="title"/>
          </p:nvPr>
        </p:nvSpPr>
        <p:spPr>
          <a:xfrm>
            <a:off x="607302" y="1545771"/>
            <a:ext cx="4171994" cy="2601686"/>
          </a:xfrm>
        </p:spPr>
        <p:txBody>
          <a:bodyPr vert="horz" lIns="91440" tIns="45720" rIns="91440" bIns="45720" rtlCol="0" anchor="b">
            <a:normAutofit fontScale="90000"/>
          </a:bodyPr>
          <a:lstStyle/>
          <a:p>
            <a:pPr fontAlgn="t"/>
            <a:r>
              <a:rPr lang="en-GB" sz="1500" b="0" i="0" kern="1200" dirty="0">
                <a:solidFill>
                  <a:schemeClr val="tx1"/>
                </a:solidFill>
                <a:effectLst/>
                <a:latin typeface="Arial" panose="020B0604020202020204" pitchFamily="34" charset="0"/>
                <a:cs typeface="Arial" panose="020B0604020202020204" pitchFamily="34" charset="0"/>
              </a:rPr>
              <a:t>According to Deloitte, UK companies still face an employee engagement issue in 80 percent of cases. The number of companies prepared to deal with these engagement issues is only 36 percent. A global research firm ORC International survey of over 7,000 employees across 20 countries found that UK employees have some of the lowest engagement with their jobs globally, placing the UK 18th out of 20 countries. There was a reduction of £62.25 in food wastage per store when concentration increased by at least 5.24 points, for a total annual savings of £400,000. </a:t>
            </a:r>
            <a:endParaRPr lang="en-US" sz="1500" kern="1200" dirty="0">
              <a:solidFill>
                <a:schemeClr val="tx1"/>
              </a:solidFill>
              <a:latin typeface="Arial" panose="020B0604020202020204" pitchFamily="34" charset="0"/>
              <a:cs typeface="Arial" panose="020B0604020202020204" pitchFamily="34" charset="0"/>
            </a:endParaRPr>
          </a:p>
        </p:txBody>
      </p:sp>
      <p:grpSp>
        <p:nvGrpSpPr>
          <p:cNvPr id="33" name="Group 32">
            <a:extLst>
              <a:ext uri="{FF2B5EF4-FFF2-40B4-BE49-F238E27FC236}">
                <a16:creationId xmlns:a16="http://schemas.microsoft.com/office/drawing/2014/main" id="{3AF6A671-C637-4547-85F4-51B6D18813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416432" y="1"/>
            <a:ext cx="2446384" cy="5777808"/>
            <a:chOff x="329184" y="1"/>
            <a:chExt cx="524256" cy="5777808"/>
          </a:xfrm>
        </p:grpSpPr>
        <p:cxnSp>
          <p:nvCxnSpPr>
            <p:cNvPr id="34" name="Straight Connector 33">
              <a:extLst>
                <a:ext uri="{FF2B5EF4-FFF2-40B4-BE49-F238E27FC236}">
                  <a16:creationId xmlns:a16="http://schemas.microsoft.com/office/drawing/2014/main" id="{C575CF26-3D3C-4C5A-A2B7-00432016EF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1208"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35" name="Rectangle 34">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1"/>
              <a:ext cx="524256" cy="55321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7" name="Rectangle 36">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6598" y="269324"/>
            <a:ext cx="6116779" cy="620877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Chart, funnel chart&#10;&#10;Description automatically generated">
            <a:extLst>
              <a:ext uri="{FF2B5EF4-FFF2-40B4-BE49-F238E27FC236}">
                <a16:creationId xmlns:a16="http://schemas.microsoft.com/office/drawing/2014/main" id="{ECF2A5E5-23D0-F2D3-6312-D5F84B8DD8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40572" y="982948"/>
            <a:ext cx="5608830" cy="4781527"/>
          </a:xfrm>
          <a:prstGeom prst="rect">
            <a:avLst/>
          </a:prstGeom>
        </p:spPr>
      </p:pic>
    </p:spTree>
    <p:extLst>
      <p:ext uri="{BB962C8B-B14F-4D97-AF65-F5344CB8AC3E}">
        <p14:creationId xmlns:p14="http://schemas.microsoft.com/office/powerpoint/2010/main" val="8433656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1">
            <a:extLst>
              <a:ext uri="{FF2B5EF4-FFF2-40B4-BE49-F238E27FC236}">
                <a16:creationId xmlns:a16="http://schemas.microsoft.com/office/drawing/2014/main" id="{99ED5833-B85B-4103-8A3B-CAB0308E6C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458412-0696-CB17-CC58-CB4FA1858BBF}"/>
              </a:ext>
            </a:extLst>
          </p:cNvPr>
          <p:cNvSpPr>
            <a:spLocks noGrp="1"/>
          </p:cNvSpPr>
          <p:nvPr>
            <p:ph type="title"/>
          </p:nvPr>
        </p:nvSpPr>
        <p:spPr>
          <a:xfrm>
            <a:off x="838952" y="351512"/>
            <a:ext cx="10297133" cy="1405394"/>
          </a:xfrm>
        </p:spPr>
        <p:txBody>
          <a:bodyPr vert="horz" lIns="91440" tIns="45720" rIns="91440" bIns="45720" rtlCol="0" anchor="b">
            <a:noAutofit/>
          </a:bodyPr>
          <a:lstStyle/>
          <a:p>
            <a:pPr>
              <a:lnSpc>
                <a:spcPct val="120000"/>
              </a:lnSpc>
              <a:spcAft>
                <a:spcPts val="1000"/>
              </a:spcAft>
            </a:pPr>
            <a:r>
              <a:rPr lang="en-GB" sz="1600" dirty="0">
                <a:effectLst/>
                <a:latin typeface="Arial" panose="020B0604020202020204" pitchFamily="34" charset="0"/>
                <a:ea typeface="Calibri" panose="020F0502020204030204" pitchFamily="34" charset="0"/>
                <a:cs typeface="Arial" panose="020B0604020202020204" pitchFamily="34" charset="0"/>
              </a:rPr>
              <a:t>According to a Gallup survey, 85% of the world's workforce is disengaged. Taking care of talent is a top priority for any company that wishes to attract, hire, and retain the best. At a recent social talent event, we gathered over 500 talent and HR leaders to gauge their views on this topic. We surveyed global organizations on engagement and retention to gain critical insights. Here's what we found to have a look below data.</a:t>
            </a:r>
          </a:p>
        </p:txBody>
      </p:sp>
      <p:pic>
        <p:nvPicPr>
          <p:cNvPr id="6" name="Picture 5" descr="Diagram&#10;&#10;Description automatically generated with medium confidence">
            <a:extLst>
              <a:ext uri="{FF2B5EF4-FFF2-40B4-BE49-F238E27FC236}">
                <a16:creationId xmlns:a16="http://schemas.microsoft.com/office/drawing/2014/main" id="{8DB62183-10E5-72C2-28EB-48E5B9EAC9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2606" y="2373087"/>
            <a:ext cx="5577293" cy="3430704"/>
          </a:xfrm>
          <a:prstGeom prst="rect">
            <a:avLst/>
          </a:prstGeom>
        </p:spPr>
      </p:pic>
      <p:pic>
        <p:nvPicPr>
          <p:cNvPr id="4" name="Picture 3" descr="Table&#10;&#10;Description automatically generated">
            <a:extLst>
              <a:ext uri="{FF2B5EF4-FFF2-40B4-BE49-F238E27FC236}">
                <a16:creationId xmlns:a16="http://schemas.microsoft.com/office/drawing/2014/main" id="{F9ACA3E1-6BE3-2F6F-03DB-489BCD673F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82505" y="2373087"/>
            <a:ext cx="5828261" cy="3430704"/>
          </a:xfrm>
          <a:prstGeom prst="rect">
            <a:avLst/>
          </a:prstGeom>
        </p:spPr>
      </p:pic>
    </p:spTree>
    <p:extLst>
      <p:ext uri="{BB962C8B-B14F-4D97-AF65-F5344CB8AC3E}">
        <p14:creationId xmlns:p14="http://schemas.microsoft.com/office/powerpoint/2010/main" val="32544726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FFD48BC7-DC40-47DE-87EE-9F4B6ECB9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7" name="Freeform: Shape 46">
            <a:extLst>
              <a:ext uri="{FF2B5EF4-FFF2-40B4-BE49-F238E27FC236}">
                <a16:creationId xmlns:a16="http://schemas.microsoft.com/office/drawing/2014/main" id="{E502BBC7-2C76-46F3-BC24-5985BC13D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rgbClr val="EFEFEF"/>
            </a:solidFill>
          </a:ln>
          <a:effectLst>
            <a:outerShdw blurRad="139700" sx="102000" sy="102000" algn="ctr" rotWithShape="0">
              <a:schemeClr val="bg1">
                <a:lumMod val="85000"/>
                <a:alpha val="3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49" name="Freeform: Shape 48">
            <a:extLst>
              <a:ext uri="{FF2B5EF4-FFF2-40B4-BE49-F238E27FC236}">
                <a16:creationId xmlns:a16="http://schemas.microsoft.com/office/drawing/2014/main" id="{C7F28D52-2A5F-4D23-81AE-7CB8B591C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664" y="0"/>
            <a:ext cx="9948672"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5E497F2-3808-9321-5BD7-E6924B68DDC0}"/>
              </a:ext>
            </a:extLst>
          </p:cNvPr>
          <p:cNvSpPr>
            <a:spLocks noGrp="1"/>
          </p:cNvSpPr>
          <p:nvPr>
            <p:ph type="title"/>
          </p:nvPr>
        </p:nvSpPr>
        <p:spPr>
          <a:xfrm>
            <a:off x="1262746" y="3429000"/>
            <a:ext cx="9144000" cy="2764028"/>
          </a:xfrm>
        </p:spPr>
        <p:txBody>
          <a:bodyPr vert="horz" lIns="91440" tIns="45720" rIns="91440" bIns="45720" rtlCol="0" anchor="ctr">
            <a:normAutofit fontScale="90000"/>
          </a:bodyPr>
          <a:lstStyle/>
          <a:p>
            <a:pPr algn="ctr">
              <a:spcAft>
                <a:spcPts val="1000"/>
              </a:spcAft>
            </a:pPr>
            <a:r>
              <a:rPr lang="en-US" sz="1800" kern="1200" dirty="0">
                <a:solidFill>
                  <a:schemeClr val="tx1"/>
                </a:solidFill>
                <a:effectLst/>
                <a:latin typeface="+mj-lt"/>
                <a:ea typeface="+mj-ea"/>
                <a:cs typeface="+mj-cs"/>
              </a:rPr>
              <a:t>Referencing</a:t>
            </a:r>
            <a:br>
              <a:rPr lang="en-US" sz="1800" kern="1200" dirty="0">
                <a:solidFill>
                  <a:schemeClr val="tx1"/>
                </a:solidFill>
                <a:effectLst/>
                <a:latin typeface="+mj-lt"/>
                <a:ea typeface="+mj-ea"/>
                <a:cs typeface="+mj-cs"/>
              </a:rPr>
            </a:br>
            <a:br>
              <a:rPr lang="en-US" sz="1800" kern="1200" dirty="0">
                <a:solidFill>
                  <a:schemeClr val="tx1"/>
                </a:solidFill>
                <a:effectLst/>
                <a:latin typeface="+mj-lt"/>
                <a:ea typeface="+mj-ea"/>
                <a:cs typeface="+mj-cs"/>
              </a:rPr>
            </a:br>
            <a:r>
              <a:rPr lang="en-US" sz="1800" u="sng" kern="1200" dirty="0">
                <a:solidFill>
                  <a:schemeClr val="tx1"/>
                </a:solidFill>
                <a:effectLst/>
                <a:latin typeface="+mj-lt"/>
                <a:ea typeface="+mj-ea"/>
                <a:cs typeface="+mj-cs"/>
                <a:hlinkClick r:id="rId2"/>
              </a:rPr>
              <a:t>https://www.gallup.com/workplace/285674/improve-employee-engagement-workplace.aspx#ite-357458</a:t>
            </a:r>
            <a:br>
              <a:rPr lang="en-US" sz="1800" u="sng" kern="1200" dirty="0">
                <a:solidFill>
                  <a:schemeClr val="tx1"/>
                </a:solidFill>
                <a:effectLst/>
                <a:latin typeface="+mj-lt"/>
                <a:ea typeface="+mj-ea"/>
                <a:cs typeface="+mj-cs"/>
              </a:rPr>
            </a:br>
            <a:br>
              <a:rPr lang="en-US" sz="1800" kern="1200" dirty="0">
                <a:solidFill>
                  <a:schemeClr val="tx1"/>
                </a:solidFill>
                <a:effectLst/>
                <a:latin typeface="+mj-lt"/>
                <a:ea typeface="+mj-ea"/>
                <a:cs typeface="+mj-cs"/>
              </a:rPr>
            </a:br>
            <a:r>
              <a:rPr lang="en-US" sz="1800" u="sng" kern="1200" dirty="0">
                <a:solidFill>
                  <a:schemeClr val="tx1"/>
                </a:solidFill>
                <a:effectLst/>
                <a:latin typeface="+mj-lt"/>
                <a:ea typeface="+mj-ea"/>
                <a:cs typeface="+mj-cs"/>
              </a:rPr>
              <a:t>Little, B. and Little, P. Volume 10, No 1 (2006) ‘Employee engagement: conceptual issues’, Journal of organizational culture, communication, and conflict, Published by Jordan Whitney Enterprise, Inc</a:t>
            </a:r>
            <a:br>
              <a:rPr lang="en-US" sz="1800" u="sng" kern="1200" dirty="0">
                <a:solidFill>
                  <a:schemeClr val="tx1"/>
                </a:solidFill>
                <a:effectLst/>
                <a:latin typeface="+mj-lt"/>
                <a:ea typeface="+mj-ea"/>
                <a:cs typeface="+mj-cs"/>
              </a:rPr>
            </a:br>
            <a:br>
              <a:rPr lang="en-US" sz="1800" kern="1200" dirty="0">
                <a:solidFill>
                  <a:schemeClr val="tx1"/>
                </a:solidFill>
                <a:effectLst/>
                <a:latin typeface="+mj-lt"/>
                <a:ea typeface="+mj-ea"/>
                <a:cs typeface="+mj-cs"/>
              </a:rPr>
            </a:br>
            <a:r>
              <a:rPr lang="en-US" sz="1800" u="sng" kern="1200" dirty="0">
                <a:solidFill>
                  <a:schemeClr val="tx1"/>
                </a:solidFill>
                <a:effectLst/>
                <a:latin typeface="+mj-lt"/>
                <a:ea typeface="+mj-ea"/>
                <a:cs typeface="+mj-cs"/>
                <a:hlinkClick r:id="rId3"/>
              </a:rPr>
              <a:t>https://www.davidzinger.com/zinger-model/</a:t>
            </a:r>
            <a:br>
              <a:rPr lang="en-US" sz="1800" u="sng" kern="1200" dirty="0">
                <a:solidFill>
                  <a:schemeClr val="tx1"/>
                </a:solidFill>
                <a:effectLst/>
                <a:latin typeface="+mj-lt"/>
                <a:ea typeface="+mj-ea"/>
                <a:cs typeface="+mj-cs"/>
              </a:rPr>
            </a:br>
            <a:br>
              <a:rPr lang="en-US" sz="1800" kern="1200" dirty="0">
                <a:solidFill>
                  <a:schemeClr val="tx1"/>
                </a:solidFill>
                <a:effectLst/>
                <a:latin typeface="+mj-lt"/>
                <a:ea typeface="+mj-ea"/>
                <a:cs typeface="+mj-cs"/>
              </a:rPr>
            </a:br>
            <a:r>
              <a:rPr lang="en-US" sz="1800" u="sng" kern="1200" dirty="0">
                <a:solidFill>
                  <a:schemeClr val="tx1"/>
                </a:solidFill>
                <a:effectLst/>
                <a:latin typeface="+mj-lt"/>
                <a:ea typeface="+mj-ea"/>
                <a:cs typeface="+mj-cs"/>
                <a:hlinkClick r:id="rId4"/>
              </a:rPr>
              <a:t>https://www.contactmonkey.com/blog/employee-engagement-models</a:t>
            </a:r>
            <a:br>
              <a:rPr lang="en-US" sz="1800" u="sng" kern="1200" dirty="0">
                <a:solidFill>
                  <a:schemeClr val="tx1"/>
                </a:solidFill>
                <a:effectLst/>
                <a:latin typeface="+mj-lt"/>
                <a:ea typeface="+mj-ea"/>
                <a:cs typeface="+mj-cs"/>
              </a:rPr>
            </a:br>
            <a:br>
              <a:rPr lang="en-US" sz="1800" kern="1200" dirty="0">
                <a:solidFill>
                  <a:schemeClr val="tx1"/>
                </a:solidFill>
                <a:effectLst/>
                <a:latin typeface="+mj-lt"/>
                <a:ea typeface="+mj-ea"/>
                <a:cs typeface="+mj-cs"/>
              </a:rPr>
            </a:br>
            <a:r>
              <a:rPr lang="en-US" sz="1800" u="sng" kern="1200" dirty="0">
                <a:solidFill>
                  <a:schemeClr val="tx1"/>
                </a:solidFill>
                <a:effectLst/>
                <a:latin typeface="+mj-lt"/>
                <a:ea typeface="+mj-ea"/>
                <a:cs typeface="+mj-cs"/>
                <a:hlinkClick r:id="rId5"/>
              </a:rPr>
              <a:t>https://www.socialtalent.com/blog/socialtalent-news/5-key-employee-engagement-and-retention-statistics-from-2022</a:t>
            </a:r>
            <a:br>
              <a:rPr lang="en-US" sz="1800" u="sng" kern="1200" dirty="0">
                <a:solidFill>
                  <a:schemeClr val="tx1"/>
                </a:solidFill>
                <a:effectLst/>
                <a:latin typeface="+mj-lt"/>
                <a:ea typeface="+mj-ea"/>
                <a:cs typeface="+mj-cs"/>
              </a:rPr>
            </a:br>
            <a:br>
              <a:rPr lang="en-US" sz="1800" kern="1200" dirty="0">
                <a:solidFill>
                  <a:schemeClr val="tx1"/>
                </a:solidFill>
                <a:effectLst/>
                <a:latin typeface="+mj-lt"/>
                <a:ea typeface="+mj-ea"/>
                <a:cs typeface="+mj-cs"/>
              </a:rPr>
            </a:br>
            <a:r>
              <a:rPr lang="en-US" sz="1800" u="sng" kern="1200" dirty="0">
                <a:solidFill>
                  <a:schemeClr val="tx1"/>
                </a:solidFill>
                <a:effectLst/>
                <a:latin typeface="+mj-lt"/>
                <a:ea typeface="+mj-ea"/>
                <a:cs typeface="+mj-cs"/>
                <a:hlinkClick r:id="rId6"/>
              </a:rPr>
              <a:t>https://getlighthouse.com/blog/gallup-workplace-statistics-2022/</a:t>
            </a:r>
            <a:br>
              <a:rPr lang="en-US" sz="1800" u="sng" kern="1200" dirty="0">
                <a:solidFill>
                  <a:schemeClr val="tx1"/>
                </a:solidFill>
                <a:effectLst/>
                <a:latin typeface="+mj-lt"/>
                <a:ea typeface="+mj-ea"/>
                <a:cs typeface="+mj-cs"/>
              </a:rPr>
            </a:br>
            <a:br>
              <a:rPr lang="en-US" sz="1800" kern="1200" dirty="0">
                <a:solidFill>
                  <a:schemeClr val="tx1"/>
                </a:solidFill>
                <a:effectLst/>
                <a:latin typeface="+mj-lt"/>
                <a:ea typeface="+mj-ea"/>
                <a:cs typeface="+mj-cs"/>
              </a:rPr>
            </a:br>
            <a:r>
              <a:rPr lang="en-US" sz="1800" kern="1200" dirty="0">
                <a:solidFill>
                  <a:schemeClr val="tx1"/>
                </a:solidFill>
                <a:effectLst/>
                <a:latin typeface="+mj-lt"/>
                <a:ea typeface="+mj-ea"/>
                <a:cs typeface="+mj-cs"/>
              </a:rPr>
              <a:t> </a:t>
            </a:r>
            <a:r>
              <a:rPr lang="en-US" sz="1800" u="sng" kern="1200" dirty="0">
                <a:solidFill>
                  <a:schemeClr val="tx1"/>
                </a:solidFill>
                <a:latin typeface="+mj-lt"/>
                <a:ea typeface="+mj-ea"/>
                <a:cs typeface="+mj-cs"/>
                <a:hlinkClick r:id="rId7"/>
              </a:rPr>
              <a:t>https://www.ovationincentives.com/articles/maslows-hierarchy-of-needs-applied-to-employee-engagement</a:t>
            </a:r>
            <a:br>
              <a:rPr lang="en-US" sz="1800" u="sng" kern="1200" dirty="0">
                <a:solidFill>
                  <a:schemeClr val="tx1"/>
                </a:solidFill>
                <a:latin typeface="+mj-lt"/>
                <a:ea typeface="+mj-ea"/>
                <a:cs typeface="+mj-cs"/>
              </a:rPr>
            </a:br>
            <a:br>
              <a:rPr lang="en-US" sz="1800" u="sng" kern="1200" dirty="0">
                <a:solidFill>
                  <a:schemeClr val="tx1"/>
                </a:solidFill>
                <a:latin typeface="+mj-lt"/>
                <a:ea typeface="+mj-ea"/>
                <a:cs typeface="+mj-cs"/>
              </a:rPr>
            </a:br>
            <a:r>
              <a:rPr lang="en-US" sz="1800" u="sng" kern="1200" dirty="0">
                <a:solidFill>
                  <a:schemeClr val="tx1"/>
                </a:solidFill>
                <a:latin typeface="+mj-lt"/>
                <a:ea typeface="+mj-ea"/>
                <a:cs typeface="+mj-cs"/>
                <a:hlinkClick r:id="rId8"/>
              </a:rPr>
              <a:t>https://www.valamis.com/hub/employee-engagement</a:t>
            </a:r>
            <a:br>
              <a:rPr lang="en-US" sz="1800" u="sng" kern="1200" dirty="0">
                <a:solidFill>
                  <a:schemeClr val="tx1"/>
                </a:solidFill>
                <a:latin typeface="+mj-lt"/>
                <a:ea typeface="+mj-ea"/>
                <a:cs typeface="+mj-cs"/>
              </a:rPr>
            </a:br>
            <a:br>
              <a:rPr lang="en-US" sz="1800" u="sng" kern="1200" dirty="0">
                <a:solidFill>
                  <a:schemeClr val="tx1"/>
                </a:solidFill>
                <a:latin typeface="+mj-lt"/>
                <a:ea typeface="+mj-ea"/>
                <a:cs typeface="+mj-cs"/>
              </a:rPr>
            </a:br>
            <a:br>
              <a:rPr lang="en-US" sz="1800" u="sng" kern="1200" dirty="0">
                <a:solidFill>
                  <a:schemeClr val="tx1"/>
                </a:solidFill>
                <a:latin typeface="+mj-lt"/>
                <a:ea typeface="+mj-ea"/>
                <a:cs typeface="+mj-cs"/>
              </a:rPr>
            </a:br>
            <a:r>
              <a:rPr lang="en-US" sz="1800" u="sng" kern="1200" dirty="0">
                <a:solidFill>
                  <a:schemeClr val="tx1"/>
                </a:solidFill>
                <a:latin typeface="+mj-lt"/>
                <a:ea typeface="+mj-ea"/>
                <a:cs typeface="+mj-cs"/>
              </a:rPr>
              <a:t>https://www.raconteur.net/getting-engagement-right-to-motivate-staff/</a:t>
            </a:r>
            <a:br>
              <a:rPr lang="en-US" sz="1800" u="sng" kern="1200" dirty="0">
                <a:solidFill>
                  <a:schemeClr val="tx1"/>
                </a:solidFill>
                <a:latin typeface="+mj-lt"/>
                <a:ea typeface="+mj-ea"/>
                <a:cs typeface="+mj-cs"/>
              </a:rPr>
            </a:br>
            <a:br>
              <a:rPr lang="en-US" sz="1800" u="sng" kern="1200" dirty="0">
                <a:solidFill>
                  <a:schemeClr val="tx1"/>
                </a:solidFill>
                <a:latin typeface="+mj-lt"/>
                <a:ea typeface="+mj-ea"/>
                <a:cs typeface="+mj-cs"/>
              </a:rPr>
            </a:br>
            <a:br>
              <a:rPr lang="en-US" sz="1800" u="sng" kern="1200" dirty="0">
                <a:solidFill>
                  <a:schemeClr val="tx1"/>
                </a:solidFill>
                <a:latin typeface="+mj-lt"/>
                <a:ea typeface="+mj-ea"/>
                <a:cs typeface="+mj-cs"/>
              </a:rPr>
            </a:br>
            <a:br>
              <a:rPr lang="en-US" sz="1800" u="sng" kern="1200" dirty="0">
                <a:solidFill>
                  <a:schemeClr val="tx1"/>
                </a:solidFill>
                <a:latin typeface="+mj-lt"/>
                <a:ea typeface="+mj-ea"/>
                <a:cs typeface="+mj-cs"/>
              </a:rPr>
            </a:br>
            <a:br>
              <a:rPr lang="en-US" sz="1800" u="sng" kern="1200" dirty="0">
                <a:solidFill>
                  <a:schemeClr val="tx1"/>
                </a:solidFill>
                <a:latin typeface="+mj-lt"/>
                <a:ea typeface="+mj-ea"/>
                <a:cs typeface="+mj-cs"/>
              </a:rPr>
            </a:br>
            <a:br>
              <a:rPr lang="en-US" sz="1800" u="sng" kern="1200" dirty="0">
                <a:solidFill>
                  <a:schemeClr val="tx1"/>
                </a:solidFill>
                <a:latin typeface="+mj-lt"/>
                <a:ea typeface="+mj-ea"/>
                <a:cs typeface="+mj-cs"/>
              </a:rPr>
            </a:br>
            <a:br>
              <a:rPr lang="en-US" sz="1800" u="sng" kern="1200" dirty="0">
                <a:solidFill>
                  <a:schemeClr val="tx1"/>
                </a:solidFill>
                <a:latin typeface="+mj-lt"/>
                <a:ea typeface="+mj-ea"/>
                <a:cs typeface="+mj-cs"/>
              </a:rPr>
            </a:br>
            <a:br>
              <a:rPr lang="en-US" sz="1800" u="sng" kern="1200" dirty="0">
                <a:solidFill>
                  <a:schemeClr val="tx1"/>
                </a:solidFill>
                <a:latin typeface="+mj-lt"/>
                <a:ea typeface="+mj-ea"/>
                <a:cs typeface="+mj-cs"/>
              </a:rPr>
            </a:br>
            <a:br>
              <a:rPr lang="en-US" sz="1800" u="sng" kern="1200" dirty="0">
                <a:solidFill>
                  <a:schemeClr val="tx1"/>
                </a:solidFill>
                <a:latin typeface="+mj-lt"/>
                <a:ea typeface="+mj-ea"/>
                <a:cs typeface="+mj-cs"/>
              </a:rPr>
            </a:br>
            <a:br>
              <a:rPr lang="en-US" sz="1800" u="sng" kern="1200" dirty="0">
                <a:solidFill>
                  <a:schemeClr val="tx1"/>
                </a:solidFill>
                <a:latin typeface="+mj-lt"/>
                <a:ea typeface="+mj-ea"/>
                <a:cs typeface="+mj-cs"/>
              </a:rPr>
            </a:br>
            <a:br>
              <a:rPr lang="en-US" sz="1800" u="sng" kern="1200" dirty="0">
                <a:solidFill>
                  <a:schemeClr val="tx1"/>
                </a:solidFill>
                <a:latin typeface="+mj-lt"/>
                <a:ea typeface="+mj-ea"/>
                <a:cs typeface="+mj-cs"/>
              </a:rPr>
            </a:br>
            <a:br>
              <a:rPr lang="en-US" sz="1800" u="sng" kern="1200" dirty="0">
                <a:solidFill>
                  <a:schemeClr val="tx1"/>
                </a:solidFill>
                <a:latin typeface="+mj-lt"/>
                <a:ea typeface="+mj-ea"/>
                <a:cs typeface="+mj-cs"/>
              </a:rPr>
            </a:br>
            <a:br>
              <a:rPr lang="en-US" sz="1800" u="sng" kern="1200" dirty="0">
                <a:solidFill>
                  <a:schemeClr val="tx1"/>
                </a:solidFill>
                <a:latin typeface="+mj-lt"/>
                <a:ea typeface="+mj-ea"/>
                <a:cs typeface="+mj-cs"/>
              </a:rPr>
            </a:br>
            <a:br>
              <a:rPr lang="en-US" sz="1800" u="sng" kern="1200" dirty="0">
                <a:solidFill>
                  <a:schemeClr val="tx1"/>
                </a:solidFill>
                <a:latin typeface="+mj-lt"/>
                <a:ea typeface="+mj-ea"/>
                <a:cs typeface="+mj-cs"/>
              </a:rPr>
            </a:br>
            <a:br>
              <a:rPr lang="en-US" sz="1800" u="sng" kern="1200" dirty="0">
                <a:solidFill>
                  <a:schemeClr val="tx1"/>
                </a:solidFill>
                <a:latin typeface="+mj-lt"/>
                <a:ea typeface="+mj-ea"/>
                <a:cs typeface="+mj-cs"/>
              </a:rPr>
            </a:br>
            <a:br>
              <a:rPr lang="en-US" sz="1800" kern="1200" dirty="0">
                <a:solidFill>
                  <a:schemeClr val="tx1"/>
                </a:solidFill>
                <a:latin typeface="+mj-lt"/>
                <a:ea typeface="+mj-ea"/>
                <a:cs typeface="+mj-cs"/>
              </a:rPr>
            </a:br>
            <a:br>
              <a:rPr lang="en-US" sz="1800" kern="1200" dirty="0">
                <a:solidFill>
                  <a:schemeClr val="tx1"/>
                </a:solidFill>
                <a:effectLst/>
                <a:latin typeface="+mj-lt"/>
                <a:ea typeface="+mj-ea"/>
                <a:cs typeface="+mj-cs"/>
              </a:rPr>
            </a:br>
            <a:endParaRPr lang="en-US" sz="1800" kern="1200" dirty="0">
              <a:solidFill>
                <a:schemeClr val="tx1"/>
              </a:solidFill>
              <a:latin typeface="+mj-lt"/>
              <a:ea typeface="+mj-ea"/>
              <a:cs typeface="+mj-cs"/>
            </a:endParaRPr>
          </a:p>
        </p:txBody>
      </p:sp>
      <p:sp>
        <p:nvSpPr>
          <p:cNvPr id="51" name="Rectangle 50">
            <a:extLst>
              <a:ext uri="{FF2B5EF4-FFF2-40B4-BE49-F238E27FC236}">
                <a16:creationId xmlns:a16="http://schemas.microsoft.com/office/drawing/2014/main" id="{3629484E-3792-4B3D-89AD-7C8A1ED0E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0" y="5524786"/>
            <a:ext cx="4754880" cy="274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829706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596</TotalTime>
  <Words>1512</Words>
  <Application>Microsoft Office PowerPoint</Application>
  <PresentationFormat>Widescreen</PresentationFormat>
  <Paragraphs>40</Paragraphs>
  <Slides>11</Slides>
  <Notes>2</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Open Sans</vt:lpstr>
      <vt:lpstr>Office Theme</vt:lpstr>
      <vt:lpstr>EMPLOYEE ENGAGEMENT PRESENTATION</vt:lpstr>
      <vt:lpstr>Definition of Engagement:   The Gallup Organization defines employee engagement as the degree to which employees are involved in their workplace and enthusiastic about their work. Therefore, you need to measure and manage employee engagement to address the essential elements of your company's culture.  </vt:lpstr>
      <vt:lpstr>In terms of mental and emotional commitment, employee engagement refers to how much an individual cares about his or her job, the organization, and its objectives.  GALLUP EXPLAINED TO EMPLOYEES' ENGAGEMENT THROUGH THIS VIDEO  </vt:lpstr>
      <vt:lpstr>PowerPoint Presentation</vt:lpstr>
      <vt:lpstr>WHY ZINGER IS SO VALID FOR ENGAGEMENT? </vt:lpstr>
      <vt:lpstr>  Serve customers.  We are providing customer service. There is a strong relationship between employee engagement and customer engagement in our organization, and we want to ensure that employees serve the organization's customers. Can the employee similarly serve external and internal customers when they feel appreciated by the organization and management?  </vt:lpstr>
      <vt:lpstr>  Enliven work roles.  Taking part in the engagement process requires us to fulfill various roles. Certain behaviors, rights, and responsibilities define roles at work. We need to stay manageable with functions while fully engaging in the positions that achieve results, build relationships, and engage our audiences. Managers’ and leaders’ role as employees is sometimes almost unnoticeable to them.  </vt:lpstr>
      <vt:lpstr>  Maslow's Hierarchy of Needs can also explain employee engagement:   Highly Engaged – Helping and inspiring co-workers is something an employee will do for as long as they can.  Engaged – Having a sense of importance and accomplishing more is the key to success.  Almost Engaged – If offered a better opportunity, they may leave the company because they are part of something bigger.  Not Engaged  Are looking for new opportunities, are unhappy with the working conditions, or are looking for new opportunities.  Disengaged – They want only one thing: their salary, dissatisfaction with their jobs, and the possibility of leaving the company for good.  Like Maslow's Hierarchy, employees need their basic needs met first, including their salary and working conditions. Only then can they start to meet their higher-level needs.   Businesses can save money on recruitment and training costs by increasing employee engagement and reducing churn.        </vt:lpstr>
      <vt:lpstr>According to Deloitte, UK companies still face an employee engagement issue in 80 percent of cases. The number of companies prepared to deal with these engagement issues is only 36 percent. A global research firm ORC International survey of over 7,000 employees across 20 countries found that UK employees have some of the lowest engagement with their jobs globally, placing the UK 18th out of 20 countries. There was a reduction of £62.25 in food wastage per store when concentration increased by at least 5.24 points, for a total annual savings of £400,000. </vt:lpstr>
      <vt:lpstr>According to a Gallup survey, 85% of the world's workforce is disengaged. Taking care of talent is a top priority for any company that wishes to attract, hire, and retain the best. At a recent social talent event, we gathered over 500 talent and HR leaders to gauge their views on this topic. We surveyed global organizations on engagement and retention to gain critical insights. Here's what we found to have a look below data.</vt:lpstr>
      <vt:lpstr>Referencing  https://www.gallup.com/workplace/285674/improve-employee-engagement-workplace.aspx#ite-357458  Little, B. and Little, P. Volume 10, No 1 (2006) ‘Employee engagement: conceptual issues’, Journal of organizational culture, communication, and conflict, Published by Jordan Whitney Enterprise, Inc  https://www.davidzinger.com/zinger-model/  https://www.contactmonkey.com/blog/employee-engagement-models  https://www.socialtalent.com/blog/socialtalent-news/5-key-employee-engagement-and-retention-statistics-from-2022  https://getlighthouse.com/blog/gallup-workplace-statistics-2022/   https://www.ovationincentives.com/articles/maslows-hierarchy-of-needs-applied-to-employee-engagement  https://www.valamis.com/hub/employee-engagement   https://www.raconteur.net/getting-engagement-right-to-motivate-staff/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Mohammad Chowdhury</dc:creator>
  <cp:lastModifiedBy>Mohammad Chowdhury</cp:lastModifiedBy>
  <cp:revision>145</cp:revision>
  <dcterms:created xsi:type="dcterms:W3CDTF">2022-12-03T14:06:29Z</dcterms:created>
  <dcterms:modified xsi:type="dcterms:W3CDTF">2022-12-06T02:03:43Z</dcterms:modified>
</cp:coreProperties>
</file>