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notesMasterIdLst>
    <p:notesMasterId r:id="rId17"/>
  </p:notesMasterIdLst>
  <p:sldSz cx="9144000" cy="5143500"/>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notesMaster" Target="notesMasters/notesMaster1.xml"/><Relationship Id="rId18" Type="http://schemas.openxmlformats.org/officeDocument/2006/relationships/presProps" Target="presProps.xml"/><Relationship Id="rId19" Type="http://schemas.openxmlformats.org/officeDocument/2006/relationships/viewProps" Target="viewProps.xml"/><Relationship Id="rId20" Type="http://schemas.openxmlformats.org/officeDocument/2006/relationships/theme" Target="theme/theme1.xml"/><Relationship Id="rId21"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1.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image" Target="../media/image-2-2.png"/><Relationship Id="rId3" Type="http://schemas.openxmlformats.org/officeDocument/2006/relationships/slideLayout" Target="../slideLayouts/slideLayout1.xml"/><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slideLayout" Target="../slideLayouts/slideLayout1.xml"/><Relationship Id="rId3"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png"/><Relationship Id="rId2" Type="http://schemas.openxmlformats.org/officeDocument/2006/relationships/slideLayout" Target="../slideLayouts/slideLayout1.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png"/><Relationship Id="rId2" Type="http://schemas.openxmlformats.org/officeDocument/2006/relationships/slideLayout" Target="../slideLayouts/slideLayout1.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png"/><Relationship Id="rId2" Type="http://schemas.openxmlformats.org/officeDocument/2006/relationships/slideLayout" Target="../slideLayouts/slideLayout1.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slideLayout" Target="../slideLayouts/slideLayout1.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slideLayout" Target="../slideLayouts/slideLayout1.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png"/><Relationship Id="rId2" Type="http://schemas.openxmlformats.org/officeDocument/2006/relationships/slideLayout" Target="../slideLayouts/slideLayout1.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png"/><Relationship Id="rId2" Type="http://schemas.openxmlformats.org/officeDocument/2006/relationships/slideLayout" Target="../slideLayouts/slideLayout1.xml"/><Relationship Id="rId3"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png"/><Relationship Id="rId2" Type="http://schemas.openxmlformats.org/officeDocument/2006/relationships/slideLayout" Target="../slideLayouts/slideLayout1.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png"/><Relationship Id="rId2" Type="http://schemas.openxmlformats.org/officeDocument/2006/relationships/slideLayout" Target="../slideLayouts/slideLayout1.xml"/><Relationship Id="rId3"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png"/><Relationship Id="rId2" Type="http://schemas.openxmlformats.org/officeDocument/2006/relationships/slideLayout" Target="../slideLayouts/slideLayout1.xml"/><Relationship Id="rId3"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image-14-1.png"/><Relationship Id="rId2" Type="http://schemas.openxmlformats.org/officeDocument/2006/relationships/slideLayout" Target="../slideLayouts/slideLayout1.xml"/><Relationship Id="rId3"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image" Target="../media/image-15-1.png"/><Relationship Id="rId2" Type="http://schemas.openxmlformats.org/officeDocument/2006/relationships/slideLayout" Target="../slideLayouts/slideLayout1.xml"/><Relationship Id="rId3" Type="http://schemas.openxmlformats.org/officeDocument/2006/relationships/notesSlide" Target="../notesSlides/notesSlide15.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B2A4A"/>
        </a:solidFill>
      </p:bgPr>
    </p:bg>
    <p:spTree>
      <p:nvGrpSpPr>
        <p:cNvPr id="1" name=""/>
        <p:cNvGrpSpPr/>
        <p:nvPr/>
      </p:nvGrpSpPr>
      <p:grpSpPr>
        <a:xfrm>
          <a:off x="0" y="0"/>
          <a:ext cx="0" cy="0"/>
          <a:chOff x="0" y="0"/>
          <a:chExt cx="0" cy="0"/>
        </a:xfrm>
      </p:grpSpPr>
      <p:sp>
        <p:nvSpPr>
          <p:cNvPr id="2" name="Shape 0"/>
          <p:cNvSpPr/>
          <p:nvPr/>
        </p:nvSpPr>
        <p:spPr>
          <a:xfrm>
            <a:off x="0" y="0"/>
            <a:ext cx="9144000" cy="91440"/>
          </a:xfrm>
          <a:prstGeom prst="rect">
            <a:avLst/>
          </a:prstGeom>
          <a:solidFill>
            <a:srgbClr val="C00000"/>
          </a:solidFill>
          <a:ln w="12700">
            <a:solidFill>
              <a:srgbClr val="C00000"/>
            </a:solidFill>
            <a:prstDash val="solid"/>
          </a:ln>
        </p:spPr>
      </p:sp>
      <p:sp>
        <p:nvSpPr>
          <p:cNvPr id="3" name="Shape 1"/>
          <p:cNvSpPr/>
          <p:nvPr/>
        </p:nvSpPr>
        <p:spPr>
          <a:xfrm>
            <a:off x="0" y="91440"/>
            <a:ext cx="54864" cy="5052060"/>
          </a:xfrm>
          <a:prstGeom prst="rect">
            <a:avLst/>
          </a:prstGeom>
          <a:solidFill>
            <a:srgbClr val="C00000"/>
          </a:solidFill>
          <a:ln w="12700">
            <a:solidFill>
              <a:srgbClr val="C00000"/>
            </a:solidFill>
            <a:prstDash val="solid"/>
          </a:ln>
        </p:spPr>
      </p:sp>
      <p:sp>
        <p:nvSpPr>
          <p:cNvPr id="4" name="Text 2"/>
          <p:cNvSpPr/>
          <p:nvPr/>
        </p:nvSpPr>
        <p:spPr>
          <a:xfrm>
            <a:off x="365760" y="457200"/>
            <a:ext cx="8412480" cy="548640"/>
          </a:xfrm>
          <a:prstGeom prst="rect">
            <a:avLst/>
          </a:prstGeom>
          <a:noFill/>
          <a:ln/>
        </p:spPr>
        <p:txBody>
          <a:bodyPr wrap="square" rtlCol="0" anchor="ctr"/>
          <a:lstStyle/>
          <a:p>
            <a:pPr algn="ctr" indent="0" marL="0">
              <a:buNone/>
            </a:pPr>
            <a:r>
              <a:rPr lang="en-US" sz="2000" dirty="0">
                <a:solidFill>
                  <a:srgbClr val="AABDD4"/>
                </a:solidFill>
                <a:latin typeface="Calibri" pitchFamily="34" charset="0"/>
                <a:ea typeface="Calibri" pitchFamily="34" charset="-122"/>
                <a:cs typeface="Calibri" pitchFamily="34" charset="-120"/>
              </a:rPr>
              <a:t>Strategic Management for Business</a:t>
            </a:r>
            <a:endParaRPr lang="en-US" sz="2000" dirty="0"/>
          </a:p>
        </p:txBody>
      </p:sp>
      <p:sp>
        <p:nvSpPr>
          <p:cNvPr id="5" name="Text 3"/>
          <p:cNvSpPr/>
          <p:nvPr/>
        </p:nvSpPr>
        <p:spPr>
          <a:xfrm>
            <a:off x="365760" y="960120"/>
            <a:ext cx="8412480" cy="502920"/>
          </a:xfrm>
          <a:prstGeom prst="rect">
            <a:avLst/>
          </a:prstGeom>
          <a:noFill/>
          <a:ln/>
        </p:spPr>
        <p:txBody>
          <a:bodyPr wrap="square" rtlCol="0" anchor="ctr"/>
          <a:lstStyle/>
          <a:p>
            <a:pPr algn="ctr" indent="0" marL="0">
              <a:buNone/>
            </a:pPr>
            <a:r>
              <a:rPr lang="en-US" sz="1800" dirty="0">
                <a:solidFill>
                  <a:srgbClr val="AABDD4"/>
                </a:solidFill>
                <a:latin typeface="Calibri" pitchFamily="34" charset="0"/>
                <a:ea typeface="Calibri" pitchFamily="34" charset="-122"/>
                <a:cs typeface="Calibri" pitchFamily="34" charset="-120"/>
              </a:rPr>
              <a:t>LCLM 6001 – Week 4</a:t>
            </a:r>
            <a:endParaRPr lang="en-US" sz="1800" dirty="0"/>
          </a:p>
        </p:txBody>
      </p:sp>
      <p:sp>
        <p:nvSpPr>
          <p:cNvPr id="6" name="Text 4"/>
          <p:cNvSpPr/>
          <p:nvPr/>
        </p:nvSpPr>
        <p:spPr>
          <a:xfrm>
            <a:off x="365760" y="1691640"/>
            <a:ext cx="8412480" cy="822960"/>
          </a:xfrm>
          <a:prstGeom prst="rect">
            <a:avLst/>
          </a:prstGeom>
          <a:noFill/>
          <a:ln/>
        </p:spPr>
        <p:txBody>
          <a:bodyPr wrap="square" rtlCol="0" anchor="ctr"/>
          <a:lstStyle/>
          <a:p>
            <a:pPr algn="ctr" indent="0" marL="0">
              <a:buNone/>
            </a:pPr>
            <a:r>
              <a:rPr lang="en-US" sz="3600" b="1" dirty="0">
                <a:solidFill>
                  <a:srgbClr val="FFFFFF"/>
                </a:solidFill>
                <a:latin typeface="Calibri" pitchFamily="34" charset="0"/>
                <a:ea typeface="Calibri" pitchFamily="34" charset="-122"/>
                <a:cs typeface="Calibri" pitchFamily="34" charset="-120"/>
              </a:rPr>
              <a:t>Market &amp; Portfolio Analysis</a:t>
            </a:r>
            <a:endParaRPr lang="en-US" sz="3600" dirty="0"/>
          </a:p>
        </p:txBody>
      </p:sp>
      <p:sp>
        <p:nvSpPr>
          <p:cNvPr id="7" name="Shape 5"/>
          <p:cNvSpPr/>
          <p:nvPr/>
        </p:nvSpPr>
        <p:spPr>
          <a:xfrm>
            <a:off x="3200400" y="2578608"/>
            <a:ext cx="2743200" cy="45720"/>
          </a:xfrm>
          <a:prstGeom prst="rect">
            <a:avLst/>
          </a:prstGeom>
          <a:solidFill>
            <a:srgbClr val="C00000"/>
          </a:solidFill>
          <a:ln w="12700">
            <a:solidFill>
              <a:srgbClr val="C00000"/>
            </a:solidFill>
            <a:prstDash val="solid"/>
          </a:ln>
        </p:spPr>
      </p:sp>
      <p:sp>
        <p:nvSpPr>
          <p:cNvPr id="8" name="Text 6"/>
          <p:cNvSpPr/>
          <p:nvPr/>
        </p:nvSpPr>
        <p:spPr>
          <a:xfrm>
            <a:off x="365760" y="2743200"/>
            <a:ext cx="8412480" cy="594360"/>
          </a:xfrm>
          <a:prstGeom prst="rect">
            <a:avLst/>
          </a:prstGeom>
          <a:noFill/>
          <a:ln/>
        </p:spPr>
        <p:txBody>
          <a:bodyPr wrap="square" rtlCol="0" anchor="ctr"/>
          <a:lstStyle/>
          <a:p>
            <a:pPr algn="ctr" indent="0" marL="0">
              <a:buNone/>
            </a:pPr>
            <a:r>
              <a:rPr lang="en-US" sz="2000" b="1" dirty="0">
                <a:solidFill>
                  <a:srgbClr val="FFD700"/>
                </a:solidFill>
                <a:latin typeface="Calibri" pitchFamily="34" charset="0"/>
                <a:ea typeface="Calibri" pitchFamily="34" charset="-122"/>
                <a:cs typeface="Calibri" pitchFamily="34" charset="-120"/>
              </a:rPr>
              <a:t>The Ansoff Matrix  |  BCG Growth-Share Matrix</a:t>
            </a:r>
            <a:endParaRPr lang="en-US" sz="2000" dirty="0"/>
          </a:p>
        </p:txBody>
      </p:sp>
      <p:pic>
        <p:nvPicPr>
          <p:cNvPr id="9" name="Image 0" descr="/home/claude/logo.png">    </p:cNvPr>
          <p:cNvPicPr>
            <a:picLocks noChangeAspect="1"/>
          </p:cNvPicPr>
          <p:nvPr/>
        </p:nvPicPr>
        <p:blipFill>
          <a:blip r:embed="rId1"/>
          <a:stretch>
            <a:fillRect/>
          </a:stretch>
        </p:blipFill>
        <p:spPr>
          <a:xfrm>
            <a:off x="3520440" y="3703320"/>
            <a:ext cx="2103120" cy="640080"/>
          </a:xfrm>
          <a:prstGeom prst="rect">
            <a:avLst/>
          </a:prstGeom>
        </p:spPr>
      </p:pic>
      <p:sp>
        <p:nvSpPr>
          <p:cNvPr id="10" name="Shape 7"/>
          <p:cNvSpPr/>
          <p:nvPr/>
        </p:nvSpPr>
        <p:spPr>
          <a:xfrm>
            <a:off x="0" y="5074920"/>
            <a:ext cx="9144000" cy="68580"/>
          </a:xfrm>
          <a:prstGeom prst="rect">
            <a:avLst/>
          </a:prstGeom>
          <a:solidFill>
            <a:srgbClr val="C00000"/>
          </a:solidFill>
          <a:ln w="12700">
            <a:solidFill>
              <a:srgbClr val="C00000"/>
            </a:solidFill>
            <a:prstDash val="solid"/>
          </a:ln>
        </p:spPr>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5F7FA"/>
        </a:solidFill>
      </p:bgPr>
    </p:bg>
    <p:spTree>
      <p:nvGrpSpPr>
        <p:cNvPr id="1" name=""/>
        <p:cNvGrpSpPr/>
        <p:nvPr/>
      </p:nvGrpSpPr>
      <p:grpSpPr>
        <a:xfrm>
          <a:off x="0" y="0"/>
          <a:ext cx="0" cy="0"/>
          <a:chOff x="0" y="0"/>
          <a:chExt cx="0" cy="0"/>
        </a:xfrm>
      </p:grpSpPr>
      <p:sp>
        <p:nvSpPr>
          <p:cNvPr id="2" name="Shape 0"/>
          <p:cNvSpPr/>
          <p:nvPr/>
        </p:nvSpPr>
        <p:spPr>
          <a:xfrm>
            <a:off x="0" y="0"/>
            <a:ext cx="9144000" cy="713232"/>
          </a:xfrm>
          <a:prstGeom prst="rect">
            <a:avLst/>
          </a:prstGeom>
          <a:solidFill>
            <a:srgbClr val="1B2A4A"/>
          </a:solidFill>
          <a:ln w="12700">
            <a:solidFill>
              <a:srgbClr val="1B2A4A"/>
            </a:solidFill>
            <a:prstDash val="solid"/>
          </a:ln>
        </p:spPr>
      </p:sp>
      <p:sp>
        <p:nvSpPr>
          <p:cNvPr id="3" name="Text 1"/>
          <p:cNvSpPr/>
          <p:nvPr/>
        </p:nvSpPr>
        <p:spPr>
          <a:xfrm>
            <a:off x="274320" y="73152"/>
            <a:ext cx="8595360" cy="566928"/>
          </a:xfrm>
          <a:prstGeom prst="rect">
            <a:avLst/>
          </a:prstGeom>
          <a:noFill/>
          <a:ln/>
        </p:spPr>
        <p:txBody>
          <a:bodyPr wrap="square" lIns="0" tIns="0" rIns="0" bIns="0" rtlCol="0" anchor="ctr"/>
          <a:lstStyle/>
          <a:p>
            <a:pPr indent="0" marL="0">
              <a:buNone/>
            </a:pPr>
            <a:r>
              <a:rPr lang="en-US" sz="2200" dirty="0">
                <a:solidFill>
                  <a:srgbClr val="FFFFFF"/>
                </a:solidFill>
                <a:latin typeface="Calibri" pitchFamily="34" charset="0"/>
                <a:ea typeface="Calibri" pitchFamily="34" charset="-122"/>
                <a:cs typeface="Calibri" pitchFamily="34" charset="-120"/>
              </a:rPr>
              <a:t>Section 1</a:t>
            </a:r>
            <a:pPr indent="0" marL="0">
              <a:buNone/>
            </a:pPr>
            <a:r>
              <a:rPr lang="en-US" sz="2200" dirty="0">
                <a:solidFill>
                  <a:srgbClr val="AABDD4"/>
                </a:solidFill>
                <a:latin typeface="Calibri" pitchFamily="34" charset="0"/>
                <a:ea typeface="Calibri" pitchFamily="34" charset="-122"/>
                <a:cs typeface="Calibri" pitchFamily="34" charset="-120"/>
              </a:rPr>
              <a:t> — </a:t>
            </a:r>
            <a:pPr indent="0" marL="0">
              <a:buNone/>
            </a:pPr>
            <a:r>
              <a:rPr lang="en-US" sz="2200" b="1" dirty="0">
                <a:solidFill>
                  <a:srgbClr val="FFD700"/>
                </a:solidFill>
                <a:latin typeface="Calibri" pitchFamily="34" charset="0"/>
                <a:ea typeface="Calibri" pitchFamily="34" charset="-122"/>
                <a:cs typeface="Calibri" pitchFamily="34" charset="-120"/>
              </a:rPr>
              <a:t>The Ansoff Matrix</a:t>
            </a:r>
            <a:endParaRPr lang="en-US" sz="2200" dirty="0"/>
          </a:p>
        </p:txBody>
      </p:sp>
      <p:sp>
        <p:nvSpPr>
          <p:cNvPr id="4" name="Text 2"/>
          <p:cNvSpPr/>
          <p:nvPr/>
        </p:nvSpPr>
        <p:spPr>
          <a:xfrm>
            <a:off x="320040" y="868680"/>
            <a:ext cx="4663440" cy="411480"/>
          </a:xfrm>
          <a:prstGeom prst="rect">
            <a:avLst/>
          </a:prstGeom>
          <a:noFill/>
          <a:ln/>
        </p:spPr>
        <p:txBody>
          <a:bodyPr wrap="square" rtlCol="0" anchor="ctr"/>
          <a:lstStyle/>
          <a:p>
            <a:pPr indent="0" marL="0">
              <a:buNone/>
            </a:pPr>
            <a:r>
              <a:rPr lang="en-US" sz="1600" b="1" dirty="0">
                <a:solidFill>
                  <a:srgbClr val="1B2A4A"/>
                </a:solidFill>
                <a:latin typeface="Calibri" pitchFamily="34" charset="0"/>
                <a:ea typeface="Calibri" pitchFamily="34" charset="-122"/>
                <a:cs typeface="Calibri" pitchFamily="34" charset="-120"/>
              </a:rPr>
              <a:t>What is the Ansoff Matrix?</a:t>
            </a:r>
            <a:endParaRPr lang="en-US" sz="1600" dirty="0"/>
          </a:p>
        </p:txBody>
      </p:sp>
      <p:sp>
        <p:nvSpPr>
          <p:cNvPr id="5" name="Text 3"/>
          <p:cNvSpPr/>
          <p:nvPr/>
        </p:nvSpPr>
        <p:spPr>
          <a:xfrm>
            <a:off x="320040" y="1261872"/>
            <a:ext cx="4663440" cy="1828800"/>
          </a:xfrm>
          <a:prstGeom prst="rect">
            <a:avLst/>
          </a:prstGeom>
          <a:noFill/>
          <a:ln/>
        </p:spPr>
        <p:txBody>
          <a:bodyPr wrap="square" rtlCol="0" anchor="ctr"/>
          <a:lstStyle/>
          <a:p>
            <a:pPr marL="342900" indent="-342900">
              <a:lnSpc>
                <a:spcPct val="120000"/>
              </a:lnSpc>
              <a:spcAft>
                <a:spcPts val="400"/>
              </a:spcAft>
              <a:buSzPct val="100000"/>
              <a:buChar char="•"/>
            </a:pPr>
            <a:r>
              <a:rPr lang="en-US" sz="1300" b="1" dirty="0">
                <a:solidFill>
                  <a:srgbClr val="1E293B"/>
                </a:solidFill>
                <a:latin typeface="Calibri" pitchFamily="34" charset="0"/>
                <a:ea typeface="Calibri" pitchFamily="34" charset="-122"/>
                <a:cs typeface="Calibri" pitchFamily="34" charset="-120"/>
              </a:rPr>
              <a:t>Developed by Igor Ansoff (1957)</a:t>
            </a:r>
            <a:endParaRPr lang="en-US" sz="1300" dirty="0"/>
          </a:p>
          <a:p>
            <a:pPr indent="0" marL="0">
              <a:lnSpc>
                <a:spcPct val="120000"/>
              </a:lnSpc>
              <a:spcAft>
                <a:spcPts val="400"/>
              </a:spcAft>
              <a:buNone/>
            </a:pPr>
            <a:r>
              <a:rPr lang="en-US" sz="1300" dirty="0">
                <a:solidFill>
                  <a:srgbClr val="1E293B"/>
                </a:solidFill>
                <a:latin typeface="Calibri" pitchFamily="34" charset="0"/>
                <a:ea typeface="Calibri" pitchFamily="34" charset="-122"/>
                <a:cs typeface="Calibri" pitchFamily="34" charset="-120"/>
              </a:rPr>
              <a:t>Originally published in </a:t>
            </a:r>
            <a:pPr indent="0" marL="0">
              <a:lnSpc>
                <a:spcPct val="120000"/>
              </a:lnSpc>
              <a:spcAft>
                <a:spcPts val="400"/>
              </a:spcAft>
              <a:buNone/>
            </a:pPr>
            <a:r>
              <a:rPr lang="en-US" sz="1300" i="1" dirty="0">
                <a:solidFill>
                  <a:srgbClr val="1E293B"/>
                </a:solidFill>
                <a:latin typeface="Calibri" pitchFamily="34" charset="0"/>
                <a:ea typeface="Calibri" pitchFamily="34" charset="-122"/>
                <a:cs typeface="Calibri" pitchFamily="34" charset="-120"/>
              </a:rPr>
              <a:t>Harvard Business Review</a:t>
            </a:r>
            <a:endParaRPr lang="en-US" sz="1300" dirty="0"/>
          </a:p>
          <a:p>
            <a:pPr marL="342900" indent="-342900">
              <a:lnSpc>
                <a:spcPct val="120000"/>
              </a:lnSpc>
              <a:spcAft>
                <a:spcPts val="400"/>
              </a:spcAft>
              <a:buSzPct val="100000"/>
              <a:buChar char="•"/>
            </a:pPr>
            <a:r>
              <a:rPr lang="en-US" sz="1300" dirty="0">
                <a:solidFill>
                  <a:srgbClr val="1E293B"/>
                </a:solidFill>
                <a:latin typeface="Calibri" pitchFamily="34" charset="0"/>
                <a:ea typeface="Calibri" pitchFamily="34" charset="-122"/>
                <a:cs typeface="Calibri" pitchFamily="34" charset="-120"/>
              </a:rPr>
              <a:t>Also known as the 'Product-Market Matrix'</a:t>
            </a:r>
            <a:endParaRPr lang="en-US" sz="1300" dirty="0"/>
          </a:p>
          <a:p>
            <a:pPr marL="342900" indent="-342900">
              <a:lnSpc>
                <a:spcPct val="120000"/>
              </a:lnSpc>
              <a:spcAft>
                <a:spcPts val="400"/>
              </a:spcAft>
              <a:buSzPct val="100000"/>
              <a:buChar char="•"/>
            </a:pPr>
            <a:r>
              <a:rPr lang="en-US" sz="1300" dirty="0">
                <a:solidFill>
                  <a:srgbClr val="1E293B"/>
                </a:solidFill>
                <a:latin typeface="Calibri" pitchFamily="34" charset="0"/>
                <a:ea typeface="Calibri" pitchFamily="34" charset="-122"/>
                <a:cs typeface="Calibri" pitchFamily="34" charset="-120"/>
              </a:rPr>
              <a:t>Identifies four strategic growth options based on combinations of new/existing products and markets</a:t>
            </a:r>
            <a:endParaRPr lang="en-US" sz="1300" dirty="0"/>
          </a:p>
          <a:p>
            <a:pPr marL="342900" indent="-342900">
              <a:lnSpc>
                <a:spcPct val="120000"/>
              </a:lnSpc>
              <a:spcAft>
                <a:spcPts val="400"/>
              </a:spcAft>
              <a:buSzPct val="100000"/>
              <a:buChar char="•"/>
            </a:pPr>
            <a:r>
              <a:rPr lang="en-US" sz="1300" dirty="0">
                <a:solidFill>
                  <a:srgbClr val="1E293B"/>
                </a:solidFill>
                <a:latin typeface="Calibri" pitchFamily="34" charset="0"/>
                <a:ea typeface="Calibri" pitchFamily="34" charset="-122"/>
                <a:cs typeface="Calibri" pitchFamily="34" charset="-120"/>
              </a:rPr>
              <a:t>Still a foundational tool in strategic planning</a:t>
            </a:r>
            <a:endParaRPr lang="en-US" sz="1300" dirty="0"/>
          </a:p>
        </p:txBody>
      </p:sp>
      <p:sp>
        <p:nvSpPr>
          <p:cNvPr id="6" name="Shape 4"/>
          <p:cNvSpPr/>
          <p:nvPr/>
        </p:nvSpPr>
        <p:spPr>
          <a:xfrm>
            <a:off x="320040" y="3154680"/>
            <a:ext cx="4663440" cy="749808"/>
          </a:xfrm>
          <a:prstGeom prst="rect">
            <a:avLst/>
          </a:prstGeom>
          <a:solidFill>
            <a:srgbClr val="E8EEF4"/>
          </a:solidFill>
          <a:ln w="12700">
            <a:solidFill>
              <a:srgbClr val="1B6B8A"/>
            </a:solidFill>
            <a:prstDash val="solid"/>
          </a:ln>
        </p:spPr>
      </p:sp>
      <p:sp>
        <p:nvSpPr>
          <p:cNvPr id="7" name="Text 5"/>
          <p:cNvSpPr/>
          <p:nvPr/>
        </p:nvSpPr>
        <p:spPr>
          <a:xfrm>
            <a:off x="411480" y="3200400"/>
            <a:ext cx="4480560" cy="658368"/>
          </a:xfrm>
          <a:prstGeom prst="rect">
            <a:avLst/>
          </a:prstGeom>
          <a:noFill/>
          <a:ln/>
        </p:spPr>
        <p:txBody>
          <a:bodyPr wrap="square" rtlCol="0" anchor="ctr"/>
          <a:lstStyle/>
          <a:p>
            <a:pPr indent="0" marL="0">
              <a:buNone/>
            </a:pPr>
            <a:r>
              <a:rPr lang="en-US" sz="1050" b="1" dirty="0">
                <a:solidFill>
                  <a:srgbClr val="1B6B8A"/>
                </a:solidFill>
                <a:latin typeface="Calibri" pitchFamily="34" charset="0"/>
                <a:ea typeface="Calibri" pitchFamily="34" charset="-122"/>
                <a:cs typeface="Calibri" pitchFamily="34" charset="-120"/>
              </a:rPr>
              <a:t>📚 Key Reference
</a:t>
            </a:r>
            <a:endParaRPr lang="en-US" sz="1050" dirty="0"/>
          </a:p>
          <a:p>
            <a:pPr indent="0" marL="0">
              <a:buNone/>
            </a:pPr>
            <a:r>
              <a:rPr lang="en-US" sz="1050" dirty="0">
                <a:solidFill>
                  <a:srgbClr val="1E293B"/>
                </a:solidFill>
                <a:latin typeface="Calibri" pitchFamily="34" charset="0"/>
                <a:ea typeface="Calibri" pitchFamily="34" charset="-122"/>
                <a:cs typeface="Calibri" pitchFamily="34" charset="-120"/>
              </a:rPr>
              <a:t>Johnson, G., Whittington, R., Scholes, K., Angwin, D. &amp; Regnér, P. (2023). </a:t>
            </a:r>
            <a:pPr indent="0" marL="0">
              <a:buNone/>
            </a:pPr>
            <a:r>
              <a:rPr lang="en-US" sz="1050" i="1" dirty="0">
                <a:solidFill>
                  <a:srgbClr val="1E293B"/>
                </a:solidFill>
                <a:latin typeface="Calibri" pitchFamily="34" charset="0"/>
                <a:ea typeface="Calibri" pitchFamily="34" charset="-122"/>
                <a:cs typeface="Calibri" pitchFamily="34" charset="-120"/>
              </a:rPr>
              <a:t>Exploring Strategy: Text and Cases</a:t>
            </a:r>
            <a:pPr indent="0" marL="0">
              <a:buNone/>
            </a:pPr>
            <a:r>
              <a:rPr lang="en-US" sz="1050" dirty="0">
                <a:solidFill>
                  <a:srgbClr val="1E293B"/>
                </a:solidFill>
                <a:latin typeface="Calibri" pitchFamily="34" charset="0"/>
                <a:ea typeface="Calibri" pitchFamily="34" charset="-122"/>
                <a:cs typeface="Calibri" pitchFamily="34" charset="-120"/>
              </a:rPr>
              <a:t>, 12th ed. Pearson.</a:t>
            </a:r>
            <a:endParaRPr lang="en-US" sz="1050" dirty="0"/>
          </a:p>
        </p:txBody>
      </p:sp>
      <p:pic>
        <p:nvPicPr>
          <p:cNvPr id="8" name="Image 0" descr="/home/claude/ansoff_matrix.png">    </p:cNvPr>
          <p:cNvPicPr>
            <a:picLocks noChangeAspect="1"/>
          </p:cNvPicPr>
          <p:nvPr/>
        </p:nvPicPr>
        <p:blipFill>
          <a:blip r:embed="rId1"/>
          <a:stretch>
            <a:fillRect/>
          </a:stretch>
        </p:blipFill>
        <p:spPr>
          <a:xfrm>
            <a:off x="5166360" y="804672"/>
            <a:ext cx="3657600" cy="3200400"/>
          </a:xfrm>
          <a:prstGeom prst="rect">
            <a:avLst/>
          </a:prstGeom>
        </p:spPr>
      </p:pic>
      <p:sp>
        <p:nvSpPr>
          <p:cNvPr id="9" name="Text 6"/>
          <p:cNvSpPr/>
          <p:nvPr/>
        </p:nvSpPr>
        <p:spPr>
          <a:xfrm>
            <a:off x="5166360" y="3977640"/>
            <a:ext cx="3657600" cy="274320"/>
          </a:xfrm>
          <a:prstGeom prst="rect">
            <a:avLst/>
          </a:prstGeom>
          <a:noFill/>
          <a:ln/>
        </p:spPr>
        <p:txBody>
          <a:bodyPr wrap="square" rtlCol="0" anchor="ctr"/>
          <a:lstStyle/>
          <a:p>
            <a:pPr algn="ctr" indent="0" marL="0">
              <a:buNone/>
            </a:pPr>
            <a:r>
              <a:rPr lang="en-US" sz="900" i="1" dirty="0">
                <a:solidFill>
                  <a:srgbClr val="64748B"/>
                </a:solidFill>
                <a:latin typeface="Calibri" pitchFamily="34" charset="0"/>
                <a:ea typeface="Calibri" pitchFamily="34" charset="-122"/>
                <a:cs typeface="Calibri" pitchFamily="34" charset="-120"/>
              </a:rPr>
              <a:t>The Ansoff Matrix — four strategic growth options</a:t>
            </a:r>
            <a:endParaRPr lang="en-US" sz="900" dirty="0"/>
          </a:p>
        </p:txBody>
      </p:sp>
      <p:pic>
        <p:nvPicPr>
          <p:cNvPr id="10" name="Image 1" descr="/home/claude/logo.png">    </p:cNvPr>
          <p:cNvPicPr>
            <a:picLocks noChangeAspect="1"/>
          </p:cNvPicPr>
          <p:nvPr/>
        </p:nvPicPr>
        <p:blipFill>
          <a:blip r:embed="rId2"/>
          <a:stretch>
            <a:fillRect/>
          </a:stretch>
        </p:blipFill>
        <p:spPr>
          <a:xfrm>
            <a:off x="164592" y="4572000"/>
            <a:ext cx="1645920" cy="502920"/>
          </a:xfrm>
          <a:prstGeom prst="rect">
            <a:avLst/>
          </a:prstGeom>
        </p:spPr>
      </p:pic>
      <p:sp>
        <p:nvSpPr>
          <p:cNvPr id="11" name="Shape 7"/>
          <p:cNvSpPr/>
          <p:nvPr/>
        </p:nvSpPr>
        <p:spPr>
          <a:xfrm>
            <a:off x="0" y="5074920"/>
            <a:ext cx="9144000" cy="68580"/>
          </a:xfrm>
          <a:prstGeom prst="rect">
            <a:avLst/>
          </a:prstGeom>
          <a:solidFill>
            <a:srgbClr val="C00000"/>
          </a:solidFill>
          <a:ln w="12700">
            <a:solidFill>
              <a:srgbClr val="C00000"/>
            </a:solidFill>
            <a:prstDash val="solid"/>
          </a:ln>
        </p:spPr>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5F7FA"/>
        </a:solidFill>
      </p:bgPr>
    </p:bg>
    <p:spTree>
      <p:nvGrpSpPr>
        <p:cNvPr id="1" name=""/>
        <p:cNvGrpSpPr/>
        <p:nvPr/>
      </p:nvGrpSpPr>
      <p:grpSpPr>
        <a:xfrm>
          <a:off x="0" y="0"/>
          <a:ext cx="0" cy="0"/>
          <a:chOff x="0" y="0"/>
          <a:chExt cx="0" cy="0"/>
        </a:xfrm>
      </p:grpSpPr>
      <p:sp>
        <p:nvSpPr>
          <p:cNvPr id="2" name="Shape 0"/>
          <p:cNvSpPr/>
          <p:nvPr/>
        </p:nvSpPr>
        <p:spPr>
          <a:xfrm>
            <a:off x="0" y="0"/>
            <a:ext cx="9144000" cy="713232"/>
          </a:xfrm>
          <a:prstGeom prst="rect">
            <a:avLst/>
          </a:prstGeom>
          <a:solidFill>
            <a:srgbClr val="1565C0"/>
          </a:solidFill>
          <a:ln w="12700">
            <a:solidFill>
              <a:srgbClr val="1565C0"/>
            </a:solidFill>
            <a:prstDash val="solid"/>
          </a:ln>
        </p:spPr>
      </p:sp>
      <p:sp>
        <p:nvSpPr>
          <p:cNvPr id="3" name="Text 1"/>
          <p:cNvSpPr/>
          <p:nvPr/>
        </p:nvSpPr>
        <p:spPr>
          <a:xfrm>
            <a:off x="274320" y="73152"/>
            <a:ext cx="8595360" cy="566928"/>
          </a:xfrm>
          <a:prstGeom prst="rect">
            <a:avLst/>
          </a:prstGeom>
          <a:noFill/>
          <a:ln/>
        </p:spPr>
        <p:txBody>
          <a:bodyPr wrap="square" lIns="0" tIns="0" rIns="0" bIns="0" rtlCol="0" anchor="ctr"/>
          <a:lstStyle/>
          <a:p>
            <a:pPr indent="0" marL="0">
              <a:buNone/>
            </a:pPr>
            <a:r>
              <a:rPr lang="en-US" sz="2200" dirty="0">
                <a:solidFill>
                  <a:srgbClr val="FFFFFF"/>
                </a:solidFill>
                <a:latin typeface="Calibri" pitchFamily="34" charset="0"/>
                <a:ea typeface="Calibri" pitchFamily="34" charset="-122"/>
                <a:cs typeface="Calibri" pitchFamily="34" charset="-120"/>
              </a:rPr>
              <a:t>Ansoff Matrix</a:t>
            </a:r>
            <a:pPr indent="0" marL="0">
              <a:buNone/>
            </a:pPr>
            <a:r>
              <a:rPr lang="en-US" sz="2200" dirty="0">
                <a:solidFill>
                  <a:srgbClr val="AABDD4"/>
                </a:solidFill>
                <a:latin typeface="Calibri" pitchFamily="34" charset="0"/>
                <a:ea typeface="Calibri" pitchFamily="34" charset="-122"/>
                <a:cs typeface="Calibri" pitchFamily="34" charset="-120"/>
              </a:rPr>
              <a:t> — </a:t>
            </a:r>
            <a:pPr indent="0" marL="0">
              <a:buNone/>
            </a:pPr>
            <a:r>
              <a:rPr lang="en-US" sz="2200" b="1" dirty="0">
                <a:solidFill>
                  <a:srgbClr val="FFD700"/>
                </a:solidFill>
                <a:latin typeface="Calibri" pitchFamily="34" charset="0"/>
                <a:ea typeface="Calibri" pitchFamily="34" charset="-122"/>
                <a:cs typeface="Calibri" pitchFamily="34" charset="-120"/>
              </a:rPr>
              <a:t>1. Market Penetration</a:t>
            </a:r>
            <a:endParaRPr lang="en-US" sz="2200" dirty="0"/>
          </a:p>
        </p:txBody>
      </p:sp>
      <p:sp>
        <p:nvSpPr>
          <p:cNvPr id="4" name="Shape 2"/>
          <p:cNvSpPr/>
          <p:nvPr/>
        </p:nvSpPr>
        <p:spPr>
          <a:xfrm>
            <a:off x="320040" y="822960"/>
            <a:ext cx="2743200" cy="502920"/>
          </a:xfrm>
          <a:prstGeom prst="rect">
            <a:avLst/>
          </a:prstGeom>
          <a:solidFill>
            <a:srgbClr val="1565C0"/>
          </a:solidFill>
          <a:ln w="12700">
            <a:solidFill>
              <a:srgbClr val="1565C0"/>
            </a:solidFill>
            <a:prstDash val="solid"/>
          </a:ln>
        </p:spPr>
      </p:sp>
      <p:sp>
        <p:nvSpPr>
          <p:cNvPr id="5" name="Text 3"/>
          <p:cNvSpPr/>
          <p:nvPr/>
        </p:nvSpPr>
        <p:spPr>
          <a:xfrm>
            <a:off x="320040" y="822960"/>
            <a:ext cx="2743200" cy="502920"/>
          </a:xfrm>
          <a:prstGeom prst="rect">
            <a:avLst/>
          </a:prstGeom>
          <a:noFill/>
          <a:ln/>
        </p:spPr>
        <p:txBody>
          <a:bodyPr wrap="square" lIns="0" tIns="0" rIns="0" bIns="0" rtlCol="0" anchor="ctr"/>
          <a:lstStyle/>
          <a:p>
            <a:pPr algn="ctr" indent="0" marL="0">
              <a:buNone/>
            </a:pPr>
            <a:r>
              <a:rPr lang="en-US" sz="1100" b="1" dirty="0">
                <a:solidFill>
                  <a:srgbClr val="FFFFFF"/>
                </a:solidFill>
                <a:latin typeface="Calibri" pitchFamily="34" charset="0"/>
                <a:ea typeface="Calibri" pitchFamily="34" charset="-122"/>
                <a:cs typeface="Calibri" pitchFamily="34" charset="-120"/>
              </a:rPr>
              <a:t>Existing Product  ×  Existing Market</a:t>
            </a:r>
            <a:endParaRPr lang="en-US" sz="1100" dirty="0"/>
          </a:p>
        </p:txBody>
      </p:sp>
      <p:sp>
        <p:nvSpPr>
          <p:cNvPr id="6" name="Text 4"/>
          <p:cNvSpPr/>
          <p:nvPr/>
        </p:nvSpPr>
        <p:spPr>
          <a:xfrm>
            <a:off x="320040" y="1444752"/>
            <a:ext cx="8503920" cy="292608"/>
          </a:xfrm>
          <a:prstGeom prst="rect">
            <a:avLst/>
          </a:prstGeom>
          <a:noFill/>
          <a:ln/>
        </p:spPr>
        <p:txBody>
          <a:bodyPr wrap="square" rtlCol="0" anchor="ctr"/>
          <a:lstStyle/>
          <a:p>
            <a:pPr indent="0" marL="0">
              <a:buNone/>
            </a:pPr>
            <a:r>
              <a:rPr lang="en-US" sz="1400" b="1" dirty="0">
                <a:solidFill>
                  <a:srgbClr val="1565C0"/>
                </a:solidFill>
                <a:latin typeface="Calibri" pitchFamily="34" charset="0"/>
                <a:ea typeface="Calibri" pitchFamily="34" charset="-122"/>
                <a:cs typeface="Calibri" pitchFamily="34" charset="-120"/>
              </a:rPr>
              <a:t>Definition</a:t>
            </a:r>
            <a:endParaRPr lang="en-US" sz="1400" dirty="0"/>
          </a:p>
        </p:txBody>
      </p:sp>
      <p:sp>
        <p:nvSpPr>
          <p:cNvPr id="7" name="Text 5"/>
          <p:cNvSpPr/>
          <p:nvPr/>
        </p:nvSpPr>
        <p:spPr>
          <a:xfrm>
            <a:off x="320040" y="1719072"/>
            <a:ext cx="8503920" cy="658368"/>
          </a:xfrm>
          <a:prstGeom prst="rect">
            <a:avLst/>
          </a:prstGeom>
          <a:noFill/>
          <a:ln/>
        </p:spPr>
        <p:txBody>
          <a:bodyPr wrap="square" rtlCol="0" anchor="ctr"/>
          <a:lstStyle/>
          <a:p>
            <a:pPr indent="0" marL="0">
              <a:lnSpc>
                <a:spcPct val="130000"/>
              </a:lnSpc>
              <a:buNone/>
            </a:pPr>
            <a:r>
              <a:rPr lang="en-US" sz="1250" dirty="0">
                <a:solidFill>
                  <a:srgbClr val="1E293B"/>
                </a:solidFill>
                <a:latin typeface="Calibri" pitchFamily="34" charset="0"/>
                <a:ea typeface="Calibri" pitchFamily="34" charset="-122"/>
                <a:cs typeface="Calibri" pitchFamily="34" charset="-120"/>
              </a:rPr>
              <a:t>Market penetration involves selling more of an existing product in existing markets. It is the lowest-risk option in the Ansoff Matrix. Firms pursue this through pricing, promotions, loyalty programmes, or by taking share from competitors.</a:t>
            </a:r>
            <a:endParaRPr lang="en-US" sz="1250" dirty="0"/>
          </a:p>
        </p:txBody>
      </p:sp>
      <p:sp>
        <p:nvSpPr>
          <p:cNvPr id="8" name="Text 6"/>
          <p:cNvSpPr/>
          <p:nvPr/>
        </p:nvSpPr>
        <p:spPr>
          <a:xfrm>
            <a:off x="320040" y="2450592"/>
            <a:ext cx="4114800" cy="274320"/>
          </a:xfrm>
          <a:prstGeom prst="rect">
            <a:avLst/>
          </a:prstGeom>
          <a:noFill/>
          <a:ln/>
        </p:spPr>
        <p:txBody>
          <a:bodyPr wrap="square" rtlCol="0" anchor="ctr"/>
          <a:lstStyle/>
          <a:p>
            <a:pPr indent="0" marL="0">
              <a:buNone/>
            </a:pPr>
            <a:r>
              <a:rPr lang="en-US" sz="1300" b="1" dirty="0">
                <a:solidFill>
                  <a:srgbClr val="1B2A4A"/>
                </a:solidFill>
                <a:latin typeface="Calibri" pitchFamily="34" charset="0"/>
                <a:ea typeface="Calibri" pitchFamily="34" charset="-122"/>
                <a:cs typeface="Calibri" pitchFamily="34" charset="-120"/>
              </a:rPr>
              <a:t>Key Tactics</a:t>
            </a:r>
            <a:endParaRPr lang="en-US" sz="1300" dirty="0"/>
          </a:p>
        </p:txBody>
      </p:sp>
      <p:sp>
        <p:nvSpPr>
          <p:cNvPr id="9" name="Text 7"/>
          <p:cNvSpPr/>
          <p:nvPr/>
        </p:nvSpPr>
        <p:spPr>
          <a:xfrm>
            <a:off x="320040" y="2724912"/>
            <a:ext cx="4114800" cy="1234440"/>
          </a:xfrm>
          <a:prstGeom prst="rect">
            <a:avLst/>
          </a:prstGeom>
          <a:noFill/>
          <a:ln/>
        </p:spPr>
        <p:txBody>
          <a:bodyPr wrap="square" rtlCol="0" anchor="ctr"/>
          <a:lstStyle/>
          <a:p>
            <a:pPr marL="342900" indent="-342900">
              <a:spcAft>
                <a:spcPts val="300"/>
              </a:spcAft>
              <a:buSzPct val="100000"/>
              <a:buChar char="•"/>
            </a:pPr>
            <a:r>
              <a:rPr lang="en-US" sz="1200" dirty="0">
                <a:solidFill>
                  <a:srgbClr val="1E293B"/>
                </a:solidFill>
                <a:latin typeface="Calibri" pitchFamily="34" charset="0"/>
                <a:ea typeface="Calibri" pitchFamily="34" charset="-122"/>
                <a:cs typeface="Calibri" pitchFamily="34" charset="-120"/>
              </a:rPr>
              <a:t>Competitive pricing or promotional campaigns</a:t>
            </a:r>
            <a:endParaRPr lang="en-US" sz="1200" dirty="0"/>
          </a:p>
          <a:p>
            <a:pPr marL="342900" indent="-342900">
              <a:spcAft>
                <a:spcPts val="300"/>
              </a:spcAft>
              <a:buSzPct val="100000"/>
              <a:buChar char="•"/>
            </a:pPr>
            <a:r>
              <a:rPr lang="en-US" sz="1200" dirty="0">
                <a:solidFill>
                  <a:srgbClr val="1E293B"/>
                </a:solidFill>
                <a:latin typeface="Calibri" pitchFamily="34" charset="0"/>
                <a:ea typeface="Calibri" pitchFamily="34" charset="-122"/>
                <a:cs typeface="Calibri" pitchFamily="34" charset="-120"/>
              </a:rPr>
              <a:t>Loyalty programmes to increase purchase frequency</a:t>
            </a:r>
            <a:endParaRPr lang="en-US" sz="1200" dirty="0"/>
          </a:p>
          <a:p>
            <a:pPr marL="342900" indent="-342900">
              <a:spcAft>
                <a:spcPts val="300"/>
              </a:spcAft>
              <a:buSzPct val="100000"/>
              <a:buChar char="•"/>
            </a:pPr>
            <a:r>
              <a:rPr lang="en-US" sz="1200" dirty="0">
                <a:solidFill>
                  <a:srgbClr val="1E293B"/>
                </a:solidFill>
                <a:latin typeface="Calibri" pitchFamily="34" charset="0"/>
                <a:ea typeface="Calibri" pitchFamily="34" charset="-122"/>
                <a:cs typeface="Calibri" pitchFamily="34" charset="-120"/>
              </a:rPr>
              <a:t>Improved customer experience or convenience</a:t>
            </a:r>
            <a:endParaRPr lang="en-US" sz="1200" dirty="0"/>
          </a:p>
          <a:p>
            <a:pPr marL="342900" indent="-342900">
              <a:spcAft>
                <a:spcPts val="300"/>
              </a:spcAft>
              <a:buSzPct val="100000"/>
              <a:buChar char="•"/>
            </a:pPr>
            <a:r>
              <a:rPr lang="en-US" sz="1200" dirty="0">
                <a:solidFill>
                  <a:srgbClr val="1E293B"/>
                </a:solidFill>
                <a:latin typeface="Calibri" pitchFamily="34" charset="0"/>
                <a:ea typeface="Calibri" pitchFamily="34" charset="-122"/>
                <a:cs typeface="Calibri" pitchFamily="34" charset="-120"/>
              </a:rPr>
              <a:t>B2B: strengthen key account management</a:t>
            </a:r>
            <a:endParaRPr lang="en-US" sz="1200" dirty="0"/>
          </a:p>
        </p:txBody>
      </p:sp>
      <p:sp>
        <p:nvSpPr>
          <p:cNvPr id="10" name="Shape 8"/>
          <p:cNvSpPr/>
          <p:nvPr/>
        </p:nvSpPr>
        <p:spPr>
          <a:xfrm>
            <a:off x="4617720" y="2395728"/>
            <a:ext cx="4206240" cy="1572768"/>
          </a:xfrm>
          <a:prstGeom prst="rect">
            <a:avLst/>
          </a:prstGeom>
          <a:solidFill>
            <a:srgbClr val="E8F0FB"/>
          </a:solidFill>
          <a:ln w="19050">
            <a:solidFill>
              <a:srgbClr val="1565C0"/>
            </a:solidFill>
            <a:prstDash val="solid"/>
          </a:ln>
        </p:spPr>
      </p:sp>
      <p:sp>
        <p:nvSpPr>
          <p:cNvPr id="11" name="Text 9"/>
          <p:cNvSpPr/>
          <p:nvPr/>
        </p:nvSpPr>
        <p:spPr>
          <a:xfrm>
            <a:off x="4709160" y="2450592"/>
            <a:ext cx="4023360" cy="320040"/>
          </a:xfrm>
          <a:prstGeom prst="rect">
            <a:avLst/>
          </a:prstGeom>
          <a:noFill/>
          <a:ln/>
        </p:spPr>
        <p:txBody>
          <a:bodyPr wrap="square" rtlCol="0" anchor="ctr"/>
          <a:lstStyle/>
          <a:p>
            <a:pPr indent="0" marL="0">
              <a:buNone/>
            </a:pPr>
            <a:r>
              <a:rPr lang="en-US" sz="1200" b="1" dirty="0">
                <a:solidFill>
                  <a:srgbClr val="1565C0"/>
                </a:solidFill>
                <a:latin typeface="Calibri" pitchFamily="34" charset="0"/>
                <a:ea typeface="Calibri" pitchFamily="34" charset="-122"/>
                <a:cs typeface="Calibri" pitchFamily="34" charset="-120"/>
              </a:rPr>
              <a:t>💼 Business Example</a:t>
            </a:r>
            <a:endParaRPr lang="en-US" sz="1200" dirty="0"/>
          </a:p>
        </p:txBody>
      </p:sp>
      <p:sp>
        <p:nvSpPr>
          <p:cNvPr id="12" name="Text 10"/>
          <p:cNvSpPr/>
          <p:nvPr/>
        </p:nvSpPr>
        <p:spPr>
          <a:xfrm>
            <a:off x="4709160" y="2761488"/>
            <a:ext cx="4023360" cy="1115568"/>
          </a:xfrm>
          <a:prstGeom prst="rect">
            <a:avLst/>
          </a:prstGeom>
          <a:noFill/>
          <a:ln/>
        </p:spPr>
        <p:txBody>
          <a:bodyPr wrap="square" rtlCol="0" anchor="ctr"/>
          <a:lstStyle/>
          <a:p>
            <a:pPr indent="0" marL="0">
              <a:lnSpc>
                <a:spcPct val="125000"/>
              </a:lnSpc>
              <a:buNone/>
            </a:pPr>
            <a:r>
              <a:rPr lang="en-US" sz="1100" dirty="0">
                <a:solidFill>
                  <a:srgbClr val="1E293B"/>
                </a:solidFill>
                <a:latin typeface="Calibri" pitchFamily="34" charset="0"/>
                <a:ea typeface="Calibri" pitchFamily="34" charset="-122"/>
                <a:cs typeface="Calibri" pitchFamily="34" charset="-120"/>
              </a:rPr>
              <a:t>McDonald's — 'Loose Change' value menus and the McDonald's app loyalty scheme (My McDonald's Rewards) are classic market penetration tools. By offering discounted bundle deals and digital rewards, McDonald's increases visit frequency and average spend among existing UK customers without entering new markets.</a:t>
            </a:r>
            <a:endParaRPr lang="en-US" sz="1100" dirty="0"/>
          </a:p>
        </p:txBody>
      </p:sp>
      <p:sp>
        <p:nvSpPr>
          <p:cNvPr id="13" name="Text 11"/>
          <p:cNvSpPr/>
          <p:nvPr/>
        </p:nvSpPr>
        <p:spPr>
          <a:xfrm>
            <a:off x="320040" y="4041648"/>
            <a:ext cx="8503920" cy="274320"/>
          </a:xfrm>
          <a:prstGeom prst="rect">
            <a:avLst/>
          </a:prstGeom>
          <a:noFill/>
          <a:ln/>
        </p:spPr>
        <p:txBody>
          <a:bodyPr wrap="square" rtlCol="0" anchor="ctr"/>
          <a:lstStyle/>
          <a:p>
            <a:pPr indent="0" marL="0">
              <a:buNone/>
            </a:pPr>
            <a:r>
              <a:rPr lang="en-US" sz="900" i="1" dirty="0">
                <a:solidFill>
                  <a:srgbClr val="64748B"/>
                </a:solidFill>
                <a:latin typeface="Calibri" pitchFamily="34" charset="0"/>
                <a:ea typeface="Calibri" pitchFamily="34" charset="-122"/>
                <a:cs typeface="Calibri" pitchFamily="34" charset="-120"/>
              </a:rPr>
              <a:t>Source: Johnson et al. (2023), Exploring Strategy, 12th ed., p. 258–260</a:t>
            </a:r>
            <a:endParaRPr lang="en-US" sz="900" dirty="0"/>
          </a:p>
        </p:txBody>
      </p:sp>
      <p:pic>
        <p:nvPicPr>
          <p:cNvPr id="14" name="Image 0" descr="/home/claude/logo.png">    </p:cNvPr>
          <p:cNvPicPr>
            <a:picLocks noChangeAspect="1"/>
          </p:cNvPicPr>
          <p:nvPr/>
        </p:nvPicPr>
        <p:blipFill>
          <a:blip r:embed="rId1"/>
          <a:stretch>
            <a:fillRect/>
          </a:stretch>
        </p:blipFill>
        <p:spPr>
          <a:xfrm>
            <a:off x="164592" y="4572000"/>
            <a:ext cx="1645920" cy="502920"/>
          </a:xfrm>
          <a:prstGeom prst="rect">
            <a:avLst/>
          </a:prstGeom>
        </p:spPr>
      </p:pic>
      <p:sp>
        <p:nvSpPr>
          <p:cNvPr id="15" name="Shape 12"/>
          <p:cNvSpPr/>
          <p:nvPr/>
        </p:nvSpPr>
        <p:spPr>
          <a:xfrm>
            <a:off x="0" y="5074920"/>
            <a:ext cx="9144000" cy="68580"/>
          </a:xfrm>
          <a:prstGeom prst="rect">
            <a:avLst/>
          </a:prstGeom>
          <a:solidFill>
            <a:srgbClr val="C00000"/>
          </a:solidFill>
          <a:ln w="12700">
            <a:solidFill>
              <a:srgbClr val="C00000"/>
            </a:solidFill>
            <a:prstDash val="solid"/>
          </a:ln>
        </p:spPr>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5F7FA"/>
        </a:solidFill>
      </p:bgPr>
    </p:bg>
    <p:spTree>
      <p:nvGrpSpPr>
        <p:cNvPr id="1" name=""/>
        <p:cNvGrpSpPr/>
        <p:nvPr/>
      </p:nvGrpSpPr>
      <p:grpSpPr>
        <a:xfrm>
          <a:off x="0" y="0"/>
          <a:ext cx="0" cy="0"/>
          <a:chOff x="0" y="0"/>
          <a:chExt cx="0" cy="0"/>
        </a:xfrm>
      </p:grpSpPr>
      <p:sp>
        <p:nvSpPr>
          <p:cNvPr id="2" name="Shape 0"/>
          <p:cNvSpPr/>
          <p:nvPr/>
        </p:nvSpPr>
        <p:spPr>
          <a:xfrm>
            <a:off x="0" y="0"/>
            <a:ext cx="9144000" cy="713232"/>
          </a:xfrm>
          <a:prstGeom prst="rect">
            <a:avLst/>
          </a:prstGeom>
          <a:solidFill>
            <a:srgbClr val="2E7D32"/>
          </a:solidFill>
          <a:ln w="12700">
            <a:solidFill>
              <a:srgbClr val="2E7D32"/>
            </a:solidFill>
            <a:prstDash val="solid"/>
          </a:ln>
        </p:spPr>
      </p:sp>
      <p:sp>
        <p:nvSpPr>
          <p:cNvPr id="3" name="Text 1"/>
          <p:cNvSpPr/>
          <p:nvPr/>
        </p:nvSpPr>
        <p:spPr>
          <a:xfrm>
            <a:off x="274320" y="73152"/>
            <a:ext cx="8595360" cy="566928"/>
          </a:xfrm>
          <a:prstGeom prst="rect">
            <a:avLst/>
          </a:prstGeom>
          <a:noFill/>
          <a:ln/>
        </p:spPr>
        <p:txBody>
          <a:bodyPr wrap="square" lIns="0" tIns="0" rIns="0" bIns="0" rtlCol="0" anchor="ctr"/>
          <a:lstStyle/>
          <a:p>
            <a:pPr indent="0" marL="0">
              <a:buNone/>
            </a:pPr>
            <a:r>
              <a:rPr lang="en-US" sz="2200" dirty="0">
                <a:solidFill>
                  <a:srgbClr val="FFFFFF"/>
                </a:solidFill>
                <a:latin typeface="Calibri" pitchFamily="34" charset="0"/>
                <a:ea typeface="Calibri" pitchFamily="34" charset="-122"/>
                <a:cs typeface="Calibri" pitchFamily="34" charset="-120"/>
              </a:rPr>
              <a:t>Ansoff Matrix</a:t>
            </a:r>
            <a:pPr indent="0" marL="0">
              <a:buNone/>
            </a:pPr>
            <a:r>
              <a:rPr lang="en-US" sz="2200" dirty="0">
                <a:solidFill>
                  <a:srgbClr val="AABDD4"/>
                </a:solidFill>
                <a:latin typeface="Calibri" pitchFamily="34" charset="0"/>
                <a:ea typeface="Calibri" pitchFamily="34" charset="-122"/>
                <a:cs typeface="Calibri" pitchFamily="34" charset="-120"/>
              </a:rPr>
              <a:t> — </a:t>
            </a:r>
            <a:pPr indent="0" marL="0">
              <a:buNone/>
            </a:pPr>
            <a:r>
              <a:rPr lang="en-US" sz="2200" b="1" dirty="0">
                <a:solidFill>
                  <a:srgbClr val="FFD700"/>
                </a:solidFill>
                <a:latin typeface="Calibri" pitchFamily="34" charset="0"/>
                <a:ea typeface="Calibri" pitchFamily="34" charset="-122"/>
                <a:cs typeface="Calibri" pitchFamily="34" charset="-120"/>
              </a:rPr>
              <a:t>2. Market Development</a:t>
            </a:r>
            <a:endParaRPr lang="en-US" sz="2200" dirty="0"/>
          </a:p>
        </p:txBody>
      </p:sp>
      <p:sp>
        <p:nvSpPr>
          <p:cNvPr id="4" name="Shape 2"/>
          <p:cNvSpPr/>
          <p:nvPr/>
        </p:nvSpPr>
        <p:spPr>
          <a:xfrm>
            <a:off x="320040" y="822960"/>
            <a:ext cx="2743200" cy="502920"/>
          </a:xfrm>
          <a:prstGeom prst="rect">
            <a:avLst/>
          </a:prstGeom>
          <a:solidFill>
            <a:srgbClr val="2E7D32"/>
          </a:solidFill>
          <a:ln w="12700">
            <a:solidFill>
              <a:srgbClr val="2E7D32"/>
            </a:solidFill>
            <a:prstDash val="solid"/>
          </a:ln>
        </p:spPr>
      </p:sp>
      <p:sp>
        <p:nvSpPr>
          <p:cNvPr id="5" name="Text 3"/>
          <p:cNvSpPr/>
          <p:nvPr/>
        </p:nvSpPr>
        <p:spPr>
          <a:xfrm>
            <a:off x="320040" y="822960"/>
            <a:ext cx="2743200" cy="502920"/>
          </a:xfrm>
          <a:prstGeom prst="rect">
            <a:avLst/>
          </a:prstGeom>
          <a:noFill/>
          <a:ln/>
        </p:spPr>
        <p:txBody>
          <a:bodyPr wrap="square" lIns="0" tIns="0" rIns="0" bIns="0" rtlCol="0" anchor="ctr"/>
          <a:lstStyle/>
          <a:p>
            <a:pPr algn="ctr" indent="0" marL="0">
              <a:buNone/>
            </a:pPr>
            <a:r>
              <a:rPr lang="en-US" sz="1100" b="1" dirty="0">
                <a:solidFill>
                  <a:srgbClr val="FFFFFF"/>
                </a:solidFill>
                <a:latin typeface="Calibri" pitchFamily="34" charset="0"/>
                <a:ea typeface="Calibri" pitchFamily="34" charset="-122"/>
                <a:cs typeface="Calibri" pitchFamily="34" charset="-120"/>
              </a:rPr>
              <a:t>Existing Product  ×  New Market</a:t>
            </a:r>
            <a:endParaRPr lang="en-US" sz="1100" dirty="0"/>
          </a:p>
        </p:txBody>
      </p:sp>
      <p:sp>
        <p:nvSpPr>
          <p:cNvPr id="6" name="Text 4"/>
          <p:cNvSpPr/>
          <p:nvPr/>
        </p:nvSpPr>
        <p:spPr>
          <a:xfrm>
            <a:off x="320040" y="1444752"/>
            <a:ext cx="8503920" cy="292608"/>
          </a:xfrm>
          <a:prstGeom prst="rect">
            <a:avLst/>
          </a:prstGeom>
          <a:noFill/>
          <a:ln/>
        </p:spPr>
        <p:txBody>
          <a:bodyPr wrap="square" rtlCol="0" anchor="ctr"/>
          <a:lstStyle/>
          <a:p>
            <a:pPr indent="0" marL="0">
              <a:buNone/>
            </a:pPr>
            <a:r>
              <a:rPr lang="en-US" sz="1400" b="1" dirty="0">
                <a:solidFill>
                  <a:srgbClr val="2E7D32"/>
                </a:solidFill>
                <a:latin typeface="Calibri" pitchFamily="34" charset="0"/>
                <a:ea typeface="Calibri" pitchFamily="34" charset="-122"/>
                <a:cs typeface="Calibri" pitchFamily="34" charset="-120"/>
              </a:rPr>
              <a:t>Definition</a:t>
            </a:r>
            <a:endParaRPr lang="en-US" sz="1400" dirty="0"/>
          </a:p>
        </p:txBody>
      </p:sp>
      <p:sp>
        <p:nvSpPr>
          <p:cNvPr id="7" name="Text 5"/>
          <p:cNvSpPr/>
          <p:nvPr/>
        </p:nvSpPr>
        <p:spPr>
          <a:xfrm>
            <a:off x="320040" y="1719072"/>
            <a:ext cx="8503920" cy="658368"/>
          </a:xfrm>
          <a:prstGeom prst="rect">
            <a:avLst/>
          </a:prstGeom>
          <a:noFill/>
          <a:ln/>
        </p:spPr>
        <p:txBody>
          <a:bodyPr wrap="square" rtlCol="0" anchor="ctr"/>
          <a:lstStyle/>
          <a:p>
            <a:pPr indent="0" marL="0">
              <a:lnSpc>
                <a:spcPct val="130000"/>
              </a:lnSpc>
              <a:buNone/>
            </a:pPr>
            <a:r>
              <a:rPr lang="en-US" sz="1250" dirty="0">
                <a:solidFill>
                  <a:srgbClr val="1E293B"/>
                </a:solidFill>
                <a:latin typeface="Calibri" pitchFamily="34" charset="0"/>
                <a:ea typeface="Calibri" pitchFamily="34" charset="-122"/>
                <a:cs typeface="Calibri" pitchFamily="34" charset="-120"/>
              </a:rPr>
              <a:t>Market development means introducing existing products or services into new markets — through geographic expansion, new segments, or new channels. It carries moderate risk as the product is proven but the market is unfamiliar.</a:t>
            </a:r>
            <a:endParaRPr lang="en-US" sz="1250" dirty="0"/>
          </a:p>
        </p:txBody>
      </p:sp>
      <p:sp>
        <p:nvSpPr>
          <p:cNvPr id="8" name="Text 6"/>
          <p:cNvSpPr/>
          <p:nvPr/>
        </p:nvSpPr>
        <p:spPr>
          <a:xfrm>
            <a:off x="320040" y="2450592"/>
            <a:ext cx="4114800" cy="274320"/>
          </a:xfrm>
          <a:prstGeom prst="rect">
            <a:avLst/>
          </a:prstGeom>
          <a:noFill/>
          <a:ln/>
        </p:spPr>
        <p:txBody>
          <a:bodyPr wrap="square" rtlCol="0" anchor="ctr"/>
          <a:lstStyle/>
          <a:p>
            <a:pPr indent="0" marL="0">
              <a:buNone/>
            </a:pPr>
            <a:r>
              <a:rPr lang="en-US" sz="1300" b="1" dirty="0">
                <a:solidFill>
                  <a:srgbClr val="1B2A4A"/>
                </a:solidFill>
                <a:latin typeface="Calibri" pitchFamily="34" charset="0"/>
                <a:ea typeface="Calibri" pitchFamily="34" charset="-122"/>
                <a:cs typeface="Calibri" pitchFamily="34" charset="-120"/>
              </a:rPr>
              <a:t>Key Tactics</a:t>
            </a:r>
            <a:endParaRPr lang="en-US" sz="1300" dirty="0"/>
          </a:p>
        </p:txBody>
      </p:sp>
      <p:sp>
        <p:nvSpPr>
          <p:cNvPr id="9" name="Text 7"/>
          <p:cNvSpPr/>
          <p:nvPr/>
        </p:nvSpPr>
        <p:spPr>
          <a:xfrm>
            <a:off x="320040" y="2724912"/>
            <a:ext cx="4114800" cy="1234440"/>
          </a:xfrm>
          <a:prstGeom prst="rect">
            <a:avLst/>
          </a:prstGeom>
          <a:noFill/>
          <a:ln/>
        </p:spPr>
        <p:txBody>
          <a:bodyPr wrap="square" rtlCol="0" anchor="ctr"/>
          <a:lstStyle/>
          <a:p>
            <a:pPr marL="342900" indent="-342900">
              <a:spcAft>
                <a:spcPts val="300"/>
              </a:spcAft>
              <a:buSzPct val="100000"/>
              <a:buChar char="•"/>
            </a:pPr>
            <a:r>
              <a:rPr lang="en-US" sz="1200" dirty="0">
                <a:solidFill>
                  <a:srgbClr val="1E293B"/>
                </a:solidFill>
                <a:latin typeface="Calibri" pitchFamily="34" charset="0"/>
                <a:ea typeface="Calibri" pitchFamily="34" charset="-122"/>
                <a:cs typeface="Calibri" pitchFamily="34" charset="-120"/>
              </a:rPr>
              <a:t>International/geographic expansion</a:t>
            </a:r>
            <a:endParaRPr lang="en-US" sz="1200" dirty="0"/>
          </a:p>
          <a:p>
            <a:pPr marL="342900" indent="-342900">
              <a:spcAft>
                <a:spcPts val="300"/>
              </a:spcAft>
              <a:buSzPct val="100000"/>
              <a:buChar char="•"/>
            </a:pPr>
            <a:r>
              <a:rPr lang="en-US" sz="1200" dirty="0">
                <a:solidFill>
                  <a:srgbClr val="1E293B"/>
                </a:solidFill>
                <a:latin typeface="Calibri" pitchFamily="34" charset="0"/>
                <a:ea typeface="Calibri" pitchFamily="34" charset="-122"/>
                <a:cs typeface="Calibri" pitchFamily="34" charset="-120"/>
              </a:rPr>
              <a:t>Targeting new demographic segments</a:t>
            </a:r>
            <a:endParaRPr lang="en-US" sz="1200" dirty="0"/>
          </a:p>
          <a:p>
            <a:pPr marL="342900" indent="-342900">
              <a:spcAft>
                <a:spcPts val="300"/>
              </a:spcAft>
              <a:buSzPct val="100000"/>
              <a:buChar char="•"/>
            </a:pPr>
            <a:r>
              <a:rPr lang="en-US" sz="1200" dirty="0">
                <a:solidFill>
                  <a:srgbClr val="1E293B"/>
                </a:solidFill>
                <a:latin typeface="Calibri" pitchFamily="34" charset="0"/>
                <a:ea typeface="Calibri" pitchFamily="34" charset="-122"/>
                <a:cs typeface="Calibri" pitchFamily="34" charset="-120"/>
              </a:rPr>
              <a:t>New distribution channels (e.g., e-commerce)</a:t>
            </a:r>
            <a:endParaRPr lang="en-US" sz="1200" dirty="0"/>
          </a:p>
          <a:p>
            <a:pPr marL="342900" indent="-342900">
              <a:spcAft>
                <a:spcPts val="300"/>
              </a:spcAft>
              <a:buSzPct val="100000"/>
              <a:buChar char="•"/>
            </a:pPr>
            <a:r>
              <a:rPr lang="en-US" sz="1200" dirty="0">
                <a:solidFill>
                  <a:srgbClr val="1E293B"/>
                </a:solidFill>
                <a:latin typeface="Calibri" pitchFamily="34" charset="0"/>
                <a:ea typeface="Calibri" pitchFamily="34" charset="-122"/>
                <a:cs typeface="Calibri" pitchFamily="34" charset="-120"/>
              </a:rPr>
              <a:t>Repositioning for a different use case</a:t>
            </a:r>
            <a:endParaRPr lang="en-US" sz="1200" dirty="0"/>
          </a:p>
        </p:txBody>
      </p:sp>
      <p:sp>
        <p:nvSpPr>
          <p:cNvPr id="10" name="Shape 8"/>
          <p:cNvSpPr/>
          <p:nvPr/>
        </p:nvSpPr>
        <p:spPr>
          <a:xfrm>
            <a:off x="4617720" y="2395728"/>
            <a:ext cx="4206240" cy="1572768"/>
          </a:xfrm>
          <a:prstGeom prst="rect">
            <a:avLst/>
          </a:prstGeom>
          <a:solidFill>
            <a:srgbClr val="E8F5E9"/>
          </a:solidFill>
          <a:ln w="19050">
            <a:solidFill>
              <a:srgbClr val="2E7D32"/>
            </a:solidFill>
            <a:prstDash val="solid"/>
          </a:ln>
        </p:spPr>
      </p:sp>
      <p:sp>
        <p:nvSpPr>
          <p:cNvPr id="11" name="Text 9"/>
          <p:cNvSpPr/>
          <p:nvPr/>
        </p:nvSpPr>
        <p:spPr>
          <a:xfrm>
            <a:off x="4709160" y="2450592"/>
            <a:ext cx="4023360" cy="320040"/>
          </a:xfrm>
          <a:prstGeom prst="rect">
            <a:avLst/>
          </a:prstGeom>
          <a:noFill/>
          <a:ln/>
        </p:spPr>
        <p:txBody>
          <a:bodyPr wrap="square" rtlCol="0" anchor="ctr"/>
          <a:lstStyle/>
          <a:p>
            <a:pPr indent="0" marL="0">
              <a:buNone/>
            </a:pPr>
            <a:r>
              <a:rPr lang="en-US" sz="1200" b="1" dirty="0">
                <a:solidFill>
                  <a:srgbClr val="2E7D32"/>
                </a:solidFill>
                <a:latin typeface="Calibri" pitchFamily="34" charset="0"/>
                <a:ea typeface="Calibri" pitchFamily="34" charset="-122"/>
                <a:cs typeface="Calibri" pitchFamily="34" charset="-120"/>
              </a:rPr>
              <a:t>💼 Business Example</a:t>
            </a:r>
            <a:endParaRPr lang="en-US" sz="1200" dirty="0"/>
          </a:p>
        </p:txBody>
      </p:sp>
      <p:sp>
        <p:nvSpPr>
          <p:cNvPr id="12" name="Text 10"/>
          <p:cNvSpPr/>
          <p:nvPr/>
        </p:nvSpPr>
        <p:spPr>
          <a:xfrm>
            <a:off x="4709160" y="2761488"/>
            <a:ext cx="4023360" cy="1115568"/>
          </a:xfrm>
          <a:prstGeom prst="rect">
            <a:avLst/>
          </a:prstGeom>
          <a:noFill/>
          <a:ln/>
        </p:spPr>
        <p:txBody>
          <a:bodyPr wrap="square" rtlCol="0" anchor="ctr"/>
          <a:lstStyle/>
          <a:p>
            <a:pPr indent="0" marL="0">
              <a:lnSpc>
                <a:spcPct val="125000"/>
              </a:lnSpc>
              <a:buNone/>
            </a:pPr>
            <a:r>
              <a:rPr lang="en-US" sz="1100" dirty="0">
                <a:solidFill>
                  <a:srgbClr val="1E293B"/>
                </a:solidFill>
                <a:latin typeface="Calibri" pitchFamily="34" charset="0"/>
                <a:ea typeface="Calibri" pitchFamily="34" charset="-122"/>
                <a:cs typeface="Calibri" pitchFamily="34" charset="-120"/>
              </a:rPr>
              <a:t>Starbucks — entering China (2000s onward) with its existing café experience. Starbucks adapted its store format and added tea-based beverages while keeping its core product range, allowing it to penetrate a predominantly tea-drinking market. By 2023 it operated over 6,500 stores across China (Starbucks Annual Report, 2023).</a:t>
            </a:r>
            <a:endParaRPr lang="en-US" sz="1100" dirty="0"/>
          </a:p>
        </p:txBody>
      </p:sp>
      <p:sp>
        <p:nvSpPr>
          <p:cNvPr id="13" name="Text 11"/>
          <p:cNvSpPr/>
          <p:nvPr/>
        </p:nvSpPr>
        <p:spPr>
          <a:xfrm>
            <a:off x="320040" y="4041648"/>
            <a:ext cx="8503920" cy="274320"/>
          </a:xfrm>
          <a:prstGeom prst="rect">
            <a:avLst/>
          </a:prstGeom>
          <a:noFill/>
          <a:ln/>
        </p:spPr>
        <p:txBody>
          <a:bodyPr wrap="square" rtlCol="0" anchor="ctr"/>
          <a:lstStyle/>
          <a:p>
            <a:pPr indent="0" marL="0">
              <a:buNone/>
            </a:pPr>
            <a:r>
              <a:rPr lang="en-US" sz="900" i="1" dirty="0">
                <a:solidFill>
                  <a:srgbClr val="64748B"/>
                </a:solidFill>
                <a:latin typeface="Calibri" pitchFamily="34" charset="0"/>
                <a:ea typeface="Calibri" pitchFamily="34" charset="-122"/>
                <a:cs typeface="Calibri" pitchFamily="34" charset="-120"/>
              </a:rPr>
              <a:t>Source: Johnson et al. (2023), Exploring Strategy, 12th ed., p. 260–261; Starbucks Annual Report (2023)</a:t>
            </a:r>
            <a:endParaRPr lang="en-US" sz="900" dirty="0"/>
          </a:p>
        </p:txBody>
      </p:sp>
      <p:pic>
        <p:nvPicPr>
          <p:cNvPr id="14" name="Image 0" descr="/home/claude/logo.png">    </p:cNvPr>
          <p:cNvPicPr>
            <a:picLocks noChangeAspect="1"/>
          </p:cNvPicPr>
          <p:nvPr/>
        </p:nvPicPr>
        <p:blipFill>
          <a:blip r:embed="rId1"/>
          <a:stretch>
            <a:fillRect/>
          </a:stretch>
        </p:blipFill>
        <p:spPr>
          <a:xfrm>
            <a:off x="164592" y="4572000"/>
            <a:ext cx="1645920" cy="502920"/>
          </a:xfrm>
          <a:prstGeom prst="rect">
            <a:avLst/>
          </a:prstGeom>
        </p:spPr>
      </p:pic>
      <p:sp>
        <p:nvSpPr>
          <p:cNvPr id="15" name="Shape 12"/>
          <p:cNvSpPr/>
          <p:nvPr/>
        </p:nvSpPr>
        <p:spPr>
          <a:xfrm>
            <a:off x="0" y="5074920"/>
            <a:ext cx="9144000" cy="68580"/>
          </a:xfrm>
          <a:prstGeom prst="rect">
            <a:avLst/>
          </a:prstGeom>
          <a:solidFill>
            <a:srgbClr val="C00000"/>
          </a:solidFill>
          <a:ln w="12700">
            <a:solidFill>
              <a:srgbClr val="C00000"/>
            </a:solidFill>
            <a:prstDash val="solid"/>
          </a:ln>
        </p:spPr>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5F7FA"/>
        </a:solidFill>
      </p:bgPr>
    </p:bg>
    <p:spTree>
      <p:nvGrpSpPr>
        <p:cNvPr id="1" name=""/>
        <p:cNvGrpSpPr/>
        <p:nvPr/>
      </p:nvGrpSpPr>
      <p:grpSpPr>
        <a:xfrm>
          <a:off x="0" y="0"/>
          <a:ext cx="0" cy="0"/>
          <a:chOff x="0" y="0"/>
          <a:chExt cx="0" cy="0"/>
        </a:xfrm>
      </p:grpSpPr>
      <p:sp>
        <p:nvSpPr>
          <p:cNvPr id="2" name="Shape 0"/>
          <p:cNvSpPr/>
          <p:nvPr/>
        </p:nvSpPr>
        <p:spPr>
          <a:xfrm>
            <a:off x="0" y="0"/>
            <a:ext cx="9144000" cy="713232"/>
          </a:xfrm>
          <a:prstGeom prst="rect">
            <a:avLst/>
          </a:prstGeom>
          <a:solidFill>
            <a:srgbClr val="F57F17"/>
          </a:solidFill>
          <a:ln w="12700">
            <a:solidFill>
              <a:srgbClr val="F57F17"/>
            </a:solidFill>
            <a:prstDash val="solid"/>
          </a:ln>
        </p:spPr>
      </p:sp>
      <p:sp>
        <p:nvSpPr>
          <p:cNvPr id="3" name="Text 1"/>
          <p:cNvSpPr/>
          <p:nvPr/>
        </p:nvSpPr>
        <p:spPr>
          <a:xfrm>
            <a:off x="274320" y="73152"/>
            <a:ext cx="8595360" cy="566928"/>
          </a:xfrm>
          <a:prstGeom prst="rect">
            <a:avLst/>
          </a:prstGeom>
          <a:noFill/>
          <a:ln/>
        </p:spPr>
        <p:txBody>
          <a:bodyPr wrap="square" lIns="0" tIns="0" rIns="0" bIns="0" rtlCol="0" anchor="ctr"/>
          <a:lstStyle/>
          <a:p>
            <a:pPr indent="0" marL="0">
              <a:buNone/>
            </a:pPr>
            <a:r>
              <a:rPr lang="en-US" sz="2200" dirty="0">
                <a:solidFill>
                  <a:srgbClr val="FFFFFF"/>
                </a:solidFill>
                <a:latin typeface="Calibri" pitchFamily="34" charset="0"/>
                <a:ea typeface="Calibri" pitchFamily="34" charset="-122"/>
                <a:cs typeface="Calibri" pitchFamily="34" charset="-120"/>
              </a:rPr>
              <a:t>Ansoff Matrix</a:t>
            </a:r>
            <a:pPr indent="0" marL="0">
              <a:buNone/>
            </a:pPr>
            <a:r>
              <a:rPr lang="en-US" sz="2200" dirty="0">
                <a:solidFill>
                  <a:srgbClr val="AABDD4"/>
                </a:solidFill>
                <a:latin typeface="Calibri" pitchFamily="34" charset="0"/>
                <a:ea typeface="Calibri" pitchFamily="34" charset="-122"/>
                <a:cs typeface="Calibri" pitchFamily="34" charset="-120"/>
              </a:rPr>
              <a:t> — </a:t>
            </a:r>
            <a:pPr indent="0" marL="0">
              <a:buNone/>
            </a:pPr>
            <a:r>
              <a:rPr lang="en-US" sz="2200" b="1" dirty="0">
                <a:solidFill>
                  <a:srgbClr val="FFD700"/>
                </a:solidFill>
                <a:latin typeface="Calibri" pitchFamily="34" charset="0"/>
                <a:ea typeface="Calibri" pitchFamily="34" charset="-122"/>
                <a:cs typeface="Calibri" pitchFamily="34" charset="-120"/>
              </a:rPr>
              <a:t>3. Product Development</a:t>
            </a:r>
            <a:endParaRPr lang="en-US" sz="2200" dirty="0"/>
          </a:p>
        </p:txBody>
      </p:sp>
      <p:sp>
        <p:nvSpPr>
          <p:cNvPr id="4" name="Shape 2"/>
          <p:cNvSpPr/>
          <p:nvPr/>
        </p:nvSpPr>
        <p:spPr>
          <a:xfrm>
            <a:off x="320040" y="822960"/>
            <a:ext cx="2743200" cy="502920"/>
          </a:xfrm>
          <a:prstGeom prst="rect">
            <a:avLst/>
          </a:prstGeom>
          <a:solidFill>
            <a:srgbClr val="F57F17"/>
          </a:solidFill>
          <a:ln w="12700">
            <a:solidFill>
              <a:srgbClr val="F57F17"/>
            </a:solidFill>
            <a:prstDash val="solid"/>
          </a:ln>
        </p:spPr>
      </p:sp>
      <p:sp>
        <p:nvSpPr>
          <p:cNvPr id="5" name="Text 3"/>
          <p:cNvSpPr/>
          <p:nvPr/>
        </p:nvSpPr>
        <p:spPr>
          <a:xfrm>
            <a:off x="320040" y="822960"/>
            <a:ext cx="2743200" cy="502920"/>
          </a:xfrm>
          <a:prstGeom prst="rect">
            <a:avLst/>
          </a:prstGeom>
          <a:noFill/>
          <a:ln/>
        </p:spPr>
        <p:txBody>
          <a:bodyPr wrap="square" lIns="0" tIns="0" rIns="0" bIns="0" rtlCol="0" anchor="ctr"/>
          <a:lstStyle/>
          <a:p>
            <a:pPr algn="ctr" indent="0" marL="0">
              <a:buNone/>
            </a:pPr>
            <a:r>
              <a:rPr lang="en-US" sz="1100" b="1" dirty="0">
                <a:solidFill>
                  <a:srgbClr val="FFFFFF"/>
                </a:solidFill>
                <a:latin typeface="Calibri" pitchFamily="34" charset="0"/>
                <a:ea typeface="Calibri" pitchFamily="34" charset="-122"/>
                <a:cs typeface="Calibri" pitchFamily="34" charset="-120"/>
              </a:rPr>
              <a:t>New Product  ×  Existing Market</a:t>
            </a:r>
            <a:endParaRPr lang="en-US" sz="1100" dirty="0"/>
          </a:p>
        </p:txBody>
      </p:sp>
      <p:sp>
        <p:nvSpPr>
          <p:cNvPr id="6" name="Text 4"/>
          <p:cNvSpPr/>
          <p:nvPr/>
        </p:nvSpPr>
        <p:spPr>
          <a:xfrm>
            <a:off x="320040" y="1444752"/>
            <a:ext cx="8503920" cy="292608"/>
          </a:xfrm>
          <a:prstGeom prst="rect">
            <a:avLst/>
          </a:prstGeom>
          <a:noFill/>
          <a:ln/>
        </p:spPr>
        <p:txBody>
          <a:bodyPr wrap="square" rtlCol="0" anchor="ctr"/>
          <a:lstStyle/>
          <a:p>
            <a:pPr indent="0" marL="0">
              <a:buNone/>
            </a:pPr>
            <a:r>
              <a:rPr lang="en-US" sz="1400" b="1" dirty="0">
                <a:solidFill>
                  <a:srgbClr val="F57F17"/>
                </a:solidFill>
                <a:latin typeface="Calibri" pitchFamily="34" charset="0"/>
                <a:ea typeface="Calibri" pitchFamily="34" charset="-122"/>
                <a:cs typeface="Calibri" pitchFamily="34" charset="-120"/>
              </a:rPr>
              <a:t>Definition</a:t>
            </a:r>
            <a:endParaRPr lang="en-US" sz="1400" dirty="0"/>
          </a:p>
        </p:txBody>
      </p:sp>
      <p:sp>
        <p:nvSpPr>
          <p:cNvPr id="7" name="Text 5"/>
          <p:cNvSpPr/>
          <p:nvPr/>
        </p:nvSpPr>
        <p:spPr>
          <a:xfrm>
            <a:off x="320040" y="1719072"/>
            <a:ext cx="8503920" cy="658368"/>
          </a:xfrm>
          <a:prstGeom prst="rect">
            <a:avLst/>
          </a:prstGeom>
          <a:noFill/>
          <a:ln/>
        </p:spPr>
        <p:txBody>
          <a:bodyPr wrap="square" rtlCol="0" anchor="ctr"/>
          <a:lstStyle/>
          <a:p>
            <a:pPr indent="0" marL="0">
              <a:lnSpc>
                <a:spcPct val="130000"/>
              </a:lnSpc>
              <a:buNone/>
            </a:pPr>
            <a:r>
              <a:rPr lang="en-US" sz="1250" dirty="0">
                <a:solidFill>
                  <a:srgbClr val="1E293B"/>
                </a:solidFill>
                <a:latin typeface="Calibri" pitchFamily="34" charset="0"/>
                <a:ea typeface="Calibri" pitchFamily="34" charset="-122"/>
                <a:cs typeface="Calibri" pitchFamily="34" charset="-120"/>
              </a:rPr>
              <a:t>Product development involves creating new or improved products for existing markets. Success depends on building on core competencies and organisational capability — and increasingly on open innovation involving customers, suppliers, and ecosystem partners.</a:t>
            </a:r>
            <a:endParaRPr lang="en-US" sz="1250" dirty="0"/>
          </a:p>
        </p:txBody>
      </p:sp>
      <p:sp>
        <p:nvSpPr>
          <p:cNvPr id="8" name="Text 6"/>
          <p:cNvSpPr/>
          <p:nvPr/>
        </p:nvSpPr>
        <p:spPr>
          <a:xfrm>
            <a:off x="320040" y="2450592"/>
            <a:ext cx="4114800" cy="274320"/>
          </a:xfrm>
          <a:prstGeom prst="rect">
            <a:avLst/>
          </a:prstGeom>
          <a:noFill/>
          <a:ln/>
        </p:spPr>
        <p:txBody>
          <a:bodyPr wrap="square" rtlCol="0" anchor="ctr"/>
          <a:lstStyle/>
          <a:p>
            <a:pPr indent="0" marL="0">
              <a:buNone/>
            </a:pPr>
            <a:r>
              <a:rPr lang="en-US" sz="1300" b="1" dirty="0">
                <a:solidFill>
                  <a:srgbClr val="1B2A4A"/>
                </a:solidFill>
                <a:latin typeface="Calibri" pitchFamily="34" charset="0"/>
                <a:ea typeface="Calibri" pitchFamily="34" charset="-122"/>
                <a:cs typeface="Calibri" pitchFamily="34" charset="-120"/>
              </a:rPr>
              <a:t>Key Tactics</a:t>
            </a:r>
            <a:endParaRPr lang="en-US" sz="1300" dirty="0"/>
          </a:p>
        </p:txBody>
      </p:sp>
      <p:sp>
        <p:nvSpPr>
          <p:cNvPr id="9" name="Text 7"/>
          <p:cNvSpPr/>
          <p:nvPr/>
        </p:nvSpPr>
        <p:spPr>
          <a:xfrm>
            <a:off x="320040" y="2724912"/>
            <a:ext cx="4114800" cy="1234440"/>
          </a:xfrm>
          <a:prstGeom prst="rect">
            <a:avLst/>
          </a:prstGeom>
          <a:noFill/>
          <a:ln/>
        </p:spPr>
        <p:txBody>
          <a:bodyPr wrap="square" rtlCol="0" anchor="ctr"/>
          <a:lstStyle/>
          <a:p>
            <a:pPr marL="342900" indent="-342900">
              <a:spcAft>
                <a:spcPts val="300"/>
              </a:spcAft>
              <a:buSzPct val="100000"/>
              <a:buChar char="•"/>
            </a:pPr>
            <a:r>
              <a:rPr lang="en-US" sz="1200" dirty="0">
                <a:solidFill>
                  <a:srgbClr val="1E293B"/>
                </a:solidFill>
                <a:latin typeface="Calibri" pitchFamily="34" charset="0"/>
                <a:ea typeface="Calibri" pitchFamily="34" charset="-122"/>
                <a:cs typeface="Calibri" pitchFamily="34" charset="-120"/>
              </a:rPr>
              <a:t>R&amp;D investment in new or improved products</a:t>
            </a:r>
            <a:endParaRPr lang="en-US" sz="1200" dirty="0"/>
          </a:p>
          <a:p>
            <a:pPr marL="342900" indent="-342900">
              <a:spcAft>
                <a:spcPts val="300"/>
              </a:spcAft>
              <a:buSzPct val="100000"/>
              <a:buChar char="•"/>
            </a:pPr>
            <a:r>
              <a:rPr lang="en-US" sz="1200" dirty="0">
                <a:solidFill>
                  <a:srgbClr val="1E293B"/>
                </a:solidFill>
                <a:latin typeface="Calibri" pitchFamily="34" charset="0"/>
                <a:ea typeface="Calibri" pitchFamily="34" charset="-122"/>
                <a:cs typeface="Calibri" pitchFamily="34" charset="-120"/>
              </a:rPr>
              <a:t>Open innovation with customers/suppliers</a:t>
            </a:r>
            <a:endParaRPr lang="en-US" sz="1200" dirty="0"/>
          </a:p>
          <a:p>
            <a:pPr marL="342900" indent="-342900">
              <a:spcAft>
                <a:spcPts val="300"/>
              </a:spcAft>
              <a:buSzPct val="100000"/>
              <a:buChar char="•"/>
            </a:pPr>
            <a:r>
              <a:rPr lang="en-US" sz="1200" dirty="0">
                <a:solidFill>
                  <a:srgbClr val="1E293B"/>
                </a:solidFill>
                <a:latin typeface="Calibri" pitchFamily="34" charset="0"/>
                <a:ea typeface="Calibri" pitchFamily="34" charset="-122"/>
                <a:cs typeface="Calibri" pitchFamily="34" charset="-120"/>
              </a:rPr>
              <a:t>Product line extensions (e.g., variants, editions)</a:t>
            </a:r>
            <a:endParaRPr lang="en-US" sz="1200" dirty="0"/>
          </a:p>
          <a:p>
            <a:pPr marL="342900" indent="-342900">
              <a:spcAft>
                <a:spcPts val="300"/>
              </a:spcAft>
              <a:buSzPct val="100000"/>
              <a:buChar char="•"/>
            </a:pPr>
            <a:r>
              <a:rPr lang="en-US" sz="1200" dirty="0">
                <a:solidFill>
                  <a:srgbClr val="1E293B"/>
                </a:solidFill>
                <a:latin typeface="Calibri" pitchFamily="34" charset="0"/>
                <a:ea typeface="Calibri" pitchFamily="34" charset="-122"/>
                <a:cs typeface="Calibri" pitchFamily="34" charset="-120"/>
              </a:rPr>
              <a:t>Technology upgrades to existing offerings</a:t>
            </a:r>
            <a:endParaRPr lang="en-US" sz="1200" dirty="0"/>
          </a:p>
        </p:txBody>
      </p:sp>
      <p:sp>
        <p:nvSpPr>
          <p:cNvPr id="10" name="Shape 8"/>
          <p:cNvSpPr/>
          <p:nvPr/>
        </p:nvSpPr>
        <p:spPr>
          <a:xfrm>
            <a:off x="4617720" y="2395728"/>
            <a:ext cx="4206240" cy="1572768"/>
          </a:xfrm>
          <a:prstGeom prst="rect">
            <a:avLst/>
          </a:prstGeom>
          <a:solidFill>
            <a:srgbClr val="FFFDE7"/>
          </a:solidFill>
          <a:ln w="19050">
            <a:solidFill>
              <a:srgbClr val="F57F17"/>
            </a:solidFill>
            <a:prstDash val="solid"/>
          </a:ln>
        </p:spPr>
      </p:sp>
      <p:sp>
        <p:nvSpPr>
          <p:cNvPr id="11" name="Text 9"/>
          <p:cNvSpPr/>
          <p:nvPr/>
        </p:nvSpPr>
        <p:spPr>
          <a:xfrm>
            <a:off x="4709160" y="2450592"/>
            <a:ext cx="4023360" cy="320040"/>
          </a:xfrm>
          <a:prstGeom prst="rect">
            <a:avLst/>
          </a:prstGeom>
          <a:noFill/>
          <a:ln/>
        </p:spPr>
        <p:txBody>
          <a:bodyPr wrap="square" rtlCol="0" anchor="ctr"/>
          <a:lstStyle/>
          <a:p>
            <a:pPr indent="0" marL="0">
              <a:buNone/>
            </a:pPr>
            <a:r>
              <a:rPr lang="en-US" sz="1200" b="1" dirty="0">
                <a:solidFill>
                  <a:srgbClr val="F57F17"/>
                </a:solidFill>
                <a:latin typeface="Calibri" pitchFamily="34" charset="0"/>
                <a:ea typeface="Calibri" pitchFamily="34" charset="-122"/>
                <a:cs typeface="Calibri" pitchFamily="34" charset="-120"/>
              </a:rPr>
              <a:t>💼 Business Example</a:t>
            </a:r>
            <a:endParaRPr lang="en-US" sz="1200" dirty="0"/>
          </a:p>
        </p:txBody>
      </p:sp>
      <p:sp>
        <p:nvSpPr>
          <p:cNvPr id="12" name="Text 10"/>
          <p:cNvSpPr/>
          <p:nvPr/>
        </p:nvSpPr>
        <p:spPr>
          <a:xfrm>
            <a:off x="4709160" y="2761488"/>
            <a:ext cx="4023360" cy="1115568"/>
          </a:xfrm>
          <a:prstGeom prst="rect">
            <a:avLst/>
          </a:prstGeom>
          <a:noFill/>
          <a:ln/>
        </p:spPr>
        <p:txBody>
          <a:bodyPr wrap="square" rtlCol="0" anchor="ctr"/>
          <a:lstStyle/>
          <a:p>
            <a:pPr indent="0" marL="0">
              <a:lnSpc>
                <a:spcPct val="125000"/>
              </a:lnSpc>
              <a:buNone/>
            </a:pPr>
            <a:r>
              <a:rPr lang="en-US" sz="1100" dirty="0">
                <a:solidFill>
                  <a:srgbClr val="1E293B"/>
                </a:solidFill>
                <a:latin typeface="Calibri" pitchFamily="34" charset="0"/>
                <a:ea typeface="Calibri" pitchFamily="34" charset="-122"/>
                <a:cs typeface="Calibri" pitchFamily="34" charset="-120"/>
              </a:rPr>
              <a:t>Apple — iPhone product line iterations (e.g., iPhone 15 Pro in 2023) exemplify product development. Apple introduces new features such as the USB-C port and titanium design to its loyal existing customer base. Rather than entering new markets, it deepens engagement with current users through annual product upgrades (Apple Annual Report, 2023).</a:t>
            </a:r>
            <a:endParaRPr lang="en-US" sz="1100" dirty="0"/>
          </a:p>
        </p:txBody>
      </p:sp>
      <p:sp>
        <p:nvSpPr>
          <p:cNvPr id="13" name="Text 11"/>
          <p:cNvSpPr/>
          <p:nvPr/>
        </p:nvSpPr>
        <p:spPr>
          <a:xfrm>
            <a:off x="320040" y="4041648"/>
            <a:ext cx="8503920" cy="274320"/>
          </a:xfrm>
          <a:prstGeom prst="rect">
            <a:avLst/>
          </a:prstGeom>
          <a:noFill/>
          <a:ln/>
        </p:spPr>
        <p:txBody>
          <a:bodyPr wrap="square" rtlCol="0" anchor="ctr"/>
          <a:lstStyle/>
          <a:p>
            <a:pPr indent="0" marL="0">
              <a:buNone/>
            </a:pPr>
            <a:r>
              <a:rPr lang="en-US" sz="900" i="1" dirty="0">
                <a:solidFill>
                  <a:srgbClr val="64748B"/>
                </a:solidFill>
                <a:latin typeface="Calibri" pitchFamily="34" charset="0"/>
                <a:ea typeface="Calibri" pitchFamily="34" charset="-122"/>
                <a:cs typeface="Calibri" pitchFamily="34" charset="-120"/>
              </a:rPr>
              <a:t>Source: Johnson et al. (2023), Exploring Strategy, 12th ed., p. 261–262; Apple Annual Report (2023)</a:t>
            </a:r>
            <a:endParaRPr lang="en-US" sz="900" dirty="0"/>
          </a:p>
        </p:txBody>
      </p:sp>
      <p:pic>
        <p:nvPicPr>
          <p:cNvPr id="14" name="Image 0" descr="/home/claude/logo.png">    </p:cNvPr>
          <p:cNvPicPr>
            <a:picLocks noChangeAspect="1"/>
          </p:cNvPicPr>
          <p:nvPr/>
        </p:nvPicPr>
        <p:blipFill>
          <a:blip r:embed="rId1"/>
          <a:stretch>
            <a:fillRect/>
          </a:stretch>
        </p:blipFill>
        <p:spPr>
          <a:xfrm>
            <a:off x="164592" y="4572000"/>
            <a:ext cx="1645920" cy="502920"/>
          </a:xfrm>
          <a:prstGeom prst="rect">
            <a:avLst/>
          </a:prstGeom>
        </p:spPr>
      </p:pic>
      <p:sp>
        <p:nvSpPr>
          <p:cNvPr id="15" name="Shape 12"/>
          <p:cNvSpPr/>
          <p:nvPr/>
        </p:nvSpPr>
        <p:spPr>
          <a:xfrm>
            <a:off x="0" y="5074920"/>
            <a:ext cx="9144000" cy="68580"/>
          </a:xfrm>
          <a:prstGeom prst="rect">
            <a:avLst/>
          </a:prstGeom>
          <a:solidFill>
            <a:srgbClr val="C00000"/>
          </a:solidFill>
          <a:ln w="12700">
            <a:solidFill>
              <a:srgbClr val="C00000"/>
            </a:solidFill>
            <a:prstDash val="solid"/>
          </a:ln>
        </p:spPr>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5F7FA"/>
        </a:solidFill>
      </p:bgPr>
    </p:bg>
    <p:spTree>
      <p:nvGrpSpPr>
        <p:cNvPr id="1" name=""/>
        <p:cNvGrpSpPr/>
        <p:nvPr/>
      </p:nvGrpSpPr>
      <p:grpSpPr>
        <a:xfrm>
          <a:off x="0" y="0"/>
          <a:ext cx="0" cy="0"/>
          <a:chOff x="0" y="0"/>
          <a:chExt cx="0" cy="0"/>
        </a:xfrm>
      </p:grpSpPr>
      <p:sp>
        <p:nvSpPr>
          <p:cNvPr id="2" name="Shape 0"/>
          <p:cNvSpPr/>
          <p:nvPr/>
        </p:nvSpPr>
        <p:spPr>
          <a:xfrm>
            <a:off x="0" y="0"/>
            <a:ext cx="9144000" cy="713232"/>
          </a:xfrm>
          <a:prstGeom prst="rect">
            <a:avLst/>
          </a:prstGeom>
          <a:solidFill>
            <a:srgbClr val="6A1B9A"/>
          </a:solidFill>
          <a:ln w="12700">
            <a:solidFill>
              <a:srgbClr val="6A1B9A"/>
            </a:solidFill>
            <a:prstDash val="solid"/>
          </a:ln>
        </p:spPr>
      </p:sp>
      <p:sp>
        <p:nvSpPr>
          <p:cNvPr id="3" name="Text 1"/>
          <p:cNvSpPr/>
          <p:nvPr/>
        </p:nvSpPr>
        <p:spPr>
          <a:xfrm>
            <a:off x="274320" y="73152"/>
            <a:ext cx="8595360" cy="566928"/>
          </a:xfrm>
          <a:prstGeom prst="rect">
            <a:avLst/>
          </a:prstGeom>
          <a:noFill/>
          <a:ln/>
        </p:spPr>
        <p:txBody>
          <a:bodyPr wrap="square" lIns="0" tIns="0" rIns="0" bIns="0" rtlCol="0" anchor="ctr"/>
          <a:lstStyle/>
          <a:p>
            <a:pPr indent="0" marL="0">
              <a:buNone/>
            </a:pPr>
            <a:r>
              <a:rPr lang="en-US" sz="2200" dirty="0">
                <a:solidFill>
                  <a:srgbClr val="FFFFFF"/>
                </a:solidFill>
                <a:latin typeface="Calibri" pitchFamily="34" charset="0"/>
                <a:ea typeface="Calibri" pitchFamily="34" charset="-122"/>
                <a:cs typeface="Calibri" pitchFamily="34" charset="-120"/>
              </a:rPr>
              <a:t>Ansoff Matrix</a:t>
            </a:r>
            <a:pPr indent="0" marL="0">
              <a:buNone/>
            </a:pPr>
            <a:r>
              <a:rPr lang="en-US" sz="2200" dirty="0">
                <a:solidFill>
                  <a:srgbClr val="AABDD4"/>
                </a:solidFill>
                <a:latin typeface="Calibri" pitchFamily="34" charset="0"/>
                <a:ea typeface="Calibri" pitchFamily="34" charset="-122"/>
                <a:cs typeface="Calibri" pitchFamily="34" charset="-120"/>
              </a:rPr>
              <a:t> — </a:t>
            </a:r>
            <a:pPr indent="0" marL="0">
              <a:buNone/>
            </a:pPr>
            <a:r>
              <a:rPr lang="en-US" sz="2200" b="1" dirty="0">
                <a:solidFill>
                  <a:srgbClr val="FFD700"/>
                </a:solidFill>
                <a:latin typeface="Calibri" pitchFamily="34" charset="0"/>
                <a:ea typeface="Calibri" pitchFamily="34" charset="-122"/>
                <a:cs typeface="Calibri" pitchFamily="34" charset="-120"/>
              </a:rPr>
              <a:t>4. Diversification</a:t>
            </a:r>
            <a:endParaRPr lang="en-US" sz="2200" dirty="0"/>
          </a:p>
        </p:txBody>
      </p:sp>
      <p:sp>
        <p:nvSpPr>
          <p:cNvPr id="4" name="Shape 2"/>
          <p:cNvSpPr/>
          <p:nvPr/>
        </p:nvSpPr>
        <p:spPr>
          <a:xfrm>
            <a:off x="320040" y="822960"/>
            <a:ext cx="2743200" cy="502920"/>
          </a:xfrm>
          <a:prstGeom prst="rect">
            <a:avLst/>
          </a:prstGeom>
          <a:solidFill>
            <a:srgbClr val="6A1B9A"/>
          </a:solidFill>
          <a:ln w="12700">
            <a:solidFill>
              <a:srgbClr val="6A1B9A"/>
            </a:solidFill>
            <a:prstDash val="solid"/>
          </a:ln>
        </p:spPr>
      </p:sp>
      <p:sp>
        <p:nvSpPr>
          <p:cNvPr id="5" name="Text 3"/>
          <p:cNvSpPr/>
          <p:nvPr/>
        </p:nvSpPr>
        <p:spPr>
          <a:xfrm>
            <a:off x="320040" y="822960"/>
            <a:ext cx="2743200" cy="502920"/>
          </a:xfrm>
          <a:prstGeom prst="rect">
            <a:avLst/>
          </a:prstGeom>
          <a:noFill/>
          <a:ln/>
        </p:spPr>
        <p:txBody>
          <a:bodyPr wrap="square" lIns="0" tIns="0" rIns="0" bIns="0" rtlCol="0" anchor="ctr"/>
          <a:lstStyle/>
          <a:p>
            <a:pPr algn="ctr" indent="0" marL="0">
              <a:buNone/>
            </a:pPr>
            <a:r>
              <a:rPr lang="en-US" sz="1100" b="1" dirty="0">
                <a:solidFill>
                  <a:srgbClr val="FFFFFF"/>
                </a:solidFill>
                <a:latin typeface="Calibri" pitchFamily="34" charset="0"/>
                <a:ea typeface="Calibri" pitchFamily="34" charset="-122"/>
                <a:cs typeface="Calibri" pitchFamily="34" charset="-120"/>
              </a:rPr>
              <a:t>New Product  ×  New Market</a:t>
            </a:r>
            <a:endParaRPr lang="en-US" sz="1100" dirty="0"/>
          </a:p>
        </p:txBody>
      </p:sp>
      <p:sp>
        <p:nvSpPr>
          <p:cNvPr id="6" name="Text 4"/>
          <p:cNvSpPr/>
          <p:nvPr/>
        </p:nvSpPr>
        <p:spPr>
          <a:xfrm>
            <a:off x="320040" y="1444752"/>
            <a:ext cx="8503920" cy="292608"/>
          </a:xfrm>
          <a:prstGeom prst="rect">
            <a:avLst/>
          </a:prstGeom>
          <a:noFill/>
          <a:ln/>
        </p:spPr>
        <p:txBody>
          <a:bodyPr wrap="square" rtlCol="0" anchor="ctr"/>
          <a:lstStyle/>
          <a:p>
            <a:pPr indent="0" marL="0">
              <a:buNone/>
            </a:pPr>
            <a:r>
              <a:rPr lang="en-US" sz="1400" b="1" dirty="0">
                <a:solidFill>
                  <a:srgbClr val="6A1B9A"/>
                </a:solidFill>
                <a:latin typeface="Calibri" pitchFamily="34" charset="0"/>
                <a:ea typeface="Calibri" pitchFamily="34" charset="-122"/>
                <a:cs typeface="Calibri" pitchFamily="34" charset="-120"/>
              </a:rPr>
              <a:t>Definition</a:t>
            </a:r>
            <a:endParaRPr lang="en-US" sz="1400" dirty="0"/>
          </a:p>
        </p:txBody>
      </p:sp>
      <p:sp>
        <p:nvSpPr>
          <p:cNvPr id="7" name="Text 5"/>
          <p:cNvSpPr/>
          <p:nvPr/>
        </p:nvSpPr>
        <p:spPr>
          <a:xfrm>
            <a:off x="320040" y="1719072"/>
            <a:ext cx="8503920" cy="594360"/>
          </a:xfrm>
          <a:prstGeom prst="rect">
            <a:avLst/>
          </a:prstGeom>
          <a:noFill/>
          <a:ln/>
        </p:spPr>
        <p:txBody>
          <a:bodyPr wrap="square" rtlCol="0" anchor="ctr"/>
          <a:lstStyle/>
          <a:p>
            <a:pPr indent="0" marL="0">
              <a:lnSpc>
                <a:spcPct val="130000"/>
              </a:lnSpc>
              <a:buNone/>
            </a:pPr>
            <a:r>
              <a:rPr lang="en-US" sz="1250" dirty="0">
                <a:solidFill>
                  <a:srgbClr val="1E293B"/>
                </a:solidFill>
                <a:latin typeface="Calibri" pitchFamily="34" charset="0"/>
                <a:ea typeface="Calibri" pitchFamily="34" charset="-122"/>
                <a:cs typeface="Calibri" pitchFamily="34" charset="-120"/>
              </a:rPr>
              <a:t>Diversification is the highest-risk strategy — new products for new markets. It can be related (linked to current value chain) or unrelated (conglomerate). It typically requires significant new capabilities or acquisition.</a:t>
            </a:r>
            <a:endParaRPr lang="en-US" sz="1250" dirty="0"/>
          </a:p>
        </p:txBody>
      </p:sp>
      <p:sp>
        <p:nvSpPr>
          <p:cNvPr id="8" name="Text 6"/>
          <p:cNvSpPr/>
          <p:nvPr/>
        </p:nvSpPr>
        <p:spPr>
          <a:xfrm>
            <a:off x="320040" y="2395728"/>
            <a:ext cx="4114800" cy="274320"/>
          </a:xfrm>
          <a:prstGeom prst="rect">
            <a:avLst/>
          </a:prstGeom>
          <a:noFill/>
          <a:ln/>
        </p:spPr>
        <p:txBody>
          <a:bodyPr wrap="square" rtlCol="0" anchor="ctr"/>
          <a:lstStyle/>
          <a:p>
            <a:pPr indent="0" marL="0">
              <a:buNone/>
            </a:pPr>
            <a:r>
              <a:rPr lang="en-US" sz="1300" b="1" dirty="0">
                <a:solidFill>
                  <a:srgbClr val="1B2A4A"/>
                </a:solidFill>
                <a:latin typeface="Calibri" pitchFamily="34" charset="0"/>
                <a:ea typeface="Calibri" pitchFamily="34" charset="-122"/>
                <a:cs typeface="Calibri" pitchFamily="34" charset="-120"/>
              </a:rPr>
              <a:t>Types of Diversification</a:t>
            </a:r>
            <a:endParaRPr lang="en-US" sz="1300" dirty="0"/>
          </a:p>
        </p:txBody>
      </p:sp>
      <p:sp>
        <p:nvSpPr>
          <p:cNvPr id="9" name="Text 7"/>
          <p:cNvSpPr/>
          <p:nvPr/>
        </p:nvSpPr>
        <p:spPr>
          <a:xfrm>
            <a:off x="320040" y="2651760"/>
            <a:ext cx="4114800" cy="914400"/>
          </a:xfrm>
          <a:prstGeom prst="rect">
            <a:avLst/>
          </a:prstGeom>
          <a:noFill/>
          <a:ln/>
        </p:spPr>
        <p:txBody>
          <a:bodyPr wrap="square" rtlCol="0" anchor="ctr"/>
          <a:lstStyle/>
          <a:p>
            <a:pPr marL="342900" indent="-342900">
              <a:spcAft>
                <a:spcPts val="400"/>
              </a:spcAft>
              <a:buSzPct val="100000"/>
              <a:buChar char="•"/>
            </a:pPr>
            <a:r>
              <a:rPr lang="en-US" sz="1200" dirty="0">
                <a:solidFill>
                  <a:srgbClr val="1E293B"/>
                </a:solidFill>
                <a:latin typeface="Calibri" pitchFamily="34" charset="0"/>
                <a:ea typeface="Calibri" pitchFamily="34" charset="-122"/>
                <a:cs typeface="Calibri" pitchFamily="34" charset="-120"/>
              </a:rPr>
              <a:t>Related — backward/forward/horizontal integration</a:t>
            </a:r>
            <a:endParaRPr lang="en-US" sz="1200" dirty="0"/>
          </a:p>
          <a:p>
            <a:pPr marL="342900" indent="-342900">
              <a:spcAft>
                <a:spcPts val="400"/>
              </a:spcAft>
              <a:buSzPct val="100000"/>
              <a:buChar char="•"/>
            </a:pPr>
            <a:r>
              <a:rPr lang="en-US" sz="1200" dirty="0">
                <a:solidFill>
                  <a:srgbClr val="1E293B"/>
                </a:solidFill>
                <a:latin typeface="Calibri" pitchFamily="34" charset="0"/>
                <a:ea typeface="Calibri" pitchFamily="34" charset="-122"/>
                <a:cs typeface="Calibri" pitchFamily="34" charset="-120"/>
              </a:rPr>
              <a:t>Unrelated (conglomerate) — entirely new industry</a:t>
            </a:r>
            <a:endParaRPr lang="en-US" sz="1200" dirty="0"/>
          </a:p>
          <a:p>
            <a:pPr marL="342900" indent="-342900">
              <a:spcAft>
                <a:spcPts val="400"/>
              </a:spcAft>
              <a:buSzPct val="100000"/>
              <a:buChar char="•"/>
            </a:pPr>
            <a:r>
              <a:rPr lang="en-US" sz="1200" dirty="0">
                <a:solidFill>
                  <a:srgbClr val="1E293B"/>
                </a:solidFill>
                <a:latin typeface="Calibri" pitchFamily="34" charset="0"/>
                <a:ea typeface="Calibri" pitchFamily="34" charset="-122"/>
                <a:cs typeface="Calibri" pitchFamily="34" charset="-120"/>
              </a:rPr>
              <a:t>Synergies often justify the move</a:t>
            </a:r>
            <a:endParaRPr lang="en-US" sz="1200" dirty="0"/>
          </a:p>
        </p:txBody>
      </p:sp>
      <p:sp>
        <p:nvSpPr>
          <p:cNvPr id="10" name="Shape 8"/>
          <p:cNvSpPr/>
          <p:nvPr/>
        </p:nvSpPr>
        <p:spPr>
          <a:xfrm>
            <a:off x="4617720" y="2395728"/>
            <a:ext cx="4206240" cy="1572768"/>
          </a:xfrm>
          <a:prstGeom prst="rect">
            <a:avLst/>
          </a:prstGeom>
          <a:solidFill>
            <a:srgbClr val="F3E5F5"/>
          </a:solidFill>
          <a:ln w="19050">
            <a:solidFill>
              <a:srgbClr val="6A1B9A"/>
            </a:solidFill>
            <a:prstDash val="solid"/>
          </a:ln>
        </p:spPr>
      </p:sp>
      <p:sp>
        <p:nvSpPr>
          <p:cNvPr id="11" name="Text 9"/>
          <p:cNvSpPr/>
          <p:nvPr/>
        </p:nvSpPr>
        <p:spPr>
          <a:xfrm>
            <a:off x="4709160" y="2450592"/>
            <a:ext cx="4023360" cy="320040"/>
          </a:xfrm>
          <a:prstGeom prst="rect">
            <a:avLst/>
          </a:prstGeom>
          <a:noFill/>
          <a:ln/>
        </p:spPr>
        <p:txBody>
          <a:bodyPr wrap="square" rtlCol="0" anchor="ctr"/>
          <a:lstStyle/>
          <a:p>
            <a:pPr indent="0" marL="0">
              <a:buNone/>
            </a:pPr>
            <a:r>
              <a:rPr lang="en-US" sz="1200" b="1" dirty="0">
                <a:solidFill>
                  <a:srgbClr val="6A1B9A"/>
                </a:solidFill>
                <a:latin typeface="Calibri" pitchFamily="34" charset="0"/>
                <a:ea typeface="Calibri" pitchFamily="34" charset="-122"/>
                <a:cs typeface="Calibri" pitchFamily="34" charset="-120"/>
              </a:rPr>
              <a:t>💼 Business Example</a:t>
            </a:r>
            <a:endParaRPr lang="en-US" sz="1200" dirty="0"/>
          </a:p>
        </p:txBody>
      </p:sp>
      <p:sp>
        <p:nvSpPr>
          <p:cNvPr id="12" name="Text 10"/>
          <p:cNvSpPr/>
          <p:nvPr/>
        </p:nvSpPr>
        <p:spPr>
          <a:xfrm>
            <a:off x="4709160" y="2761488"/>
            <a:ext cx="4023360" cy="1115568"/>
          </a:xfrm>
          <a:prstGeom prst="rect">
            <a:avLst/>
          </a:prstGeom>
          <a:noFill/>
          <a:ln/>
        </p:spPr>
        <p:txBody>
          <a:bodyPr wrap="square" rtlCol="0" anchor="ctr"/>
          <a:lstStyle/>
          <a:p>
            <a:pPr indent="0" marL="0">
              <a:lnSpc>
                <a:spcPct val="125000"/>
              </a:lnSpc>
              <a:buNone/>
            </a:pPr>
            <a:r>
              <a:rPr lang="en-US" sz="1100" dirty="0">
                <a:solidFill>
                  <a:srgbClr val="1E293B"/>
                </a:solidFill>
                <a:latin typeface="Calibri" pitchFamily="34" charset="0"/>
                <a:ea typeface="Calibri" pitchFamily="34" charset="-122"/>
                <a:cs typeface="Calibri" pitchFamily="34" charset="-120"/>
              </a:rPr>
              <a:t>Amazon — launch of Amazon Web Services (AWS) in 2006 is a textbook diversification. Amazon leveraged its existing IT infrastructure to create a cloud computing product for business customers — a completely new market and product category. AWS now accounts for ~62% of Amazon's operating profit (Amazon Annual Report, 2023).</a:t>
            </a:r>
            <a:endParaRPr lang="en-US" sz="1100" dirty="0"/>
          </a:p>
        </p:txBody>
      </p:sp>
      <p:sp>
        <p:nvSpPr>
          <p:cNvPr id="13" name="Text 11"/>
          <p:cNvSpPr/>
          <p:nvPr/>
        </p:nvSpPr>
        <p:spPr>
          <a:xfrm>
            <a:off x="320040" y="4041648"/>
            <a:ext cx="8503920" cy="274320"/>
          </a:xfrm>
          <a:prstGeom prst="rect">
            <a:avLst/>
          </a:prstGeom>
          <a:noFill/>
          <a:ln/>
        </p:spPr>
        <p:txBody>
          <a:bodyPr wrap="square" rtlCol="0" anchor="ctr"/>
          <a:lstStyle/>
          <a:p>
            <a:pPr indent="0" marL="0">
              <a:buNone/>
            </a:pPr>
            <a:r>
              <a:rPr lang="en-US" sz="900" i="1" dirty="0">
                <a:solidFill>
                  <a:srgbClr val="64748B"/>
                </a:solidFill>
                <a:latin typeface="Calibri" pitchFamily="34" charset="0"/>
                <a:ea typeface="Calibri" pitchFamily="34" charset="-122"/>
                <a:cs typeface="Calibri" pitchFamily="34" charset="-120"/>
              </a:rPr>
              <a:t>Source: Johnson et al. (2023), Exploring Strategy, 12th ed., p. 262–264; Amazon Annual Report (2023)</a:t>
            </a:r>
            <a:endParaRPr lang="en-US" sz="900" dirty="0"/>
          </a:p>
        </p:txBody>
      </p:sp>
      <p:pic>
        <p:nvPicPr>
          <p:cNvPr id="14" name="Image 0" descr="/home/claude/logo.png">    </p:cNvPr>
          <p:cNvPicPr>
            <a:picLocks noChangeAspect="1"/>
          </p:cNvPicPr>
          <p:nvPr/>
        </p:nvPicPr>
        <p:blipFill>
          <a:blip r:embed="rId1"/>
          <a:stretch>
            <a:fillRect/>
          </a:stretch>
        </p:blipFill>
        <p:spPr>
          <a:xfrm>
            <a:off x="164592" y="4572000"/>
            <a:ext cx="1645920" cy="502920"/>
          </a:xfrm>
          <a:prstGeom prst="rect">
            <a:avLst/>
          </a:prstGeom>
        </p:spPr>
      </p:pic>
      <p:sp>
        <p:nvSpPr>
          <p:cNvPr id="15" name="Shape 12"/>
          <p:cNvSpPr/>
          <p:nvPr/>
        </p:nvSpPr>
        <p:spPr>
          <a:xfrm>
            <a:off x="0" y="5074920"/>
            <a:ext cx="9144000" cy="68580"/>
          </a:xfrm>
          <a:prstGeom prst="rect">
            <a:avLst/>
          </a:prstGeom>
          <a:solidFill>
            <a:srgbClr val="C00000"/>
          </a:solidFill>
          <a:ln w="12700">
            <a:solidFill>
              <a:srgbClr val="C00000"/>
            </a:solidFill>
            <a:prstDash val="solid"/>
          </a:ln>
        </p:spPr>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5F7FA"/>
        </a:solidFill>
      </p:bgPr>
    </p:bg>
    <p:spTree>
      <p:nvGrpSpPr>
        <p:cNvPr id="1" name=""/>
        <p:cNvGrpSpPr/>
        <p:nvPr/>
      </p:nvGrpSpPr>
      <p:grpSpPr>
        <a:xfrm>
          <a:off x="0" y="0"/>
          <a:ext cx="0" cy="0"/>
          <a:chOff x="0" y="0"/>
          <a:chExt cx="0" cy="0"/>
        </a:xfrm>
      </p:grpSpPr>
      <p:sp>
        <p:nvSpPr>
          <p:cNvPr id="2" name="Shape 0"/>
          <p:cNvSpPr/>
          <p:nvPr/>
        </p:nvSpPr>
        <p:spPr>
          <a:xfrm>
            <a:off x="0" y="0"/>
            <a:ext cx="9144000" cy="713232"/>
          </a:xfrm>
          <a:prstGeom prst="rect">
            <a:avLst/>
          </a:prstGeom>
          <a:solidFill>
            <a:srgbClr val="1B2A4A"/>
          </a:solidFill>
          <a:ln w="12700">
            <a:solidFill>
              <a:srgbClr val="1B2A4A"/>
            </a:solidFill>
            <a:prstDash val="solid"/>
          </a:ln>
        </p:spPr>
      </p:sp>
      <p:sp>
        <p:nvSpPr>
          <p:cNvPr id="3" name="Text 1"/>
          <p:cNvSpPr/>
          <p:nvPr/>
        </p:nvSpPr>
        <p:spPr>
          <a:xfrm>
            <a:off x="274320" y="73152"/>
            <a:ext cx="8595360" cy="566928"/>
          </a:xfrm>
          <a:prstGeom prst="rect">
            <a:avLst/>
          </a:prstGeom>
          <a:noFill/>
          <a:ln/>
        </p:spPr>
        <p:txBody>
          <a:bodyPr wrap="square" lIns="0" tIns="0" rIns="0" bIns="0" rtlCol="0" anchor="ctr"/>
          <a:lstStyle/>
          <a:p>
            <a:pPr indent="0" marL="0">
              <a:buNone/>
            </a:pPr>
            <a:r>
              <a:rPr lang="en-US" sz="2200" dirty="0">
                <a:solidFill>
                  <a:srgbClr val="FFFFFF"/>
                </a:solidFill>
                <a:latin typeface="Calibri" pitchFamily="34" charset="0"/>
                <a:ea typeface="Calibri" pitchFamily="34" charset="-122"/>
                <a:cs typeface="Calibri" pitchFamily="34" charset="-120"/>
              </a:rPr>
              <a:t>Ansoff Matrix</a:t>
            </a:r>
            <a:pPr indent="0" marL="0">
              <a:buNone/>
            </a:pPr>
            <a:r>
              <a:rPr lang="en-US" sz="2200" dirty="0">
                <a:solidFill>
                  <a:srgbClr val="AABDD4"/>
                </a:solidFill>
                <a:latin typeface="Calibri" pitchFamily="34" charset="0"/>
                <a:ea typeface="Calibri" pitchFamily="34" charset="-122"/>
                <a:cs typeface="Calibri" pitchFamily="34" charset="-120"/>
              </a:rPr>
              <a:t> — </a:t>
            </a:r>
            <a:pPr indent="0" marL="0">
              <a:buNone/>
            </a:pPr>
            <a:r>
              <a:rPr lang="en-US" sz="2200" b="1" dirty="0">
                <a:solidFill>
                  <a:srgbClr val="FFD700"/>
                </a:solidFill>
                <a:latin typeface="Calibri" pitchFamily="34" charset="0"/>
                <a:ea typeface="Calibri" pitchFamily="34" charset="-122"/>
                <a:cs typeface="Calibri" pitchFamily="34" charset="-120"/>
              </a:rPr>
              <a:t>Critical Evaluation</a:t>
            </a:r>
            <a:endParaRPr lang="en-US" sz="2200" dirty="0"/>
          </a:p>
        </p:txBody>
      </p:sp>
      <p:sp>
        <p:nvSpPr>
          <p:cNvPr id="4" name="Shape 2"/>
          <p:cNvSpPr/>
          <p:nvPr/>
        </p:nvSpPr>
        <p:spPr>
          <a:xfrm>
            <a:off x="320040" y="868680"/>
            <a:ext cx="2743200" cy="3246120"/>
          </a:xfrm>
          <a:prstGeom prst="rect">
            <a:avLst/>
          </a:prstGeom>
          <a:solidFill>
            <a:srgbClr val="FDECEA"/>
          </a:solidFill>
          <a:ln w="12700">
            <a:solidFill>
              <a:srgbClr val="E8EEF4"/>
            </a:solidFill>
            <a:prstDash val="solid"/>
          </a:ln>
        </p:spPr>
      </p:sp>
      <p:sp>
        <p:nvSpPr>
          <p:cNvPr id="5" name="Shape 3"/>
          <p:cNvSpPr/>
          <p:nvPr/>
        </p:nvSpPr>
        <p:spPr>
          <a:xfrm>
            <a:off x="320040" y="868680"/>
            <a:ext cx="2743200" cy="502920"/>
          </a:xfrm>
          <a:prstGeom prst="rect">
            <a:avLst/>
          </a:prstGeom>
          <a:solidFill>
            <a:srgbClr val="1B2A4A"/>
          </a:solidFill>
          <a:ln w="12700">
            <a:solidFill>
              <a:srgbClr val="1B2A4A"/>
            </a:solidFill>
            <a:prstDash val="solid"/>
          </a:ln>
        </p:spPr>
      </p:sp>
      <p:sp>
        <p:nvSpPr>
          <p:cNvPr id="6" name="Text 4"/>
          <p:cNvSpPr/>
          <p:nvPr/>
        </p:nvSpPr>
        <p:spPr>
          <a:xfrm>
            <a:off x="320040" y="868680"/>
            <a:ext cx="2743200" cy="502920"/>
          </a:xfrm>
          <a:prstGeom prst="rect">
            <a:avLst/>
          </a:prstGeom>
          <a:noFill/>
          <a:ln/>
        </p:spPr>
        <p:txBody>
          <a:bodyPr wrap="square" lIns="0" tIns="0" rIns="0" bIns="0" rtlCol="0" anchor="ctr"/>
          <a:lstStyle/>
          <a:p>
            <a:pPr algn="ctr" indent="0" marL="0">
              <a:buNone/>
            </a:pPr>
            <a:r>
              <a:rPr lang="en-US" sz="1200" b="1" dirty="0">
                <a:solidFill>
                  <a:srgbClr val="FFFFFF"/>
                </a:solidFill>
                <a:latin typeface="Calibri" pitchFamily="34" charset="0"/>
                <a:ea typeface="Calibri" pitchFamily="34" charset="-122"/>
                <a:cs typeface="Calibri" pitchFamily="34" charset="-120"/>
              </a:rPr>
              <a:t>No Competitor Lens</a:t>
            </a:r>
            <a:endParaRPr lang="en-US" sz="1200" dirty="0"/>
          </a:p>
        </p:txBody>
      </p:sp>
      <p:sp>
        <p:nvSpPr>
          <p:cNvPr id="7" name="Text 5"/>
          <p:cNvSpPr/>
          <p:nvPr/>
        </p:nvSpPr>
        <p:spPr>
          <a:xfrm>
            <a:off x="429768" y="1417320"/>
            <a:ext cx="2523744" cy="2560320"/>
          </a:xfrm>
          <a:prstGeom prst="rect">
            <a:avLst/>
          </a:prstGeom>
          <a:noFill/>
          <a:ln/>
        </p:spPr>
        <p:txBody>
          <a:bodyPr wrap="square" rtlCol="0" anchor="ctr"/>
          <a:lstStyle/>
          <a:p>
            <a:pPr indent="0" marL="0">
              <a:lnSpc>
                <a:spcPct val="130000"/>
              </a:lnSpc>
              <a:buNone/>
            </a:pPr>
            <a:r>
              <a:rPr lang="en-US" sz="1150" dirty="0">
                <a:solidFill>
                  <a:srgbClr val="1E293B"/>
                </a:solidFill>
                <a:latin typeface="Calibri" pitchFamily="34" charset="0"/>
                <a:ea typeface="Calibri" pitchFamily="34" charset="-122"/>
                <a:cs typeface="Calibri" pitchFamily="34" charset="-120"/>
              </a:rPr>
              <a:t>The model focuses entirely on internal product/market choices and ignores competitor actions. A market penetration strategy may be undermined if rivals respond aggressively with price cuts or product launches (Porter, 2008).</a:t>
            </a:r>
            <a:endParaRPr lang="en-US" sz="1150" dirty="0"/>
          </a:p>
        </p:txBody>
      </p:sp>
      <p:sp>
        <p:nvSpPr>
          <p:cNvPr id="8" name="Shape 6"/>
          <p:cNvSpPr/>
          <p:nvPr/>
        </p:nvSpPr>
        <p:spPr>
          <a:xfrm>
            <a:off x="3246120" y="868680"/>
            <a:ext cx="2743200" cy="3246120"/>
          </a:xfrm>
          <a:prstGeom prst="rect">
            <a:avLst/>
          </a:prstGeom>
          <a:solidFill>
            <a:srgbClr val="E8F5E9"/>
          </a:solidFill>
          <a:ln w="12700">
            <a:solidFill>
              <a:srgbClr val="E8EEF4"/>
            </a:solidFill>
            <a:prstDash val="solid"/>
          </a:ln>
        </p:spPr>
      </p:sp>
      <p:sp>
        <p:nvSpPr>
          <p:cNvPr id="9" name="Shape 7"/>
          <p:cNvSpPr/>
          <p:nvPr/>
        </p:nvSpPr>
        <p:spPr>
          <a:xfrm>
            <a:off x="3246120" y="868680"/>
            <a:ext cx="2743200" cy="502920"/>
          </a:xfrm>
          <a:prstGeom prst="rect">
            <a:avLst/>
          </a:prstGeom>
          <a:solidFill>
            <a:srgbClr val="1B2A4A"/>
          </a:solidFill>
          <a:ln w="12700">
            <a:solidFill>
              <a:srgbClr val="1B2A4A"/>
            </a:solidFill>
            <a:prstDash val="solid"/>
          </a:ln>
        </p:spPr>
      </p:sp>
      <p:sp>
        <p:nvSpPr>
          <p:cNvPr id="10" name="Text 8"/>
          <p:cNvSpPr/>
          <p:nvPr/>
        </p:nvSpPr>
        <p:spPr>
          <a:xfrm>
            <a:off x="3246120" y="868680"/>
            <a:ext cx="2743200" cy="502920"/>
          </a:xfrm>
          <a:prstGeom prst="rect">
            <a:avLst/>
          </a:prstGeom>
          <a:noFill/>
          <a:ln/>
        </p:spPr>
        <p:txBody>
          <a:bodyPr wrap="square" lIns="0" tIns="0" rIns="0" bIns="0" rtlCol="0" anchor="ctr"/>
          <a:lstStyle/>
          <a:p>
            <a:pPr algn="ctr" indent="0" marL="0">
              <a:buNone/>
            </a:pPr>
            <a:r>
              <a:rPr lang="en-US" sz="1200" b="1" dirty="0">
                <a:solidFill>
                  <a:srgbClr val="FFFFFF"/>
                </a:solidFill>
                <a:latin typeface="Calibri" pitchFamily="34" charset="0"/>
                <a:ea typeface="Calibri" pitchFamily="34" charset="-122"/>
                <a:cs typeface="Calibri" pitchFamily="34" charset="-120"/>
              </a:rPr>
              <a:t>Oversimplification</a:t>
            </a:r>
            <a:endParaRPr lang="en-US" sz="1200" dirty="0"/>
          </a:p>
        </p:txBody>
      </p:sp>
      <p:sp>
        <p:nvSpPr>
          <p:cNvPr id="11" name="Text 9"/>
          <p:cNvSpPr/>
          <p:nvPr/>
        </p:nvSpPr>
        <p:spPr>
          <a:xfrm>
            <a:off x="3355848" y="1417320"/>
            <a:ext cx="2523744" cy="2560320"/>
          </a:xfrm>
          <a:prstGeom prst="rect">
            <a:avLst/>
          </a:prstGeom>
          <a:noFill/>
          <a:ln/>
        </p:spPr>
        <p:txBody>
          <a:bodyPr wrap="square" rtlCol="0" anchor="ctr"/>
          <a:lstStyle/>
          <a:p>
            <a:pPr indent="0" marL="0">
              <a:lnSpc>
                <a:spcPct val="130000"/>
              </a:lnSpc>
              <a:buNone/>
            </a:pPr>
            <a:r>
              <a:rPr lang="en-US" sz="1150" dirty="0">
                <a:solidFill>
                  <a:srgbClr val="1E293B"/>
                </a:solidFill>
                <a:latin typeface="Calibri" pitchFamily="34" charset="0"/>
                <a:ea typeface="Calibri" pitchFamily="34" charset="-122"/>
                <a:cs typeface="Calibri" pitchFamily="34" charset="-120"/>
              </a:rPr>
              <a:t>Treating markets and products as purely 'new' or 'existing' is binary. In practice, firms operate on a continuum — partially new products, partially new customer segments — which the matrix cannot adequately represent.</a:t>
            </a:r>
            <a:endParaRPr lang="en-US" sz="1150" dirty="0"/>
          </a:p>
        </p:txBody>
      </p:sp>
      <p:sp>
        <p:nvSpPr>
          <p:cNvPr id="12" name="Shape 10"/>
          <p:cNvSpPr/>
          <p:nvPr/>
        </p:nvSpPr>
        <p:spPr>
          <a:xfrm>
            <a:off x="6172200" y="868680"/>
            <a:ext cx="2743200" cy="3246120"/>
          </a:xfrm>
          <a:prstGeom prst="rect">
            <a:avLst/>
          </a:prstGeom>
          <a:solidFill>
            <a:srgbClr val="E3F2FD"/>
          </a:solidFill>
          <a:ln w="12700">
            <a:solidFill>
              <a:srgbClr val="E8EEF4"/>
            </a:solidFill>
            <a:prstDash val="solid"/>
          </a:ln>
        </p:spPr>
      </p:sp>
      <p:sp>
        <p:nvSpPr>
          <p:cNvPr id="13" name="Shape 11"/>
          <p:cNvSpPr/>
          <p:nvPr/>
        </p:nvSpPr>
        <p:spPr>
          <a:xfrm>
            <a:off x="6172200" y="868680"/>
            <a:ext cx="2743200" cy="502920"/>
          </a:xfrm>
          <a:prstGeom prst="rect">
            <a:avLst/>
          </a:prstGeom>
          <a:solidFill>
            <a:srgbClr val="1B2A4A"/>
          </a:solidFill>
          <a:ln w="12700">
            <a:solidFill>
              <a:srgbClr val="1B2A4A"/>
            </a:solidFill>
            <a:prstDash val="solid"/>
          </a:ln>
        </p:spPr>
      </p:sp>
      <p:sp>
        <p:nvSpPr>
          <p:cNvPr id="14" name="Text 12"/>
          <p:cNvSpPr/>
          <p:nvPr/>
        </p:nvSpPr>
        <p:spPr>
          <a:xfrm>
            <a:off x="6172200" y="868680"/>
            <a:ext cx="2743200" cy="502920"/>
          </a:xfrm>
          <a:prstGeom prst="rect">
            <a:avLst/>
          </a:prstGeom>
          <a:noFill/>
          <a:ln/>
        </p:spPr>
        <p:txBody>
          <a:bodyPr wrap="square" lIns="0" tIns="0" rIns="0" bIns="0" rtlCol="0" anchor="ctr"/>
          <a:lstStyle/>
          <a:p>
            <a:pPr algn="ctr" indent="0" marL="0">
              <a:buNone/>
            </a:pPr>
            <a:r>
              <a:rPr lang="en-US" sz="1200" b="1" dirty="0">
                <a:solidFill>
                  <a:srgbClr val="FFFFFF"/>
                </a:solidFill>
                <a:latin typeface="Calibri" pitchFamily="34" charset="0"/>
                <a:ea typeface="Calibri" pitchFamily="34" charset="-122"/>
                <a:cs typeface="Calibri" pitchFamily="34" charset="-120"/>
              </a:rPr>
              <a:t>Paralysis by Analysis</a:t>
            </a:r>
            <a:endParaRPr lang="en-US" sz="1200" dirty="0"/>
          </a:p>
        </p:txBody>
      </p:sp>
      <p:sp>
        <p:nvSpPr>
          <p:cNvPr id="15" name="Text 13"/>
          <p:cNvSpPr/>
          <p:nvPr/>
        </p:nvSpPr>
        <p:spPr>
          <a:xfrm>
            <a:off x="6281928" y="1417320"/>
            <a:ext cx="2523744" cy="2560320"/>
          </a:xfrm>
          <a:prstGeom prst="rect">
            <a:avLst/>
          </a:prstGeom>
          <a:noFill/>
          <a:ln/>
        </p:spPr>
        <p:txBody>
          <a:bodyPr wrap="square" rtlCol="0" anchor="ctr"/>
          <a:lstStyle/>
          <a:p>
            <a:pPr indent="0" marL="0">
              <a:lnSpc>
                <a:spcPct val="130000"/>
              </a:lnSpc>
              <a:buNone/>
            </a:pPr>
            <a:r>
              <a:rPr lang="en-US" sz="1150" dirty="0">
                <a:solidFill>
                  <a:srgbClr val="1E293B"/>
                </a:solidFill>
                <a:latin typeface="Calibri" pitchFamily="34" charset="0"/>
                <a:ea typeface="Calibri" pitchFamily="34" charset="-122"/>
                <a:cs typeface="Calibri" pitchFamily="34" charset="-120"/>
              </a:rPr>
              <a:t>Ansoff himself warned of excessive analysis at the expense of action. Over-reliance on strategic frameworks can delay implementation when market conditions require rapid, emergent responses (Mintzberg et al., 2020).</a:t>
            </a:r>
            <a:endParaRPr lang="en-US" sz="1150" dirty="0"/>
          </a:p>
        </p:txBody>
      </p:sp>
      <p:sp>
        <p:nvSpPr>
          <p:cNvPr id="16" name="Text 14"/>
          <p:cNvSpPr/>
          <p:nvPr/>
        </p:nvSpPr>
        <p:spPr>
          <a:xfrm>
            <a:off x="320040" y="4224528"/>
            <a:ext cx="8503920" cy="320040"/>
          </a:xfrm>
          <a:prstGeom prst="rect">
            <a:avLst/>
          </a:prstGeom>
          <a:noFill/>
          <a:ln/>
        </p:spPr>
        <p:txBody>
          <a:bodyPr wrap="square" rtlCol="0" anchor="ctr"/>
          <a:lstStyle/>
          <a:p>
            <a:pPr indent="0" marL="0">
              <a:buNone/>
            </a:pPr>
            <a:r>
              <a:rPr lang="en-US" sz="850" i="1" dirty="0">
                <a:solidFill>
                  <a:srgbClr val="64748B"/>
                </a:solidFill>
                <a:latin typeface="Calibri" pitchFamily="34" charset="0"/>
                <a:ea typeface="Calibri" pitchFamily="34" charset="-122"/>
                <a:cs typeface="Calibri" pitchFamily="34" charset="-120"/>
              </a:rPr>
              <a:t>References: Porter (2008) 'The Five Competitive Forces that Shape Strategy', HBR; Mintzberg, H., Ahlstrand, B. &amp; Lampel, J. (2020). Strategy Safari, 2nd ed. Pearson; Johnson et al. (2023)</a:t>
            </a:r>
            <a:endParaRPr lang="en-US" sz="850" dirty="0"/>
          </a:p>
        </p:txBody>
      </p:sp>
      <p:pic>
        <p:nvPicPr>
          <p:cNvPr id="17" name="Image 0" descr="/home/claude/logo.png">    </p:cNvPr>
          <p:cNvPicPr>
            <a:picLocks noChangeAspect="1"/>
          </p:cNvPicPr>
          <p:nvPr/>
        </p:nvPicPr>
        <p:blipFill>
          <a:blip r:embed="rId1"/>
          <a:stretch>
            <a:fillRect/>
          </a:stretch>
        </p:blipFill>
        <p:spPr>
          <a:xfrm>
            <a:off x="164592" y="4572000"/>
            <a:ext cx="1645920" cy="502920"/>
          </a:xfrm>
          <a:prstGeom prst="rect">
            <a:avLst/>
          </a:prstGeom>
        </p:spPr>
      </p:pic>
      <p:sp>
        <p:nvSpPr>
          <p:cNvPr id="18" name="Shape 15"/>
          <p:cNvSpPr/>
          <p:nvPr/>
        </p:nvSpPr>
        <p:spPr>
          <a:xfrm>
            <a:off x="0" y="5074920"/>
            <a:ext cx="9144000" cy="68580"/>
          </a:xfrm>
          <a:prstGeom prst="rect">
            <a:avLst/>
          </a:prstGeom>
          <a:solidFill>
            <a:srgbClr val="C00000"/>
          </a:solidFill>
          <a:ln w="12700">
            <a:solidFill>
              <a:srgbClr val="C00000"/>
            </a:solidFill>
            <a:prstDash val="solid"/>
          </a:ln>
        </p:spPr>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1B2A4A"/>
        </a:solidFill>
      </p:bgPr>
    </p:bg>
    <p:spTree>
      <p:nvGrpSpPr>
        <p:cNvPr id="1" name=""/>
        <p:cNvGrpSpPr/>
        <p:nvPr/>
      </p:nvGrpSpPr>
      <p:grpSpPr>
        <a:xfrm>
          <a:off x="0" y="0"/>
          <a:ext cx="0" cy="0"/>
          <a:chOff x="0" y="0"/>
          <a:chExt cx="0" cy="0"/>
        </a:xfrm>
      </p:grpSpPr>
      <p:sp>
        <p:nvSpPr>
          <p:cNvPr id="2" name="Shape 0"/>
          <p:cNvSpPr/>
          <p:nvPr/>
        </p:nvSpPr>
        <p:spPr>
          <a:xfrm>
            <a:off x="0" y="0"/>
            <a:ext cx="9144000" cy="64008"/>
          </a:xfrm>
          <a:prstGeom prst="rect">
            <a:avLst/>
          </a:prstGeom>
          <a:solidFill>
            <a:srgbClr val="C00000"/>
          </a:solidFill>
          <a:ln w="12700">
            <a:solidFill>
              <a:srgbClr val="C00000"/>
            </a:solidFill>
            <a:prstDash val="solid"/>
          </a:ln>
        </p:spPr>
      </p:sp>
      <p:sp>
        <p:nvSpPr>
          <p:cNvPr id="3" name="Text 1"/>
          <p:cNvSpPr/>
          <p:nvPr/>
        </p:nvSpPr>
        <p:spPr>
          <a:xfrm>
            <a:off x="365760" y="365760"/>
            <a:ext cx="8412480" cy="457200"/>
          </a:xfrm>
          <a:prstGeom prst="rect">
            <a:avLst/>
          </a:prstGeom>
          <a:noFill/>
          <a:ln/>
        </p:spPr>
        <p:txBody>
          <a:bodyPr wrap="square" rtlCol="0" anchor="ctr"/>
          <a:lstStyle/>
          <a:p>
            <a:pPr algn="ctr" indent="0" marL="0">
              <a:buNone/>
            </a:pPr>
            <a:r>
              <a:rPr lang="en-US" sz="1800" dirty="0">
                <a:solidFill>
                  <a:srgbClr val="AABDD4"/>
                </a:solidFill>
                <a:latin typeface="Calibri" pitchFamily="34" charset="0"/>
                <a:ea typeface="Calibri" pitchFamily="34" charset="-122"/>
                <a:cs typeface="Calibri" pitchFamily="34" charset="-120"/>
              </a:rPr>
              <a:t>Section 2</a:t>
            </a:r>
            <a:endParaRPr lang="en-US" sz="1800" dirty="0"/>
          </a:p>
        </p:txBody>
      </p:sp>
      <p:sp>
        <p:nvSpPr>
          <p:cNvPr id="4" name="Text 2"/>
          <p:cNvSpPr/>
          <p:nvPr/>
        </p:nvSpPr>
        <p:spPr>
          <a:xfrm>
            <a:off x="365760" y="822960"/>
            <a:ext cx="8412480" cy="777240"/>
          </a:xfrm>
          <a:prstGeom prst="rect">
            <a:avLst/>
          </a:prstGeom>
          <a:noFill/>
          <a:ln/>
        </p:spPr>
        <p:txBody>
          <a:bodyPr wrap="square" rtlCol="0" anchor="ctr"/>
          <a:lstStyle/>
          <a:p>
            <a:pPr algn="ctr" indent="0" marL="0">
              <a:buNone/>
            </a:pPr>
            <a:r>
              <a:rPr lang="en-US" sz="3600" b="1" dirty="0">
                <a:solidFill>
                  <a:srgbClr val="FFFFFF"/>
                </a:solidFill>
                <a:latin typeface="Calibri" pitchFamily="34" charset="0"/>
                <a:ea typeface="Calibri" pitchFamily="34" charset="-122"/>
                <a:cs typeface="Calibri" pitchFamily="34" charset="-120"/>
              </a:rPr>
              <a:t>BCG Growth-Share Matrix</a:t>
            </a:r>
            <a:endParaRPr lang="en-US" sz="3600" dirty="0"/>
          </a:p>
        </p:txBody>
      </p:sp>
      <p:sp>
        <p:nvSpPr>
          <p:cNvPr id="5" name="Shape 3"/>
          <p:cNvSpPr/>
          <p:nvPr/>
        </p:nvSpPr>
        <p:spPr>
          <a:xfrm>
            <a:off x="3200400" y="1664208"/>
            <a:ext cx="2743200" cy="45720"/>
          </a:xfrm>
          <a:prstGeom prst="rect">
            <a:avLst/>
          </a:prstGeom>
          <a:solidFill>
            <a:srgbClr val="C00000"/>
          </a:solidFill>
          <a:ln w="12700">
            <a:solidFill>
              <a:srgbClr val="C00000"/>
            </a:solidFill>
            <a:prstDash val="solid"/>
          </a:ln>
        </p:spPr>
      </p:sp>
      <p:sp>
        <p:nvSpPr>
          <p:cNvPr id="6" name="Shape 4"/>
          <p:cNvSpPr/>
          <p:nvPr/>
        </p:nvSpPr>
        <p:spPr>
          <a:xfrm>
            <a:off x="365760" y="1920240"/>
            <a:ext cx="1920240" cy="1005840"/>
          </a:xfrm>
          <a:prstGeom prst="rect">
            <a:avLst/>
          </a:prstGeom>
          <a:solidFill>
            <a:srgbClr val="00897B"/>
          </a:solidFill>
          <a:ln w="12700">
            <a:solidFill>
              <a:srgbClr val="00897B"/>
            </a:solidFill>
            <a:prstDash val="solid"/>
          </a:ln>
        </p:spPr>
      </p:sp>
      <p:sp>
        <p:nvSpPr>
          <p:cNvPr id="7" name="Text 5"/>
          <p:cNvSpPr/>
          <p:nvPr/>
        </p:nvSpPr>
        <p:spPr>
          <a:xfrm>
            <a:off x="365760" y="1920240"/>
            <a:ext cx="1920240" cy="1005840"/>
          </a:xfrm>
          <a:prstGeom prst="rect">
            <a:avLst/>
          </a:prstGeom>
          <a:noFill/>
          <a:ln/>
        </p:spPr>
        <p:txBody>
          <a:bodyPr wrap="square" lIns="50800" tIns="50800" rIns="50800" bIns="50800" rtlCol="0" anchor="ctr"/>
          <a:lstStyle/>
          <a:p>
            <a:pPr algn="ctr" indent="0" marL="0">
              <a:buNone/>
            </a:pPr>
            <a:r>
              <a:rPr lang="en-US" sz="1100" b="1" dirty="0">
                <a:solidFill>
                  <a:srgbClr val="FFFFFF"/>
                </a:solidFill>
                <a:latin typeface="Calibri" pitchFamily="34" charset="0"/>
                <a:ea typeface="Calibri" pitchFamily="34" charset="-122"/>
                <a:cs typeface="Calibri" pitchFamily="34" charset="-120"/>
              </a:rPr>
              <a:t>⭐  Stars
</a:t>
            </a:r>
            <a:endParaRPr lang="en-US" sz="1100" dirty="0"/>
          </a:p>
          <a:p>
            <a:pPr algn="ctr" indent="0" marL="0">
              <a:buNone/>
            </a:pPr>
            <a:r>
              <a:rPr lang="en-US" sz="1100" dirty="0">
                <a:solidFill>
                  <a:srgbClr val="FFFFFF"/>
                </a:solidFill>
                <a:latin typeface="Calibri" pitchFamily="34" charset="0"/>
                <a:ea typeface="Calibri" pitchFamily="34" charset="-122"/>
                <a:cs typeface="Calibri" pitchFamily="34" charset="-120"/>
              </a:rPr>
              <a:t>High share · High growth</a:t>
            </a:r>
            <a:endParaRPr lang="en-US" sz="1100" dirty="0"/>
          </a:p>
        </p:txBody>
      </p:sp>
      <p:sp>
        <p:nvSpPr>
          <p:cNvPr id="8" name="Shape 6"/>
          <p:cNvSpPr/>
          <p:nvPr/>
        </p:nvSpPr>
        <p:spPr>
          <a:xfrm>
            <a:off x="2468880" y="1920240"/>
            <a:ext cx="1920240" cy="1005840"/>
          </a:xfrm>
          <a:prstGeom prst="rect">
            <a:avLst/>
          </a:prstGeom>
          <a:solidFill>
            <a:srgbClr val="7B1FA2"/>
          </a:solidFill>
          <a:ln w="12700">
            <a:solidFill>
              <a:srgbClr val="7B1FA2"/>
            </a:solidFill>
            <a:prstDash val="solid"/>
          </a:ln>
        </p:spPr>
      </p:sp>
      <p:sp>
        <p:nvSpPr>
          <p:cNvPr id="9" name="Text 7"/>
          <p:cNvSpPr/>
          <p:nvPr/>
        </p:nvSpPr>
        <p:spPr>
          <a:xfrm>
            <a:off x="2468880" y="1920240"/>
            <a:ext cx="1920240" cy="1005840"/>
          </a:xfrm>
          <a:prstGeom prst="rect">
            <a:avLst/>
          </a:prstGeom>
          <a:noFill/>
          <a:ln/>
        </p:spPr>
        <p:txBody>
          <a:bodyPr wrap="square" lIns="50800" tIns="50800" rIns="50800" bIns="50800" rtlCol="0" anchor="ctr"/>
          <a:lstStyle/>
          <a:p>
            <a:pPr algn="ctr" indent="0" marL="0">
              <a:buNone/>
            </a:pPr>
            <a:r>
              <a:rPr lang="en-US" sz="1100" b="1" dirty="0">
                <a:solidFill>
                  <a:srgbClr val="FFFFFF"/>
                </a:solidFill>
                <a:latin typeface="Calibri" pitchFamily="34" charset="0"/>
                <a:ea typeface="Calibri" pitchFamily="34" charset="-122"/>
                <a:cs typeface="Calibri" pitchFamily="34" charset="-120"/>
              </a:rPr>
              <a:t>❓  Question Marks
</a:t>
            </a:r>
            <a:endParaRPr lang="en-US" sz="1100" dirty="0"/>
          </a:p>
          <a:p>
            <a:pPr algn="ctr" indent="0" marL="0">
              <a:buNone/>
            </a:pPr>
            <a:r>
              <a:rPr lang="en-US" sz="1100" dirty="0">
                <a:solidFill>
                  <a:srgbClr val="FFFFFF"/>
                </a:solidFill>
                <a:latin typeface="Calibri" pitchFamily="34" charset="0"/>
                <a:ea typeface="Calibri" pitchFamily="34" charset="-122"/>
                <a:cs typeface="Calibri" pitchFamily="34" charset="-120"/>
              </a:rPr>
              <a:t>Low share · High growth</a:t>
            </a:r>
            <a:endParaRPr lang="en-US" sz="1100" dirty="0"/>
          </a:p>
        </p:txBody>
      </p:sp>
      <p:sp>
        <p:nvSpPr>
          <p:cNvPr id="10" name="Shape 8"/>
          <p:cNvSpPr/>
          <p:nvPr/>
        </p:nvSpPr>
        <p:spPr>
          <a:xfrm>
            <a:off x="4572000" y="1920240"/>
            <a:ext cx="1920240" cy="1005840"/>
          </a:xfrm>
          <a:prstGeom prst="rect">
            <a:avLst/>
          </a:prstGeom>
          <a:solidFill>
            <a:srgbClr val="F57C00"/>
          </a:solidFill>
          <a:ln w="12700">
            <a:solidFill>
              <a:srgbClr val="F57C00"/>
            </a:solidFill>
            <a:prstDash val="solid"/>
          </a:ln>
        </p:spPr>
      </p:sp>
      <p:sp>
        <p:nvSpPr>
          <p:cNvPr id="11" name="Text 9"/>
          <p:cNvSpPr/>
          <p:nvPr/>
        </p:nvSpPr>
        <p:spPr>
          <a:xfrm>
            <a:off x="4572000" y="1920240"/>
            <a:ext cx="1920240" cy="1005840"/>
          </a:xfrm>
          <a:prstGeom prst="rect">
            <a:avLst/>
          </a:prstGeom>
          <a:noFill/>
          <a:ln/>
        </p:spPr>
        <p:txBody>
          <a:bodyPr wrap="square" lIns="50800" tIns="50800" rIns="50800" bIns="50800" rtlCol="0" anchor="ctr"/>
          <a:lstStyle/>
          <a:p>
            <a:pPr algn="ctr" indent="0" marL="0">
              <a:buNone/>
            </a:pPr>
            <a:r>
              <a:rPr lang="en-US" sz="1100" b="1" dirty="0">
                <a:solidFill>
                  <a:srgbClr val="FFFFFF"/>
                </a:solidFill>
                <a:latin typeface="Calibri" pitchFamily="34" charset="0"/>
                <a:ea typeface="Calibri" pitchFamily="34" charset="-122"/>
                <a:cs typeface="Calibri" pitchFamily="34" charset="-120"/>
              </a:rPr>
              <a:t>🐄  Cash Cows
</a:t>
            </a:r>
            <a:endParaRPr lang="en-US" sz="1100" dirty="0"/>
          </a:p>
          <a:p>
            <a:pPr algn="ctr" indent="0" marL="0">
              <a:buNone/>
            </a:pPr>
            <a:r>
              <a:rPr lang="en-US" sz="1100" dirty="0">
                <a:solidFill>
                  <a:srgbClr val="FFFFFF"/>
                </a:solidFill>
                <a:latin typeface="Calibri" pitchFamily="34" charset="0"/>
                <a:ea typeface="Calibri" pitchFamily="34" charset="-122"/>
                <a:cs typeface="Calibri" pitchFamily="34" charset="-120"/>
              </a:rPr>
              <a:t>High share · Low growth</a:t>
            </a:r>
            <a:endParaRPr lang="en-US" sz="1100" dirty="0"/>
          </a:p>
        </p:txBody>
      </p:sp>
      <p:sp>
        <p:nvSpPr>
          <p:cNvPr id="12" name="Shape 10"/>
          <p:cNvSpPr/>
          <p:nvPr/>
        </p:nvSpPr>
        <p:spPr>
          <a:xfrm>
            <a:off x="6675120" y="1920240"/>
            <a:ext cx="1920240" cy="1005840"/>
          </a:xfrm>
          <a:prstGeom prst="rect">
            <a:avLst/>
          </a:prstGeom>
          <a:solidFill>
            <a:srgbClr val="C62828"/>
          </a:solidFill>
          <a:ln w="12700">
            <a:solidFill>
              <a:srgbClr val="C62828"/>
            </a:solidFill>
            <a:prstDash val="solid"/>
          </a:ln>
        </p:spPr>
      </p:sp>
      <p:sp>
        <p:nvSpPr>
          <p:cNvPr id="13" name="Text 11"/>
          <p:cNvSpPr/>
          <p:nvPr/>
        </p:nvSpPr>
        <p:spPr>
          <a:xfrm>
            <a:off x="6675120" y="1920240"/>
            <a:ext cx="1920240" cy="1005840"/>
          </a:xfrm>
          <a:prstGeom prst="rect">
            <a:avLst/>
          </a:prstGeom>
          <a:noFill/>
          <a:ln/>
        </p:spPr>
        <p:txBody>
          <a:bodyPr wrap="square" lIns="50800" tIns="50800" rIns="50800" bIns="50800" rtlCol="0" anchor="ctr"/>
          <a:lstStyle/>
          <a:p>
            <a:pPr algn="ctr" indent="0" marL="0">
              <a:buNone/>
            </a:pPr>
            <a:r>
              <a:rPr lang="en-US" sz="1100" b="1" dirty="0">
                <a:solidFill>
                  <a:srgbClr val="FFFFFF"/>
                </a:solidFill>
                <a:latin typeface="Calibri" pitchFamily="34" charset="0"/>
                <a:ea typeface="Calibri" pitchFamily="34" charset="-122"/>
                <a:cs typeface="Calibri" pitchFamily="34" charset="-120"/>
              </a:rPr>
              <a:t>🐕  Dogs
</a:t>
            </a:r>
            <a:endParaRPr lang="en-US" sz="1100" dirty="0"/>
          </a:p>
          <a:p>
            <a:pPr algn="ctr" indent="0" marL="0">
              <a:buNone/>
            </a:pPr>
            <a:r>
              <a:rPr lang="en-US" sz="1100" dirty="0">
                <a:solidFill>
                  <a:srgbClr val="FFFFFF"/>
                </a:solidFill>
                <a:latin typeface="Calibri" pitchFamily="34" charset="0"/>
                <a:ea typeface="Calibri" pitchFamily="34" charset="-122"/>
                <a:cs typeface="Calibri" pitchFamily="34" charset="-120"/>
              </a:rPr>
              <a:t>Low share · Low growth</a:t>
            </a:r>
            <a:endParaRPr lang="en-US" sz="1100" dirty="0"/>
          </a:p>
        </p:txBody>
      </p:sp>
      <p:sp>
        <p:nvSpPr>
          <p:cNvPr id="14" name="Text 12"/>
          <p:cNvSpPr/>
          <p:nvPr/>
        </p:nvSpPr>
        <p:spPr>
          <a:xfrm>
            <a:off x="365760" y="3063240"/>
            <a:ext cx="8412480" cy="457200"/>
          </a:xfrm>
          <a:prstGeom prst="rect">
            <a:avLst/>
          </a:prstGeom>
          <a:noFill/>
          <a:ln/>
        </p:spPr>
        <p:txBody>
          <a:bodyPr wrap="square" rtlCol="0" anchor="ctr"/>
          <a:lstStyle/>
          <a:p>
            <a:pPr algn="ctr" indent="0" marL="0">
              <a:buNone/>
            </a:pPr>
            <a:r>
              <a:rPr lang="en-US" sz="1200" dirty="0">
                <a:solidFill>
                  <a:srgbClr val="AABDD4"/>
                </a:solidFill>
                <a:latin typeface="Calibri" pitchFamily="34" charset="0"/>
                <a:ea typeface="Calibri" pitchFamily="34" charset="-122"/>
                <a:cs typeface="Calibri" pitchFamily="34" charset="-120"/>
              </a:rPr>
              <a:t>Created by Bruce Henderson (1968) · Boston Consulting Group · Still widely used in strategic portfolio management</a:t>
            </a:r>
            <a:endParaRPr lang="en-US" sz="1200" dirty="0"/>
          </a:p>
        </p:txBody>
      </p:sp>
      <p:sp>
        <p:nvSpPr>
          <p:cNvPr id="15" name="Text 13"/>
          <p:cNvSpPr/>
          <p:nvPr/>
        </p:nvSpPr>
        <p:spPr>
          <a:xfrm>
            <a:off x="365760" y="3566160"/>
            <a:ext cx="8412480" cy="365760"/>
          </a:xfrm>
          <a:prstGeom prst="rect">
            <a:avLst/>
          </a:prstGeom>
          <a:noFill/>
          <a:ln/>
        </p:spPr>
        <p:txBody>
          <a:bodyPr wrap="square" rtlCol="0" anchor="ctr"/>
          <a:lstStyle/>
          <a:p>
            <a:pPr algn="ctr" indent="0" marL="0">
              <a:buNone/>
            </a:pPr>
            <a:r>
              <a:rPr lang="en-US" sz="1050" i="1" dirty="0">
                <a:solidFill>
                  <a:srgbClr val="7A94B0"/>
                </a:solidFill>
                <a:latin typeface="Calibri" pitchFamily="34" charset="0"/>
                <a:ea typeface="Calibri" pitchFamily="34" charset="-122"/>
                <a:cs typeface="Calibri" pitchFamily="34" charset="-120"/>
              </a:rPr>
              <a:t>Key reference: Johnson, G. et al. (2023). Exploring Strategy, 12th ed. Pearson. Chapter 7.</a:t>
            </a:r>
            <a:endParaRPr lang="en-US" sz="1050" dirty="0"/>
          </a:p>
        </p:txBody>
      </p:sp>
      <p:pic>
        <p:nvPicPr>
          <p:cNvPr id="16" name="Image 0" descr="/home/claude/logo.png">    </p:cNvPr>
          <p:cNvPicPr>
            <a:picLocks noChangeAspect="1"/>
          </p:cNvPicPr>
          <p:nvPr/>
        </p:nvPicPr>
        <p:blipFill>
          <a:blip r:embed="rId1"/>
          <a:stretch>
            <a:fillRect/>
          </a:stretch>
        </p:blipFill>
        <p:spPr>
          <a:xfrm>
            <a:off x="3520440" y="4114800"/>
            <a:ext cx="2103120" cy="640080"/>
          </a:xfrm>
          <a:prstGeom prst="rect">
            <a:avLst/>
          </a:prstGeom>
        </p:spPr>
      </p:pic>
      <p:sp>
        <p:nvSpPr>
          <p:cNvPr id="17" name="Shape 14"/>
          <p:cNvSpPr/>
          <p:nvPr/>
        </p:nvSpPr>
        <p:spPr>
          <a:xfrm>
            <a:off x="0" y="5074920"/>
            <a:ext cx="9144000" cy="68580"/>
          </a:xfrm>
          <a:prstGeom prst="rect">
            <a:avLst/>
          </a:prstGeom>
          <a:solidFill>
            <a:srgbClr val="C00000"/>
          </a:solidFill>
          <a:ln w="12700">
            <a:solidFill>
              <a:srgbClr val="C00000"/>
            </a:solidFill>
            <a:prstDash val="solid"/>
          </a:ln>
        </p:spPr>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5F7FA"/>
        </a:solidFill>
      </p:bgPr>
    </p:bg>
    <p:spTree>
      <p:nvGrpSpPr>
        <p:cNvPr id="1" name=""/>
        <p:cNvGrpSpPr/>
        <p:nvPr/>
      </p:nvGrpSpPr>
      <p:grpSpPr>
        <a:xfrm>
          <a:off x="0" y="0"/>
          <a:ext cx="0" cy="0"/>
          <a:chOff x="0" y="0"/>
          <a:chExt cx="0" cy="0"/>
        </a:xfrm>
      </p:grpSpPr>
      <p:sp>
        <p:nvSpPr>
          <p:cNvPr id="2" name="Shape 0"/>
          <p:cNvSpPr/>
          <p:nvPr/>
        </p:nvSpPr>
        <p:spPr>
          <a:xfrm>
            <a:off x="0" y="0"/>
            <a:ext cx="9144000" cy="713232"/>
          </a:xfrm>
          <a:prstGeom prst="rect">
            <a:avLst/>
          </a:prstGeom>
          <a:solidFill>
            <a:srgbClr val="1B2A4A"/>
          </a:solidFill>
          <a:ln w="12700">
            <a:solidFill>
              <a:srgbClr val="1B2A4A"/>
            </a:solidFill>
            <a:prstDash val="solid"/>
          </a:ln>
        </p:spPr>
      </p:sp>
      <p:sp>
        <p:nvSpPr>
          <p:cNvPr id="3" name="Text 1"/>
          <p:cNvSpPr/>
          <p:nvPr/>
        </p:nvSpPr>
        <p:spPr>
          <a:xfrm>
            <a:off x="274320" y="73152"/>
            <a:ext cx="8595360" cy="566928"/>
          </a:xfrm>
          <a:prstGeom prst="rect">
            <a:avLst/>
          </a:prstGeom>
          <a:noFill/>
          <a:ln/>
        </p:spPr>
        <p:txBody>
          <a:bodyPr wrap="square" lIns="0" tIns="0" rIns="0" bIns="0" rtlCol="0" anchor="ctr"/>
          <a:lstStyle/>
          <a:p>
            <a:pPr indent="0" marL="0">
              <a:buNone/>
            </a:pPr>
            <a:r>
              <a:rPr lang="en-US" sz="2200" dirty="0">
                <a:solidFill>
                  <a:srgbClr val="FFFFFF"/>
                </a:solidFill>
                <a:latin typeface="Calibri" pitchFamily="34" charset="0"/>
                <a:ea typeface="Calibri" pitchFamily="34" charset="-122"/>
                <a:cs typeface="Calibri" pitchFamily="34" charset="-120"/>
              </a:rPr>
              <a:t>BCG Matrix</a:t>
            </a:r>
            <a:pPr indent="0" marL="0">
              <a:buNone/>
            </a:pPr>
            <a:r>
              <a:rPr lang="en-US" sz="2200" dirty="0">
                <a:solidFill>
                  <a:srgbClr val="AABDD4"/>
                </a:solidFill>
                <a:latin typeface="Calibri" pitchFamily="34" charset="0"/>
                <a:ea typeface="Calibri" pitchFamily="34" charset="-122"/>
                <a:cs typeface="Calibri" pitchFamily="34" charset="-120"/>
              </a:rPr>
              <a:t> — </a:t>
            </a:r>
            <a:pPr indent="0" marL="0">
              <a:buNone/>
            </a:pPr>
            <a:r>
              <a:rPr lang="en-US" sz="2200" b="1" dirty="0">
                <a:solidFill>
                  <a:srgbClr val="FFD700"/>
                </a:solidFill>
                <a:latin typeface="Calibri" pitchFamily="34" charset="0"/>
                <a:ea typeface="Calibri" pitchFamily="34" charset="-122"/>
                <a:cs typeface="Calibri" pitchFamily="34" charset="-120"/>
              </a:rPr>
              <a:t>Portfolio Overview</a:t>
            </a:r>
            <a:endParaRPr lang="en-US" sz="2200" dirty="0"/>
          </a:p>
        </p:txBody>
      </p:sp>
      <p:sp>
        <p:nvSpPr>
          <p:cNvPr id="4" name="Text 2"/>
          <p:cNvSpPr/>
          <p:nvPr/>
        </p:nvSpPr>
        <p:spPr>
          <a:xfrm rot="16200000">
            <a:off x="18288" y="1371600"/>
            <a:ext cx="457200" cy="2743200"/>
          </a:xfrm>
          <a:prstGeom prst="rect">
            <a:avLst/>
          </a:prstGeom>
          <a:noFill/>
          <a:ln/>
        </p:spPr>
        <p:txBody>
          <a:bodyPr wrap="square" rtlCol="0" anchor="ctr"/>
          <a:lstStyle/>
          <a:p>
            <a:pPr algn="ctr" indent="0" marL="0">
              <a:buNone/>
            </a:pPr>
            <a:r>
              <a:rPr lang="en-US" sz="800" b="1" dirty="0">
                <a:solidFill>
                  <a:srgbClr val="1B2A4A"/>
                </a:solidFill>
                <a:latin typeface="Calibri" pitchFamily="34" charset="0"/>
                <a:ea typeface="Calibri" pitchFamily="34" charset="-122"/>
                <a:cs typeface="Calibri" pitchFamily="34" charset="-120"/>
              </a:rPr>
              <a:t>MARKET GROWTH RATE</a:t>
            </a:r>
            <a:endParaRPr lang="en-US" sz="800" dirty="0"/>
          </a:p>
        </p:txBody>
      </p:sp>
      <p:sp>
        <p:nvSpPr>
          <p:cNvPr id="5" name="Text 3"/>
          <p:cNvSpPr/>
          <p:nvPr/>
        </p:nvSpPr>
        <p:spPr>
          <a:xfrm>
            <a:off x="502920" y="795528"/>
            <a:ext cx="4389120" cy="256032"/>
          </a:xfrm>
          <a:prstGeom prst="rect">
            <a:avLst/>
          </a:prstGeom>
          <a:noFill/>
          <a:ln/>
        </p:spPr>
        <p:txBody>
          <a:bodyPr wrap="square" rtlCol="0" anchor="ctr"/>
          <a:lstStyle/>
          <a:p>
            <a:pPr algn="ctr" indent="0" marL="0">
              <a:buNone/>
            </a:pPr>
            <a:r>
              <a:rPr lang="en-US" sz="850" b="1" dirty="0">
                <a:solidFill>
                  <a:srgbClr val="1B2A4A"/>
                </a:solidFill>
                <a:latin typeface="Calibri" pitchFamily="34" charset="0"/>
                <a:ea typeface="Calibri" pitchFamily="34" charset="-122"/>
                <a:cs typeface="Calibri" pitchFamily="34" charset="-120"/>
              </a:rPr>
              <a:t>RELATIVE MARKET SHARE</a:t>
            </a:r>
            <a:endParaRPr lang="en-US" sz="850" dirty="0"/>
          </a:p>
        </p:txBody>
      </p:sp>
      <p:sp>
        <p:nvSpPr>
          <p:cNvPr id="6" name="Text 4"/>
          <p:cNvSpPr/>
          <p:nvPr/>
        </p:nvSpPr>
        <p:spPr>
          <a:xfrm>
            <a:off x="502920" y="795528"/>
            <a:ext cx="1005840" cy="256032"/>
          </a:xfrm>
          <a:prstGeom prst="rect">
            <a:avLst/>
          </a:prstGeom>
          <a:noFill/>
          <a:ln/>
        </p:spPr>
        <p:txBody>
          <a:bodyPr wrap="square" rtlCol="0" anchor="ctr"/>
          <a:lstStyle/>
          <a:p>
            <a:pPr indent="0" marL="0">
              <a:buNone/>
            </a:pPr>
            <a:r>
              <a:rPr lang="en-US" sz="800" dirty="0">
                <a:solidFill>
                  <a:srgbClr val="64748B"/>
                </a:solidFill>
                <a:latin typeface="Calibri" pitchFamily="34" charset="0"/>
                <a:ea typeface="Calibri" pitchFamily="34" charset="-122"/>
                <a:cs typeface="Calibri" pitchFamily="34" charset="-120"/>
              </a:rPr>
              <a:t>HIGH →</a:t>
            </a:r>
            <a:endParaRPr lang="en-US" sz="800" dirty="0"/>
          </a:p>
        </p:txBody>
      </p:sp>
      <p:sp>
        <p:nvSpPr>
          <p:cNvPr id="7" name="Text 5"/>
          <p:cNvSpPr/>
          <p:nvPr/>
        </p:nvSpPr>
        <p:spPr>
          <a:xfrm>
            <a:off x="3886200" y="795528"/>
            <a:ext cx="1005840" cy="256032"/>
          </a:xfrm>
          <a:prstGeom prst="rect">
            <a:avLst/>
          </a:prstGeom>
          <a:noFill/>
          <a:ln/>
        </p:spPr>
        <p:txBody>
          <a:bodyPr wrap="square" rtlCol="0" anchor="ctr"/>
          <a:lstStyle/>
          <a:p>
            <a:pPr algn="r" indent="0" marL="0">
              <a:buNone/>
            </a:pPr>
            <a:r>
              <a:rPr lang="en-US" sz="800" dirty="0">
                <a:solidFill>
                  <a:srgbClr val="64748B"/>
                </a:solidFill>
                <a:latin typeface="Calibri" pitchFamily="34" charset="0"/>
                <a:ea typeface="Calibri" pitchFamily="34" charset="-122"/>
                <a:cs typeface="Calibri" pitchFamily="34" charset="-120"/>
              </a:rPr>
              <a:t>← LOW</a:t>
            </a:r>
            <a:endParaRPr lang="en-US" sz="800" dirty="0"/>
          </a:p>
        </p:txBody>
      </p:sp>
      <p:sp>
        <p:nvSpPr>
          <p:cNvPr id="8" name="Shape 6"/>
          <p:cNvSpPr/>
          <p:nvPr/>
        </p:nvSpPr>
        <p:spPr>
          <a:xfrm>
            <a:off x="502920" y="1078992"/>
            <a:ext cx="0" cy="2926080"/>
          </a:xfrm>
          <a:prstGeom prst="line">
            <a:avLst/>
          </a:prstGeom>
          <a:noFill/>
          <a:ln w="19050">
            <a:solidFill>
              <a:srgbClr val="1B2A4A"/>
            </a:solidFill>
            <a:prstDash val="solid"/>
          </a:ln>
        </p:spPr>
      </p:sp>
      <p:sp>
        <p:nvSpPr>
          <p:cNvPr id="9" name="Shape 7"/>
          <p:cNvSpPr/>
          <p:nvPr/>
        </p:nvSpPr>
        <p:spPr>
          <a:xfrm>
            <a:off x="502920" y="1078992"/>
            <a:ext cx="4389120" cy="0"/>
          </a:xfrm>
          <a:prstGeom prst="line">
            <a:avLst/>
          </a:prstGeom>
          <a:noFill/>
          <a:ln w="19050">
            <a:solidFill>
              <a:srgbClr val="1B2A4A"/>
            </a:solidFill>
            <a:prstDash val="solid"/>
          </a:ln>
        </p:spPr>
      </p:sp>
      <p:sp>
        <p:nvSpPr>
          <p:cNvPr id="10" name="Text 8"/>
          <p:cNvSpPr/>
          <p:nvPr/>
        </p:nvSpPr>
        <p:spPr>
          <a:xfrm>
            <a:off x="0" y="1042416"/>
            <a:ext cx="530352" cy="228600"/>
          </a:xfrm>
          <a:prstGeom prst="rect">
            <a:avLst/>
          </a:prstGeom>
          <a:noFill/>
          <a:ln/>
        </p:spPr>
        <p:txBody>
          <a:bodyPr wrap="square" rtlCol="0" anchor="ctr"/>
          <a:lstStyle/>
          <a:p>
            <a:pPr algn="ctr" indent="0" marL="0">
              <a:buNone/>
            </a:pPr>
            <a:r>
              <a:rPr lang="en-US" sz="750" dirty="0">
                <a:solidFill>
                  <a:srgbClr val="64748B"/>
                </a:solidFill>
                <a:latin typeface="Calibri" pitchFamily="34" charset="0"/>
                <a:ea typeface="Calibri" pitchFamily="34" charset="-122"/>
                <a:cs typeface="Calibri" pitchFamily="34" charset="-120"/>
              </a:rPr>
              <a:t>HIGH</a:t>
            </a:r>
            <a:endParaRPr lang="en-US" sz="750" dirty="0"/>
          </a:p>
        </p:txBody>
      </p:sp>
      <p:sp>
        <p:nvSpPr>
          <p:cNvPr id="11" name="Text 9"/>
          <p:cNvSpPr/>
          <p:nvPr/>
        </p:nvSpPr>
        <p:spPr>
          <a:xfrm>
            <a:off x="0" y="3749040"/>
            <a:ext cx="530352" cy="228600"/>
          </a:xfrm>
          <a:prstGeom prst="rect">
            <a:avLst/>
          </a:prstGeom>
          <a:noFill/>
          <a:ln/>
        </p:spPr>
        <p:txBody>
          <a:bodyPr wrap="square" rtlCol="0" anchor="ctr"/>
          <a:lstStyle/>
          <a:p>
            <a:pPr algn="ctr" indent="0" marL="0">
              <a:buNone/>
            </a:pPr>
            <a:r>
              <a:rPr lang="en-US" sz="750" dirty="0">
                <a:solidFill>
                  <a:srgbClr val="64748B"/>
                </a:solidFill>
                <a:latin typeface="Calibri" pitchFamily="34" charset="0"/>
                <a:ea typeface="Calibri" pitchFamily="34" charset="-122"/>
                <a:cs typeface="Calibri" pitchFamily="34" charset="-120"/>
              </a:rPr>
              <a:t>LOW</a:t>
            </a:r>
            <a:endParaRPr lang="en-US" sz="750" dirty="0"/>
          </a:p>
        </p:txBody>
      </p:sp>
      <p:sp>
        <p:nvSpPr>
          <p:cNvPr id="12" name="Shape 10"/>
          <p:cNvSpPr/>
          <p:nvPr/>
        </p:nvSpPr>
        <p:spPr>
          <a:xfrm>
            <a:off x="502920" y="1024128"/>
            <a:ext cx="1664208" cy="1664208"/>
          </a:xfrm>
          <a:prstGeom prst="rect">
            <a:avLst/>
          </a:prstGeom>
          <a:solidFill>
            <a:srgbClr val="00897B"/>
          </a:solidFill>
          <a:ln w="25400">
            <a:solidFill>
              <a:srgbClr val="FFFFFF"/>
            </a:solidFill>
            <a:prstDash val="solid"/>
          </a:ln>
        </p:spPr>
      </p:sp>
      <p:sp>
        <p:nvSpPr>
          <p:cNvPr id="13" name="Text 11"/>
          <p:cNvSpPr/>
          <p:nvPr/>
        </p:nvSpPr>
        <p:spPr>
          <a:xfrm>
            <a:off x="502920" y="1115568"/>
            <a:ext cx="1664208" cy="548640"/>
          </a:xfrm>
          <a:prstGeom prst="rect">
            <a:avLst/>
          </a:prstGeom>
          <a:noFill/>
          <a:ln/>
        </p:spPr>
        <p:txBody>
          <a:bodyPr wrap="square" lIns="0" tIns="0" rIns="0" bIns="0" rtlCol="0" anchor="ctr"/>
          <a:lstStyle/>
          <a:p>
            <a:pPr algn="ctr" indent="0" marL="0">
              <a:buNone/>
            </a:pPr>
            <a:r>
              <a:rPr lang="en-US" sz="2400" dirty="0">
                <a:solidFill>
                  <a:srgbClr val="000000"/>
                </a:solidFill>
              </a:rPr>
              <a:t>⭐</a:t>
            </a:r>
            <a:endParaRPr lang="en-US" sz="2400" dirty="0"/>
          </a:p>
        </p:txBody>
      </p:sp>
      <p:sp>
        <p:nvSpPr>
          <p:cNvPr id="14" name="Text 12"/>
          <p:cNvSpPr/>
          <p:nvPr/>
        </p:nvSpPr>
        <p:spPr>
          <a:xfrm>
            <a:off x="502920" y="1664208"/>
            <a:ext cx="1664208" cy="502920"/>
          </a:xfrm>
          <a:prstGeom prst="rect">
            <a:avLst/>
          </a:prstGeom>
          <a:noFill/>
          <a:ln/>
        </p:spPr>
        <p:txBody>
          <a:bodyPr wrap="square" lIns="0" tIns="0" rIns="0" bIns="0" rtlCol="0" anchor="ctr"/>
          <a:lstStyle/>
          <a:p>
            <a:pPr algn="ctr" indent="0" marL="0">
              <a:buNone/>
            </a:pPr>
            <a:r>
              <a:rPr lang="en-US" sz="1050" b="1" dirty="0">
                <a:solidFill>
                  <a:srgbClr val="FFFFFF"/>
                </a:solidFill>
                <a:latin typeface="Calibri" pitchFamily="34" charset="0"/>
                <a:ea typeface="Calibri" pitchFamily="34" charset="-122"/>
                <a:cs typeface="Calibri" pitchFamily="34" charset="-120"/>
              </a:rPr>
              <a:t>STAR</a:t>
            </a:r>
            <a:endParaRPr lang="en-US" sz="1050" dirty="0"/>
          </a:p>
        </p:txBody>
      </p:sp>
      <p:sp>
        <p:nvSpPr>
          <p:cNvPr id="15" name="Shape 13"/>
          <p:cNvSpPr/>
          <p:nvPr/>
        </p:nvSpPr>
        <p:spPr>
          <a:xfrm>
            <a:off x="576072" y="2286000"/>
            <a:ext cx="1517904" cy="347472"/>
          </a:xfrm>
          <a:prstGeom prst="rect">
            <a:avLst/>
          </a:prstGeom>
          <a:solidFill>
            <a:srgbClr val="1B2A4A">
              <a:alpha val="40000"/>
            </a:srgbClr>
          </a:solidFill>
          <a:ln w="12700">
            <a:solidFill>
              <a:srgbClr val="1B2A4A">
                <a:alpha val="40000"/>
              </a:srgbClr>
            </a:solidFill>
            <a:prstDash val="solid"/>
          </a:ln>
        </p:spPr>
      </p:sp>
      <p:sp>
        <p:nvSpPr>
          <p:cNvPr id="16" name="Text 14"/>
          <p:cNvSpPr/>
          <p:nvPr/>
        </p:nvSpPr>
        <p:spPr>
          <a:xfrm>
            <a:off x="576072" y="2286000"/>
            <a:ext cx="1517904" cy="347472"/>
          </a:xfrm>
          <a:prstGeom prst="rect">
            <a:avLst/>
          </a:prstGeom>
          <a:noFill/>
          <a:ln/>
        </p:spPr>
        <p:txBody>
          <a:bodyPr wrap="square" lIns="0" tIns="0" rIns="0" bIns="0" rtlCol="0" anchor="ctr"/>
          <a:lstStyle/>
          <a:p>
            <a:pPr algn="ctr" indent="0" marL="0">
              <a:buNone/>
            </a:pPr>
            <a:r>
              <a:rPr lang="en-US" sz="950" b="1" i="1" dirty="0">
                <a:solidFill>
                  <a:srgbClr val="FFFFFF"/>
                </a:solidFill>
                <a:latin typeface="Calibri" pitchFamily="34" charset="0"/>
                <a:ea typeface="Calibri" pitchFamily="34" charset="-122"/>
                <a:cs typeface="Calibri" pitchFamily="34" charset="-120"/>
              </a:rPr>
              <a:t>Invest</a:t>
            </a:r>
            <a:endParaRPr lang="en-US" sz="950" dirty="0"/>
          </a:p>
        </p:txBody>
      </p:sp>
      <p:sp>
        <p:nvSpPr>
          <p:cNvPr id="17" name="Shape 15"/>
          <p:cNvSpPr/>
          <p:nvPr/>
        </p:nvSpPr>
        <p:spPr>
          <a:xfrm>
            <a:off x="2167128" y="1024128"/>
            <a:ext cx="1664208" cy="1664208"/>
          </a:xfrm>
          <a:prstGeom prst="rect">
            <a:avLst/>
          </a:prstGeom>
          <a:solidFill>
            <a:srgbClr val="7B1FA2"/>
          </a:solidFill>
          <a:ln w="25400">
            <a:solidFill>
              <a:srgbClr val="FFFFFF"/>
            </a:solidFill>
            <a:prstDash val="solid"/>
          </a:ln>
        </p:spPr>
      </p:sp>
      <p:sp>
        <p:nvSpPr>
          <p:cNvPr id="18" name="Text 16"/>
          <p:cNvSpPr/>
          <p:nvPr/>
        </p:nvSpPr>
        <p:spPr>
          <a:xfrm>
            <a:off x="2167128" y="1115568"/>
            <a:ext cx="1664208" cy="548640"/>
          </a:xfrm>
          <a:prstGeom prst="rect">
            <a:avLst/>
          </a:prstGeom>
          <a:noFill/>
          <a:ln/>
        </p:spPr>
        <p:txBody>
          <a:bodyPr wrap="square" lIns="0" tIns="0" rIns="0" bIns="0" rtlCol="0" anchor="ctr"/>
          <a:lstStyle/>
          <a:p>
            <a:pPr algn="ctr" indent="0" marL="0">
              <a:buNone/>
            </a:pPr>
            <a:r>
              <a:rPr lang="en-US" sz="2400" dirty="0">
                <a:solidFill>
                  <a:srgbClr val="000000"/>
                </a:solidFill>
              </a:rPr>
              <a:t>❓</a:t>
            </a:r>
            <a:endParaRPr lang="en-US" sz="2400" dirty="0"/>
          </a:p>
        </p:txBody>
      </p:sp>
      <p:sp>
        <p:nvSpPr>
          <p:cNvPr id="19" name="Text 17"/>
          <p:cNvSpPr/>
          <p:nvPr/>
        </p:nvSpPr>
        <p:spPr>
          <a:xfrm>
            <a:off x="2167128" y="1664208"/>
            <a:ext cx="1664208" cy="502920"/>
          </a:xfrm>
          <a:prstGeom prst="rect">
            <a:avLst/>
          </a:prstGeom>
          <a:noFill/>
          <a:ln/>
        </p:spPr>
        <p:txBody>
          <a:bodyPr wrap="square" lIns="0" tIns="0" rIns="0" bIns="0" rtlCol="0" anchor="ctr"/>
          <a:lstStyle/>
          <a:p>
            <a:pPr algn="ctr" indent="0" marL="0">
              <a:buNone/>
            </a:pPr>
            <a:r>
              <a:rPr lang="en-US" sz="1050" b="1" dirty="0">
                <a:solidFill>
                  <a:srgbClr val="FFFFFF"/>
                </a:solidFill>
                <a:latin typeface="Calibri" pitchFamily="34" charset="0"/>
                <a:ea typeface="Calibri" pitchFamily="34" charset="-122"/>
                <a:cs typeface="Calibri" pitchFamily="34" charset="-120"/>
              </a:rPr>
              <a:t>QUESTION MARK</a:t>
            </a:r>
            <a:endParaRPr lang="en-US" sz="1050" dirty="0"/>
          </a:p>
        </p:txBody>
      </p:sp>
      <p:sp>
        <p:nvSpPr>
          <p:cNvPr id="20" name="Shape 18"/>
          <p:cNvSpPr/>
          <p:nvPr/>
        </p:nvSpPr>
        <p:spPr>
          <a:xfrm>
            <a:off x="2240280" y="2286000"/>
            <a:ext cx="1517904" cy="347472"/>
          </a:xfrm>
          <a:prstGeom prst="rect">
            <a:avLst/>
          </a:prstGeom>
          <a:solidFill>
            <a:srgbClr val="1B2A4A">
              <a:alpha val="40000"/>
            </a:srgbClr>
          </a:solidFill>
          <a:ln w="12700">
            <a:solidFill>
              <a:srgbClr val="1B2A4A">
                <a:alpha val="40000"/>
              </a:srgbClr>
            </a:solidFill>
            <a:prstDash val="solid"/>
          </a:ln>
        </p:spPr>
      </p:sp>
      <p:sp>
        <p:nvSpPr>
          <p:cNvPr id="21" name="Text 19"/>
          <p:cNvSpPr/>
          <p:nvPr/>
        </p:nvSpPr>
        <p:spPr>
          <a:xfrm>
            <a:off x="2240280" y="2286000"/>
            <a:ext cx="1517904" cy="347472"/>
          </a:xfrm>
          <a:prstGeom prst="rect">
            <a:avLst/>
          </a:prstGeom>
          <a:noFill/>
          <a:ln/>
        </p:spPr>
        <p:txBody>
          <a:bodyPr wrap="square" lIns="0" tIns="0" rIns="0" bIns="0" rtlCol="0" anchor="ctr"/>
          <a:lstStyle/>
          <a:p>
            <a:pPr algn="ctr" indent="0" marL="0">
              <a:buNone/>
            </a:pPr>
            <a:r>
              <a:rPr lang="en-US" sz="950" b="1" i="1" dirty="0">
                <a:solidFill>
                  <a:srgbClr val="FFFFFF"/>
                </a:solidFill>
                <a:latin typeface="Calibri" pitchFamily="34" charset="0"/>
                <a:ea typeface="Calibri" pitchFamily="34" charset="-122"/>
                <a:cs typeface="Calibri" pitchFamily="34" charset="-120"/>
              </a:rPr>
              <a:t>Develop</a:t>
            </a:r>
            <a:endParaRPr lang="en-US" sz="950" dirty="0"/>
          </a:p>
        </p:txBody>
      </p:sp>
      <p:sp>
        <p:nvSpPr>
          <p:cNvPr id="22" name="Shape 20"/>
          <p:cNvSpPr/>
          <p:nvPr/>
        </p:nvSpPr>
        <p:spPr>
          <a:xfrm>
            <a:off x="502920" y="2688336"/>
            <a:ext cx="1664208" cy="1664208"/>
          </a:xfrm>
          <a:prstGeom prst="rect">
            <a:avLst/>
          </a:prstGeom>
          <a:solidFill>
            <a:srgbClr val="F57C00"/>
          </a:solidFill>
          <a:ln w="25400">
            <a:solidFill>
              <a:srgbClr val="FFFFFF"/>
            </a:solidFill>
            <a:prstDash val="solid"/>
          </a:ln>
        </p:spPr>
      </p:sp>
      <p:sp>
        <p:nvSpPr>
          <p:cNvPr id="23" name="Text 21"/>
          <p:cNvSpPr/>
          <p:nvPr/>
        </p:nvSpPr>
        <p:spPr>
          <a:xfrm>
            <a:off x="502920" y="2779776"/>
            <a:ext cx="1664208" cy="548640"/>
          </a:xfrm>
          <a:prstGeom prst="rect">
            <a:avLst/>
          </a:prstGeom>
          <a:noFill/>
          <a:ln/>
        </p:spPr>
        <p:txBody>
          <a:bodyPr wrap="square" lIns="0" tIns="0" rIns="0" bIns="0" rtlCol="0" anchor="ctr"/>
          <a:lstStyle/>
          <a:p>
            <a:pPr algn="ctr" indent="0" marL="0">
              <a:buNone/>
            </a:pPr>
            <a:r>
              <a:rPr lang="en-US" sz="2400" dirty="0">
                <a:solidFill>
                  <a:srgbClr val="000000"/>
                </a:solidFill>
              </a:rPr>
              <a:t>🐄</a:t>
            </a:r>
            <a:endParaRPr lang="en-US" sz="2400" dirty="0"/>
          </a:p>
        </p:txBody>
      </p:sp>
      <p:sp>
        <p:nvSpPr>
          <p:cNvPr id="24" name="Text 22"/>
          <p:cNvSpPr/>
          <p:nvPr/>
        </p:nvSpPr>
        <p:spPr>
          <a:xfrm>
            <a:off x="502920" y="3328416"/>
            <a:ext cx="1664208" cy="502920"/>
          </a:xfrm>
          <a:prstGeom prst="rect">
            <a:avLst/>
          </a:prstGeom>
          <a:noFill/>
          <a:ln/>
        </p:spPr>
        <p:txBody>
          <a:bodyPr wrap="square" lIns="0" tIns="0" rIns="0" bIns="0" rtlCol="0" anchor="ctr"/>
          <a:lstStyle/>
          <a:p>
            <a:pPr algn="ctr" indent="0" marL="0">
              <a:buNone/>
            </a:pPr>
            <a:r>
              <a:rPr lang="en-US" sz="1050" b="1" dirty="0">
                <a:solidFill>
                  <a:srgbClr val="FFFFFF"/>
                </a:solidFill>
                <a:latin typeface="Calibri" pitchFamily="34" charset="0"/>
                <a:ea typeface="Calibri" pitchFamily="34" charset="-122"/>
                <a:cs typeface="Calibri" pitchFamily="34" charset="-120"/>
              </a:rPr>
              <a:t>CASH COW</a:t>
            </a:r>
            <a:endParaRPr lang="en-US" sz="1050" dirty="0"/>
          </a:p>
        </p:txBody>
      </p:sp>
      <p:sp>
        <p:nvSpPr>
          <p:cNvPr id="25" name="Shape 23"/>
          <p:cNvSpPr/>
          <p:nvPr/>
        </p:nvSpPr>
        <p:spPr>
          <a:xfrm>
            <a:off x="576072" y="3950208"/>
            <a:ext cx="1517904" cy="347472"/>
          </a:xfrm>
          <a:prstGeom prst="rect">
            <a:avLst/>
          </a:prstGeom>
          <a:solidFill>
            <a:srgbClr val="1B2A4A">
              <a:alpha val="40000"/>
            </a:srgbClr>
          </a:solidFill>
          <a:ln w="12700">
            <a:solidFill>
              <a:srgbClr val="1B2A4A">
                <a:alpha val="40000"/>
              </a:srgbClr>
            </a:solidFill>
            <a:prstDash val="solid"/>
          </a:ln>
        </p:spPr>
      </p:sp>
      <p:sp>
        <p:nvSpPr>
          <p:cNvPr id="26" name="Text 24"/>
          <p:cNvSpPr/>
          <p:nvPr/>
        </p:nvSpPr>
        <p:spPr>
          <a:xfrm>
            <a:off x="576072" y="3950208"/>
            <a:ext cx="1517904" cy="347472"/>
          </a:xfrm>
          <a:prstGeom prst="rect">
            <a:avLst/>
          </a:prstGeom>
          <a:noFill/>
          <a:ln/>
        </p:spPr>
        <p:txBody>
          <a:bodyPr wrap="square" lIns="0" tIns="0" rIns="0" bIns="0" rtlCol="0" anchor="ctr"/>
          <a:lstStyle/>
          <a:p>
            <a:pPr algn="ctr" indent="0" marL="0">
              <a:buNone/>
            </a:pPr>
            <a:r>
              <a:rPr lang="en-US" sz="950" b="1" i="1" dirty="0">
                <a:solidFill>
                  <a:srgbClr val="FFFFFF"/>
                </a:solidFill>
                <a:latin typeface="Calibri" pitchFamily="34" charset="0"/>
                <a:ea typeface="Calibri" pitchFamily="34" charset="-122"/>
                <a:cs typeface="Calibri" pitchFamily="34" charset="-120"/>
              </a:rPr>
              <a:t>Harvest</a:t>
            </a:r>
            <a:endParaRPr lang="en-US" sz="950" dirty="0"/>
          </a:p>
        </p:txBody>
      </p:sp>
      <p:sp>
        <p:nvSpPr>
          <p:cNvPr id="27" name="Shape 25"/>
          <p:cNvSpPr/>
          <p:nvPr/>
        </p:nvSpPr>
        <p:spPr>
          <a:xfrm>
            <a:off x="2167128" y="2688336"/>
            <a:ext cx="1664208" cy="1664208"/>
          </a:xfrm>
          <a:prstGeom prst="rect">
            <a:avLst/>
          </a:prstGeom>
          <a:solidFill>
            <a:srgbClr val="C62828"/>
          </a:solidFill>
          <a:ln w="25400">
            <a:solidFill>
              <a:srgbClr val="FFFFFF"/>
            </a:solidFill>
            <a:prstDash val="solid"/>
          </a:ln>
        </p:spPr>
      </p:sp>
      <p:sp>
        <p:nvSpPr>
          <p:cNvPr id="28" name="Text 26"/>
          <p:cNvSpPr/>
          <p:nvPr/>
        </p:nvSpPr>
        <p:spPr>
          <a:xfrm>
            <a:off x="2167128" y="2779776"/>
            <a:ext cx="1664208" cy="548640"/>
          </a:xfrm>
          <a:prstGeom prst="rect">
            <a:avLst/>
          </a:prstGeom>
          <a:noFill/>
          <a:ln/>
        </p:spPr>
        <p:txBody>
          <a:bodyPr wrap="square" lIns="0" tIns="0" rIns="0" bIns="0" rtlCol="0" anchor="ctr"/>
          <a:lstStyle/>
          <a:p>
            <a:pPr algn="ctr" indent="0" marL="0">
              <a:buNone/>
            </a:pPr>
            <a:r>
              <a:rPr lang="en-US" sz="2400" dirty="0">
                <a:solidFill>
                  <a:srgbClr val="000000"/>
                </a:solidFill>
              </a:rPr>
              <a:t>🐕</a:t>
            </a:r>
            <a:endParaRPr lang="en-US" sz="2400" dirty="0"/>
          </a:p>
        </p:txBody>
      </p:sp>
      <p:sp>
        <p:nvSpPr>
          <p:cNvPr id="29" name="Text 27"/>
          <p:cNvSpPr/>
          <p:nvPr/>
        </p:nvSpPr>
        <p:spPr>
          <a:xfrm>
            <a:off x="2167128" y="3328416"/>
            <a:ext cx="1664208" cy="502920"/>
          </a:xfrm>
          <a:prstGeom prst="rect">
            <a:avLst/>
          </a:prstGeom>
          <a:noFill/>
          <a:ln/>
        </p:spPr>
        <p:txBody>
          <a:bodyPr wrap="square" lIns="0" tIns="0" rIns="0" bIns="0" rtlCol="0" anchor="ctr"/>
          <a:lstStyle/>
          <a:p>
            <a:pPr algn="ctr" indent="0" marL="0">
              <a:buNone/>
            </a:pPr>
            <a:r>
              <a:rPr lang="en-US" sz="1050" b="1" dirty="0">
                <a:solidFill>
                  <a:srgbClr val="FFFFFF"/>
                </a:solidFill>
                <a:latin typeface="Calibri" pitchFamily="34" charset="0"/>
                <a:ea typeface="Calibri" pitchFamily="34" charset="-122"/>
                <a:cs typeface="Calibri" pitchFamily="34" charset="-120"/>
              </a:rPr>
              <a:t>DOG</a:t>
            </a:r>
            <a:endParaRPr lang="en-US" sz="1050" dirty="0"/>
          </a:p>
        </p:txBody>
      </p:sp>
      <p:sp>
        <p:nvSpPr>
          <p:cNvPr id="30" name="Shape 28"/>
          <p:cNvSpPr/>
          <p:nvPr/>
        </p:nvSpPr>
        <p:spPr>
          <a:xfrm>
            <a:off x="2240280" y="3950208"/>
            <a:ext cx="1517904" cy="347472"/>
          </a:xfrm>
          <a:prstGeom prst="rect">
            <a:avLst/>
          </a:prstGeom>
          <a:solidFill>
            <a:srgbClr val="1B2A4A">
              <a:alpha val="40000"/>
            </a:srgbClr>
          </a:solidFill>
          <a:ln w="12700">
            <a:solidFill>
              <a:srgbClr val="1B2A4A">
                <a:alpha val="40000"/>
              </a:srgbClr>
            </a:solidFill>
            <a:prstDash val="solid"/>
          </a:ln>
        </p:spPr>
      </p:sp>
      <p:sp>
        <p:nvSpPr>
          <p:cNvPr id="31" name="Text 29"/>
          <p:cNvSpPr/>
          <p:nvPr/>
        </p:nvSpPr>
        <p:spPr>
          <a:xfrm>
            <a:off x="2240280" y="3950208"/>
            <a:ext cx="1517904" cy="347472"/>
          </a:xfrm>
          <a:prstGeom prst="rect">
            <a:avLst/>
          </a:prstGeom>
          <a:noFill/>
          <a:ln/>
        </p:spPr>
        <p:txBody>
          <a:bodyPr wrap="square" lIns="0" tIns="0" rIns="0" bIns="0" rtlCol="0" anchor="ctr"/>
          <a:lstStyle/>
          <a:p>
            <a:pPr algn="ctr" indent="0" marL="0">
              <a:buNone/>
            </a:pPr>
            <a:r>
              <a:rPr lang="en-US" sz="950" b="1" i="1" dirty="0">
                <a:solidFill>
                  <a:srgbClr val="FFFFFF"/>
                </a:solidFill>
                <a:latin typeface="Calibri" pitchFamily="34" charset="0"/>
                <a:ea typeface="Calibri" pitchFamily="34" charset="-122"/>
                <a:cs typeface="Calibri" pitchFamily="34" charset="-120"/>
              </a:rPr>
              <a:t>Divest</a:t>
            </a:r>
            <a:endParaRPr lang="en-US" sz="950" dirty="0"/>
          </a:p>
        </p:txBody>
      </p:sp>
      <p:sp>
        <p:nvSpPr>
          <p:cNvPr id="32" name="Text 30"/>
          <p:cNvSpPr/>
          <p:nvPr/>
        </p:nvSpPr>
        <p:spPr>
          <a:xfrm>
            <a:off x="5074920" y="868680"/>
            <a:ext cx="3749040" cy="347472"/>
          </a:xfrm>
          <a:prstGeom prst="rect">
            <a:avLst/>
          </a:prstGeom>
          <a:noFill/>
          <a:ln/>
        </p:spPr>
        <p:txBody>
          <a:bodyPr wrap="square" rtlCol="0" anchor="ctr"/>
          <a:lstStyle/>
          <a:p>
            <a:pPr indent="0" marL="0">
              <a:buNone/>
            </a:pPr>
            <a:r>
              <a:rPr lang="en-US" sz="1400" b="1" dirty="0">
                <a:solidFill>
                  <a:srgbClr val="1B2A4A"/>
                </a:solidFill>
                <a:latin typeface="Calibri" pitchFamily="34" charset="0"/>
                <a:ea typeface="Calibri" pitchFamily="34" charset="-122"/>
                <a:cs typeface="Calibri" pitchFamily="34" charset="-120"/>
              </a:rPr>
              <a:t>How to Read the Matrix</a:t>
            </a:r>
            <a:endParaRPr lang="en-US" sz="1400" dirty="0"/>
          </a:p>
        </p:txBody>
      </p:sp>
      <p:sp>
        <p:nvSpPr>
          <p:cNvPr id="33" name="Text 31"/>
          <p:cNvSpPr/>
          <p:nvPr/>
        </p:nvSpPr>
        <p:spPr>
          <a:xfrm>
            <a:off x="5074920" y="1207008"/>
            <a:ext cx="3749040" cy="1188720"/>
          </a:xfrm>
          <a:prstGeom prst="rect">
            <a:avLst/>
          </a:prstGeom>
          <a:noFill/>
          <a:ln/>
        </p:spPr>
        <p:txBody>
          <a:bodyPr wrap="square" rtlCol="0" anchor="ctr"/>
          <a:lstStyle/>
          <a:p>
            <a:pPr indent="0" marL="0">
              <a:lnSpc>
                <a:spcPct val="130000"/>
              </a:lnSpc>
              <a:buNone/>
            </a:pPr>
            <a:r>
              <a:rPr lang="en-US" sz="1200" b="1" dirty="0">
                <a:solidFill>
                  <a:srgbClr val="1B2A4A"/>
                </a:solidFill>
                <a:latin typeface="Calibri" pitchFamily="34" charset="0"/>
                <a:ea typeface="Calibri" pitchFamily="34" charset="-122"/>
                <a:cs typeface="Calibri" pitchFamily="34" charset="-120"/>
              </a:rPr>
              <a:t>X-axis:</a:t>
            </a:r>
            <a:pPr indent="0" marL="0">
              <a:lnSpc>
                <a:spcPct val="130000"/>
              </a:lnSpc>
              <a:buNone/>
            </a:pPr>
            <a:r>
              <a:rPr lang="en-US" sz="1200" dirty="0">
                <a:solidFill>
                  <a:srgbClr val="1E293B"/>
                </a:solidFill>
                <a:latin typeface="Calibri" pitchFamily="34" charset="0"/>
                <a:ea typeface="Calibri" pitchFamily="34" charset="-122"/>
                <a:cs typeface="Calibri" pitchFamily="34" charset="-120"/>
              </a:rPr>
              <a:t> Relative market share (high = left)</a:t>
            </a:r>
            <a:endParaRPr lang="en-US" sz="1200" dirty="0"/>
          </a:p>
          <a:p>
            <a:pPr indent="0" marL="0">
              <a:lnSpc>
                <a:spcPct val="130000"/>
              </a:lnSpc>
              <a:buNone/>
            </a:pPr>
            <a:r>
              <a:rPr lang="en-US" sz="1200" b="1" dirty="0">
                <a:solidFill>
                  <a:srgbClr val="1B2A4A"/>
                </a:solidFill>
                <a:latin typeface="Calibri" pitchFamily="34" charset="0"/>
                <a:ea typeface="Calibri" pitchFamily="34" charset="-122"/>
                <a:cs typeface="Calibri" pitchFamily="34" charset="-120"/>
              </a:rPr>
              <a:t>Y-axis:</a:t>
            </a:r>
            <a:pPr indent="0" marL="0">
              <a:lnSpc>
                <a:spcPct val="130000"/>
              </a:lnSpc>
              <a:buNone/>
            </a:pPr>
            <a:r>
              <a:rPr lang="en-US" sz="1200" dirty="0">
                <a:solidFill>
                  <a:srgbClr val="1E293B"/>
                </a:solidFill>
                <a:latin typeface="Calibri" pitchFamily="34" charset="0"/>
                <a:ea typeface="Calibri" pitchFamily="34" charset="-122"/>
                <a:cs typeface="Calibri" pitchFamily="34" charset="-120"/>
              </a:rPr>
              <a:t> Market growth rate (high = top)</a:t>
            </a:r>
            <a:endParaRPr lang="en-US" sz="1200" dirty="0"/>
          </a:p>
          <a:p>
            <a:pPr indent="0" marL="0">
              <a:lnSpc>
                <a:spcPct val="130000"/>
              </a:lnSpc>
              <a:buNone/>
            </a:pPr>
            <a:r>
              <a:rPr lang="en-US" sz="1200" dirty="0">
                <a:solidFill>
                  <a:srgbClr val="1E293B"/>
                </a:solidFill>
                <a:latin typeface="Calibri" pitchFamily="34" charset="0"/>
                <a:ea typeface="Calibri" pitchFamily="34" charset="-122"/>
                <a:cs typeface="Calibri" pitchFamily="34" charset="-120"/>
              </a:rPr>
              <a:t>Products are placed into one of four quadrants, each suggesting a different investment strategy.</a:t>
            </a:r>
            <a:endParaRPr lang="en-US" sz="1200" dirty="0"/>
          </a:p>
        </p:txBody>
      </p:sp>
      <p:sp>
        <p:nvSpPr>
          <p:cNvPr id="34" name="Shape 32"/>
          <p:cNvSpPr/>
          <p:nvPr/>
        </p:nvSpPr>
        <p:spPr>
          <a:xfrm>
            <a:off x="5074920" y="2514600"/>
            <a:ext cx="3749040" cy="1554480"/>
          </a:xfrm>
          <a:prstGeom prst="rect">
            <a:avLst/>
          </a:prstGeom>
          <a:solidFill>
            <a:srgbClr val="E8EEF4"/>
          </a:solidFill>
          <a:ln w="12700">
            <a:solidFill>
              <a:srgbClr val="1B6B8A"/>
            </a:solidFill>
            <a:prstDash val="solid"/>
          </a:ln>
        </p:spPr>
      </p:sp>
      <p:sp>
        <p:nvSpPr>
          <p:cNvPr id="35" name="Text 33"/>
          <p:cNvSpPr/>
          <p:nvPr/>
        </p:nvSpPr>
        <p:spPr>
          <a:xfrm>
            <a:off x="5166360" y="2578608"/>
            <a:ext cx="3566160" cy="274320"/>
          </a:xfrm>
          <a:prstGeom prst="rect">
            <a:avLst/>
          </a:prstGeom>
          <a:noFill/>
          <a:ln/>
        </p:spPr>
        <p:txBody>
          <a:bodyPr wrap="square" rtlCol="0" anchor="ctr"/>
          <a:lstStyle/>
          <a:p>
            <a:pPr indent="0" marL="0">
              <a:buNone/>
            </a:pPr>
            <a:r>
              <a:rPr lang="en-US" sz="1300" b="1" dirty="0">
                <a:solidFill>
                  <a:srgbClr val="1B6B8A"/>
                </a:solidFill>
                <a:latin typeface="Calibri" pitchFamily="34" charset="0"/>
                <a:ea typeface="Calibri" pitchFamily="34" charset="-122"/>
                <a:cs typeface="Calibri" pitchFamily="34" charset="-120"/>
              </a:rPr>
              <a:t>Strategic Logic</a:t>
            </a:r>
            <a:endParaRPr lang="en-US" sz="1300" dirty="0"/>
          </a:p>
        </p:txBody>
      </p:sp>
      <p:sp>
        <p:nvSpPr>
          <p:cNvPr id="36" name="Text 34"/>
          <p:cNvSpPr/>
          <p:nvPr/>
        </p:nvSpPr>
        <p:spPr>
          <a:xfrm>
            <a:off x="5166360" y="2834640"/>
            <a:ext cx="3566160" cy="1143000"/>
          </a:xfrm>
          <a:prstGeom prst="rect">
            <a:avLst/>
          </a:prstGeom>
          <a:noFill/>
          <a:ln/>
        </p:spPr>
        <p:txBody>
          <a:bodyPr wrap="square" rtlCol="0" anchor="ctr"/>
          <a:lstStyle/>
          <a:p>
            <a:pPr indent="0" marL="0">
              <a:lnSpc>
                <a:spcPct val="130000"/>
              </a:lnSpc>
              <a:buNone/>
            </a:pPr>
            <a:r>
              <a:rPr lang="en-US" sz="1150" dirty="0">
                <a:solidFill>
                  <a:srgbClr val="1E293B"/>
                </a:solidFill>
                <a:latin typeface="Calibri" pitchFamily="34" charset="0"/>
                <a:ea typeface="Calibri" pitchFamily="34" charset="-122"/>
                <a:cs typeface="Calibri" pitchFamily="34" charset="-120"/>
              </a:rPr>
              <a:t>Cash generated by </a:t>
            </a:r>
            <a:pPr indent="0" marL="0">
              <a:lnSpc>
                <a:spcPct val="130000"/>
              </a:lnSpc>
              <a:buNone/>
            </a:pPr>
            <a:r>
              <a:rPr lang="en-US" sz="1150" b="1" dirty="0">
                <a:solidFill>
                  <a:srgbClr val="F57C00"/>
                </a:solidFill>
                <a:latin typeface="Calibri" pitchFamily="34" charset="0"/>
                <a:ea typeface="Calibri" pitchFamily="34" charset="-122"/>
                <a:cs typeface="Calibri" pitchFamily="34" charset="-120"/>
              </a:rPr>
              <a:t>Cash Cows</a:t>
            </a:r>
            <a:pPr indent="0" marL="0">
              <a:lnSpc>
                <a:spcPct val="130000"/>
              </a:lnSpc>
              <a:buNone/>
            </a:pPr>
            <a:r>
              <a:rPr lang="en-US" sz="1150" dirty="0">
                <a:solidFill>
                  <a:srgbClr val="1E293B"/>
                </a:solidFill>
                <a:latin typeface="Calibri" pitchFamily="34" charset="0"/>
                <a:ea typeface="Calibri" pitchFamily="34" charset="-122"/>
                <a:cs typeface="Calibri" pitchFamily="34" charset="-120"/>
              </a:rPr>
              <a:t> funds investment in </a:t>
            </a:r>
            <a:pPr indent="0" marL="0">
              <a:lnSpc>
                <a:spcPct val="130000"/>
              </a:lnSpc>
              <a:buNone/>
            </a:pPr>
            <a:r>
              <a:rPr lang="en-US" sz="1150" b="1" dirty="0">
                <a:solidFill>
                  <a:srgbClr val="00897B"/>
                </a:solidFill>
                <a:latin typeface="Calibri" pitchFamily="34" charset="0"/>
                <a:ea typeface="Calibri" pitchFamily="34" charset="-122"/>
                <a:cs typeface="Calibri" pitchFamily="34" charset="-120"/>
              </a:rPr>
              <a:t>Stars</a:t>
            </a:r>
            <a:pPr indent="0" marL="0">
              <a:lnSpc>
                <a:spcPct val="130000"/>
              </a:lnSpc>
              <a:buNone/>
            </a:pPr>
            <a:r>
              <a:rPr lang="en-US" sz="1150" dirty="0">
                <a:solidFill>
                  <a:srgbClr val="1E293B"/>
                </a:solidFill>
                <a:latin typeface="Calibri" pitchFamily="34" charset="0"/>
                <a:ea typeface="Calibri" pitchFamily="34" charset="-122"/>
                <a:cs typeface="Calibri" pitchFamily="34" charset="-120"/>
              </a:rPr>
              <a:t> and development of </a:t>
            </a:r>
            <a:pPr indent="0" marL="0">
              <a:lnSpc>
                <a:spcPct val="130000"/>
              </a:lnSpc>
              <a:buNone/>
            </a:pPr>
            <a:r>
              <a:rPr lang="en-US" sz="1150" b="1" dirty="0">
                <a:solidFill>
                  <a:srgbClr val="7B1FA2"/>
                </a:solidFill>
                <a:latin typeface="Calibri" pitchFamily="34" charset="0"/>
                <a:ea typeface="Calibri" pitchFamily="34" charset="-122"/>
                <a:cs typeface="Calibri" pitchFamily="34" charset="-120"/>
              </a:rPr>
              <a:t>Question Marks</a:t>
            </a:r>
            <a:pPr indent="0" marL="0">
              <a:lnSpc>
                <a:spcPct val="130000"/>
              </a:lnSpc>
              <a:buNone/>
            </a:pPr>
            <a:r>
              <a:rPr lang="en-US" sz="1150" dirty="0">
                <a:solidFill>
                  <a:srgbClr val="1E293B"/>
                </a:solidFill>
                <a:latin typeface="Calibri" pitchFamily="34" charset="0"/>
                <a:ea typeface="Calibri" pitchFamily="34" charset="-122"/>
                <a:cs typeface="Calibri" pitchFamily="34" charset="-120"/>
              </a:rPr>
              <a:t>. </a:t>
            </a:r>
            <a:pPr indent="0" marL="0">
              <a:lnSpc>
                <a:spcPct val="130000"/>
              </a:lnSpc>
              <a:buNone/>
            </a:pPr>
            <a:r>
              <a:rPr lang="en-US" sz="1150" b="1" dirty="0">
                <a:solidFill>
                  <a:srgbClr val="C62828"/>
                </a:solidFill>
                <a:latin typeface="Calibri" pitchFamily="34" charset="0"/>
                <a:ea typeface="Calibri" pitchFamily="34" charset="-122"/>
                <a:cs typeface="Calibri" pitchFamily="34" charset="-120"/>
              </a:rPr>
              <a:t>Dogs</a:t>
            </a:r>
            <a:pPr indent="0" marL="0">
              <a:lnSpc>
                <a:spcPct val="130000"/>
              </a:lnSpc>
              <a:buNone/>
            </a:pPr>
            <a:r>
              <a:rPr lang="en-US" sz="1150" dirty="0">
                <a:solidFill>
                  <a:srgbClr val="1E293B"/>
                </a:solidFill>
                <a:latin typeface="Calibri" pitchFamily="34" charset="0"/>
                <a:ea typeface="Calibri" pitchFamily="34" charset="-122"/>
                <a:cs typeface="Calibri" pitchFamily="34" charset="-120"/>
              </a:rPr>
              <a:t> are typically divested to free up resources.</a:t>
            </a:r>
            <a:endParaRPr lang="en-US" sz="1150" dirty="0"/>
          </a:p>
        </p:txBody>
      </p:sp>
      <p:sp>
        <p:nvSpPr>
          <p:cNvPr id="37" name="Text 35"/>
          <p:cNvSpPr/>
          <p:nvPr/>
        </p:nvSpPr>
        <p:spPr>
          <a:xfrm>
            <a:off x="5029200" y="4178808"/>
            <a:ext cx="3794760" cy="274320"/>
          </a:xfrm>
          <a:prstGeom prst="rect">
            <a:avLst/>
          </a:prstGeom>
          <a:noFill/>
          <a:ln/>
        </p:spPr>
        <p:txBody>
          <a:bodyPr wrap="square" rtlCol="0" anchor="ctr"/>
          <a:lstStyle/>
          <a:p>
            <a:pPr indent="0" marL="0">
              <a:buNone/>
            </a:pPr>
            <a:r>
              <a:rPr lang="en-US" sz="850" i="1" dirty="0">
                <a:solidFill>
                  <a:srgbClr val="64748B"/>
                </a:solidFill>
                <a:latin typeface="Calibri" pitchFamily="34" charset="0"/>
                <a:ea typeface="Calibri" pitchFamily="34" charset="-122"/>
                <a:cs typeface="Calibri" pitchFamily="34" charset="-120"/>
              </a:rPr>
              <a:t>Source: Henderson, B. (1970). The Product Portfolio. BCG; Johnson et al. (2023), Exploring Strategy, 12th ed., p. 264–268</a:t>
            </a:r>
            <a:endParaRPr lang="en-US" sz="850" dirty="0"/>
          </a:p>
        </p:txBody>
      </p:sp>
      <p:pic>
        <p:nvPicPr>
          <p:cNvPr id="38" name="Image 0" descr="/home/claude/logo.png">    </p:cNvPr>
          <p:cNvPicPr>
            <a:picLocks noChangeAspect="1"/>
          </p:cNvPicPr>
          <p:nvPr/>
        </p:nvPicPr>
        <p:blipFill>
          <a:blip r:embed="rId1"/>
          <a:stretch>
            <a:fillRect/>
          </a:stretch>
        </p:blipFill>
        <p:spPr>
          <a:xfrm>
            <a:off x="164592" y="4572000"/>
            <a:ext cx="1645920" cy="502920"/>
          </a:xfrm>
          <a:prstGeom prst="rect">
            <a:avLst/>
          </a:prstGeom>
        </p:spPr>
      </p:pic>
      <p:sp>
        <p:nvSpPr>
          <p:cNvPr id="39" name="Shape 36"/>
          <p:cNvSpPr/>
          <p:nvPr/>
        </p:nvSpPr>
        <p:spPr>
          <a:xfrm>
            <a:off x="0" y="5074920"/>
            <a:ext cx="9144000" cy="68580"/>
          </a:xfrm>
          <a:prstGeom prst="rect">
            <a:avLst/>
          </a:prstGeom>
          <a:solidFill>
            <a:srgbClr val="C00000"/>
          </a:solidFill>
          <a:ln w="12700">
            <a:solidFill>
              <a:srgbClr val="C00000"/>
            </a:solidFill>
            <a:prstDash val="solid"/>
          </a:ln>
        </p:spPr>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5F7FA"/>
        </a:solidFill>
      </p:bgPr>
    </p:bg>
    <p:spTree>
      <p:nvGrpSpPr>
        <p:cNvPr id="1" name=""/>
        <p:cNvGrpSpPr/>
        <p:nvPr/>
      </p:nvGrpSpPr>
      <p:grpSpPr>
        <a:xfrm>
          <a:off x="0" y="0"/>
          <a:ext cx="0" cy="0"/>
          <a:chOff x="0" y="0"/>
          <a:chExt cx="0" cy="0"/>
        </a:xfrm>
      </p:grpSpPr>
      <p:sp>
        <p:nvSpPr>
          <p:cNvPr id="2" name="Shape 0"/>
          <p:cNvSpPr/>
          <p:nvPr/>
        </p:nvSpPr>
        <p:spPr>
          <a:xfrm>
            <a:off x="0" y="0"/>
            <a:ext cx="9144000" cy="713232"/>
          </a:xfrm>
          <a:prstGeom prst="rect">
            <a:avLst/>
          </a:prstGeom>
          <a:solidFill>
            <a:srgbClr val="00897B"/>
          </a:solidFill>
          <a:ln w="12700">
            <a:solidFill>
              <a:srgbClr val="00897B"/>
            </a:solidFill>
            <a:prstDash val="solid"/>
          </a:ln>
        </p:spPr>
      </p:sp>
      <p:sp>
        <p:nvSpPr>
          <p:cNvPr id="3" name="Text 1"/>
          <p:cNvSpPr/>
          <p:nvPr/>
        </p:nvSpPr>
        <p:spPr>
          <a:xfrm>
            <a:off x="274320" y="73152"/>
            <a:ext cx="8595360" cy="566928"/>
          </a:xfrm>
          <a:prstGeom prst="rect">
            <a:avLst/>
          </a:prstGeom>
          <a:noFill/>
          <a:ln/>
        </p:spPr>
        <p:txBody>
          <a:bodyPr wrap="square" lIns="0" tIns="0" rIns="0" bIns="0" rtlCol="0" anchor="ctr"/>
          <a:lstStyle/>
          <a:p>
            <a:pPr indent="0" marL="0">
              <a:buNone/>
            </a:pPr>
            <a:r>
              <a:rPr lang="en-US" sz="2200" dirty="0">
                <a:solidFill>
                  <a:srgbClr val="FFFFFF"/>
                </a:solidFill>
                <a:latin typeface="Calibri" pitchFamily="34" charset="0"/>
                <a:ea typeface="Calibri" pitchFamily="34" charset="-122"/>
                <a:cs typeface="Calibri" pitchFamily="34" charset="-120"/>
              </a:rPr>
              <a:t>BCG Matrix</a:t>
            </a:r>
            <a:pPr indent="0" marL="0">
              <a:buNone/>
            </a:pPr>
            <a:r>
              <a:rPr lang="en-US" sz="2200" dirty="0">
                <a:solidFill>
                  <a:srgbClr val="AABDD4"/>
                </a:solidFill>
                <a:latin typeface="Calibri" pitchFamily="34" charset="0"/>
                <a:ea typeface="Calibri" pitchFamily="34" charset="-122"/>
                <a:cs typeface="Calibri" pitchFamily="34" charset="-120"/>
              </a:rPr>
              <a:t> — </a:t>
            </a:r>
            <a:pPr indent="0" marL="0">
              <a:buNone/>
            </a:pPr>
            <a:r>
              <a:rPr lang="en-US" sz="2200" b="1" dirty="0">
                <a:solidFill>
                  <a:srgbClr val="FFD700"/>
                </a:solidFill>
                <a:latin typeface="Calibri" pitchFamily="34" charset="0"/>
                <a:ea typeface="Calibri" pitchFamily="34" charset="-122"/>
                <a:cs typeface="Calibri" pitchFamily="34" charset="-120"/>
              </a:rPr>
              <a:t>Stars — High Growth · High Share</a:t>
            </a:r>
            <a:endParaRPr lang="en-US" sz="2200" dirty="0"/>
          </a:p>
        </p:txBody>
      </p:sp>
      <p:sp>
        <p:nvSpPr>
          <p:cNvPr id="4" name="Shape 2"/>
          <p:cNvSpPr/>
          <p:nvPr/>
        </p:nvSpPr>
        <p:spPr>
          <a:xfrm>
            <a:off x="320040" y="822960"/>
            <a:ext cx="2286000" cy="2286000"/>
          </a:xfrm>
          <a:prstGeom prst="rect">
            <a:avLst/>
          </a:prstGeom>
          <a:solidFill>
            <a:srgbClr val="00897B"/>
          </a:solidFill>
          <a:ln w="12700">
            <a:solidFill>
              <a:srgbClr val="00897B"/>
            </a:solidFill>
            <a:prstDash val="solid"/>
          </a:ln>
        </p:spPr>
      </p:sp>
      <p:sp>
        <p:nvSpPr>
          <p:cNvPr id="5" name="Text 3"/>
          <p:cNvSpPr/>
          <p:nvPr/>
        </p:nvSpPr>
        <p:spPr>
          <a:xfrm>
            <a:off x="320040" y="960120"/>
            <a:ext cx="2286000" cy="1097280"/>
          </a:xfrm>
          <a:prstGeom prst="rect">
            <a:avLst/>
          </a:prstGeom>
          <a:noFill/>
          <a:ln/>
        </p:spPr>
        <p:txBody>
          <a:bodyPr wrap="square" rtlCol="0" anchor="ctr"/>
          <a:lstStyle/>
          <a:p>
            <a:pPr algn="ctr" indent="0" marL="0">
              <a:buNone/>
            </a:pPr>
            <a:r>
              <a:rPr lang="en-US" sz="4800" dirty="0">
                <a:solidFill>
                  <a:srgbClr val="000000"/>
                </a:solidFill>
              </a:rPr>
              <a:t>⭐</a:t>
            </a:r>
            <a:endParaRPr lang="en-US" sz="4800" dirty="0"/>
          </a:p>
        </p:txBody>
      </p:sp>
      <p:sp>
        <p:nvSpPr>
          <p:cNvPr id="6" name="Text 4"/>
          <p:cNvSpPr/>
          <p:nvPr/>
        </p:nvSpPr>
        <p:spPr>
          <a:xfrm>
            <a:off x="320040" y="2011680"/>
            <a:ext cx="2286000" cy="502920"/>
          </a:xfrm>
          <a:prstGeom prst="rect">
            <a:avLst/>
          </a:prstGeom>
          <a:noFill/>
          <a:ln/>
        </p:spPr>
        <p:txBody>
          <a:bodyPr wrap="square" rtlCol="0" anchor="ctr"/>
          <a:lstStyle/>
          <a:p>
            <a:pPr algn="ctr" indent="0" marL="0">
              <a:buNone/>
            </a:pPr>
            <a:r>
              <a:rPr lang="en-US" sz="2000" b="1" dirty="0">
                <a:solidFill>
                  <a:srgbClr val="FFFFFF"/>
                </a:solidFill>
                <a:latin typeface="Calibri" pitchFamily="34" charset="0"/>
                <a:ea typeface="Calibri" pitchFamily="34" charset="-122"/>
                <a:cs typeface="Calibri" pitchFamily="34" charset="-120"/>
              </a:rPr>
              <a:t>STAR</a:t>
            </a:r>
            <a:endParaRPr lang="en-US" sz="2000" dirty="0"/>
          </a:p>
        </p:txBody>
      </p:sp>
      <p:sp>
        <p:nvSpPr>
          <p:cNvPr id="7" name="Text 5"/>
          <p:cNvSpPr/>
          <p:nvPr/>
        </p:nvSpPr>
        <p:spPr>
          <a:xfrm>
            <a:off x="320040" y="2514600"/>
            <a:ext cx="2286000" cy="502920"/>
          </a:xfrm>
          <a:prstGeom prst="rect">
            <a:avLst/>
          </a:prstGeom>
          <a:noFill/>
          <a:ln/>
        </p:spPr>
        <p:txBody>
          <a:bodyPr wrap="square" rtlCol="0" anchor="ctr"/>
          <a:lstStyle/>
          <a:p>
            <a:pPr algn="ctr" indent="0" marL="0">
              <a:buNone/>
            </a:pPr>
            <a:r>
              <a:rPr lang="en-US" sz="1000" i="1" dirty="0">
                <a:solidFill>
                  <a:srgbClr val="FFFFFF"/>
                </a:solidFill>
                <a:latin typeface="Calibri" pitchFamily="34" charset="0"/>
                <a:ea typeface="Calibri" pitchFamily="34" charset="-122"/>
                <a:cs typeface="Calibri" pitchFamily="34" charset="-120"/>
              </a:rPr>
              <a:t>High Growth · High Share</a:t>
            </a:r>
            <a:endParaRPr lang="en-US" sz="1000" dirty="0"/>
          </a:p>
        </p:txBody>
      </p:sp>
      <p:sp>
        <p:nvSpPr>
          <p:cNvPr id="8" name="Text 6"/>
          <p:cNvSpPr/>
          <p:nvPr/>
        </p:nvSpPr>
        <p:spPr>
          <a:xfrm>
            <a:off x="2834640" y="822960"/>
            <a:ext cx="5989320" cy="320040"/>
          </a:xfrm>
          <a:prstGeom prst="rect">
            <a:avLst/>
          </a:prstGeom>
          <a:noFill/>
          <a:ln/>
        </p:spPr>
        <p:txBody>
          <a:bodyPr wrap="square" rtlCol="0" anchor="ctr"/>
          <a:lstStyle/>
          <a:p>
            <a:pPr indent="0" marL="0">
              <a:buNone/>
            </a:pPr>
            <a:r>
              <a:rPr lang="en-US" sz="1400" b="1" dirty="0">
                <a:solidFill>
                  <a:srgbClr val="00897B"/>
                </a:solidFill>
                <a:latin typeface="Calibri" pitchFamily="34" charset="0"/>
                <a:ea typeface="Calibri" pitchFamily="34" charset="-122"/>
                <a:cs typeface="Calibri" pitchFamily="34" charset="-120"/>
              </a:rPr>
              <a:t>Definition &amp; Characteristics</a:t>
            </a:r>
            <a:endParaRPr lang="en-US" sz="1400" dirty="0"/>
          </a:p>
        </p:txBody>
      </p:sp>
      <p:sp>
        <p:nvSpPr>
          <p:cNvPr id="9" name="Text 7"/>
          <p:cNvSpPr/>
          <p:nvPr/>
        </p:nvSpPr>
        <p:spPr>
          <a:xfrm>
            <a:off x="2834640" y="1124712"/>
            <a:ext cx="5989320" cy="731520"/>
          </a:xfrm>
          <a:prstGeom prst="rect">
            <a:avLst/>
          </a:prstGeom>
          <a:noFill/>
          <a:ln/>
        </p:spPr>
        <p:txBody>
          <a:bodyPr wrap="square" rtlCol="0" anchor="ctr"/>
          <a:lstStyle/>
          <a:p>
            <a:pPr indent="0" marL="0">
              <a:lnSpc>
                <a:spcPct val="130000"/>
              </a:lnSpc>
              <a:buNone/>
            </a:pPr>
            <a:r>
              <a:rPr lang="en-US" sz="1250" dirty="0">
                <a:solidFill>
                  <a:srgbClr val="1E293B"/>
                </a:solidFill>
                <a:latin typeface="Calibri" pitchFamily="34" charset="0"/>
                <a:ea typeface="Calibri" pitchFamily="34" charset="-122"/>
                <a:cs typeface="Calibri" pitchFamily="34" charset="-120"/>
              </a:rPr>
              <a:t>Stars have high market share in a fast-growing market. They generate substantial revenue but also require heavy investment to maintain their position and defend against competitors seeking to enter the growing market.</a:t>
            </a:r>
            <a:endParaRPr lang="en-US" sz="1250" dirty="0"/>
          </a:p>
        </p:txBody>
      </p:sp>
      <p:sp>
        <p:nvSpPr>
          <p:cNvPr id="10" name="Text 8"/>
          <p:cNvSpPr/>
          <p:nvPr/>
        </p:nvSpPr>
        <p:spPr>
          <a:xfrm>
            <a:off x="2834640" y="1828800"/>
            <a:ext cx="5989320" cy="822960"/>
          </a:xfrm>
          <a:prstGeom prst="rect">
            <a:avLst/>
          </a:prstGeom>
          <a:noFill/>
          <a:ln/>
        </p:spPr>
        <p:txBody>
          <a:bodyPr wrap="square" rtlCol="0" anchor="ctr"/>
          <a:lstStyle/>
          <a:p>
            <a:pPr marL="342900" indent="-342900">
              <a:spcAft>
                <a:spcPts val="300"/>
              </a:spcAft>
              <a:buSzPct val="100000"/>
              <a:buChar char="•"/>
            </a:pPr>
            <a:r>
              <a:rPr lang="en-US" sz="1200" dirty="0">
                <a:solidFill>
                  <a:srgbClr val="1E293B"/>
                </a:solidFill>
                <a:latin typeface="Calibri" pitchFamily="34" charset="0"/>
                <a:ea typeface="Calibri" pitchFamily="34" charset="-122"/>
                <a:cs typeface="Calibri" pitchFamily="34" charset="-120"/>
              </a:rPr>
              <a:t>High revenue but also high investment needs</a:t>
            </a:r>
            <a:endParaRPr lang="en-US" sz="1200" dirty="0"/>
          </a:p>
          <a:p>
            <a:pPr marL="342900" indent="-342900">
              <a:spcAft>
                <a:spcPts val="300"/>
              </a:spcAft>
              <a:buSzPct val="100000"/>
              <a:buChar char="•"/>
            </a:pPr>
            <a:r>
              <a:rPr lang="en-US" sz="1200" dirty="0">
                <a:solidFill>
                  <a:srgbClr val="1E293B"/>
                </a:solidFill>
                <a:latin typeface="Calibri" pitchFamily="34" charset="0"/>
                <a:ea typeface="Calibri" pitchFamily="34" charset="-122"/>
                <a:cs typeface="Calibri" pitchFamily="34" charset="-120"/>
              </a:rPr>
              <a:t>Aim: sustain growth and eventually become a Cash Cow</a:t>
            </a:r>
            <a:endParaRPr lang="en-US" sz="1200" dirty="0"/>
          </a:p>
          <a:p>
            <a:pPr marL="342900" indent="-342900">
              <a:spcAft>
                <a:spcPts val="300"/>
              </a:spcAft>
              <a:buSzPct val="100000"/>
              <a:buChar char="•"/>
            </a:pPr>
            <a:r>
              <a:rPr lang="en-US" sz="1200" dirty="0">
                <a:solidFill>
                  <a:srgbClr val="1E293B"/>
                </a:solidFill>
                <a:latin typeface="Calibri" pitchFamily="34" charset="0"/>
                <a:ea typeface="Calibri" pitchFamily="34" charset="-122"/>
                <a:cs typeface="Calibri" pitchFamily="34" charset="-120"/>
              </a:rPr>
              <a:t>Strategic recommendation: continue to invest</a:t>
            </a:r>
            <a:endParaRPr lang="en-US" sz="1200" dirty="0"/>
          </a:p>
        </p:txBody>
      </p:sp>
      <p:sp>
        <p:nvSpPr>
          <p:cNvPr id="11" name="Shape 9"/>
          <p:cNvSpPr/>
          <p:nvPr/>
        </p:nvSpPr>
        <p:spPr>
          <a:xfrm>
            <a:off x="2834640" y="2743200"/>
            <a:ext cx="5989320" cy="1298448"/>
          </a:xfrm>
          <a:prstGeom prst="rect">
            <a:avLst/>
          </a:prstGeom>
          <a:solidFill>
            <a:srgbClr val="E0F2F1"/>
          </a:solidFill>
          <a:ln w="19050">
            <a:solidFill>
              <a:srgbClr val="00897B"/>
            </a:solidFill>
            <a:prstDash val="solid"/>
          </a:ln>
        </p:spPr>
      </p:sp>
      <p:sp>
        <p:nvSpPr>
          <p:cNvPr id="12" name="Text 10"/>
          <p:cNvSpPr/>
          <p:nvPr/>
        </p:nvSpPr>
        <p:spPr>
          <a:xfrm>
            <a:off x="2926080" y="2798064"/>
            <a:ext cx="5760720" cy="292608"/>
          </a:xfrm>
          <a:prstGeom prst="rect">
            <a:avLst/>
          </a:prstGeom>
          <a:noFill/>
          <a:ln/>
        </p:spPr>
        <p:txBody>
          <a:bodyPr wrap="square" rtlCol="0" anchor="ctr"/>
          <a:lstStyle/>
          <a:p>
            <a:pPr indent="0" marL="0">
              <a:buNone/>
            </a:pPr>
            <a:r>
              <a:rPr lang="en-US" sz="1200" b="1" dirty="0">
                <a:solidFill>
                  <a:srgbClr val="00897B"/>
                </a:solidFill>
                <a:latin typeface="Calibri" pitchFamily="34" charset="0"/>
                <a:ea typeface="Calibri" pitchFamily="34" charset="-122"/>
                <a:cs typeface="Calibri" pitchFamily="34" charset="-120"/>
              </a:rPr>
              <a:t>💼 Business Example</a:t>
            </a:r>
            <a:endParaRPr lang="en-US" sz="1200" dirty="0"/>
          </a:p>
        </p:txBody>
      </p:sp>
      <p:sp>
        <p:nvSpPr>
          <p:cNvPr id="13" name="Text 11"/>
          <p:cNvSpPr/>
          <p:nvPr/>
        </p:nvSpPr>
        <p:spPr>
          <a:xfrm>
            <a:off x="2926080" y="3072384"/>
            <a:ext cx="5760720" cy="914400"/>
          </a:xfrm>
          <a:prstGeom prst="rect">
            <a:avLst/>
          </a:prstGeom>
          <a:noFill/>
          <a:ln/>
        </p:spPr>
        <p:txBody>
          <a:bodyPr wrap="square" rtlCol="0" anchor="ctr"/>
          <a:lstStyle/>
          <a:p>
            <a:pPr indent="0" marL="0">
              <a:lnSpc>
                <a:spcPct val="125000"/>
              </a:lnSpc>
              <a:buNone/>
            </a:pPr>
            <a:r>
              <a:rPr lang="en-US" sz="1100" dirty="0">
                <a:solidFill>
                  <a:srgbClr val="1E293B"/>
                </a:solidFill>
                <a:latin typeface="Calibri" pitchFamily="34" charset="0"/>
                <a:ea typeface="Calibri" pitchFamily="34" charset="-122"/>
                <a:cs typeface="Calibri" pitchFamily="34" charset="-120"/>
              </a:rPr>
              <a:t>Tesla — Electric Vehicle (EV) Division (2022–2023). Tesla holds dominant global EV market share while the EV segment itself is growing rapidly (~35% CAGR). Tesla continues to invest heavily in Gigafactories and R&amp;D to maintain its lead, consistent with a Star strategy (IEA Global EV Outlook, 2023).</a:t>
            </a:r>
            <a:endParaRPr lang="en-US" sz="1100" dirty="0"/>
          </a:p>
        </p:txBody>
      </p:sp>
      <p:sp>
        <p:nvSpPr>
          <p:cNvPr id="14" name="Text 12"/>
          <p:cNvSpPr/>
          <p:nvPr/>
        </p:nvSpPr>
        <p:spPr>
          <a:xfrm>
            <a:off x="320040" y="4160520"/>
            <a:ext cx="8503920" cy="256032"/>
          </a:xfrm>
          <a:prstGeom prst="rect">
            <a:avLst/>
          </a:prstGeom>
          <a:noFill/>
          <a:ln/>
        </p:spPr>
        <p:txBody>
          <a:bodyPr wrap="square" rtlCol="0" anchor="ctr"/>
          <a:lstStyle/>
          <a:p>
            <a:pPr indent="0" marL="0">
              <a:buNone/>
            </a:pPr>
            <a:r>
              <a:rPr lang="en-US" sz="850" i="1" dirty="0">
                <a:solidFill>
                  <a:srgbClr val="64748B"/>
                </a:solidFill>
                <a:latin typeface="Calibri" pitchFamily="34" charset="0"/>
                <a:ea typeface="Calibri" pitchFamily="34" charset="-122"/>
                <a:cs typeface="Calibri" pitchFamily="34" charset="-120"/>
              </a:rPr>
              <a:t>Source: Johnson et al. (2023), Exploring Strategy, 12th ed.; IEA (2023). Global EV Outlook. Paris: International Energy Agency.</a:t>
            </a:r>
            <a:endParaRPr lang="en-US" sz="850" dirty="0"/>
          </a:p>
        </p:txBody>
      </p:sp>
      <p:pic>
        <p:nvPicPr>
          <p:cNvPr id="15" name="Image 0" descr="/home/claude/logo.png">    </p:cNvPr>
          <p:cNvPicPr>
            <a:picLocks noChangeAspect="1"/>
          </p:cNvPicPr>
          <p:nvPr/>
        </p:nvPicPr>
        <p:blipFill>
          <a:blip r:embed="rId1"/>
          <a:stretch>
            <a:fillRect/>
          </a:stretch>
        </p:blipFill>
        <p:spPr>
          <a:xfrm>
            <a:off x="164592" y="4572000"/>
            <a:ext cx="1645920" cy="502920"/>
          </a:xfrm>
          <a:prstGeom prst="rect">
            <a:avLst/>
          </a:prstGeom>
        </p:spPr>
      </p:pic>
      <p:sp>
        <p:nvSpPr>
          <p:cNvPr id="16" name="Shape 13"/>
          <p:cNvSpPr/>
          <p:nvPr/>
        </p:nvSpPr>
        <p:spPr>
          <a:xfrm>
            <a:off x="0" y="5074920"/>
            <a:ext cx="9144000" cy="68580"/>
          </a:xfrm>
          <a:prstGeom prst="rect">
            <a:avLst/>
          </a:prstGeom>
          <a:solidFill>
            <a:srgbClr val="C00000"/>
          </a:solidFill>
          <a:ln w="12700">
            <a:solidFill>
              <a:srgbClr val="C00000"/>
            </a:solidFill>
            <a:prstDash val="solid"/>
          </a:ln>
        </p:spPr>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5F7FA"/>
        </a:solidFill>
      </p:bgPr>
    </p:bg>
    <p:spTree>
      <p:nvGrpSpPr>
        <p:cNvPr id="1" name=""/>
        <p:cNvGrpSpPr/>
        <p:nvPr/>
      </p:nvGrpSpPr>
      <p:grpSpPr>
        <a:xfrm>
          <a:off x="0" y="0"/>
          <a:ext cx="0" cy="0"/>
          <a:chOff x="0" y="0"/>
          <a:chExt cx="0" cy="0"/>
        </a:xfrm>
      </p:grpSpPr>
      <p:sp>
        <p:nvSpPr>
          <p:cNvPr id="2" name="Shape 0"/>
          <p:cNvSpPr/>
          <p:nvPr/>
        </p:nvSpPr>
        <p:spPr>
          <a:xfrm>
            <a:off x="0" y="0"/>
            <a:ext cx="9144000" cy="713232"/>
          </a:xfrm>
          <a:prstGeom prst="rect">
            <a:avLst/>
          </a:prstGeom>
          <a:solidFill>
            <a:srgbClr val="7B1FA2"/>
          </a:solidFill>
          <a:ln w="12700">
            <a:solidFill>
              <a:srgbClr val="7B1FA2"/>
            </a:solidFill>
            <a:prstDash val="solid"/>
          </a:ln>
        </p:spPr>
      </p:sp>
      <p:sp>
        <p:nvSpPr>
          <p:cNvPr id="3" name="Text 1"/>
          <p:cNvSpPr/>
          <p:nvPr/>
        </p:nvSpPr>
        <p:spPr>
          <a:xfrm>
            <a:off x="274320" y="73152"/>
            <a:ext cx="8595360" cy="566928"/>
          </a:xfrm>
          <a:prstGeom prst="rect">
            <a:avLst/>
          </a:prstGeom>
          <a:noFill/>
          <a:ln/>
        </p:spPr>
        <p:txBody>
          <a:bodyPr wrap="square" lIns="0" tIns="0" rIns="0" bIns="0" rtlCol="0" anchor="ctr"/>
          <a:lstStyle/>
          <a:p>
            <a:pPr indent="0" marL="0">
              <a:buNone/>
            </a:pPr>
            <a:r>
              <a:rPr lang="en-US" sz="2200" dirty="0">
                <a:solidFill>
                  <a:srgbClr val="FFFFFF"/>
                </a:solidFill>
                <a:latin typeface="Calibri" pitchFamily="34" charset="0"/>
                <a:ea typeface="Calibri" pitchFamily="34" charset="-122"/>
                <a:cs typeface="Calibri" pitchFamily="34" charset="-120"/>
              </a:rPr>
              <a:t>BCG Matrix</a:t>
            </a:r>
            <a:pPr indent="0" marL="0">
              <a:buNone/>
            </a:pPr>
            <a:r>
              <a:rPr lang="en-US" sz="2200" dirty="0">
                <a:solidFill>
                  <a:srgbClr val="AABDD4"/>
                </a:solidFill>
                <a:latin typeface="Calibri" pitchFamily="34" charset="0"/>
                <a:ea typeface="Calibri" pitchFamily="34" charset="-122"/>
                <a:cs typeface="Calibri" pitchFamily="34" charset="-120"/>
              </a:rPr>
              <a:t> — </a:t>
            </a:r>
            <a:pPr indent="0" marL="0">
              <a:buNone/>
            </a:pPr>
            <a:r>
              <a:rPr lang="en-US" sz="2200" b="1" dirty="0">
                <a:solidFill>
                  <a:srgbClr val="FFD700"/>
                </a:solidFill>
                <a:latin typeface="Calibri" pitchFamily="34" charset="0"/>
                <a:ea typeface="Calibri" pitchFamily="34" charset="-122"/>
                <a:cs typeface="Calibri" pitchFamily="34" charset="-120"/>
              </a:rPr>
              <a:t>Question Marks — High Growth · Low Share</a:t>
            </a:r>
            <a:endParaRPr lang="en-US" sz="2200" dirty="0"/>
          </a:p>
        </p:txBody>
      </p:sp>
      <p:sp>
        <p:nvSpPr>
          <p:cNvPr id="4" name="Shape 2"/>
          <p:cNvSpPr/>
          <p:nvPr/>
        </p:nvSpPr>
        <p:spPr>
          <a:xfrm>
            <a:off x="320040" y="822960"/>
            <a:ext cx="2286000" cy="2286000"/>
          </a:xfrm>
          <a:prstGeom prst="rect">
            <a:avLst/>
          </a:prstGeom>
          <a:solidFill>
            <a:srgbClr val="7B1FA2"/>
          </a:solidFill>
          <a:ln w="12700">
            <a:solidFill>
              <a:srgbClr val="7B1FA2"/>
            </a:solidFill>
            <a:prstDash val="solid"/>
          </a:ln>
        </p:spPr>
      </p:sp>
      <p:sp>
        <p:nvSpPr>
          <p:cNvPr id="5" name="Text 3"/>
          <p:cNvSpPr/>
          <p:nvPr/>
        </p:nvSpPr>
        <p:spPr>
          <a:xfrm>
            <a:off x="320040" y="960120"/>
            <a:ext cx="2286000" cy="1097280"/>
          </a:xfrm>
          <a:prstGeom prst="rect">
            <a:avLst/>
          </a:prstGeom>
          <a:noFill/>
          <a:ln/>
        </p:spPr>
        <p:txBody>
          <a:bodyPr wrap="square" rtlCol="0" anchor="ctr"/>
          <a:lstStyle/>
          <a:p>
            <a:pPr algn="ctr" indent="0" marL="0">
              <a:buNone/>
            </a:pPr>
            <a:r>
              <a:rPr lang="en-US" sz="4800" dirty="0">
                <a:solidFill>
                  <a:srgbClr val="000000"/>
                </a:solidFill>
              </a:rPr>
              <a:t>❓</a:t>
            </a:r>
            <a:endParaRPr lang="en-US" sz="4800" dirty="0"/>
          </a:p>
        </p:txBody>
      </p:sp>
      <p:sp>
        <p:nvSpPr>
          <p:cNvPr id="6" name="Text 4"/>
          <p:cNvSpPr/>
          <p:nvPr/>
        </p:nvSpPr>
        <p:spPr>
          <a:xfrm>
            <a:off x="320040" y="2011680"/>
            <a:ext cx="2286000" cy="502920"/>
          </a:xfrm>
          <a:prstGeom prst="rect">
            <a:avLst/>
          </a:prstGeom>
          <a:noFill/>
          <a:ln/>
        </p:spPr>
        <p:txBody>
          <a:bodyPr wrap="square" rtlCol="0" anchor="ctr"/>
          <a:lstStyle/>
          <a:p>
            <a:pPr algn="ctr" indent="0" marL="0">
              <a:buNone/>
            </a:pPr>
            <a:r>
              <a:rPr lang="en-US" sz="1500" b="1" dirty="0">
                <a:solidFill>
                  <a:srgbClr val="FFFFFF"/>
                </a:solidFill>
                <a:latin typeface="Calibri" pitchFamily="34" charset="0"/>
                <a:ea typeface="Calibri" pitchFamily="34" charset="-122"/>
                <a:cs typeface="Calibri" pitchFamily="34" charset="-120"/>
              </a:rPr>
              <a:t>QUESTION MARK</a:t>
            </a:r>
            <a:endParaRPr lang="en-US" sz="1500" dirty="0"/>
          </a:p>
        </p:txBody>
      </p:sp>
      <p:sp>
        <p:nvSpPr>
          <p:cNvPr id="7" name="Text 5"/>
          <p:cNvSpPr/>
          <p:nvPr/>
        </p:nvSpPr>
        <p:spPr>
          <a:xfrm>
            <a:off x="320040" y="2514600"/>
            <a:ext cx="2286000" cy="502920"/>
          </a:xfrm>
          <a:prstGeom prst="rect">
            <a:avLst/>
          </a:prstGeom>
          <a:noFill/>
          <a:ln/>
        </p:spPr>
        <p:txBody>
          <a:bodyPr wrap="square" rtlCol="0" anchor="ctr"/>
          <a:lstStyle/>
          <a:p>
            <a:pPr algn="ctr" indent="0" marL="0">
              <a:buNone/>
            </a:pPr>
            <a:r>
              <a:rPr lang="en-US" sz="1000" i="1" dirty="0">
                <a:solidFill>
                  <a:srgbClr val="FFFFFF"/>
                </a:solidFill>
                <a:latin typeface="Calibri" pitchFamily="34" charset="0"/>
                <a:ea typeface="Calibri" pitchFamily="34" charset="-122"/>
                <a:cs typeface="Calibri" pitchFamily="34" charset="-120"/>
              </a:rPr>
              <a:t>High Growth · Low Share</a:t>
            </a:r>
            <a:endParaRPr lang="en-US" sz="1000" dirty="0"/>
          </a:p>
        </p:txBody>
      </p:sp>
      <p:sp>
        <p:nvSpPr>
          <p:cNvPr id="8" name="Text 6"/>
          <p:cNvSpPr/>
          <p:nvPr/>
        </p:nvSpPr>
        <p:spPr>
          <a:xfrm>
            <a:off x="2834640" y="822960"/>
            <a:ext cx="5989320" cy="320040"/>
          </a:xfrm>
          <a:prstGeom prst="rect">
            <a:avLst/>
          </a:prstGeom>
          <a:noFill/>
          <a:ln/>
        </p:spPr>
        <p:txBody>
          <a:bodyPr wrap="square" rtlCol="0" anchor="ctr"/>
          <a:lstStyle/>
          <a:p>
            <a:pPr indent="0" marL="0">
              <a:buNone/>
            </a:pPr>
            <a:r>
              <a:rPr lang="en-US" sz="1400" b="1" dirty="0">
                <a:solidFill>
                  <a:srgbClr val="7B1FA2"/>
                </a:solidFill>
                <a:latin typeface="Calibri" pitchFamily="34" charset="0"/>
                <a:ea typeface="Calibri" pitchFamily="34" charset="-122"/>
                <a:cs typeface="Calibri" pitchFamily="34" charset="-120"/>
              </a:rPr>
              <a:t>Definition &amp; Characteristics</a:t>
            </a:r>
            <a:endParaRPr lang="en-US" sz="1400" dirty="0"/>
          </a:p>
        </p:txBody>
      </p:sp>
      <p:sp>
        <p:nvSpPr>
          <p:cNvPr id="9" name="Text 7"/>
          <p:cNvSpPr/>
          <p:nvPr/>
        </p:nvSpPr>
        <p:spPr>
          <a:xfrm>
            <a:off x="2834640" y="1124712"/>
            <a:ext cx="5989320" cy="731520"/>
          </a:xfrm>
          <a:prstGeom prst="rect">
            <a:avLst/>
          </a:prstGeom>
          <a:noFill/>
          <a:ln/>
        </p:spPr>
        <p:txBody>
          <a:bodyPr wrap="square" rtlCol="0" anchor="ctr"/>
          <a:lstStyle/>
          <a:p>
            <a:pPr indent="0" marL="0">
              <a:lnSpc>
                <a:spcPct val="130000"/>
              </a:lnSpc>
              <a:buNone/>
            </a:pPr>
            <a:r>
              <a:rPr lang="en-US" sz="1250" dirty="0">
                <a:solidFill>
                  <a:srgbClr val="1E293B"/>
                </a:solidFill>
                <a:latin typeface="Calibri" pitchFamily="34" charset="0"/>
                <a:ea typeface="Calibri" pitchFamily="34" charset="-122"/>
                <a:cs typeface="Calibri" pitchFamily="34" charset="-120"/>
              </a:rPr>
              <a:t>Question Marks (or 'Problem Children') are products in fast-growing markets but with low market share. They do not yet generate significant profit. The strategic question is whether to invest to grow market share (convert to Star) or divest.</a:t>
            </a:r>
            <a:endParaRPr lang="en-US" sz="1250" dirty="0"/>
          </a:p>
        </p:txBody>
      </p:sp>
      <p:sp>
        <p:nvSpPr>
          <p:cNvPr id="10" name="Text 8"/>
          <p:cNvSpPr/>
          <p:nvPr/>
        </p:nvSpPr>
        <p:spPr>
          <a:xfrm>
            <a:off x="2834640" y="1828800"/>
            <a:ext cx="5989320" cy="822960"/>
          </a:xfrm>
          <a:prstGeom prst="rect">
            <a:avLst/>
          </a:prstGeom>
          <a:noFill/>
          <a:ln/>
        </p:spPr>
        <p:txBody>
          <a:bodyPr wrap="square" rtlCol="0" anchor="ctr"/>
          <a:lstStyle/>
          <a:p>
            <a:pPr marL="342900" indent="-342900">
              <a:spcAft>
                <a:spcPts val="300"/>
              </a:spcAft>
              <a:buSzPct val="100000"/>
              <a:buChar char="•"/>
            </a:pPr>
            <a:r>
              <a:rPr lang="en-US" sz="1200" dirty="0">
                <a:solidFill>
                  <a:srgbClr val="1E293B"/>
                </a:solidFill>
                <a:latin typeface="Calibri" pitchFamily="34" charset="0"/>
                <a:ea typeface="Calibri" pitchFamily="34" charset="-122"/>
                <a:cs typeface="Calibri" pitchFamily="34" charset="-120"/>
              </a:rPr>
              <a:t>Potential to become Stars — with the right investment</a:t>
            </a:r>
            <a:endParaRPr lang="en-US" sz="1200" dirty="0"/>
          </a:p>
          <a:p>
            <a:pPr marL="342900" indent="-342900">
              <a:spcAft>
                <a:spcPts val="300"/>
              </a:spcAft>
              <a:buSzPct val="100000"/>
              <a:buChar char="•"/>
            </a:pPr>
            <a:r>
              <a:rPr lang="en-US" sz="1200" dirty="0">
                <a:solidFill>
                  <a:srgbClr val="1E293B"/>
                </a:solidFill>
                <a:latin typeface="Calibri" pitchFamily="34" charset="0"/>
                <a:ea typeface="Calibri" pitchFamily="34" charset="-122"/>
                <a:cs typeface="Calibri" pitchFamily="34" charset="-120"/>
              </a:rPr>
              <a:t>Key diagnostic: why is market share low? What are competitors doing right?</a:t>
            </a:r>
            <a:endParaRPr lang="en-US" sz="1200" dirty="0"/>
          </a:p>
          <a:p>
            <a:pPr marL="342900" indent="-342900">
              <a:spcAft>
                <a:spcPts val="300"/>
              </a:spcAft>
              <a:buSzPct val="100000"/>
              <a:buChar char="•"/>
            </a:pPr>
            <a:r>
              <a:rPr lang="en-US" sz="1200" dirty="0">
                <a:solidFill>
                  <a:srgbClr val="1E293B"/>
                </a:solidFill>
                <a:latin typeface="Calibri" pitchFamily="34" charset="0"/>
                <a:ea typeface="Calibri" pitchFamily="34" charset="-122"/>
                <a:cs typeface="Calibri" pitchFamily="34" charset="-120"/>
              </a:rPr>
              <a:t>Strategic options: invest aggressively OR divest/harvest</a:t>
            </a:r>
            <a:endParaRPr lang="en-US" sz="1200" dirty="0"/>
          </a:p>
        </p:txBody>
      </p:sp>
      <p:sp>
        <p:nvSpPr>
          <p:cNvPr id="11" name="Shape 9"/>
          <p:cNvSpPr/>
          <p:nvPr/>
        </p:nvSpPr>
        <p:spPr>
          <a:xfrm>
            <a:off x="2834640" y="2743200"/>
            <a:ext cx="5989320" cy="1298448"/>
          </a:xfrm>
          <a:prstGeom prst="rect">
            <a:avLst/>
          </a:prstGeom>
          <a:solidFill>
            <a:srgbClr val="F3E5F5"/>
          </a:solidFill>
          <a:ln w="19050">
            <a:solidFill>
              <a:srgbClr val="7B1FA2"/>
            </a:solidFill>
            <a:prstDash val="solid"/>
          </a:ln>
        </p:spPr>
      </p:sp>
      <p:sp>
        <p:nvSpPr>
          <p:cNvPr id="12" name="Text 10"/>
          <p:cNvSpPr/>
          <p:nvPr/>
        </p:nvSpPr>
        <p:spPr>
          <a:xfrm>
            <a:off x="2926080" y="2798064"/>
            <a:ext cx="5760720" cy="292608"/>
          </a:xfrm>
          <a:prstGeom prst="rect">
            <a:avLst/>
          </a:prstGeom>
          <a:noFill/>
          <a:ln/>
        </p:spPr>
        <p:txBody>
          <a:bodyPr wrap="square" rtlCol="0" anchor="ctr"/>
          <a:lstStyle/>
          <a:p>
            <a:pPr indent="0" marL="0">
              <a:buNone/>
            </a:pPr>
            <a:r>
              <a:rPr lang="en-US" sz="1200" b="1" dirty="0">
                <a:solidFill>
                  <a:srgbClr val="7B1FA2"/>
                </a:solidFill>
                <a:latin typeface="Calibri" pitchFamily="34" charset="0"/>
                <a:ea typeface="Calibri" pitchFamily="34" charset="-122"/>
                <a:cs typeface="Calibri" pitchFamily="34" charset="-120"/>
              </a:rPr>
              <a:t>💼 Business Example</a:t>
            </a:r>
            <a:endParaRPr lang="en-US" sz="1200" dirty="0"/>
          </a:p>
        </p:txBody>
      </p:sp>
      <p:sp>
        <p:nvSpPr>
          <p:cNvPr id="13" name="Text 11"/>
          <p:cNvSpPr/>
          <p:nvPr/>
        </p:nvSpPr>
        <p:spPr>
          <a:xfrm>
            <a:off x="2926080" y="3072384"/>
            <a:ext cx="5760720" cy="914400"/>
          </a:xfrm>
          <a:prstGeom prst="rect">
            <a:avLst/>
          </a:prstGeom>
          <a:noFill/>
          <a:ln/>
        </p:spPr>
        <p:txBody>
          <a:bodyPr wrap="square" rtlCol="0" anchor="ctr"/>
          <a:lstStyle/>
          <a:p>
            <a:pPr indent="0" marL="0">
              <a:lnSpc>
                <a:spcPct val="125000"/>
              </a:lnSpc>
              <a:buNone/>
            </a:pPr>
            <a:r>
              <a:rPr lang="en-US" sz="1100" dirty="0">
                <a:solidFill>
                  <a:srgbClr val="1E293B"/>
                </a:solidFill>
                <a:latin typeface="Calibri" pitchFamily="34" charset="0"/>
                <a:ea typeface="Calibri" pitchFamily="34" charset="-122"/>
                <a:cs typeface="Calibri" pitchFamily="34" charset="-120"/>
              </a:rPr>
              <a:t>Microsoft Bing (2020–present). The AI-enhanced search market is growing rapidly, but Bing holds only ~3% global search market share versus Google's ~92%. Microsoft is investing heavily (via integration with OpenAI/ChatGPT) to convert Bing into a Star — a classic Question Mark invest-to-grow strategy (Statcounter Global Stats, 2023).</a:t>
            </a:r>
            <a:endParaRPr lang="en-US" sz="1100" dirty="0"/>
          </a:p>
        </p:txBody>
      </p:sp>
      <p:sp>
        <p:nvSpPr>
          <p:cNvPr id="14" name="Text 12"/>
          <p:cNvSpPr/>
          <p:nvPr/>
        </p:nvSpPr>
        <p:spPr>
          <a:xfrm>
            <a:off x="320040" y="4160520"/>
            <a:ext cx="8503920" cy="256032"/>
          </a:xfrm>
          <a:prstGeom prst="rect">
            <a:avLst/>
          </a:prstGeom>
          <a:noFill/>
          <a:ln/>
        </p:spPr>
        <p:txBody>
          <a:bodyPr wrap="square" rtlCol="0" anchor="ctr"/>
          <a:lstStyle/>
          <a:p>
            <a:pPr indent="0" marL="0">
              <a:buNone/>
            </a:pPr>
            <a:r>
              <a:rPr lang="en-US" sz="850" i="1" dirty="0">
                <a:solidFill>
                  <a:srgbClr val="64748B"/>
                </a:solidFill>
                <a:latin typeface="Calibri" pitchFamily="34" charset="0"/>
                <a:ea typeface="Calibri" pitchFamily="34" charset="-122"/>
                <a:cs typeface="Calibri" pitchFamily="34" charset="-120"/>
              </a:rPr>
              <a:t>Source: Johnson et al. (2023), Exploring Strategy, 12th ed.; Statcounter (2023). Search Engine Market Share Worldwide.</a:t>
            </a:r>
            <a:endParaRPr lang="en-US" sz="850" dirty="0"/>
          </a:p>
        </p:txBody>
      </p:sp>
      <p:pic>
        <p:nvPicPr>
          <p:cNvPr id="15" name="Image 0" descr="/home/claude/logo.png">    </p:cNvPr>
          <p:cNvPicPr>
            <a:picLocks noChangeAspect="1"/>
          </p:cNvPicPr>
          <p:nvPr/>
        </p:nvPicPr>
        <p:blipFill>
          <a:blip r:embed="rId1"/>
          <a:stretch>
            <a:fillRect/>
          </a:stretch>
        </p:blipFill>
        <p:spPr>
          <a:xfrm>
            <a:off x="164592" y="4572000"/>
            <a:ext cx="1645920" cy="502920"/>
          </a:xfrm>
          <a:prstGeom prst="rect">
            <a:avLst/>
          </a:prstGeom>
        </p:spPr>
      </p:pic>
      <p:sp>
        <p:nvSpPr>
          <p:cNvPr id="16" name="Shape 13"/>
          <p:cNvSpPr/>
          <p:nvPr/>
        </p:nvSpPr>
        <p:spPr>
          <a:xfrm>
            <a:off x="0" y="5074920"/>
            <a:ext cx="9144000" cy="68580"/>
          </a:xfrm>
          <a:prstGeom prst="rect">
            <a:avLst/>
          </a:prstGeom>
          <a:solidFill>
            <a:srgbClr val="C00000"/>
          </a:solidFill>
          <a:ln w="12700">
            <a:solidFill>
              <a:srgbClr val="C00000"/>
            </a:solidFill>
            <a:prstDash val="solid"/>
          </a:ln>
        </p:spPr>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5F7FA"/>
        </a:solidFill>
      </p:bgPr>
    </p:bg>
    <p:spTree>
      <p:nvGrpSpPr>
        <p:cNvPr id="1" name=""/>
        <p:cNvGrpSpPr/>
        <p:nvPr/>
      </p:nvGrpSpPr>
      <p:grpSpPr>
        <a:xfrm>
          <a:off x="0" y="0"/>
          <a:ext cx="0" cy="0"/>
          <a:chOff x="0" y="0"/>
          <a:chExt cx="0" cy="0"/>
        </a:xfrm>
      </p:grpSpPr>
      <p:sp>
        <p:nvSpPr>
          <p:cNvPr id="2" name="Shape 0"/>
          <p:cNvSpPr/>
          <p:nvPr/>
        </p:nvSpPr>
        <p:spPr>
          <a:xfrm>
            <a:off x="0" y="0"/>
            <a:ext cx="9144000" cy="713232"/>
          </a:xfrm>
          <a:prstGeom prst="rect">
            <a:avLst/>
          </a:prstGeom>
          <a:solidFill>
            <a:srgbClr val="F57C00"/>
          </a:solidFill>
          <a:ln w="12700">
            <a:solidFill>
              <a:srgbClr val="F57C00"/>
            </a:solidFill>
            <a:prstDash val="solid"/>
          </a:ln>
        </p:spPr>
      </p:sp>
      <p:sp>
        <p:nvSpPr>
          <p:cNvPr id="3" name="Text 1"/>
          <p:cNvSpPr/>
          <p:nvPr/>
        </p:nvSpPr>
        <p:spPr>
          <a:xfrm>
            <a:off x="274320" y="73152"/>
            <a:ext cx="8595360" cy="566928"/>
          </a:xfrm>
          <a:prstGeom prst="rect">
            <a:avLst/>
          </a:prstGeom>
          <a:noFill/>
          <a:ln/>
        </p:spPr>
        <p:txBody>
          <a:bodyPr wrap="square" lIns="0" tIns="0" rIns="0" bIns="0" rtlCol="0" anchor="ctr"/>
          <a:lstStyle/>
          <a:p>
            <a:pPr indent="0" marL="0">
              <a:buNone/>
            </a:pPr>
            <a:r>
              <a:rPr lang="en-US" sz="2200" dirty="0">
                <a:solidFill>
                  <a:srgbClr val="FFFFFF"/>
                </a:solidFill>
                <a:latin typeface="Calibri" pitchFamily="34" charset="0"/>
                <a:ea typeface="Calibri" pitchFamily="34" charset="-122"/>
                <a:cs typeface="Calibri" pitchFamily="34" charset="-120"/>
              </a:rPr>
              <a:t>BCG Matrix</a:t>
            </a:r>
            <a:pPr indent="0" marL="0">
              <a:buNone/>
            </a:pPr>
            <a:r>
              <a:rPr lang="en-US" sz="2200" dirty="0">
                <a:solidFill>
                  <a:srgbClr val="AABDD4"/>
                </a:solidFill>
                <a:latin typeface="Calibri" pitchFamily="34" charset="0"/>
                <a:ea typeface="Calibri" pitchFamily="34" charset="-122"/>
                <a:cs typeface="Calibri" pitchFamily="34" charset="-120"/>
              </a:rPr>
              <a:t> — </a:t>
            </a:r>
            <a:pPr indent="0" marL="0">
              <a:buNone/>
            </a:pPr>
            <a:r>
              <a:rPr lang="en-US" sz="2200" b="1" dirty="0">
                <a:solidFill>
                  <a:srgbClr val="FFD700"/>
                </a:solidFill>
                <a:latin typeface="Calibri" pitchFamily="34" charset="0"/>
                <a:ea typeface="Calibri" pitchFamily="34" charset="-122"/>
                <a:cs typeface="Calibri" pitchFamily="34" charset="-120"/>
              </a:rPr>
              <a:t>Cash Cows — Low Growth · High Share</a:t>
            </a:r>
            <a:endParaRPr lang="en-US" sz="2200" dirty="0"/>
          </a:p>
        </p:txBody>
      </p:sp>
      <p:sp>
        <p:nvSpPr>
          <p:cNvPr id="4" name="Shape 2"/>
          <p:cNvSpPr/>
          <p:nvPr/>
        </p:nvSpPr>
        <p:spPr>
          <a:xfrm>
            <a:off x="320040" y="822960"/>
            <a:ext cx="2286000" cy="2286000"/>
          </a:xfrm>
          <a:prstGeom prst="rect">
            <a:avLst/>
          </a:prstGeom>
          <a:solidFill>
            <a:srgbClr val="F57C00"/>
          </a:solidFill>
          <a:ln w="12700">
            <a:solidFill>
              <a:srgbClr val="F57C00"/>
            </a:solidFill>
            <a:prstDash val="solid"/>
          </a:ln>
        </p:spPr>
      </p:sp>
      <p:sp>
        <p:nvSpPr>
          <p:cNvPr id="5" name="Text 3"/>
          <p:cNvSpPr/>
          <p:nvPr/>
        </p:nvSpPr>
        <p:spPr>
          <a:xfrm>
            <a:off x="320040" y="960120"/>
            <a:ext cx="2286000" cy="1097280"/>
          </a:xfrm>
          <a:prstGeom prst="rect">
            <a:avLst/>
          </a:prstGeom>
          <a:noFill/>
          <a:ln/>
        </p:spPr>
        <p:txBody>
          <a:bodyPr wrap="square" rtlCol="0" anchor="ctr"/>
          <a:lstStyle/>
          <a:p>
            <a:pPr algn="ctr" indent="0" marL="0">
              <a:buNone/>
            </a:pPr>
            <a:r>
              <a:rPr lang="en-US" sz="4800" dirty="0">
                <a:solidFill>
                  <a:srgbClr val="000000"/>
                </a:solidFill>
              </a:rPr>
              <a:t>🐄</a:t>
            </a:r>
            <a:endParaRPr lang="en-US" sz="4800" dirty="0"/>
          </a:p>
        </p:txBody>
      </p:sp>
      <p:sp>
        <p:nvSpPr>
          <p:cNvPr id="6" name="Text 4"/>
          <p:cNvSpPr/>
          <p:nvPr/>
        </p:nvSpPr>
        <p:spPr>
          <a:xfrm>
            <a:off x="320040" y="2011680"/>
            <a:ext cx="2286000" cy="502920"/>
          </a:xfrm>
          <a:prstGeom prst="rect">
            <a:avLst/>
          </a:prstGeom>
          <a:noFill/>
          <a:ln/>
        </p:spPr>
        <p:txBody>
          <a:bodyPr wrap="square" rtlCol="0" anchor="ctr"/>
          <a:lstStyle/>
          <a:p>
            <a:pPr algn="ctr" indent="0" marL="0">
              <a:buNone/>
            </a:pPr>
            <a:r>
              <a:rPr lang="en-US" sz="1800" b="1" dirty="0">
                <a:solidFill>
                  <a:srgbClr val="FFFFFF"/>
                </a:solidFill>
                <a:latin typeface="Calibri" pitchFamily="34" charset="0"/>
                <a:ea typeface="Calibri" pitchFamily="34" charset="-122"/>
                <a:cs typeface="Calibri" pitchFamily="34" charset="-120"/>
              </a:rPr>
              <a:t>CASH COW</a:t>
            </a:r>
            <a:endParaRPr lang="en-US" sz="1800" dirty="0"/>
          </a:p>
        </p:txBody>
      </p:sp>
      <p:sp>
        <p:nvSpPr>
          <p:cNvPr id="7" name="Text 5"/>
          <p:cNvSpPr/>
          <p:nvPr/>
        </p:nvSpPr>
        <p:spPr>
          <a:xfrm>
            <a:off x="320040" y="2514600"/>
            <a:ext cx="2286000" cy="502920"/>
          </a:xfrm>
          <a:prstGeom prst="rect">
            <a:avLst/>
          </a:prstGeom>
          <a:noFill/>
          <a:ln/>
        </p:spPr>
        <p:txBody>
          <a:bodyPr wrap="square" rtlCol="0" anchor="ctr"/>
          <a:lstStyle/>
          <a:p>
            <a:pPr algn="ctr" indent="0" marL="0">
              <a:buNone/>
            </a:pPr>
            <a:r>
              <a:rPr lang="en-US" sz="1000" i="1" dirty="0">
                <a:solidFill>
                  <a:srgbClr val="FFFFFF"/>
                </a:solidFill>
                <a:latin typeface="Calibri" pitchFamily="34" charset="0"/>
                <a:ea typeface="Calibri" pitchFamily="34" charset="-122"/>
                <a:cs typeface="Calibri" pitchFamily="34" charset="-120"/>
              </a:rPr>
              <a:t>Low Growth · High Share</a:t>
            </a:r>
            <a:endParaRPr lang="en-US" sz="1000" dirty="0"/>
          </a:p>
        </p:txBody>
      </p:sp>
      <p:sp>
        <p:nvSpPr>
          <p:cNvPr id="8" name="Text 6"/>
          <p:cNvSpPr/>
          <p:nvPr/>
        </p:nvSpPr>
        <p:spPr>
          <a:xfrm>
            <a:off x="2834640" y="822960"/>
            <a:ext cx="5989320" cy="320040"/>
          </a:xfrm>
          <a:prstGeom prst="rect">
            <a:avLst/>
          </a:prstGeom>
          <a:noFill/>
          <a:ln/>
        </p:spPr>
        <p:txBody>
          <a:bodyPr wrap="square" rtlCol="0" anchor="ctr"/>
          <a:lstStyle/>
          <a:p>
            <a:pPr indent="0" marL="0">
              <a:buNone/>
            </a:pPr>
            <a:r>
              <a:rPr lang="en-US" sz="1400" b="1" dirty="0">
                <a:solidFill>
                  <a:srgbClr val="F57C00"/>
                </a:solidFill>
                <a:latin typeface="Calibri" pitchFamily="34" charset="0"/>
                <a:ea typeface="Calibri" pitchFamily="34" charset="-122"/>
                <a:cs typeface="Calibri" pitchFamily="34" charset="-120"/>
              </a:rPr>
              <a:t>Definition &amp; Characteristics</a:t>
            </a:r>
            <a:endParaRPr lang="en-US" sz="1400" dirty="0"/>
          </a:p>
        </p:txBody>
      </p:sp>
      <p:sp>
        <p:nvSpPr>
          <p:cNvPr id="9" name="Text 7"/>
          <p:cNvSpPr/>
          <p:nvPr/>
        </p:nvSpPr>
        <p:spPr>
          <a:xfrm>
            <a:off x="2834640" y="1124712"/>
            <a:ext cx="5989320" cy="658368"/>
          </a:xfrm>
          <a:prstGeom prst="rect">
            <a:avLst/>
          </a:prstGeom>
          <a:noFill/>
          <a:ln/>
        </p:spPr>
        <p:txBody>
          <a:bodyPr wrap="square" rtlCol="0" anchor="ctr"/>
          <a:lstStyle/>
          <a:p>
            <a:pPr indent="0" marL="0">
              <a:lnSpc>
                <a:spcPct val="130000"/>
              </a:lnSpc>
              <a:buNone/>
            </a:pPr>
            <a:r>
              <a:rPr lang="en-US" sz="1250" dirty="0">
                <a:solidFill>
                  <a:srgbClr val="1E293B"/>
                </a:solidFill>
                <a:latin typeface="Calibri" pitchFamily="34" charset="0"/>
                <a:ea typeface="Calibri" pitchFamily="34" charset="-122"/>
                <a:cs typeface="Calibri" pitchFamily="34" charset="-120"/>
              </a:rPr>
              <a:t>Cash Cows dominate mature, slow-growing markets. They generate surplus cash with relatively little investment needed. This surplus is used to fund Stars and Question Marks elsewhere in the portfolio.</a:t>
            </a:r>
            <a:endParaRPr lang="en-US" sz="1250" dirty="0"/>
          </a:p>
        </p:txBody>
      </p:sp>
      <p:sp>
        <p:nvSpPr>
          <p:cNvPr id="10" name="Text 8"/>
          <p:cNvSpPr/>
          <p:nvPr/>
        </p:nvSpPr>
        <p:spPr>
          <a:xfrm>
            <a:off x="2834640" y="1783080"/>
            <a:ext cx="5989320" cy="868680"/>
          </a:xfrm>
          <a:prstGeom prst="rect">
            <a:avLst/>
          </a:prstGeom>
          <a:noFill/>
          <a:ln/>
        </p:spPr>
        <p:txBody>
          <a:bodyPr wrap="square" rtlCol="0" anchor="ctr"/>
          <a:lstStyle/>
          <a:p>
            <a:pPr marL="342900" indent="-342900">
              <a:spcAft>
                <a:spcPts val="300"/>
              </a:spcAft>
              <a:buSzPct val="100000"/>
              <a:buChar char="•"/>
            </a:pPr>
            <a:r>
              <a:rPr lang="en-US" sz="1200" dirty="0">
                <a:solidFill>
                  <a:srgbClr val="1E293B"/>
                </a:solidFill>
                <a:latin typeface="Calibri" pitchFamily="34" charset="0"/>
                <a:ea typeface="Calibri" pitchFamily="34" charset="-122"/>
                <a:cs typeface="Calibri" pitchFamily="34" charset="-120"/>
              </a:rPr>
              <a:t>High profit margins, low investment requirements</a:t>
            </a:r>
            <a:endParaRPr lang="en-US" sz="1200" dirty="0"/>
          </a:p>
          <a:p>
            <a:pPr marL="342900" indent="-342900">
              <a:spcAft>
                <a:spcPts val="300"/>
              </a:spcAft>
              <a:buSzPct val="100000"/>
              <a:buChar char="•"/>
            </a:pPr>
            <a:r>
              <a:rPr lang="en-US" sz="1200" dirty="0">
                <a:solidFill>
                  <a:srgbClr val="1E293B"/>
                </a:solidFill>
                <a:latin typeface="Calibri" pitchFamily="34" charset="0"/>
                <a:ea typeface="Calibri" pitchFamily="34" charset="-122"/>
                <a:cs typeface="Calibri" pitchFamily="34" charset="-120"/>
              </a:rPr>
              <a:t>Market leadership through economies of scale</a:t>
            </a:r>
            <a:endParaRPr lang="en-US" sz="1200" dirty="0"/>
          </a:p>
          <a:p>
            <a:pPr marL="342900" indent="-342900">
              <a:spcAft>
                <a:spcPts val="300"/>
              </a:spcAft>
              <a:buSzPct val="100000"/>
              <a:buChar char="•"/>
            </a:pPr>
            <a:r>
              <a:rPr lang="en-US" sz="1200" dirty="0">
                <a:solidFill>
                  <a:srgbClr val="1E293B"/>
                </a:solidFill>
                <a:latin typeface="Calibri" pitchFamily="34" charset="0"/>
                <a:ea typeface="Calibri" pitchFamily="34" charset="-122"/>
                <a:cs typeface="Calibri" pitchFamily="34" charset="-120"/>
              </a:rPr>
              <a:t>Strategy: maintain, extract profit, minimise reinvestment</a:t>
            </a:r>
            <a:endParaRPr lang="en-US" sz="1200" dirty="0"/>
          </a:p>
        </p:txBody>
      </p:sp>
      <p:sp>
        <p:nvSpPr>
          <p:cNvPr id="11" name="Shape 9"/>
          <p:cNvSpPr/>
          <p:nvPr/>
        </p:nvSpPr>
        <p:spPr>
          <a:xfrm>
            <a:off x="2834640" y="2743200"/>
            <a:ext cx="5989320" cy="1298448"/>
          </a:xfrm>
          <a:prstGeom prst="rect">
            <a:avLst/>
          </a:prstGeom>
          <a:solidFill>
            <a:srgbClr val="FFF3E0"/>
          </a:solidFill>
          <a:ln w="19050">
            <a:solidFill>
              <a:srgbClr val="F57C00"/>
            </a:solidFill>
            <a:prstDash val="solid"/>
          </a:ln>
        </p:spPr>
      </p:sp>
      <p:sp>
        <p:nvSpPr>
          <p:cNvPr id="12" name="Text 10"/>
          <p:cNvSpPr/>
          <p:nvPr/>
        </p:nvSpPr>
        <p:spPr>
          <a:xfrm>
            <a:off x="2926080" y="2798064"/>
            <a:ext cx="5760720" cy="292608"/>
          </a:xfrm>
          <a:prstGeom prst="rect">
            <a:avLst/>
          </a:prstGeom>
          <a:noFill/>
          <a:ln/>
        </p:spPr>
        <p:txBody>
          <a:bodyPr wrap="square" rtlCol="0" anchor="ctr"/>
          <a:lstStyle/>
          <a:p>
            <a:pPr indent="0" marL="0">
              <a:buNone/>
            </a:pPr>
            <a:r>
              <a:rPr lang="en-US" sz="1200" b="1" dirty="0">
                <a:solidFill>
                  <a:srgbClr val="F57C00"/>
                </a:solidFill>
                <a:latin typeface="Calibri" pitchFamily="34" charset="0"/>
                <a:ea typeface="Calibri" pitchFamily="34" charset="-122"/>
                <a:cs typeface="Calibri" pitchFamily="34" charset="-120"/>
              </a:rPr>
              <a:t>💼 Business Example</a:t>
            </a:r>
            <a:endParaRPr lang="en-US" sz="1200" dirty="0"/>
          </a:p>
        </p:txBody>
      </p:sp>
      <p:sp>
        <p:nvSpPr>
          <p:cNvPr id="13" name="Text 11"/>
          <p:cNvSpPr/>
          <p:nvPr/>
        </p:nvSpPr>
        <p:spPr>
          <a:xfrm>
            <a:off x="2926080" y="3072384"/>
            <a:ext cx="5760720" cy="914400"/>
          </a:xfrm>
          <a:prstGeom prst="rect">
            <a:avLst/>
          </a:prstGeom>
          <a:noFill/>
          <a:ln/>
        </p:spPr>
        <p:txBody>
          <a:bodyPr wrap="square" rtlCol="0" anchor="ctr"/>
          <a:lstStyle/>
          <a:p>
            <a:pPr indent="0" marL="0">
              <a:lnSpc>
                <a:spcPct val="125000"/>
              </a:lnSpc>
              <a:buNone/>
            </a:pPr>
            <a:r>
              <a:rPr lang="en-US" sz="1100" dirty="0">
                <a:solidFill>
                  <a:srgbClr val="1E293B"/>
                </a:solidFill>
                <a:latin typeface="Calibri" pitchFamily="34" charset="0"/>
                <a:ea typeface="Calibri" pitchFamily="34" charset="-122"/>
                <a:cs typeface="Calibri" pitchFamily="34" charset="-120"/>
              </a:rPr>
              <a:t>Google Search (Alphabet Inc., 2023). With ~92% global search market share in a mature advertising market, Google Search is a classic Cash Cow. It generates ~$175bn in annual revenue with modest growth, and its profits subsidise Alphabet's investment in AI, autonomous vehicles (Waymo), and other ventures (Alphabet Annual Report, 2023).</a:t>
            </a:r>
            <a:endParaRPr lang="en-US" sz="1100" dirty="0"/>
          </a:p>
        </p:txBody>
      </p:sp>
      <p:sp>
        <p:nvSpPr>
          <p:cNvPr id="14" name="Text 12"/>
          <p:cNvSpPr/>
          <p:nvPr/>
        </p:nvSpPr>
        <p:spPr>
          <a:xfrm>
            <a:off x="320040" y="4160520"/>
            <a:ext cx="8503920" cy="256032"/>
          </a:xfrm>
          <a:prstGeom prst="rect">
            <a:avLst/>
          </a:prstGeom>
          <a:noFill/>
          <a:ln/>
        </p:spPr>
        <p:txBody>
          <a:bodyPr wrap="square" rtlCol="0" anchor="ctr"/>
          <a:lstStyle/>
          <a:p>
            <a:pPr indent="0" marL="0">
              <a:buNone/>
            </a:pPr>
            <a:r>
              <a:rPr lang="en-US" sz="850" i="1" dirty="0">
                <a:solidFill>
                  <a:srgbClr val="64748B"/>
                </a:solidFill>
                <a:latin typeface="Calibri" pitchFamily="34" charset="0"/>
                <a:ea typeface="Calibri" pitchFamily="34" charset="-122"/>
                <a:cs typeface="Calibri" pitchFamily="34" charset="-120"/>
              </a:rPr>
              <a:t>Source: Johnson et al. (2023), Exploring Strategy, 12th ed.; Alphabet Inc. Annual Report (2023).</a:t>
            </a:r>
            <a:endParaRPr lang="en-US" sz="850" dirty="0"/>
          </a:p>
        </p:txBody>
      </p:sp>
      <p:pic>
        <p:nvPicPr>
          <p:cNvPr id="15" name="Image 0" descr="/home/claude/logo.png">    </p:cNvPr>
          <p:cNvPicPr>
            <a:picLocks noChangeAspect="1"/>
          </p:cNvPicPr>
          <p:nvPr/>
        </p:nvPicPr>
        <p:blipFill>
          <a:blip r:embed="rId1"/>
          <a:stretch>
            <a:fillRect/>
          </a:stretch>
        </p:blipFill>
        <p:spPr>
          <a:xfrm>
            <a:off x="164592" y="4572000"/>
            <a:ext cx="1645920" cy="502920"/>
          </a:xfrm>
          <a:prstGeom prst="rect">
            <a:avLst/>
          </a:prstGeom>
        </p:spPr>
      </p:pic>
      <p:sp>
        <p:nvSpPr>
          <p:cNvPr id="16" name="Shape 13"/>
          <p:cNvSpPr/>
          <p:nvPr/>
        </p:nvSpPr>
        <p:spPr>
          <a:xfrm>
            <a:off x="0" y="5074920"/>
            <a:ext cx="9144000" cy="68580"/>
          </a:xfrm>
          <a:prstGeom prst="rect">
            <a:avLst/>
          </a:prstGeom>
          <a:solidFill>
            <a:srgbClr val="C00000"/>
          </a:solidFill>
          <a:ln w="12700">
            <a:solidFill>
              <a:srgbClr val="C00000"/>
            </a:solidFill>
            <a:prstDash val="solid"/>
          </a:ln>
        </p:spPr>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F5F7FA"/>
        </a:solidFill>
      </p:bgPr>
    </p:bg>
    <p:spTree>
      <p:nvGrpSpPr>
        <p:cNvPr id="1" name=""/>
        <p:cNvGrpSpPr/>
        <p:nvPr/>
      </p:nvGrpSpPr>
      <p:grpSpPr>
        <a:xfrm>
          <a:off x="0" y="0"/>
          <a:ext cx="0" cy="0"/>
          <a:chOff x="0" y="0"/>
          <a:chExt cx="0" cy="0"/>
        </a:xfrm>
      </p:grpSpPr>
      <p:sp>
        <p:nvSpPr>
          <p:cNvPr id="2" name="Shape 0"/>
          <p:cNvSpPr/>
          <p:nvPr/>
        </p:nvSpPr>
        <p:spPr>
          <a:xfrm>
            <a:off x="0" y="0"/>
            <a:ext cx="9144000" cy="713232"/>
          </a:xfrm>
          <a:prstGeom prst="rect">
            <a:avLst/>
          </a:prstGeom>
          <a:solidFill>
            <a:srgbClr val="C62828"/>
          </a:solidFill>
          <a:ln w="12700">
            <a:solidFill>
              <a:srgbClr val="C62828"/>
            </a:solidFill>
            <a:prstDash val="solid"/>
          </a:ln>
        </p:spPr>
      </p:sp>
      <p:sp>
        <p:nvSpPr>
          <p:cNvPr id="3" name="Text 1"/>
          <p:cNvSpPr/>
          <p:nvPr/>
        </p:nvSpPr>
        <p:spPr>
          <a:xfrm>
            <a:off x="274320" y="73152"/>
            <a:ext cx="8595360" cy="566928"/>
          </a:xfrm>
          <a:prstGeom prst="rect">
            <a:avLst/>
          </a:prstGeom>
          <a:noFill/>
          <a:ln/>
        </p:spPr>
        <p:txBody>
          <a:bodyPr wrap="square" lIns="0" tIns="0" rIns="0" bIns="0" rtlCol="0" anchor="ctr"/>
          <a:lstStyle/>
          <a:p>
            <a:pPr indent="0" marL="0">
              <a:buNone/>
            </a:pPr>
            <a:r>
              <a:rPr lang="en-US" sz="2200" dirty="0">
                <a:solidFill>
                  <a:srgbClr val="FFFFFF"/>
                </a:solidFill>
                <a:latin typeface="Calibri" pitchFamily="34" charset="0"/>
                <a:ea typeface="Calibri" pitchFamily="34" charset="-122"/>
                <a:cs typeface="Calibri" pitchFamily="34" charset="-120"/>
              </a:rPr>
              <a:t>BCG Matrix</a:t>
            </a:r>
            <a:pPr indent="0" marL="0">
              <a:buNone/>
            </a:pPr>
            <a:r>
              <a:rPr lang="en-US" sz="2200" dirty="0">
                <a:solidFill>
                  <a:srgbClr val="AABDD4"/>
                </a:solidFill>
                <a:latin typeface="Calibri" pitchFamily="34" charset="0"/>
                <a:ea typeface="Calibri" pitchFamily="34" charset="-122"/>
                <a:cs typeface="Calibri" pitchFamily="34" charset="-120"/>
              </a:rPr>
              <a:t> — </a:t>
            </a:r>
            <a:pPr indent="0" marL="0">
              <a:buNone/>
            </a:pPr>
            <a:r>
              <a:rPr lang="en-US" sz="2200" b="1" dirty="0">
                <a:solidFill>
                  <a:srgbClr val="FFD700"/>
                </a:solidFill>
                <a:latin typeface="Calibri" pitchFamily="34" charset="0"/>
                <a:ea typeface="Calibri" pitchFamily="34" charset="-122"/>
                <a:cs typeface="Calibri" pitchFamily="34" charset="-120"/>
              </a:rPr>
              <a:t>Dogs — Low Growth · Low Share</a:t>
            </a:r>
            <a:endParaRPr lang="en-US" sz="2200" dirty="0"/>
          </a:p>
        </p:txBody>
      </p:sp>
      <p:sp>
        <p:nvSpPr>
          <p:cNvPr id="4" name="Shape 2"/>
          <p:cNvSpPr/>
          <p:nvPr/>
        </p:nvSpPr>
        <p:spPr>
          <a:xfrm>
            <a:off x="320040" y="822960"/>
            <a:ext cx="2286000" cy="2286000"/>
          </a:xfrm>
          <a:prstGeom prst="rect">
            <a:avLst/>
          </a:prstGeom>
          <a:solidFill>
            <a:srgbClr val="C62828"/>
          </a:solidFill>
          <a:ln w="12700">
            <a:solidFill>
              <a:srgbClr val="C62828"/>
            </a:solidFill>
            <a:prstDash val="solid"/>
          </a:ln>
        </p:spPr>
      </p:sp>
      <p:sp>
        <p:nvSpPr>
          <p:cNvPr id="5" name="Text 3"/>
          <p:cNvSpPr/>
          <p:nvPr/>
        </p:nvSpPr>
        <p:spPr>
          <a:xfrm>
            <a:off x="320040" y="960120"/>
            <a:ext cx="2286000" cy="1097280"/>
          </a:xfrm>
          <a:prstGeom prst="rect">
            <a:avLst/>
          </a:prstGeom>
          <a:noFill/>
          <a:ln/>
        </p:spPr>
        <p:txBody>
          <a:bodyPr wrap="square" rtlCol="0" anchor="ctr"/>
          <a:lstStyle/>
          <a:p>
            <a:pPr algn="ctr" indent="0" marL="0">
              <a:buNone/>
            </a:pPr>
            <a:r>
              <a:rPr lang="en-US" sz="4800" dirty="0">
                <a:solidFill>
                  <a:srgbClr val="000000"/>
                </a:solidFill>
              </a:rPr>
              <a:t>🐕</a:t>
            </a:r>
            <a:endParaRPr lang="en-US" sz="4800" dirty="0"/>
          </a:p>
        </p:txBody>
      </p:sp>
      <p:sp>
        <p:nvSpPr>
          <p:cNvPr id="6" name="Text 4"/>
          <p:cNvSpPr/>
          <p:nvPr/>
        </p:nvSpPr>
        <p:spPr>
          <a:xfrm>
            <a:off x="320040" y="2011680"/>
            <a:ext cx="2286000" cy="502920"/>
          </a:xfrm>
          <a:prstGeom prst="rect">
            <a:avLst/>
          </a:prstGeom>
          <a:noFill/>
          <a:ln/>
        </p:spPr>
        <p:txBody>
          <a:bodyPr wrap="square" rtlCol="0" anchor="ctr"/>
          <a:lstStyle/>
          <a:p>
            <a:pPr algn="ctr" indent="0" marL="0">
              <a:buNone/>
            </a:pPr>
            <a:r>
              <a:rPr lang="en-US" sz="2200" b="1" dirty="0">
                <a:solidFill>
                  <a:srgbClr val="FFFFFF"/>
                </a:solidFill>
                <a:latin typeface="Calibri" pitchFamily="34" charset="0"/>
                <a:ea typeface="Calibri" pitchFamily="34" charset="-122"/>
                <a:cs typeface="Calibri" pitchFamily="34" charset="-120"/>
              </a:rPr>
              <a:t>DOG</a:t>
            </a:r>
            <a:endParaRPr lang="en-US" sz="2200" dirty="0"/>
          </a:p>
        </p:txBody>
      </p:sp>
      <p:sp>
        <p:nvSpPr>
          <p:cNvPr id="7" name="Text 5"/>
          <p:cNvSpPr/>
          <p:nvPr/>
        </p:nvSpPr>
        <p:spPr>
          <a:xfrm>
            <a:off x="320040" y="2514600"/>
            <a:ext cx="2286000" cy="502920"/>
          </a:xfrm>
          <a:prstGeom prst="rect">
            <a:avLst/>
          </a:prstGeom>
          <a:noFill/>
          <a:ln/>
        </p:spPr>
        <p:txBody>
          <a:bodyPr wrap="square" rtlCol="0" anchor="ctr"/>
          <a:lstStyle/>
          <a:p>
            <a:pPr algn="ctr" indent="0" marL="0">
              <a:buNone/>
            </a:pPr>
            <a:r>
              <a:rPr lang="en-US" sz="1000" i="1" dirty="0">
                <a:solidFill>
                  <a:srgbClr val="FFFFFF"/>
                </a:solidFill>
                <a:latin typeface="Calibri" pitchFamily="34" charset="0"/>
                <a:ea typeface="Calibri" pitchFamily="34" charset="-122"/>
                <a:cs typeface="Calibri" pitchFamily="34" charset="-120"/>
              </a:rPr>
              <a:t>Low Growth · Low Share</a:t>
            </a:r>
            <a:endParaRPr lang="en-US" sz="1000" dirty="0"/>
          </a:p>
        </p:txBody>
      </p:sp>
      <p:sp>
        <p:nvSpPr>
          <p:cNvPr id="8" name="Text 6"/>
          <p:cNvSpPr/>
          <p:nvPr/>
        </p:nvSpPr>
        <p:spPr>
          <a:xfrm>
            <a:off x="2834640" y="822960"/>
            <a:ext cx="5989320" cy="320040"/>
          </a:xfrm>
          <a:prstGeom prst="rect">
            <a:avLst/>
          </a:prstGeom>
          <a:noFill/>
          <a:ln/>
        </p:spPr>
        <p:txBody>
          <a:bodyPr wrap="square" rtlCol="0" anchor="ctr"/>
          <a:lstStyle/>
          <a:p>
            <a:pPr indent="0" marL="0">
              <a:buNone/>
            </a:pPr>
            <a:r>
              <a:rPr lang="en-US" sz="1400" b="1" dirty="0">
                <a:solidFill>
                  <a:srgbClr val="C62828"/>
                </a:solidFill>
                <a:latin typeface="Calibri" pitchFamily="34" charset="0"/>
                <a:ea typeface="Calibri" pitchFamily="34" charset="-122"/>
                <a:cs typeface="Calibri" pitchFamily="34" charset="-120"/>
              </a:rPr>
              <a:t>Definition &amp; Characteristics</a:t>
            </a:r>
            <a:endParaRPr lang="en-US" sz="1400" dirty="0"/>
          </a:p>
        </p:txBody>
      </p:sp>
      <p:sp>
        <p:nvSpPr>
          <p:cNvPr id="9" name="Text 7"/>
          <p:cNvSpPr/>
          <p:nvPr/>
        </p:nvSpPr>
        <p:spPr>
          <a:xfrm>
            <a:off x="2834640" y="1124712"/>
            <a:ext cx="5989320" cy="731520"/>
          </a:xfrm>
          <a:prstGeom prst="rect">
            <a:avLst/>
          </a:prstGeom>
          <a:noFill/>
          <a:ln/>
        </p:spPr>
        <p:txBody>
          <a:bodyPr wrap="square" rtlCol="0" anchor="ctr"/>
          <a:lstStyle/>
          <a:p>
            <a:pPr indent="0" marL="0">
              <a:lnSpc>
                <a:spcPct val="130000"/>
              </a:lnSpc>
              <a:buNone/>
            </a:pPr>
            <a:r>
              <a:rPr lang="en-US" sz="1250" dirty="0">
                <a:solidFill>
                  <a:srgbClr val="1E293B"/>
                </a:solidFill>
                <a:latin typeface="Calibri" pitchFamily="34" charset="0"/>
                <a:ea typeface="Calibri" pitchFamily="34" charset="-122"/>
                <a:cs typeface="Calibri" pitchFamily="34" charset="-120"/>
              </a:rPr>
              <a:t>Dogs have low market share in low-growth markets. They are typically break-even or loss-making products. Continuing to invest is generally considered a misuse of resources. However, they can sometimes serve strategic niches or act as complementary products.</a:t>
            </a:r>
            <a:endParaRPr lang="en-US" sz="1250" dirty="0"/>
          </a:p>
        </p:txBody>
      </p:sp>
      <p:sp>
        <p:nvSpPr>
          <p:cNvPr id="10" name="Text 8"/>
          <p:cNvSpPr/>
          <p:nvPr/>
        </p:nvSpPr>
        <p:spPr>
          <a:xfrm>
            <a:off x="2834640" y="1847088"/>
            <a:ext cx="5989320" cy="822960"/>
          </a:xfrm>
          <a:prstGeom prst="rect">
            <a:avLst/>
          </a:prstGeom>
          <a:noFill/>
          <a:ln/>
        </p:spPr>
        <p:txBody>
          <a:bodyPr wrap="square" rtlCol="0" anchor="ctr"/>
          <a:lstStyle/>
          <a:p>
            <a:pPr marL="342900" indent="-342900">
              <a:spcAft>
                <a:spcPts val="300"/>
              </a:spcAft>
              <a:buSzPct val="100000"/>
              <a:buChar char="•"/>
            </a:pPr>
            <a:r>
              <a:rPr lang="en-US" sz="1200" dirty="0">
                <a:solidFill>
                  <a:srgbClr val="1E293B"/>
                </a:solidFill>
                <a:latin typeface="Calibri" pitchFamily="34" charset="0"/>
                <a:ea typeface="Calibri" pitchFamily="34" charset="-122"/>
                <a:cs typeface="Calibri" pitchFamily="34" charset="-120"/>
              </a:rPr>
              <a:t>Low/negative profitability, high drain on management attention</a:t>
            </a:r>
            <a:endParaRPr lang="en-US" sz="1200" dirty="0"/>
          </a:p>
          <a:p>
            <a:pPr marL="342900" indent="-342900">
              <a:spcAft>
                <a:spcPts val="300"/>
              </a:spcAft>
              <a:buSzPct val="100000"/>
              <a:buChar char="•"/>
            </a:pPr>
            <a:r>
              <a:rPr lang="en-US" sz="1200" dirty="0">
                <a:solidFill>
                  <a:srgbClr val="1E293B"/>
                </a:solidFill>
                <a:latin typeface="Calibri" pitchFamily="34" charset="0"/>
                <a:ea typeface="Calibri" pitchFamily="34" charset="-122"/>
                <a:cs typeface="Calibri" pitchFamily="34" charset="-120"/>
              </a:rPr>
              <a:t>Limited competitive advantage — scale economies absent</a:t>
            </a:r>
            <a:endParaRPr lang="en-US" sz="1200" dirty="0"/>
          </a:p>
          <a:p>
            <a:pPr marL="342900" indent="-342900">
              <a:spcAft>
                <a:spcPts val="300"/>
              </a:spcAft>
              <a:buSzPct val="100000"/>
              <a:buChar char="•"/>
            </a:pPr>
            <a:r>
              <a:rPr lang="en-US" sz="1200" dirty="0">
                <a:solidFill>
                  <a:srgbClr val="1E293B"/>
                </a:solidFill>
                <a:latin typeface="Calibri" pitchFamily="34" charset="0"/>
                <a:ea typeface="Calibri" pitchFamily="34" charset="-122"/>
                <a:cs typeface="Calibri" pitchFamily="34" charset="-120"/>
              </a:rPr>
              <a:t>Strategy: divest, discontinue or keep only if strategically necessary</a:t>
            </a:r>
            <a:endParaRPr lang="en-US" sz="1200" dirty="0"/>
          </a:p>
        </p:txBody>
      </p:sp>
      <p:sp>
        <p:nvSpPr>
          <p:cNvPr id="11" name="Shape 9"/>
          <p:cNvSpPr/>
          <p:nvPr/>
        </p:nvSpPr>
        <p:spPr>
          <a:xfrm>
            <a:off x="2834640" y="2743200"/>
            <a:ext cx="5989320" cy="1298448"/>
          </a:xfrm>
          <a:prstGeom prst="rect">
            <a:avLst/>
          </a:prstGeom>
          <a:solidFill>
            <a:srgbClr val="FFEBEE"/>
          </a:solidFill>
          <a:ln w="19050">
            <a:solidFill>
              <a:srgbClr val="C62828"/>
            </a:solidFill>
            <a:prstDash val="solid"/>
          </a:ln>
        </p:spPr>
      </p:sp>
      <p:sp>
        <p:nvSpPr>
          <p:cNvPr id="12" name="Text 10"/>
          <p:cNvSpPr/>
          <p:nvPr/>
        </p:nvSpPr>
        <p:spPr>
          <a:xfrm>
            <a:off x="2926080" y="2798064"/>
            <a:ext cx="5760720" cy="292608"/>
          </a:xfrm>
          <a:prstGeom prst="rect">
            <a:avLst/>
          </a:prstGeom>
          <a:noFill/>
          <a:ln/>
        </p:spPr>
        <p:txBody>
          <a:bodyPr wrap="square" rtlCol="0" anchor="ctr"/>
          <a:lstStyle/>
          <a:p>
            <a:pPr indent="0" marL="0">
              <a:buNone/>
            </a:pPr>
            <a:r>
              <a:rPr lang="en-US" sz="1200" b="1" dirty="0">
                <a:solidFill>
                  <a:srgbClr val="C62828"/>
                </a:solidFill>
                <a:latin typeface="Calibri" pitchFamily="34" charset="0"/>
                <a:ea typeface="Calibri" pitchFamily="34" charset="-122"/>
                <a:cs typeface="Calibri" pitchFamily="34" charset="-120"/>
              </a:rPr>
              <a:t>💼 Business Example</a:t>
            </a:r>
            <a:endParaRPr lang="en-US" sz="1200" dirty="0"/>
          </a:p>
        </p:txBody>
      </p:sp>
      <p:sp>
        <p:nvSpPr>
          <p:cNvPr id="13" name="Text 11"/>
          <p:cNvSpPr/>
          <p:nvPr/>
        </p:nvSpPr>
        <p:spPr>
          <a:xfrm>
            <a:off x="2926080" y="3072384"/>
            <a:ext cx="5760720" cy="914400"/>
          </a:xfrm>
          <a:prstGeom prst="rect">
            <a:avLst/>
          </a:prstGeom>
          <a:noFill/>
          <a:ln/>
        </p:spPr>
        <p:txBody>
          <a:bodyPr wrap="square" rtlCol="0" anchor="ctr"/>
          <a:lstStyle/>
          <a:p>
            <a:pPr indent="0" marL="0">
              <a:lnSpc>
                <a:spcPct val="125000"/>
              </a:lnSpc>
              <a:buNone/>
            </a:pPr>
            <a:r>
              <a:rPr lang="en-US" sz="1100" dirty="0">
                <a:solidFill>
                  <a:srgbClr val="1E293B"/>
                </a:solidFill>
                <a:latin typeface="Calibri" pitchFamily="34" charset="0"/>
                <a:ea typeface="Calibri" pitchFamily="34" charset="-122"/>
                <a:cs typeface="Calibri" pitchFamily="34" charset="-120"/>
              </a:rPr>
              <a:t>Nokia Feature Phones (post-2013). Following the smartphone revolution, Nokia's feature phone range held declining market share in a contracting segment. Microsoft's acquisition and subsequent write-down of Nokia's devices unit (£5.4bn, 2015) exemplifies the financial cost of persisting with a Dog product rather than divesting (BBC News, 2015).</a:t>
            </a:r>
            <a:endParaRPr lang="en-US" sz="1100" dirty="0"/>
          </a:p>
        </p:txBody>
      </p:sp>
      <p:sp>
        <p:nvSpPr>
          <p:cNvPr id="14" name="Text 12"/>
          <p:cNvSpPr/>
          <p:nvPr/>
        </p:nvSpPr>
        <p:spPr>
          <a:xfrm>
            <a:off x="320040" y="4160520"/>
            <a:ext cx="8503920" cy="256032"/>
          </a:xfrm>
          <a:prstGeom prst="rect">
            <a:avLst/>
          </a:prstGeom>
          <a:noFill/>
          <a:ln/>
        </p:spPr>
        <p:txBody>
          <a:bodyPr wrap="square" rtlCol="0" anchor="ctr"/>
          <a:lstStyle/>
          <a:p>
            <a:pPr indent="0" marL="0">
              <a:buNone/>
            </a:pPr>
            <a:r>
              <a:rPr lang="en-US" sz="850" i="1" dirty="0">
                <a:solidFill>
                  <a:srgbClr val="64748B"/>
                </a:solidFill>
                <a:latin typeface="Calibri" pitchFamily="34" charset="0"/>
                <a:ea typeface="Calibri" pitchFamily="34" charset="-122"/>
                <a:cs typeface="Calibri" pitchFamily="34" charset="-120"/>
              </a:rPr>
              <a:t>Source: Johnson et al. (2023), Exploring Strategy, 12th ed.; BBC News (2015). 'Microsoft takes £5.4bn Nokia write-down'.</a:t>
            </a:r>
            <a:endParaRPr lang="en-US" sz="850" dirty="0"/>
          </a:p>
        </p:txBody>
      </p:sp>
      <p:pic>
        <p:nvPicPr>
          <p:cNvPr id="15" name="Image 0" descr="/home/claude/logo.png">    </p:cNvPr>
          <p:cNvPicPr>
            <a:picLocks noChangeAspect="1"/>
          </p:cNvPicPr>
          <p:nvPr/>
        </p:nvPicPr>
        <p:blipFill>
          <a:blip r:embed="rId1"/>
          <a:stretch>
            <a:fillRect/>
          </a:stretch>
        </p:blipFill>
        <p:spPr>
          <a:xfrm>
            <a:off x="164592" y="4572000"/>
            <a:ext cx="1645920" cy="502920"/>
          </a:xfrm>
          <a:prstGeom prst="rect">
            <a:avLst/>
          </a:prstGeom>
        </p:spPr>
      </p:pic>
      <p:sp>
        <p:nvSpPr>
          <p:cNvPr id="16" name="Shape 13"/>
          <p:cNvSpPr/>
          <p:nvPr/>
        </p:nvSpPr>
        <p:spPr>
          <a:xfrm>
            <a:off x="0" y="5074920"/>
            <a:ext cx="9144000" cy="68580"/>
          </a:xfrm>
          <a:prstGeom prst="rect">
            <a:avLst/>
          </a:prstGeom>
          <a:solidFill>
            <a:srgbClr val="C00000"/>
          </a:solidFill>
          <a:ln w="12700">
            <a:solidFill>
              <a:srgbClr val="C00000"/>
            </a:solidFill>
            <a:prstDash val="solid"/>
          </a:ln>
        </p:spPr>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F5F7FA"/>
        </a:solidFill>
      </p:bgPr>
    </p:bg>
    <p:spTree>
      <p:nvGrpSpPr>
        <p:cNvPr id="1" name=""/>
        <p:cNvGrpSpPr/>
        <p:nvPr/>
      </p:nvGrpSpPr>
      <p:grpSpPr>
        <a:xfrm>
          <a:off x="0" y="0"/>
          <a:ext cx="0" cy="0"/>
          <a:chOff x="0" y="0"/>
          <a:chExt cx="0" cy="0"/>
        </a:xfrm>
      </p:grpSpPr>
      <p:sp>
        <p:nvSpPr>
          <p:cNvPr id="2" name="Shape 0"/>
          <p:cNvSpPr/>
          <p:nvPr/>
        </p:nvSpPr>
        <p:spPr>
          <a:xfrm>
            <a:off x="0" y="0"/>
            <a:ext cx="9144000" cy="713232"/>
          </a:xfrm>
          <a:prstGeom prst="rect">
            <a:avLst/>
          </a:prstGeom>
          <a:solidFill>
            <a:srgbClr val="1B2A4A"/>
          </a:solidFill>
          <a:ln w="12700">
            <a:solidFill>
              <a:srgbClr val="1B2A4A"/>
            </a:solidFill>
            <a:prstDash val="solid"/>
          </a:ln>
        </p:spPr>
      </p:sp>
      <p:sp>
        <p:nvSpPr>
          <p:cNvPr id="3" name="Text 1"/>
          <p:cNvSpPr/>
          <p:nvPr/>
        </p:nvSpPr>
        <p:spPr>
          <a:xfrm>
            <a:off x="274320" y="73152"/>
            <a:ext cx="8595360" cy="566928"/>
          </a:xfrm>
          <a:prstGeom prst="rect">
            <a:avLst/>
          </a:prstGeom>
          <a:noFill/>
          <a:ln/>
        </p:spPr>
        <p:txBody>
          <a:bodyPr wrap="square" lIns="0" tIns="0" rIns="0" bIns="0" rtlCol="0" anchor="ctr"/>
          <a:lstStyle/>
          <a:p>
            <a:pPr indent="0" marL="0">
              <a:buNone/>
            </a:pPr>
            <a:r>
              <a:rPr lang="en-US" sz="2200" dirty="0">
                <a:solidFill>
                  <a:srgbClr val="FFFFFF"/>
                </a:solidFill>
                <a:latin typeface="Calibri" pitchFamily="34" charset="0"/>
                <a:ea typeface="Calibri" pitchFamily="34" charset="-122"/>
                <a:cs typeface="Calibri" pitchFamily="34" charset="-120"/>
              </a:rPr>
              <a:t>BCG Matrix</a:t>
            </a:r>
            <a:pPr indent="0" marL="0">
              <a:buNone/>
            </a:pPr>
            <a:r>
              <a:rPr lang="en-US" sz="2200" dirty="0">
                <a:solidFill>
                  <a:srgbClr val="AABDD4"/>
                </a:solidFill>
                <a:latin typeface="Calibri" pitchFamily="34" charset="0"/>
                <a:ea typeface="Calibri" pitchFamily="34" charset="-122"/>
                <a:cs typeface="Calibri" pitchFamily="34" charset="-120"/>
              </a:rPr>
              <a:t> — </a:t>
            </a:r>
            <a:pPr indent="0" marL="0">
              <a:buNone/>
            </a:pPr>
            <a:r>
              <a:rPr lang="en-US" sz="2200" b="1" dirty="0">
                <a:solidFill>
                  <a:srgbClr val="FFD700"/>
                </a:solidFill>
                <a:latin typeface="Calibri" pitchFamily="34" charset="0"/>
                <a:ea typeface="Calibri" pitchFamily="34" charset="-122"/>
                <a:cs typeface="Calibri" pitchFamily="34" charset="-120"/>
              </a:rPr>
              <a:t>Critical Evaluation</a:t>
            </a:r>
            <a:endParaRPr lang="en-US" sz="2200" dirty="0"/>
          </a:p>
        </p:txBody>
      </p:sp>
      <p:sp>
        <p:nvSpPr>
          <p:cNvPr id="4" name="Shape 2"/>
          <p:cNvSpPr/>
          <p:nvPr/>
        </p:nvSpPr>
        <p:spPr>
          <a:xfrm>
            <a:off x="320040" y="868680"/>
            <a:ext cx="4160520" cy="1627632"/>
          </a:xfrm>
          <a:prstGeom prst="rect">
            <a:avLst/>
          </a:prstGeom>
          <a:solidFill>
            <a:srgbClr val="E3F2FD"/>
          </a:solidFill>
          <a:ln w="12700">
            <a:solidFill>
              <a:srgbClr val="E8EEF4"/>
            </a:solidFill>
            <a:prstDash val="solid"/>
          </a:ln>
        </p:spPr>
      </p:sp>
      <p:sp>
        <p:nvSpPr>
          <p:cNvPr id="5" name="Shape 3"/>
          <p:cNvSpPr/>
          <p:nvPr/>
        </p:nvSpPr>
        <p:spPr>
          <a:xfrm>
            <a:off x="320040" y="868680"/>
            <a:ext cx="4160520" cy="384048"/>
          </a:xfrm>
          <a:prstGeom prst="rect">
            <a:avLst/>
          </a:prstGeom>
          <a:solidFill>
            <a:srgbClr val="1B2A4A"/>
          </a:solidFill>
          <a:ln w="12700">
            <a:solidFill>
              <a:srgbClr val="1B2A4A"/>
            </a:solidFill>
            <a:prstDash val="solid"/>
          </a:ln>
        </p:spPr>
      </p:sp>
      <p:sp>
        <p:nvSpPr>
          <p:cNvPr id="6" name="Text 4"/>
          <p:cNvSpPr/>
          <p:nvPr/>
        </p:nvSpPr>
        <p:spPr>
          <a:xfrm>
            <a:off x="320040" y="868680"/>
            <a:ext cx="4160520" cy="384048"/>
          </a:xfrm>
          <a:prstGeom prst="rect">
            <a:avLst/>
          </a:prstGeom>
          <a:noFill/>
          <a:ln/>
        </p:spPr>
        <p:txBody>
          <a:bodyPr wrap="square" lIns="0" tIns="0" rIns="0" bIns="0" rtlCol="0" anchor="ctr"/>
          <a:lstStyle/>
          <a:p>
            <a:pPr algn="ctr" indent="0" marL="0">
              <a:buNone/>
            </a:pPr>
            <a:r>
              <a:rPr lang="en-US" sz="1200" b="1" dirty="0">
                <a:solidFill>
                  <a:srgbClr val="FFFFFF"/>
                </a:solidFill>
                <a:latin typeface="Calibri" pitchFamily="34" charset="0"/>
                <a:ea typeface="Calibri" pitchFamily="34" charset="-122"/>
                <a:cs typeface="Calibri" pitchFamily="34" charset="-120"/>
              </a:rPr>
              <a:t>Oversimplification</a:t>
            </a:r>
            <a:endParaRPr lang="en-US" sz="1200" dirty="0"/>
          </a:p>
        </p:txBody>
      </p:sp>
      <p:sp>
        <p:nvSpPr>
          <p:cNvPr id="7" name="Text 5"/>
          <p:cNvSpPr/>
          <p:nvPr/>
        </p:nvSpPr>
        <p:spPr>
          <a:xfrm>
            <a:off x="429768" y="1280160"/>
            <a:ext cx="3931920" cy="1143000"/>
          </a:xfrm>
          <a:prstGeom prst="rect">
            <a:avLst/>
          </a:prstGeom>
          <a:noFill/>
          <a:ln/>
        </p:spPr>
        <p:txBody>
          <a:bodyPr wrap="square" rtlCol="0" anchor="ctr"/>
          <a:lstStyle/>
          <a:p>
            <a:pPr indent="0" marL="0">
              <a:lnSpc>
                <a:spcPct val="128000"/>
              </a:lnSpc>
              <a:buNone/>
            </a:pPr>
            <a:r>
              <a:rPr lang="en-US" sz="1150" dirty="0">
                <a:solidFill>
                  <a:srgbClr val="1E293B"/>
                </a:solidFill>
                <a:latin typeface="Calibri" pitchFamily="34" charset="0"/>
                <a:ea typeface="Calibri" pitchFamily="34" charset="-122"/>
                <a:cs typeface="Calibri" pitchFamily="34" charset="-120"/>
              </a:rPr>
              <a:t>The 2×2 matrix reduces complex strategic situations to binary categories. Products rarely sit neatly in one quadrant and relative market share is an imperfect proxy for competitive strength (Grant, 2022).</a:t>
            </a:r>
            <a:endParaRPr lang="en-US" sz="1150" dirty="0"/>
          </a:p>
        </p:txBody>
      </p:sp>
      <p:sp>
        <p:nvSpPr>
          <p:cNvPr id="8" name="Shape 6"/>
          <p:cNvSpPr/>
          <p:nvPr/>
        </p:nvSpPr>
        <p:spPr>
          <a:xfrm>
            <a:off x="4754880" y="868680"/>
            <a:ext cx="4160520" cy="1627632"/>
          </a:xfrm>
          <a:prstGeom prst="rect">
            <a:avLst/>
          </a:prstGeom>
          <a:solidFill>
            <a:srgbClr val="E8F5E9"/>
          </a:solidFill>
          <a:ln w="12700">
            <a:solidFill>
              <a:srgbClr val="E8EEF4"/>
            </a:solidFill>
            <a:prstDash val="solid"/>
          </a:ln>
        </p:spPr>
      </p:sp>
      <p:sp>
        <p:nvSpPr>
          <p:cNvPr id="9" name="Shape 7"/>
          <p:cNvSpPr/>
          <p:nvPr/>
        </p:nvSpPr>
        <p:spPr>
          <a:xfrm>
            <a:off x="4754880" y="868680"/>
            <a:ext cx="4160520" cy="384048"/>
          </a:xfrm>
          <a:prstGeom prst="rect">
            <a:avLst/>
          </a:prstGeom>
          <a:solidFill>
            <a:srgbClr val="1B2A4A"/>
          </a:solidFill>
          <a:ln w="12700">
            <a:solidFill>
              <a:srgbClr val="1B2A4A"/>
            </a:solidFill>
            <a:prstDash val="solid"/>
          </a:ln>
        </p:spPr>
      </p:sp>
      <p:sp>
        <p:nvSpPr>
          <p:cNvPr id="10" name="Text 8"/>
          <p:cNvSpPr/>
          <p:nvPr/>
        </p:nvSpPr>
        <p:spPr>
          <a:xfrm>
            <a:off x="4754880" y="868680"/>
            <a:ext cx="4160520" cy="384048"/>
          </a:xfrm>
          <a:prstGeom prst="rect">
            <a:avLst/>
          </a:prstGeom>
          <a:noFill/>
          <a:ln/>
        </p:spPr>
        <p:txBody>
          <a:bodyPr wrap="square" lIns="0" tIns="0" rIns="0" bIns="0" rtlCol="0" anchor="ctr"/>
          <a:lstStyle/>
          <a:p>
            <a:pPr algn="ctr" indent="0" marL="0">
              <a:buNone/>
            </a:pPr>
            <a:r>
              <a:rPr lang="en-US" sz="1200" b="1" dirty="0">
                <a:solidFill>
                  <a:srgbClr val="FFFFFF"/>
                </a:solidFill>
                <a:latin typeface="Calibri" pitchFamily="34" charset="0"/>
                <a:ea typeface="Calibri" pitchFamily="34" charset="-122"/>
                <a:cs typeface="Calibri" pitchFamily="34" charset="-120"/>
              </a:rPr>
              <a:t>Ignores Synergies</a:t>
            </a:r>
            <a:endParaRPr lang="en-US" sz="1200" dirty="0"/>
          </a:p>
        </p:txBody>
      </p:sp>
      <p:sp>
        <p:nvSpPr>
          <p:cNvPr id="11" name="Text 9"/>
          <p:cNvSpPr/>
          <p:nvPr/>
        </p:nvSpPr>
        <p:spPr>
          <a:xfrm>
            <a:off x="4864608" y="1280160"/>
            <a:ext cx="3931920" cy="1143000"/>
          </a:xfrm>
          <a:prstGeom prst="rect">
            <a:avLst/>
          </a:prstGeom>
          <a:noFill/>
          <a:ln/>
        </p:spPr>
        <p:txBody>
          <a:bodyPr wrap="square" rtlCol="0" anchor="ctr"/>
          <a:lstStyle/>
          <a:p>
            <a:pPr indent="0" marL="0">
              <a:lnSpc>
                <a:spcPct val="128000"/>
              </a:lnSpc>
              <a:buNone/>
            </a:pPr>
            <a:r>
              <a:rPr lang="en-US" sz="1150" dirty="0">
                <a:solidFill>
                  <a:srgbClr val="1E293B"/>
                </a:solidFill>
                <a:latin typeface="Calibri" pitchFamily="34" charset="0"/>
                <a:ea typeface="Calibri" pitchFamily="34" charset="-122"/>
                <a:cs typeface="Calibri" pitchFamily="34" charset="-120"/>
              </a:rPr>
              <a:t>The model treats each product in isolation. It cannot account for interdependencies — a Dog might support a Cash Cow's supply chain or brand umbrella (Whittington et al., 2020).</a:t>
            </a:r>
            <a:endParaRPr lang="en-US" sz="1150" dirty="0"/>
          </a:p>
        </p:txBody>
      </p:sp>
      <p:sp>
        <p:nvSpPr>
          <p:cNvPr id="12" name="Shape 10"/>
          <p:cNvSpPr/>
          <p:nvPr/>
        </p:nvSpPr>
        <p:spPr>
          <a:xfrm>
            <a:off x="320040" y="2670048"/>
            <a:ext cx="4160520" cy="1627632"/>
          </a:xfrm>
          <a:prstGeom prst="rect">
            <a:avLst/>
          </a:prstGeom>
          <a:solidFill>
            <a:srgbClr val="FFF3E0"/>
          </a:solidFill>
          <a:ln w="12700">
            <a:solidFill>
              <a:srgbClr val="E8EEF4"/>
            </a:solidFill>
            <a:prstDash val="solid"/>
          </a:ln>
        </p:spPr>
      </p:sp>
      <p:sp>
        <p:nvSpPr>
          <p:cNvPr id="13" name="Shape 11"/>
          <p:cNvSpPr/>
          <p:nvPr/>
        </p:nvSpPr>
        <p:spPr>
          <a:xfrm>
            <a:off x="320040" y="2670048"/>
            <a:ext cx="4160520" cy="384048"/>
          </a:xfrm>
          <a:prstGeom prst="rect">
            <a:avLst/>
          </a:prstGeom>
          <a:solidFill>
            <a:srgbClr val="1B2A4A"/>
          </a:solidFill>
          <a:ln w="12700">
            <a:solidFill>
              <a:srgbClr val="1B2A4A"/>
            </a:solidFill>
            <a:prstDash val="solid"/>
          </a:ln>
        </p:spPr>
      </p:sp>
      <p:sp>
        <p:nvSpPr>
          <p:cNvPr id="14" name="Text 12"/>
          <p:cNvSpPr/>
          <p:nvPr/>
        </p:nvSpPr>
        <p:spPr>
          <a:xfrm>
            <a:off x="320040" y="2670048"/>
            <a:ext cx="4160520" cy="384048"/>
          </a:xfrm>
          <a:prstGeom prst="rect">
            <a:avLst/>
          </a:prstGeom>
          <a:noFill/>
          <a:ln/>
        </p:spPr>
        <p:txBody>
          <a:bodyPr wrap="square" lIns="0" tIns="0" rIns="0" bIns="0" rtlCol="0" anchor="ctr"/>
          <a:lstStyle/>
          <a:p>
            <a:pPr algn="ctr" indent="0" marL="0">
              <a:buNone/>
            </a:pPr>
            <a:r>
              <a:rPr lang="en-US" sz="1200" b="1" dirty="0">
                <a:solidFill>
                  <a:srgbClr val="FFFFFF"/>
                </a:solidFill>
                <a:latin typeface="Calibri" pitchFamily="34" charset="0"/>
                <a:ea typeface="Calibri" pitchFamily="34" charset="-122"/>
                <a:cs typeface="Calibri" pitchFamily="34" charset="-120"/>
              </a:rPr>
              <a:t>Market Share ≠ Profit</a:t>
            </a:r>
            <a:endParaRPr lang="en-US" sz="1200" dirty="0"/>
          </a:p>
        </p:txBody>
      </p:sp>
      <p:sp>
        <p:nvSpPr>
          <p:cNvPr id="15" name="Text 13"/>
          <p:cNvSpPr/>
          <p:nvPr/>
        </p:nvSpPr>
        <p:spPr>
          <a:xfrm>
            <a:off x="429768" y="3081528"/>
            <a:ext cx="3931920" cy="1143000"/>
          </a:xfrm>
          <a:prstGeom prst="rect">
            <a:avLst/>
          </a:prstGeom>
          <a:noFill/>
          <a:ln/>
        </p:spPr>
        <p:txBody>
          <a:bodyPr wrap="square" rtlCol="0" anchor="ctr"/>
          <a:lstStyle/>
          <a:p>
            <a:pPr indent="0" marL="0">
              <a:lnSpc>
                <a:spcPct val="128000"/>
              </a:lnSpc>
              <a:buNone/>
            </a:pPr>
            <a:r>
              <a:rPr lang="en-US" sz="1150" dirty="0">
                <a:solidFill>
                  <a:srgbClr val="1E293B"/>
                </a:solidFill>
                <a:latin typeface="Calibri" pitchFamily="34" charset="0"/>
                <a:ea typeface="Calibri" pitchFamily="34" charset="-122"/>
                <a:cs typeface="Calibri" pitchFamily="34" charset="-120"/>
              </a:rPr>
              <a:t>High market share does not always equate to profitability. Niche players with low share can be highly profitable if they serve a premium segment (Porter, 2008).</a:t>
            </a:r>
            <a:endParaRPr lang="en-US" sz="1150" dirty="0"/>
          </a:p>
        </p:txBody>
      </p:sp>
      <p:sp>
        <p:nvSpPr>
          <p:cNvPr id="16" name="Shape 14"/>
          <p:cNvSpPr/>
          <p:nvPr/>
        </p:nvSpPr>
        <p:spPr>
          <a:xfrm>
            <a:off x="4754880" y="2670048"/>
            <a:ext cx="4160520" cy="1627632"/>
          </a:xfrm>
          <a:prstGeom prst="rect">
            <a:avLst/>
          </a:prstGeom>
          <a:solidFill>
            <a:srgbClr val="FCE4EC"/>
          </a:solidFill>
          <a:ln w="12700">
            <a:solidFill>
              <a:srgbClr val="E8EEF4"/>
            </a:solidFill>
            <a:prstDash val="solid"/>
          </a:ln>
        </p:spPr>
      </p:sp>
      <p:sp>
        <p:nvSpPr>
          <p:cNvPr id="17" name="Shape 15"/>
          <p:cNvSpPr/>
          <p:nvPr/>
        </p:nvSpPr>
        <p:spPr>
          <a:xfrm>
            <a:off x="4754880" y="2670048"/>
            <a:ext cx="4160520" cy="384048"/>
          </a:xfrm>
          <a:prstGeom prst="rect">
            <a:avLst/>
          </a:prstGeom>
          <a:solidFill>
            <a:srgbClr val="1B2A4A"/>
          </a:solidFill>
          <a:ln w="12700">
            <a:solidFill>
              <a:srgbClr val="1B2A4A"/>
            </a:solidFill>
            <a:prstDash val="solid"/>
          </a:ln>
        </p:spPr>
      </p:sp>
      <p:sp>
        <p:nvSpPr>
          <p:cNvPr id="18" name="Text 16"/>
          <p:cNvSpPr/>
          <p:nvPr/>
        </p:nvSpPr>
        <p:spPr>
          <a:xfrm>
            <a:off x="4754880" y="2670048"/>
            <a:ext cx="4160520" cy="384048"/>
          </a:xfrm>
          <a:prstGeom prst="rect">
            <a:avLst/>
          </a:prstGeom>
          <a:noFill/>
          <a:ln/>
        </p:spPr>
        <p:txBody>
          <a:bodyPr wrap="square" lIns="0" tIns="0" rIns="0" bIns="0" rtlCol="0" anchor="ctr"/>
          <a:lstStyle/>
          <a:p>
            <a:pPr algn="ctr" indent="0" marL="0">
              <a:buNone/>
            </a:pPr>
            <a:r>
              <a:rPr lang="en-US" sz="1200" b="1" dirty="0">
                <a:solidFill>
                  <a:srgbClr val="FFFFFF"/>
                </a:solidFill>
                <a:latin typeface="Calibri" pitchFamily="34" charset="0"/>
                <a:ea typeface="Calibri" pitchFamily="34" charset="-122"/>
                <a:cs typeface="Calibri" pitchFamily="34" charset="-120"/>
              </a:rPr>
              <a:t>Dynamic Markets</a:t>
            </a:r>
            <a:endParaRPr lang="en-US" sz="1200" dirty="0"/>
          </a:p>
        </p:txBody>
      </p:sp>
      <p:sp>
        <p:nvSpPr>
          <p:cNvPr id="19" name="Text 17"/>
          <p:cNvSpPr/>
          <p:nvPr/>
        </p:nvSpPr>
        <p:spPr>
          <a:xfrm>
            <a:off x="4864608" y="3081528"/>
            <a:ext cx="3931920" cy="1143000"/>
          </a:xfrm>
          <a:prstGeom prst="rect">
            <a:avLst/>
          </a:prstGeom>
          <a:noFill/>
          <a:ln/>
        </p:spPr>
        <p:txBody>
          <a:bodyPr wrap="square" rtlCol="0" anchor="ctr"/>
          <a:lstStyle/>
          <a:p>
            <a:pPr indent="0" marL="0">
              <a:lnSpc>
                <a:spcPct val="128000"/>
              </a:lnSpc>
              <a:buNone/>
            </a:pPr>
            <a:r>
              <a:rPr lang="en-US" sz="1150" dirty="0">
                <a:solidFill>
                  <a:srgbClr val="1E293B"/>
                </a:solidFill>
                <a:latin typeface="Calibri" pitchFamily="34" charset="0"/>
                <a:ea typeface="Calibri" pitchFamily="34" charset="-122"/>
                <a:cs typeface="Calibri" pitchFamily="34" charset="-120"/>
              </a:rPr>
              <a:t>The model assumes stable market structures, yet digital disruption can rapidly shift a Cash Cow to a Dog (e.g., print media, physical retail). The model struggles with fast-moving environments.</a:t>
            </a:r>
            <a:endParaRPr lang="en-US" sz="1150" dirty="0"/>
          </a:p>
        </p:txBody>
      </p:sp>
      <p:sp>
        <p:nvSpPr>
          <p:cNvPr id="20" name="Text 18"/>
          <p:cNvSpPr/>
          <p:nvPr/>
        </p:nvSpPr>
        <p:spPr>
          <a:xfrm>
            <a:off x="320040" y="4343400"/>
            <a:ext cx="8503920" cy="320040"/>
          </a:xfrm>
          <a:prstGeom prst="rect">
            <a:avLst/>
          </a:prstGeom>
          <a:noFill/>
          <a:ln/>
        </p:spPr>
        <p:txBody>
          <a:bodyPr wrap="square" rtlCol="0" anchor="ctr"/>
          <a:lstStyle/>
          <a:p>
            <a:pPr indent="0" marL="0">
              <a:buNone/>
            </a:pPr>
            <a:r>
              <a:rPr lang="en-US" sz="850" i="1" dirty="0">
                <a:solidFill>
                  <a:srgbClr val="64748B"/>
                </a:solidFill>
                <a:latin typeface="Calibri" pitchFamily="34" charset="0"/>
                <a:ea typeface="Calibri" pitchFamily="34" charset="-122"/>
                <a:cs typeface="Calibri" pitchFamily="34" charset="-120"/>
              </a:rPr>
              <a:t>References: Grant, R.M. (2022). Contemporary Strategy Analysis, 11th ed. Wiley; Porter (2008) HBR; Whittington, R. et al. (2020). Exploring Strategy, 11th ed. Pearson.</a:t>
            </a:r>
            <a:endParaRPr lang="en-US" sz="850" dirty="0"/>
          </a:p>
        </p:txBody>
      </p:sp>
      <p:pic>
        <p:nvPicPr>
          <p:cNvPr id="21" name="Image 0" descr="/home/claude/logo.png">    </p:cNvPr>
          <p:cNvPicPr>
            <a:picLocks noChangeAspect="1"/>
          </p:cNvPicPr>
          <p:nvPr/>
        </p:nvPicPr>
        <p:blipFill>
          <a:blip r:embed="rId1"/>
          <a:stretch>
            <a:fillRect/>
          </a:stretch>
        </p:blipFill>
        <p:spPr>
          <a:xfrm>
            <a:off x="164592" y="4572000"/>
            <a:ext cx="1645920" cy="502920"/>
          </a:xfrm>
          <a:prstGeom prst="rect">
            <a:avLst/>
          </a:prstGeom>
        </p:spPr>
      </p:pic>
      <p:sp>
        <p:nvSpPr>
          <p:cNvPr id="22" name="Shape 19"/>
          <p:cNvSpPr/>
          <p:nvPr/>
        </p:nvSpPr>
        <p:spPr>
          <a:xfrm>
            <a:off x="0" y="5074920"/>
            <a:ext cx="9144000" cy="68580"/>
          </a:xfrm>
          <a:prstGeom prst="rect">
            <a:avLst/>
          </a:prstGeom>
          <a:solidFill>
            <a:srgbClr val="C00000"/>
          </a:solidFill>
          <a:ln w="12700">
            <a:solidFill>
              <a:srgbClr val="C00000"/>
            </a:solidFill>
            <a:prstDash val="solid"/>
          </a:ln>
        </p:spPr>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F5F7FA"/>
        </a:solidFill>
      </p:bgPr>
    </p:bg>
    <p:spTree>
      <p:nvGrpSpPr>
        <p:cNvPr id="1" name=""/>
        <p:cNvGrpSpPr/>
        <p:nvPr/>
      </p:nvGrpSpPr>
      <p:grpSpPr>
        <a:xfrm>
          <a:off x="0" y="0"/>
          <a:ext cx="0" cy="0"/>
          <a:chOff x="0" y="0"/>
          <a:chExt cx="0" cy="0"/>
        </a:xfrm>
      </p:grpSpPr>
      <p:sp>
        <p:nvSpPr>
          <p:cNvPr id="2" name="Shape 0"/>
          <p:cNvSpPr/>
          <p:nvPr/>
        </p:nvSpPr>
        <p:spPr>
          <a:xfrm>
            <a:off x="0" y="0"/>
            <a:ext cx="9144000" cy="713232"/>
          </a:xfrm>
          <a:prstGeom prst="rect">
            <a:avLst/>
          </a:prstGeom>
          <a:solidFill>
            <a:srgbClr val="1B2A4A"/>
          </a:solidFill>
          <a:ln w="12700">
            <a:solidFill>
              <a:srgbClr val="1B2A4A"/>
            </a:solidFill>
            <a:prstDash val="solid"/>
          </a:ln>
        </p:spPr>
      </p:sp>
      <p:sp>
        <p:nvSpPr>
          <p:cNvPr id="3" name="Text 1"/>
          <p:cNvSpPr/>
          <p:nvPr/>
        </p:nvSpPr>
        <p:spPr>
          <a:xfrm>
            <a:off x="274320" y="73152"/>
            <a:ext cx="8595360" cy="566928"/>
          </a:xfrm>
          <a:prstGeom prst="rect">
            <a:avLst/>
          </a:prstGeom>
          <a:noFill/>
          <a:ln/>
        </p:spPr>
        <p:txBody>
          <a:bodyPr wrap="square" lIns="0" tIns="0" rIns="0" bIns="0" rtlCol="0" anchor="ctr"/>
          <a:lstStyle/>
          <a:p>
            <a:pPr indent="0" marL="0">
              <a:buNone/>
            </a:pPr>
            <a:r>
              <a:rPr lang="en-US" sz="2200" b="1" dirty="0">
                <a:solidFill>
                  <a:srgbClr val="FFFFFF"/>
                </a:solidFill>
                <a:latin typeface="Calibri" pitchFamily="34" charset="0"/>
                <a:ea typeface="Calibri" pitchFamily="34" charset="-122"/>
                <a:cs typeface="Calibri" pitchFamily="34" charset="-120"/>
              </a:rPr>
              <a:t>References</a:t>
            </a:r>
            <a:endParaRPr lang="en-US" sz="2200" dirty="0"/>
          </a:p>
        </p:txBody>
      </p:sp>
      <p:sp>
        <p:nvSpPr>
          <p:cNvPr id="4" name="Text 2"/>
          <p:cNvSpPr/>
          <p:nvPr/>
        </p:nvSpPr>
        <p:spPr>
          <a:xfrm>
            <a:off x="320040" y="868680"/>
            <a:ext cx="4069080" cy="457200"/>
          </a:xfrm>
          <a:prstGeom prst="rect">
            <a:avLst/>
          </a:prstGeom>
          <a:noFill/>
          <a:ln/>
        </p:spPr>
        <p:txBody>
          <a:bodyPr wrap="square" rtlCol="0" anchor="ctr"/>
          <a:lstStyle/>
          <a:p>
            <a:pPr indent="0" marL="0">
              <a:lnSpc>
                <a:spcPct val="110000"/>
              </a:lnSpc>
              <a:buNone/>
            </a:pPr>
            <a:r>
              <a:rPr lang="en-US" sz="950" dirty="0">
                <a:solidFill>
                  <a:srgbClr val="1E293B"/>
                </a:solidFill>
                <a:latin typeface="Calibri" pitchFamily="34" charset="0"/>
                <a:ea typeface="Calibri" pitchFamily="34" charset="-122"/>
                <a:cs typeface="Calibri" pitchFamily="34" charset="-120"/>
              </a:rPr>
              <a:t>1.  Alphabet Inc. (2023). Annual Report 2023. Mountain View, CA: Alphabet Inc.</a:t>
            </a:r>
            <a:endParaRPr lang="en-US" sz="950" dirty="0"/>
          </a:p>
        </p:txBody>
      </p:sp>
      <p:sp>
        <p:nvSpPr>
          <p:cNvPr id="5" name="Text 3"/>
          <p:cNvSpPr/>
          <p:nvPr/>
        </p:nvSpPr>
        <p:spPr>
          <a:xfrm>
            <a:off x="320040" y="1399032"/>
            <a:ext cx="4069080" cy="457200"/>
          </a:xfrm>
          <a:prstGeom prst="rect">
            <a:avLst/>
          </a:prstGeom>
          <a:noFill/>
          <a:ln/>
        </p:spPr>
        <p:txBody>
          <a:bodyPr wrap="square" rtlCol="0" anchor="ctr"/>
          <a:lstStyle/>
          <a:p>
            <a:pPr indent="0" marL="0">
              <a:lnSpc>
                <a:spcPct val="110000"/>
              </a:lnSpc>
              <a:buNone/>
            </a:pPr>
            <a:r>
              <a:rPr lang="en-US" sz="950" dirty="0">
                <a:solidFill>
                  <a:srgbClr val="1E293B"/>
                </a:solidFill>
                <a:latin typeface="Calibri" pitchFamily="34" charset="0"/>
                <a:ea typeface="Calibri" pitchFamily="34" charset="-122"/>
                <a:cs typeface="Calibri" pitchFamily="34" charset="-120"/>
              </a:rPr>
              <a:t>2.  Amazon.com, Inc. (2023). Annual Report 2023. Seattle, WA: Amazon.</a:t>
            </a:r>
            <a:endParaRPr lang="en-US" sz="950" dirty="0"/>
          </a:p>
        </p:txBody>
      </p:sp>
      <p:sp>
        <p:nvSpPr>
          <p:cNvPr id="6" name="Text 4"/>
          <p:cNvSpPr/>
          <p:nvPr/>
        </p:nvSpPr>
        <p:spPr>
          <a:xfrm>
            <a:off x="320040" y="1929384"/>
            <a:ext cx="4069080" cy="457200"/>
          </a:xfrm>
          <a:prstGeom prst="rect">
            <a:avLst/>
          </a:prstGeom>
          <a:noFill/>
          <a:ln/>
        </p:spPr>
        <p:txBody>
          <a:bodyPr wrap="square" rtlCol="0" anchor="ctr"/>
          <a:lstStyle/>
          <a:p>
            <a:pPr indent="0" marL="0">
              <a:lnSpc>
                <a:spcPct val="110000"/>
              </a:lnSpc>
              <a:buNone/>
            </a:pPr>
            <a:r>
              <a:rPr lang="en-US" sz="950" dirty="0">
                <a:solidFill>
                  <a:srgbClr val="1E293B"/>
                </a:solidFill>
                <a:latin typeface="Calibri" pitchFamily="34" charset="0"/>
                <a:ea typeface="Calibri" pitchFamily="34" charset="-122"/>
                <a:cs typeface="Calibri" pitchFamily="34" charset="-120"/>
              </a:rPr>
              <a:t>3.  Apple Inc. (2023). Annual Report 2023. Cupertino, CA: Apple Inc.</a:t>
            </a:r>
            <a:endParaRPr lang="en-US" sz="950" dirty="0"/>
          </a:p>
        </p:txBody>
      </p:sp>
      <p:sp>
        <p:nvSpPr>
          <p:cNvPr id="7" name="Text 5"/>
          <p:cNvSpPr/>
          <p:nvPr/>
        </p:nvSpPr>
        <p:spPr>
          <a:xfrm>
            <a:off x="320040" y="2459736"/>
            <a:ext cx="4069080" cy="457200"/>
          </a:xfrm>
          <a:prstGeom prst="rect">
            <a:avLst/>
          </a:prstGeom>
          <a:noFill/>
          <a:ln/>
        </p:spPr>
        <p:txBody>
          <a:bodyPr wrap="square" rtlCol="0" anchor="ctr"/>
          <a:lstStyle/>
          <a:p>
            <a:pPr indent="0" marL="0">
              <a:lnSpc>
                <a:spcPct val="110000"/>
              </a:lnSpc>
              <a:buNone/>
            </a:pPr>
            <a:r>
              <a:rPr lang="en-US" sz="950" dirty="0">
                <a:solidFill>
                  <a:srgbClr val="1E293B"/>
                </a:solidFill>
                <a:latin typeface="Calibri" pitchFamily="34" charset="0"/>
                <a:ea typeface="Calibri" pitchFamily="34" charset="-122"/>
                <a:cs typeface="Calibri" pitchFamily="34" charset="-120"/>
              </a:rPr>
              <a:t>4.  Ansoff, H.I. (1957). 'Strategies for Diversification'. Harvard Business Review, 35(5), pp. 113–124.</a:t>
            </a:r>
            <a:endParaRPr lang="en-US" sz="950" dirty="0"/>
          </a:p>
        </p:txBody>
      </p:sp>
      <p:sp>
        <p:nvSpPr>
          <p:cNvPr id="8" name="Text 6"/>
          <p:cNvSpPr/>
          <p:nvPr/>
        </p:nvSpPr>
        <p:spPr>
          <a:xfrm>
            <a:off x="320040" y="2990088"/>
            <a:ext cx="4069080" cy="457200"/>
          </a:xfrm>
          <a:prstGeom prst="rect">
            <a:avLst/>
          </a:prstGeom>
          <a:noFill/>
          <a:ln/>
        </p:spPr>
        <p:txBody>
          <a:bodyPr wrap="square" rtlCol="0" anchor="ctr"/>
          <a:lstStyle/>
          <a:p>
            <a:pPr indent="0" marL="0">
              <a:lnSpc>
                <a:spcPct val="110000"/>
              </a:lnSpc>
              <a:buNone/>
            </a:pPr>
            <a:r>
              <a:rPr lang="en-US" sz="950" dirty="0">
                <a:solidFill>
                  <a:srgbClr val="1E293B"/>
                </a:solidFill>
                <a:latin typeface="Calibri" pitchFamily="34" charset="0"/>
                <a:ea typeface="Calibri" pitchFamily="34" charset="-122"/>
                <a:cs typeface="Calibri" pitchFamily="34" charset="-120"/>
              </a:rPr>
              <a:t>5.  Grant, R.M. (2022). Contemporary Strategy Analysis: Text and Cases, 11th ed. Chichester: Wiley.</a:t>
            </a:r>
            <a:endParaRPr lang="en-US" sz="950" dirty="0"/>
          </a:p>
        </p:txBody>
      </p:sp>
      <p:sp>
        <p:nvSpPr>
          <p:cNvPr id="9" name="Text 7"/>
          <p:cNvSpPr/>
          <p:nvPr/>
        </p:nvSpPr>
        <p:spPr>
          <a:xfrm>
            <a:off x="320040" y="3520440"/>
            <a:ext cx="4069080" cy="457200"/>
          </a:xfrm>
          <a:prstGeom prst="rect">
            <a:avLst/>
          </a:prstGeom>
          <a:noFill/>
          <a:ln/>
        </p:spPr>
        <p:txBody>
          <a:bodyPr wrap="square" rtlCol="0" anchor="ctr"/>
          <a:lstStyle/>
          <a:p>
            <a:pPr indent="0" marL="0">
              <a:lnSpc>
                <a:spcPct val="110000"/>
              </a:lnSpc>
              <a:buNone/>
            </a:pPr>
            <a:r>
              <a:rPr lang="en-US" sz="950" dirty="0">
                <a:solidFill>
                  <a:srgbClr val="1E293B"/>
                </a:solidFill>
                <a:latin typeface="Calibri" pitchFamily="34" charset="0"/>
                <a:ea typeface="Calibri" pitchFamily="34" charset="-122"/>
                <a:cs typeface="Calibri" pitchFamily="34" charset="-120"/>
              </a:rPr>
              <a:t>6.  Henderson, B. (1970). The Product Portfolio. Boston: Boston Consulting Group.</a:t>
            </a:r>
            <a:endParaRPr lang="en-US" sz="950" dirty="0"/>
          </a:p>
        </p:txBody>
      </p:sp>
      <p:sp>
        <p:nvSpPr>
          <p:cNvPr id="10" name="Text 8"/>
          <p:cNvSpPr/>
          <p:nvPr/>
        </p:nvSpPr>
        <p:spPr>
          <a:xfrm>
            <a:off x="320040" y="4050792"/>
            <a:ext cx="4069080" cy="457200"/>
          </a:xfrm>
          <a:prstGeom prst="rect">
            <a:avLst/>
          </a:prstGeom>
          <a:noFill/>
          <a:ln/>
        </p:spPr>
        <p:txBody>
          <a:bodyPr wrap="square" rtlCol="0" anchor="ctr"/>
          <a:lstStyle/>
          <a:p>
            <a:pPr indent="0" marL="0">
              <a:lnSpc>
                <a:spcPct val="110000"/>
              </a:lnSpc>
              <a:buNone/>
            </a:pPr>
            <a:r>
              <a:rPr lang="en-US" sz="950" dirty="0">
                <a:solidFill>
                  <a:srgbClr val="1E293B"/>
                </a:solidFill>
                <a:latin typeface="Calibri" pitchFamily="34" charset="0"/>
                <a:ea typeface="Calibri" pitchFamily="34" charset="-122"/>
                <a:cs typeface="Calibri" pitchFamily="34" charset="-120"/>
              </a:rPr>
              <a:t>7.  IEA (2023). Global EV Outlook 2023. Paris: International Energy Agency.</a:t>
            </a:r>
            <a:endParaRPr lang="en-US" sz="950" dirty="0"/>
          </a:p>
        </p:txBody>
      </p:sp>
      <p:sp>
        <p:nvSpPr>
          <p:cNvPr id="11" name="Text 9"/>
          <p:cNvSpPr/>
          <p:nvPr/>
        </p:nvSpPr>
        <p:spPr>
          <a:xfrm>
            <a:off x="4754880" y="868680"/>
            <a:ext cx="4069080" cy="457200"/>
          </a:xfrm>
          <a:prstGeom prst="rect">
            <a:avLst/>
          </a:prstGeom>
          <a:noFill/>
          <a:ln/>
        </p:spPr>
        <p:txBody>
          <a:bodyPr wrap="square" rtlCol="0" anchor="ctr"/>
          <a:lstStyle/>
          <a:p>
            <a:pPr indent="0" marL="0">
              <a:lnSpc>
                <a:spcPct val="110000"/>
              </a:lnSpc>
              <a:buNone/>
            </a:pPr>
            <a:r>
              <a:rPr lang="en-US" sz="950" dirty="0">
                <a:solidFill>
                  <a:srgbClr val="1E293B"/>
                </a:solidFill>
                <a:latin typeface="Calibri" pitchFamily="34" charset="0"/>
                <a:ea typeface="Calibri" pitchFamily="34" charset="-122"/>
                <a:cs typeface="Calibri" pitchFamily="34" charset="-120"/>
              </a:rPr>
              <a:t>8.  Johnson, G., Whittington, R., Scholes, K., Angwin, D. &amp; Regnér, P. (2023). Exploring Strategy: Text and Cases, 12th ed. Harlow: Pearson.</a:t>
            </a:r>
            <a:endParaRPr lang="en-US" sz="950" dirty="0"/>
          </a:p>
        </p:txBody>
      </p:sp>
      <p:sp>
        <p:nvSpPr>
          <p:cNvPr id="12" name="Text 10"/>
          <p:cNvSpPr/>
          <p:nvPr/>
        </p:nvSpPr>
        <p:spPr>
          <a:xfrm>
            <a:off x="4754880" y="1399032"/>
            <a:ext cx="4069080" cy="457200"/>
          </a:xfrm>
          <a:prstGeom prst="rect">
            <a:avLst/>
          </a:prstGeom>
          <a:noFill/>
          <a:ln/>
        </p:spPr>
        <p:txBody>
          <a:bodyPr wrap="square" rtlCol="0" anchor="ctr"/>
          <a:lstStyle/>
          <a:p>
            <a:pPr indent="0" marL="0">
              <a:lnSpc>
                <a:spcPct val="110000"/>
              </a:lnSpc>
              <a:buNone/>
            </a:pPr>
            <a:r>
              <a:rPr lang="en-US" sz="950" dirty="0">
                <a:solidFill>
                  <a:srgbClr val="1E293B"/>
                </a:solidFill>
                <a:latin typeface="Calibri" pitchFamily="34" charset="0"/>
                <a:ea typeface="Calibri" pitchFamily="34" charset="-122"/>
                <a:cs typeface="Calibri" pitchFamily="34" charset="-120"/>
              </a:rPr>
              <a:t>9.  Lynch, R. (2021). Strategic Management, 7th ed. Harlow: Pearson.</a:t>
            </a:r>
            <a:endParaRPr lang="en-US" sz="950" dirty="0"/>
          </a:p>
        </p:txBody>
      </p:sp>
      <p:sp>
        <p:nvSpPr>
          <p:cNvPr id="13" name="Text 11"/>
          <p:cNvSpPr/>
          <p:nvPr/>
        </p:nvSpPr>
        <p:spPr>
          <a:xfrm>
            <a:off x="4754880" y="1929384"/>
            <a:ext cx="4069080" cy="457200"/>
          </a:xfrm>
          <a:prstGeom prst="rect">
            <a:avLst/>
          </a:prstGeom>
          <a:noFill/>
          <a:ln/>
        </p:spPr>
        <p:txBody>
          <a:bodyPr wrap="square" rtlCol="0" anchor="ctr"/>
          <a:lstStyle/>
          <a:p>
            <a:pPr indent="0" marL="0">
              <a:lnSpc>
                <a:spcPct val="110000"/>
              </a:lnSpc>
              <a:buNone/>
            </a:pPr>
            <a:r>
              <a:rPr lang="en-US" sz="950" dirty="0">
                <a:solidFill>
                  <a:srgbClr val="1E293B"/>
                </a:solidFill>
                <a:latin typeface="Calibri" pitchFamily="34" charset="0"/>
                <a:ea typeface="Calibri" pitchFamily="34" charset="-122"/>
                <a:cs typeface="Calibri" pitchFamily="34" charset="-120"/>
              </a:rPr>
              <a:t>10.  Mintzberg, H., Ahlstrand, B. &amp; Lampel, J. (2020). Strategy Safari, 2nd ed. Harlow: Pearson.</a:t>
            </a:r>
            <a:endParaRPr lang="en-US" sz="950" dirty="0"/>
          </a:p>
        </p:txBody>
      </p:sp>
      <p:sp>
        <p:nvSpPr>
          <p:cNvPr id="14" name="Text 12"/>
          <p:cNvSpPr/>
          <p:nvPr/>
        </p:nvSpPr>
        <p:spPr>
          <a:xfrm>
            <a:off x="4754880" y="2459736"/>
            <a:ext cx="4069080" cy="457200"/>
          </a:xfrm>
          <a:prstGeom prst="rect">
            <a:avLst/>
          </a:prstGeom>
          <a:noFill/>
          <a:ln/>
        </p:spPr>
        <p:txBody>
          <a:bodyPr wrap="square" rtlCol="0" anchor="ctr"/>
          <a:lstStyle/>
          <a:p>
            <a:pPr indent="0" marL="0">
              <a:lnSpc>
                <a:spcPct val="110000"/>
              </a:lnSpc>
              <a:buNone/>
            </a:pPr>
            <a:r>
              <a:rPr lang="en-US" sz="950" dirty="0">
                <a:solidFill>
                  <a:srgbClr val="1E293B"/>
                </a:solidFill>
                <a:latin typeface="Calibri" pitchFamily="34" charset="0"/>
                <a:ea typeface="Calibri" pitchFamily="34" charset="-122"/>
                <a:cs typeface="Calibri" pitchFamily="34" charset="-120"/>
              </a:rPr>
              <a:t>11.  Porter, M.E. (2008). 'The Five Competitive Forces That Shape Strategy'. Harvard Business Review, 86(1), pp. 78–93.</a:t>
            </a:r>
            <a:endParaRPr lang="en-US" sz="950" dirty="0"/>
          </a:p>
        </p:txBody>
      </p:sp>
      <p:sp>
        <p:nvSpPr>
          <p:cNvPr id="15" name="Text 13"/>
          <p:cNvSpPr/>
          <p:nvPr/>
        </p:nvSpPr>
        <p:spPr>
          <a:xfrm>
            <a:off x="4754880" y="2990088"/>
            <a:ext cx="4069080" cy="457200"/>
          </a:xfrm>
          <a:prstGeom prst="rect">
            <a:avLst/>
          </a:prstGeom>
          <a:noFill/>
          <a:ln/>
        </p:spPr>
        <p:txBody>
          <a:bodyPr wrap="square" rtlCol="0" anchor="ctr"/>
          <a:lstStyle/>
          <a:p>
            <a:pPr indent="0" marL="0">
              <a:lnSpc>
                <a:spcPct val="110000"/>
              </a:lnSpc>
              <a:buNone/>
            </a:pPr>
            <a:r>
              <a:rPr lang="en-US" sz="950" dirty="0">
                <a:solidFill>
                  <a:srgbClr val="1E293B"/>
                </a:solidFill>
                <a:latin typeface="Calibri" pitchFamily="34" charset="0"/>
                <a:ea typeface="Calibri" pitchFamily="34" charset="-122"/>
                <a:cs typeface="Calibri" pitchFamily="34" charset="-120"/>
              </a:rPr>
              <a:t>12.  Statcounter (2023). Search Engine Market Share Worldwide. [Online]. Available at: gs.statcounter.com</a:t>
            </a:r>
            <a:endParaRPr lang="en-US" sz="950" dirty="0"/>
          </a:p>
        </p:txBody>
      </p:sp>
      <p:sp>
        <p:nvSpPr>
          <p:cNvPr id="16" name="Text 14"/>
          <p:cNvSpPr/>
          <p:nvPr/>
        </p:nvSpPr>
        <p:spPr>
          <a:xfrm>
            <a:off x="4754880" y="3520440"/>
            <a:ext cx="4069080" cy="457200"/>
          </a:xfrm>
          <a:prstGeom prst="rect">
            <a:avLst/>
          </a:prstGeom>
          <a:noFill/>
          <a:ln/>
        </p:spPr>
        <p:txBody>
          <a:bodyPr wrap="square" rtlCol="0" anchor="ctr"/>
          <a:lstStyle/>
          <a:p>
            <a:pPr indent="0" marL="0">
              <a:lnSpc>
                <a:spcPct val="110000"/>
              </a:lnSpc>
              <a:buNone/>
            </a:pPr>
            <a:r>
              <a:rPr lang="en-US" sz="950" dirty="0">
                <a:solidFill>
                  <a:srgbClr val="1E293B"/>
                </a:solidFill>
                <a:latin typeface="Calibri" pitchFamily="34" charset="0"/>
                <a:ea typeface="Calibri" pitchFamily="34" charset="-122"/>
                <a:cs typeface="Calibri" pitchFamily="34" charset="-120"/>
              </a:rPr>
              <a:t>13.  Starbucks Corporation (2023). Annual Report 2023. Seattle, WA: Starbucks.</a:t>
            </a:r>
            <a:endParaRPr lang="en-US" sz="950" dirty="0"/>
          </a:p>
        </p:txBody>
      </p:sp>
      <p:pic>
        <p:nvPicPr>
          <p:cNvPr id="17" name="Image 0" descr="/home/claude/logo.png">    </p:cNvPr>
          <p:cNvPicPr>
            <a:picLocks noChangeAspect="1"/>
          </p:cNvPicPr>
          <p:nvPr/>
        </p:nvPicPr>
        <p:blipFill>
          <a:blip r:embed="rId1"/>
          <a:stretch>
            <a:fillRect/>
          </a:stretch>
        </p:blipFill>
        <p:spPr>
          <a:xfrm>
            <a:off x="164592" y="4572000"/>
            <a:ext cx="1645920" cy="502920"/>
          </a:xfrm>
          <a:prstGeom prst="rect">
            <a:avLst/>
          </a:prstGeom>
        </p:spPr>
      </p:pic>
      <p:sp>
        <p:nvSpPr>
          <p:cNvPr id="18" name="Shape 15"/>
          <p:cNvSpPr/>
          <p:nvPr/>
        </p:nvSpPr>
        <p:spPr>
          <a:xfrm>
            <a:off x="0" y="5074920"/>
            <a:ext cx="9144000" cy="68580"/>
          </a:xfrm>
          <a:prstGeom prst="rect">
            <a:avLst/>
          </a:prstGeom>
          <a:solidFill>
            <a:srgbClr val="C00000"/>
          </a:solidFill>
          <a:ln w="12700">
            <a:solidFill>
              <a:srgbClr val="C00000"/>
            </a:solidFill>
            <a:prstDash val="solid"/>
          </a:ln>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15</Slides>
  <Notes>15</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Strategic Management – Ansoff &amp; BCG Matrix</dc:title>
  <dc:subject>PptxGenJS Presentation</dc:subject>
  <dc:creator>PptxGenJS</dc:creator>
  <cp:lastModifiedBy>PptxGenJS</cp:lastModifiedBy>
  <cp:revision>1</cp:revision>
  <dcterms:created xsi:type="dcterms:W3CDTF">2026-05-15T13:03:11Z</dcterms:created>
  <dcterms:modified xsi:type="dcterms:W3CDTF">2026-05-15T13:03:11Z</dcterms:modified>
</cp:coreProperties>
</file>