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2" r:id="rId2"/>
    <p:sldMasterId id="2147483684" r:id="rId3"/>
  </p:sldMasterIdLst>
  <p:notesMasterIdLst>
    <p:notesMasterId r:id="rId16"/>
  </p:notesMasterIdLst>
  <p:handoutMasterIdLst>
    <p:handoutMasterId r:id="rId17"/>
  </p:handoutMasterIdLst>
  <p:sldIdLst>
    <p:sldId id="280" r:id="rId4"/>
    <p:sldId id="266" r:id="rId5"/>
    <p:sldId id="278" r:id="rId6"/>
    <p:sldId id="267" r:id="rId7"/>
    <p:sldId id="279" r:id="rId8"/>
    <p:sldId id="283" r:id="rId9"/>
    <p:sldId id="268" r:id="rId10"/>
    <p:sldId id="274" r:id="rId11"/>
    <p:sldId id="281" r:id="rId12"/>
    <p:sldId id="284" r:id="rId13"/>
    <p:sldId id="285" r:id="rId14"/>
    <p:sldId id="282" r:id="rId15"/>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116" d="100"/>
          <a:sy n="116" d="100"/>
        </p:scale>
        <p:origin x="336" y="10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presProps" Target="presProps.xml"/><Relationship Id="rId3" Type="http://schemas.openxmlformats.org/officeDocument/2006/relationships/slideMaster" Target="slideMasters/slideMaster3.xml"/><Relationship Id="rId21" Type="http://schemas.openxmlformats.org/officeDocument/2006/relationships/tableStyles" Target="tableStyles.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handoutMaster" Target="handoutMasters/handoutMaster1.xml"/><Relationship Id="rId2" Type="http://schemas.openxmlformats.org/officeDocument/2006/relationships/slideMaster" Target="slideMasters/slideMaster2.xml"/><Relationship Id="rId16" Type="http://schemas.openxmlformats.org/officeDocument/2006/relationships/notesMaster" Target="notesMasters/notesMaster1.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5" Type="http://schemas.openxmlformats.org/officeDocument/2006/relationships/slide" Target="slides/slide2.xml"/><Relationship Id="rId15" Type="http://schemas.openxmlformats.org/officeDocument/2006/relationships/slide" Target="slides/slide12.xml"/><Relationship Id="rId10" Type="http://schemas.openxmlformats.org/officeDocument/2006/relationships/slide" Target="slides/slide7.xml"/><Relationship Id="rId19" Type="http://schemas.openxmlformats.org/officeDocument/2006/relationships/viewProps" Target="viewProps.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4204993-5431-410A-B569-FB0AF6AB291C}" type="doc">
      <dgm:prSet loTypeId="urn:microsoft.com/office/officeart/2005/8/layout/cycle6" loCatId="cycle" qsTypeId="urn:microsoft.com/office/officeart/2005/8/quickstyle/simple1" qsCatId="simple" csTypeId="urn:microsoft.com/office/officeart/2005/8/colors/accent1_2" csCatId="accent1" phldr="1"/>
      <dgm:spPr/>
      <dgm:t>
        <a:bodyPr/>
        <a:lstStyle/>
        <a:p>
          <a:endParaRPr lang="en-GB"/>
        </a:p>
      </dgm:t>
    </dgm:pt>
    <dgm:pt modelId="{99F50F30-A857-45BA-A1C9-E004E353E588}">
      <dgm:prSet phldrT="[Text]"/>
      <dgm:spPr/>
      <dgm:t>
        <a:bodyPr/>
        <a:lstStyle/>
        <a:p>
          <a:r>
            <a:rPr lang="en-GB"/>
            <a:t>Analysis for awareness of need, desire and self</a:t>
          </a:r>
          <a:endParaRPr lang="en-GB" dirty="0"/>
        </a:p>
      </dgm:t>
    </dgm:pt>
    <dgm:pt modelId="{C7065A82-2363-4AEF-939F-59733E4AA712}" type="parTrans" cxnId="{265C53CE-665A-4674-BCF1-29C33E83388A}">
      <dgm:prSet/>
      <dgm:spPr/>
      <dgm:t>
        <a:bodyPr/>
        <a:lstStyle/>
        <a:p>
          <a:endParaRPr lang="en-GB"/>
        </a:p>
      </dgm:t>
    </dgm:pt>
    <dgm:pt modelId="{4BE17E7A-3CAF-4613-995F-DBBE86A462EF}" type="sibTrans" cxnId="{265C53CE-665A-4674-BCF1-29C33E83388A}">
      <dgm:prSet/>
      <dgm:spPr/>
      <dgm:t>
        <a:bodyPr/>
        <a:lstStyle/>
        <a:p>
          <a:endParaRPr lang="en-GB"/>
        </a:p>
      </dgm:t>
    </dgm:pt>
    <dgm:pt modelId="{18EB53EB-B8F5-4113-8049-DD183AAC611F}">
      <dgm:prSet phldrT="[Text]"/>
      <dgm:spPr/>
      <dgm:t>
        <a:bodyPr/>
        <a:lstStyle/>
        <a:p>
          <a:r>
            <a:rPr lang="en-GB" dirty="0"/>
            <a:t>Planning for</a:t>
          </a:r>
        </a:p>
        <a:p>
          <a:r>
            <a:rPr lang="en-GB" dirty="0"/>
            <a:t> self responsibility</a:t>
          </a:r>
        </a:p>
      </dgm:t>
    </dgm:pt>
    <dgm:pt modelId="{7FAE9E77-2BA5-4DBC-83FD-0C29CFF5309A}" type="parTrans" cxnId="{BE5182F9-DC51-4103-89F6-F20B0921C057}">
      <dgm:prSet/>
      <dgm:spPr/>
      <dgm:t>
        <a:bodyPr/>
        <a:lstStyle/>
        <a:p>
          <a:endParaRPr lang="en-GB"/>
        </a:p>
      </dgm:t>
    </dgm:pt>
    <dgm:pt modelId="{EC2CBB0E-5512-4FB5-8E46-9675BADB4032}" type="sibTrans" cxnId="{BE5182F9-DC51-4103-89F6-F20B0921C057}">
      <dgm:prSet/>
      <dgm:spPr/>
      <dgm:t>
        <a:bodyPr/>
        <a:lstStyle/>
        <a:p>
          <a:endParaRPr lang="en-GB"/>
        </a:p>
      </dgm:t>
    </dgm:pt>
    <dgm:pt modelId="{13056662-9740-48E2-BC03-360B6871086C}">
      <dgm:prSet phldrT="[Text]"/>
      <dgm:spPr/>
      <dgm:t>
        <a:bodyPr/>
        <a:lstStyle/>
        <a:p>
          <a:r>
            <a:rPr lang="en-GB" dirty="0"/>
            <a:t>Implementing using styles techniques and skills</a:t>
          </a:r>
        </a:p>
      </dgm:t>
    </dgm:pt>
    <dgm:pt modelId="{1976EDDB-A606-483E-BA14-9F3FBEEB595E}" type="parTrans" cxnId="{51AF2B1F-FA7D-41DD-B150-85711D596AAE}">
      <dgm:prSet/>
      <dgm:spPr/>
      <dgm:t>
        <a:bodyPr/>
        <a:lstStyle/>
        <a:p>
          <a:endParaRPr lang="en-GB"/>
        </a:p>
      </dgm:t>
    </dgm:pt>
    <dgm:pt modelId="{0E8A7BE0-D353-45D7-99AC-284BC829281A}" type="sibTrans" cxnId="{51AF2B1F-FA7D-41DD-B150-85711D596AAE}">
      <dgm:prSet/>
      <dgm:spPr/>
      <dgm:t>
        <a:bodyPr/>
        <a:lstStyle/>
        <a:p>
          <a:endParaRPr lang="en-GB"/>
        </a:p>
      </dgm:t>
    </dgm:pt>
    <dgm:pt modelId="{A8AC09AA-C0A1-4A1F-979E-D743923D009E}">
      <dgm:prSet phldrT="[Text]"/>
      <dgm:spPr/>
      <dgm:t>
        <a:bodyPr/>
        <a:lstStyle/>
        <a:p>
          <a:r>
            <a:rPr lang="en-GB" dirty="0"/>
            <a:t>Evaluating success</a:t>
          </a:r>
        </a:p>
      </dgm:t>
    </dgm:pt>
    <dgm:pt modelId="{9625BAB6-4EAE-4B6A-84E1-B093B3323DE1}" type="parTrans" cxnId="{C30C2757-25F6-4434-A3DD-99F0178DDD41}">
      <dgm:prSet/>
      <dgm:spPr/>
      <dgm:t>
        <a:bodyPr/>
        <a:lstStyle/>
        <a:p>
          <a:endParaRPr lang="en-GB"/>
        </a:p>
      </dgm:t>
    </dgm:pt>
    <dgm:pt modelId="{A11C5898-32FC-408C-AB90-7C99286F2776}" type="sibTrans" cxnId="{C30C2757-25F6-4434-A3DD-99F0178DDD41}">
      <dgm:prSet/>
      <dgm:spPr/>
      <dgm:t>
        <a:bodyPr/>
        <a:lstStyle/>
        <a:p>
          <a:endParaRPr lang="en-GB"/>
        </a:p>
      </dgm:t>
    </dgm:pt>
    <dgm:pt modelId="{0E6DBBE6-EFC1-44AE-BE3C-EB27BCEE8429}" type="pres">
      <dgm:prSet presAssocID="{44204993-5431-410A-B569-FB0AF6AB291C}" presName="cycle" presStyleCnt="0">
        <dgm:presLayoutVars>
          <dgm:dir/>
          <dgm:resizeHandles val="exact"/>
        </dgm:presLayoutVars>
      </dgm:prSet>
      <dgm:spPr/>
      <dgm:t>
        <a:bodyPr/>
        <a:lstStyle/>
        <a:p>
          <a:endParaRPr lang="en-GB"/>
        </a:p>
      </dgm:t>
    </dgm:pt>
    <dgm:pt modelId="{62A40F4D-E637-4621-B623-3336984BFBBC}" type="pres">
      <dgm:prSet presAssocID="{99F50F30-A857-45BA-A1C9-E004E353E588}" presName="node" presStyleLbl="node1" presStyleIdx="0" presStyleCnt="4" custScaleX="202318" custScaleY="151526">
        <dgm:presLayoutVars>
          <dgm:bulletEnabled val="1"/>
        </dgm:presLayoutVars>
      </dgm:prSet>
      <dgm:spPr/>
      <dgm:t>
        <a:bodyPr/>
        <a:lstStyle/>
        <a:p>
          <a:endParaRPr lang="en-GB"/>
        </a:p>
      </dgm:t>
    </dgm:pt>
    <dgm:pt modelId="{EDD57621-D8F7-49E2-93F0-8A2B139ABD72}" type="pres">
      <dgm:prSet presAssocID="{99F50F30-A857-45BA-A1C9-E004E353E588}" presName="spNode" presStyleCnt="0"/>
      <dgm:spPr/>
    </dgm:pt>
    <dgm:pt modelId="{CD578D35-FB17-4D4A-B06E-6C61B371CD6B}" type="pres">
      <dgm:prSet presAssocID="{4BE17E7A-3CAF-4613-995F-DBBE86A462EF}" presName="sibTrans" presStyleLbl="sibTrans1D1" presStyleIdx="0" presStyleCnt="4"/>
      <dgm:spPr/>
      <dgm:t>
        <a:bodyPr/>
        <a:lstStyle/>
        <a:p>
          <a:endParaRPr lang="en-GB"/>
        </a:p>
      </dgm:t>
    </dgm:pt>
    <dgm:pt modelId="{BEB167AD-A148-4762-9B8F-188821F49982}" type="pres">
      <dgm:prSet presAssocID="{18EB53EB-B8F5-4113-8049-DD183AAC611F}" presName="node" presStyleLbl="node1" presStyleIdx="1" presStyleCnt="4" custScaleX="219442" custScaleY="94538" custRadScaleRad="101461" custRadScaleInc="-9461">
        <dgm:presLayoutVars>
          <dgm:bulletEnabled val="1"/>
        </dgm:presLayoutVars>
      </dgm:prSet>
      <dgm:spPr/>
      <dgm:t>
        <a:bodyPr/>
        <a:lstStyle/>
        <a:p>
          <a:endParaRPr lang="en-GB"/>
        </a:p>
      </dgm:t>
    </dgm:pt>
    <dgm:pt modelId="{F51AEA09-97A6-4BB3-9C84-0F2A44625976}" type="pres">
      <dgm:prSet presAssocID="{18EB53EB-B8F5-4113-8049-DD183AAC611F}" presName="spNode" presStyleCnt="0"/>
      <dgm:spPr/>
    </dgm:pt>
    <dgm:pt modelId="{680BAF8C-3837-4AA7-A901-24295B1760F8}" type="pres">
      <dgm:prSet presAssocID="{EC2CBB0E-5512-4FB5-8E46-9675BADB4032}" presName="sibTrans" presStyleLbl="sibTrans1D1" presStyleIdx="1" presStyleCnt="4"/>
      <dgm:spPr/>
      <dgm:t>
        <a:bodyPr/>
        <a:lstStyle/>
        <a:p>
          <a:endParaRPr lang="en-GB"/>
        </a:p>
      </dgm:t>
    </dgm:pt>
    <dgm:pt modelId="{AC9EB158-2242-4B70-B65B-8BA0B06D0E3C}" type="pres">
      <dgm:prSet presAssocID="{13056662-9740-48E2-BC03-360B6871086C}" presName="node" presStyleLbl="node1" presStyleIdx="2" presStyleCnt="4" custScaleX="222306">
        <dgm:presLayoutVars>
          <dgm:bulletEnabled val="1"/>
        </dgm:presLayoutVars>
      </dgm:prSet>
      <dgm:spPr/>
      <dgm:t>
        <a:bodyPr/>
        <a:lstStyle/>
        <a:p>
          <a:endParaRPr lang="en-GB"/>
        </a:p>
      </dgm:t>
    </dgm:pt>
    <dgm:pt modelId="{75F738A1-1B04-42B7-859B-C2C463CDC748}" type="pres">
      <dgm:prSet presAssocID="{13056662-9740-48E2-BC03-360B6871086C}" presName="spNode" presStyleCnt="0"/>
      <dgm:spPr/>
    </dgm:pt>
    <dgm:pt modelId="{694780C4-DE26-429F-A3C6-F26FC726FC16}" type="pres">
      <dgm:prSet presAssocID="{0E8A7BE0-D353-45D7-99AC-284BC829281A}" presName="sibTrans" presStyleLbl="sibTrans1D1" presStyleIdx="2" presStyleCnt="4"/>
      <dgm:spPr/>
      <dgm:t>
        <a:bodyPr/>
        <a:lstStyle/>
        <a:p>
          <a:endParaRPr lang="en-GB"/>
        </a:p>
      </dgm:t>
    </dgm:pt>
    <dgm:pt modelId="{6A61F249-49EC-4582-9773-4757D287C913}" type="pres">
      <dgm:prSet presAssocID="{A8AC09AA-C0A1-4A1F-979E-D743923D009E}" presName="node" presStyleLbl="node1" presStyleIdx="3" presStyleCnt="4" custScaleX="195169" custScaleY="130168">
        <dgm:presLayoutVars>
          <dgm:bulletEnabled val="1"/>
        </dgm:presLayoutVars>
      </dgm:prSet>
      <dgm:spPr/>
      <dgm:t>
        <a:bodyPr/>
        <a:lstStyle/>
        <a:p>
          <a:endParaRPr lang="en-GB"/>
        </a:p>
      </dgm:t>
    </dgm:pt>
    <dgm:pt modelId="{E25EC005-3F71-4EB1-A1F4-8012AB524804}" type="pres">
      <dgm:prSet presAssocID="{A8AC09AA-C0A1-4A1F-979E-D743923D009E}" presName="spNode" presStyleCnt="0"/>
      <dgm:spPr/>
    </dgm:pt>
    <dgm:pt modelId="{9118F5EF-B146-4C29-9944-9FF09FD327ED}" type="pres">
      <dgm:prSet presAssocID="{A11C5898-32FC-408C-AB90-7C99286F2776}" presName="sibTrans" presStyleLbl="sibTrans1D1" presStyleIdx="3" presStyleCnt="4"/>
      <dgm:spPr/>
      <dgm:t>
        <a:bodyPr/>
        <a:lstStyle/>
        <a:p>
          <a:endParaRPr lang="en-GB"/>
        </a:p>
      </dgm:t>
    </dgm:pt>
  </dgm:ptLst>
  <dgm:cxnLst>
    <dgm:cxn modelId="{C30C2757-25F6-4434-A3DD-99F0178DDD41}" srcId="{44204993-5431-410A-B569-FB0AF6AB291C}" destId="{A8AC09AA-C0A1-4A1F-979E-D743923D009E}" srcOrd="3" destOrd="0" parTransId="{9625BAB6-4EAE-4B6A-84E1-B093B3323DE1}" sibTransId="{A11C5898-32FC-408C-AB90-7C99286F2776}"/>
    <dgm:cxn modelId="{DA24CA78-F68F-4479-B9DE-25D5E1771061}" type="presOf" srcId="{99F50F30-A857-45BA-A1C9-E004E353E588}" destId="{62A40F4D-E637-4621-B623-3336984BFBBC}" srcOrd="0" destOrd="0" presId="urn:microsoft.com/office/officeart/2005/8/layout/cycle6"/>
    <dgm:cxn modelId="{027BED60-8381-43C5-A444-8DAB9BC1BB47}" type="presOf" srcId="{44204993-5431-410A-B569-FB0AF6AB291C}" destId="{0E6DBBE6-EFC1-44AE-BE3C-EB27BCEE8429}" srcOrd="0" destOrd="0" presId="urn:microsoft.com/office/officeart/2005/8/layout/cycle6"/>
    <dgm:cxn modelId="{701E29B7-0DC8-4583-A504-258989610D27}" type="presOf" srcId="{4BE17E7A-3CAF-4613-995F-DBBE86A462EF}" destId="{CD578D35-FB17-4D4A-B06E-6C61B371CD6B}" srcOrd="0" destOrd="0" presId="urn:microsoft.com/office/officeart/2005/8/layout/cycle6"/>
    <dgm:cxn modelId="{265C53CE-665A-4674-BCF1-29C33E83388A}" srcId="{44204993-5431-410A-B569-FB0AF6AB291C}" destId="{99F50F30-A857-45BA-A1C9-E004E353E588}" srcOrd="0" destOrd="0" parTransId="{C7065A82-2363-4AEF-939F-59733E4AA712}" sibTransId="{4BE17E7A-3CAF-4613-995F-DBBE86A462EF}"/>
    <dgm:cxn modelId="{C740202A-A692-4F10-BB52-DBCB3D99676B}" type="presOf" srcId="{A11C5898-32FC-408C-AB90-7C99286F2776}" destId="{9118F5EF-B146-4C29-9944-9FF09FD327ED}" srcOrd="0" destOrd="0" presId="urn:microsoft.com/office/officeart/2005/8/layout/cycle6"/>
    <dgm:cxn modelId="{384F3F69-177C-4A95-BBC7-88929F2AE994}" type="presOf" srcId="{A8AC09AA-C0A1-4A1F-979E-D743923D009E}" destId="{6A61F249-49EC-4582-9773-4757D287C913}" srcOrd="0" destOrd="0" presId="urn:microsoft.com/office/officeart/2005/8/layout/cycle6"/>
    <dgm:cxn modelId="{04B3D290-7554-4CC5-A87B-5728F125CDEC}" type="presOf" srcId="{18EB53EB-B8F5-4113-8049-DD183AAC611F}" destId="{BEB167AD-A148-4762-9B8F-188821F49982}" srcOrd="0" destOrd="0" presId="urn:microsoft.com/office/officeart/2005/8/layout/cycle6"/>
    <dgm:cxn modelId="{0A960CB4-E91A-4590-9152-C852E4F1E18F}" type="presOf" srcId="{0E8A7BE0-D353-45D7-99AC-284BC829281A}" destId="{694780C4-DE26-429F-A3C6-F26FC726FC16}" srcOrd="0" destOrd="0" presId="urn:microsoft.com/office/officeart/2005/8/layout/cycle6"/>
    <dgm:cxn modelId="{F7C9BB4B-81FE-4D27-AC22-A941F962E82B}" type="presOf" srcId="{EC2CBB0E-5512-4FB5-8E46-9675BADB4032}" destId="{680BAF8C-3837-4AA7-A901-24295B1760F8}" srcOrd="0" destOrd="0" presId="urn:microsoft.com/office/officeart/2005/8/layout/cycle6"/>
    <dgm:cxn modelId="{215D76CE-9F4B-4714-9FA4-F96AF149D049}" type="presOf" srcId="{13056662-9740-48E2-BC03-360B6871086C}" destId="{AC9EB158-2242-4B70-B65B-8BA0B06D0E3C}" srcOrd="0" destOrd="0" presId="urn:microsoft.com/office/officeart/2005/8/layout/cycle6"/>
    <dgm:cxn modelId="{BE5182F9-DC51-4103-89F6-F20B0921C057}" srcId="{44204993-5431-410A-B569-FB0AF6AB291C}" destId="{18EB53EB-B8F5-4113-8049-DD183AAC611F}" srcOrd="1" destOrd="0" parTransId="{7FAE9E77-2BA5-4DBC-83FD-0C29CFF5309A}" sibTransId="{EC2CBB0E-5512-4FB5-8E46-9675BADB4032}"/>
    <dgm:cxn modelId="{51AF2B1F-FA7D-41DD-B150-85711D596AAE}" srcId="{44204993-5431-410A-B569-FB0AF6AB291C}" destId="{13056662-9740-48E2-BC03-360B6871086C}" srcOrd="2" destOrd="0" parTransId="{1976EDDB-A606-483E-BA14-9F3FBEEB595E}" sibTransId="{0E8A7BE0-D353-45D7-99AC-284BC829281A}"/>
    <dgm:cxn modelId="{8EB87D03-4AF1-40D5-8A93-E28921E522CD}" type="presParOf" srcId="{0E6DBBE6-EFC1-44AE-BE3C-EB27BCEE8429}" destId="{62A40F4D-E637-4621-B623-3336984BFBBC}" srcOrd="0" destOrd="0" presId="urn:microsoft.com/office/officeart/2005/8/layout/cycle6"/>
    <dgm:cxn modelId="{C33C1A33-D51D-4A82-9AEE-79837941FE0F}" type="presParOf" srcId="{0E6DBBE6-EFC1-44AE-BE3C-EB27BCEE8429}" destId="{EDD57621-D8F7-49E2-93F0-8A2B139ABD72}" srcOrd="1" destOrd="0" presId="urn:microsoft.com/office/officeart/2005/8/layout/cycle6"/>
    <dgm:cxn modelId="{C3D6B747-9485-4D28-933F-E169844521EF}" type="presParOf" srcId="{0E6DBBE6-EFC1-44AE-BE3C-EB27BCEE8429}" destId="{CD578D35-FB17-4D4A-B06E-6C61B371CD6B}" srcOrd="2" destOrd="0" presId="urn:microsoft.com/office/officeart/2005/8/layout/cycle6"/>
    <dgm:cxn modelId="{7B673076-7527-4E98-9FDB-5DAD8D60F3BA}" type="presParOf" srcId="{0E6DBBE6-EFC1-44AE-BE3C-EB27BCEE8429}" destId="{BEB167AD-A148-4762-9B8F-188821F49982}" srcOrd="3" destOrd="0" presId="urn:microsoft.com/office/officeart/2005/8/layout/cycle6"/>
    <dgm:cxn modelId="{B3D74458-FD3D-4EBD-B4AB-022A4953CDD4}" type="presParOf" srcId="{0E6DBBE6-EFC1-44AE-BE3C-EB27BCEE8429}" destId="{F51AEA09-97A6-4BB3-9C84-0F2A44625976}" srcOrd="4" destOrd="0" presId="urn:microsoft.com/office/officeart/2005/8/layout/cycle6"/>
    <dgm:cxn modelId="{9B88B942-9272-4641-AB19-F68889A7A314}" type="presParOf" srcId="{0E6DBBE6-EFC1-44AE-BE3C-EB27BCEE8429}" destId="{680BAF8C-3837-4AA7-A901-24295B1760F8}" srcOrd="5" destOrd="0" presId="urn:microsoft.com/office/officeart/2005/8/layout/cycle6"/>
    <dgm:cxn modelId="{F8C91B44-7DFD-4F2F-8FFF-DCCA997ECA71}" type="presParOf" srcId="{0E6DBBE6-EFC1-44AE-BE3C-EB27BCEE8429}" destId="{AC9EB158-2242-4B70-B65B-8BA0B06D0E3C}" srcOrd="6" destOrd="0" presId="urn:microsoft.com/office/officeart/2005/8/layout/cycle6"/>
    <dgm:cxn modelId="{E15D9478-2CF3-4D39-856E-32290F68728F}" type="presParOf" srcId="{0E6DBBE6-EFC1-44AE-BE3C-EB27BCEE8429}" destId="{75F738A1-1B04-42B7-859B-C2C463CDC748}" srcOrd="7" destOrd="0" presId="urn:microsoft.com/office/officeart/2005/8/layout/cycle6"/>
    <dgm:cxn modelId="{95BC25D8-E18A-4FB6-9045-D07743D670E0}" type="presParOf" srcId="{0E6DBBE6-EFC1-44AE-BE3C-EB27BCEE8429}" destId="{694780C4-DE26-429F-A3C6-F26FC726FC16}" srcOrd="8" destOrd="0" presId="urn:microsoft.com/office/officeart/2005/8/layout/cycle6"/>
    <dgm:cxn modelId="{D1C506F0-F352-4677-9607-2F3DA10C7CE5}" type="presParOf" srcId="{0E6DBBE6-EFC1-44AE-BE3C-EB27BCEE8429}" destId="{6A61F249-49EC-4582-9773-4757D287C913}" srcOrd="9" destOrd="0" presId="urn:microsoft.com/office/officeart/2005/8/layout/cycle6"/>
    <dgm:cxn modelId="{35201E1A-F27F-4C3C-AF81-EAE6E060C5E1}" type="presParOf" srcId="{0E6DBBE6-EFC1-44AE-BE3C-EB27BCEE8429}" destId="{E25EC005-3F71-4EB1-A1F4-8012AB524804}" srcOrd="10" destOrd="0" presId="urn:microsoft.com/office/officeart/2005/8/layout/cycle6"/>
    <dgm:cxn modelId="{2C8FD56D-8DBB-46CB-94FF-5A447C17DD03}" type="presParOf" srcId="{0E6DBBE6-EFC1-44AE-BE3C-EB27BCEE8429}" destId="{9118F5EF-B146-4C29-9944-9FF09FD327ED}" srcOrd="11" destOrd="0" presId="urn:microsoft.com/office/officeart/2005/8/layout/cycle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62C8D8C-EEF8-48F9-A0B5-36099011F7E5}" type="doc">
      <dgm:prSet loTypeId="urn:microsoft.com/office/officeart/2005/8/layout/cycle6" loCatId="cycle" qsTypeId="urn:microsoft.com/office/officeart/2005/8/quickstyle/simple1" qsCatId="simple" csTypeId="urn:microsoft.com/office/officeart/2005/8/colors/accent1_2" csCatId="accent1" phldr="1"/>
      <dgm:spPr/>
      <dgm:t>
        <a:bodyPr/>
        <a:lstStyle/>
        <a:p>
          <a:endParaRPr lang="en-GB"/>
        </a:p>
      </dgm:t>
    </dgm:pt>
    <dgm:pt modelId="{0F70627C-99DD-49B7-9DCF-91072D85497C}">
      <dgm:prSet phldrT="[Text]"/>
      <dgm:spPr/>
      <dgm:t>
        <a:bodyPr/>
        <a:lstStyle/>
        <a:p>
          <a:r>
            <a:rPr lang="en-GB" dirty="0"/>
            <a:t>Confirm the personal development plan</a:t>
          </a:r>
        </a:p>
      </dgm:t>
    </dgm:pt>
    <dgm:pt modelId="{BAF9178D-9BB6-47CB-8A2A-48F0FFCCCBD8}" type="parTrans" cxnId="{EDAFDC1C-D2BD-4370-A01B-3EF9DA301595}">
      <dgm:prSet/>
      <dgm:spPr/>
      <dgm:t>
        <a:bodyPr/>
        <a:lstStyle/>
        <a:p>
          <a:endParaRPr lang="en-GB"/>
        </a:p>
      </dgm:t>
    </dgm:pt>
    <dgm:pt modelId="{EF75A555-ADCB-48BB-942E-6BA25AB692E1}" type="sibTrans" cxnId="{EDAFDC1C-D2BD-4370-A01B-3EF9DA301595}">
      <dgm:prSet/>
      <dgm:spPr/>
      <dgm:t>
        <a:bodyPr/>
        <a:lstStyle/>
        <a:p>
          <a:endParaRPr lang="en-GB"/>
        </a:p>
      </dgm:t>
    </dgm:pt>
    <dgm:pt modelId="{DCC4C2A0-E029-4A59-9FA0-A70A42A5EECE}">
      <dgm:prSet phldrT="[Text]"/>
      <dgm:spPr/>
      <dgm:t>
        <a:bodyPr/>
        <a:lstStyle/>
        <a:p>
          <a:r>
            <a:rPr lang="en-GB" dirty="0"/>
            <a:t>Encourage the self management of learning</a:t>
          </a:r>
        </a:p>
      </dgm:t>
    </dgm:pt>
    <dgm:pt modelId="{6CE508E6-B00E-4BC6-9F46-5C26390F0623}" type="parTrans" cxnId="{FCB5B4B3-A5AC-4718-8191-79DFEADE450B}">
      <dgm:prSet/>
      <dgm:spPr/>
      <dgm:t>
        <a:bodyPr/>
        <a:lstStyle/>
        <a:p>
          <a:endParaRPr lang="en-GB"/>
        </a:p>
      </dgm:t>
    </dgm:pt>
    <dgm:pt modelId="{3355CC45-E134-483C-A9DB-0D101BFECA3C}" type="sibTrans" cxnId="{FCB5B4B3-A5AC-4718-8191-79DFEADE450B}">
      <dgm:prSet/>
      <dgm:spPr/>
      <dgm:t>
        <a:bodyPr/>
        <a:lstStyle/>
        <a:p>
          <a:endParaRPr lang="en-GB"/>
        </a:p>
      </dgm:t>
    </dgm:pt>
    <dgm:pt modelId="{00D81188-2E84-401E-9B4A-EFACAA9C5714}">
      <dgm:prSet phldrT="[Text]"/>
      <dgm:spPr/>
      <dgm:t>
        <a:bodyPr/>
        <a:lstStyle/>
        <a:p>
          <a:r>
            <a:rPr lang="en-GB" dirty="0"/>
            <a:t>Provide support during the PLP</a:t>
          </a:r>
        </a:p>
      </dgm:t>
    </dgm:pt>
    <dgm:pt modelId="{360D03E0-F4C3-41C0-BE51-0D5D025D7D00}" type="parTrans" cxnId="{CEA05C9A-706F-4FB3-826B-14934B156ADF}">
      <dgm:prSet/>
      <dgm:spPr/>
      <dgm:t>
        <a:bodyPr/>
        <a:lstStyle/>
        <a:p>
          <a:endParaRPr lang="en-GB"/>
        </a:p>
      </dgm:t>
    </dgm:pt>
    <dgm:pt modelId="{0CBE237F-7F0A-4624-9303-8BE88B099F86}" type="sibTrans" cxnId="{CEA05C9A-706F-4FB3-826B-14934B156ADF}">
      <dgm:prSet/>
      <dgm:spPr/>
      <dgm:t>
        <a:bodyPr/>
        <a:lstStyle/>
        <a:p>
          <a:endParaRPr lang="en-GB"/>
        </a:p>
      </dgm:t>
    </dgm:pt>
    <dgm:pt modelId="{2E7325B0-37A8-424F-AF3C-DA7E19F25BD6}">
      <dgm:prSet phldrT="[Text]"/>
      <dgm:spPr/>
      <dgm:t>
        <a:bodyPr/>
        <a:lstStyle/>
        <a:p>
          <a:r>
            <a:rPr lang="en-GB" dirty="0"/>
            <a:t>Assist the evaluation for success and learning</a:t>
          </a:r>
        </a:p>
      </dgm:t>
    </dgm:pt>
    <dgm:pt modelId="{932C9979-F876-4F96-9F0B-7502DA0193EA}" type="parTrans" cxnId="{B3B6EC56-D5BD-4B6D-879E-3111198F9551}">
      <dgm:prSet/>
      <dgm:spPr/>
      <dgm:t>
        <a:bodyPr/>
        <a:lstStyle/>
        <a:p>
          <a:endParaRPr lang="en-GB"/>
        </a:p>
      </dgm:t>
    </dgm:pt>
    <dgm:pt modelId="{00BC047F-90F5-4B02-88F7-0F4D9B8978E4}" type="sibTrans" cxnId="{B3B6EC56-D5BD-4B6D-879E-3111198F9551}">
      <dgm:prSet/>
      <dgm:spPr/>
      <dgm:t>
        <a:bodyPr/>
        <a:lstStyle/>
        <a:p>
          <a:endParaRPr lang="en-GB"/>
        </a:p>
      </dgm:t>
    </dgm:pt>
    <dgm:pt modelId="{90F5F403-5807-4238-B1EE-6C352B8046CE}" type="pres">
      <dgm:prSet presAssocID="{062C8D8C-EEF8-48F9-A0B5-36099011F7E5}" presName="cycle" presStyleCnt="0">
        <dgm:presLayoutVars>
          <dgm:dir/>
          <dgm:resizeHandles val="exact"/>
        </dgm:presLayoutVars>
      </dgm:prSet>
      <dgm:spPr/>
      <dgm:t>
        <a:bodyPr/>
        <a:lstStyle/>
        <a:p>
          <a:endParaRPr lang="en-GB"/>
        </a:p>
      </dgm:t>
    </dgm:pt>
    <dgm:pt modelId="{87CF0E1D-0E28-4976-853D-C4B6C62D17E7}" type="pres">
      <dgm:prSet presAssocID="{0F70627C-99DD-49B7-9DCF-91072D85497C}" presName="node" presStyleLbl="node1" presStyleIdx="0" presStyleCnt="4" custScaleX="189450" custScaleY="137315">
        <dgm:presLayoutVars>
          <dgm:bulletEnabled val="1"/>
        </dgm:presLayoutVars>
      </dgm:prSet>
      <dgm:spPr/>
      <dgm:t>
        <a:bodyPr/>
        <a:lstStyle/>
        <a:p>
          <a:endParaRPr lang="en-GB"/>
        </a:p>
      </dgm:t>
    </dgm:pt>
    <dgm:pt modelId="{E0463C30-7F65-4C72-AE67-12A9347D3EFB}" type="pres">
      <dgm:prSet presAssocID="{0F70627C-99DD-49B7-9DCF-91072D85497C}" presName="spNode" presStyleCnt="0"/>
      <dgm:spPr/>
    </dgm:pt>
    <dgm:pt modelId="{8BFB5916-0A16-4291-939E-5A95F0E0AA36}" type="pres">
      <dgm:prSet presAssocID="{EF75A555-ADCB-48BB-942E-6BA25AB692E1}" presName="sibTrans" presStyleLbl="sibTrans1D1" presStyleIdx="0" presStyleCnt="4"/>
      <dgm:spPr/>
      <dgm:t>
        <a:bodyPr/>
        <a:lstStyle/>
        <a:p>
          <a:endParaRPr lang="en-GB"/>
        </a:p>
      </dgm:t>
    </dgm:pt>
    <dgm:pt modelId="{06A29D24-22BA-45FA-899E-78C7758CC015}" type="pres">
      <dgm:prSet presAssocID="{DCC4C2A0-E029-4A59-9FA0-A70A42A5EECE}" presName="node" presStyleLbl="node1" presStyleIdx="1" presStyleCnt="4" custScaleX="176452" custScaleY="119472">
        <dgm:presLayoutVars>
          <dgm:bulletEnabled val="1"/>
        </dgm:presLayoutVars>
      </dgm:prSet>
      <dgm:spPr/>
      <dgm:t>
        <a:bodyPr/>
        <a:lstStyle/>
        <a:p>
          <a:endParaRPr lang="en-GB"/>
        </a:p>
      </dgm:t>
    </dgm:pt>
    <dgm:pt modelId="{2917962C-9326-4F5F-BB79-19E67A04DB02}" type="pres">
      <dgm:prSet presAssocID="{DCC4C2A0-E029-4A59-9FA0-A70A42A5EECE}" presName="spNode" presStyleCnt="0"/>
      <dgm:spPr/>
    </dgm:pt>
    <dgm:pt modelId="{DB1704FE-6452-467F-AF75-2914E250641E}" type="pres">
      <dgm:prSet presAssocID="{3355CC45-E134-483C-A9DB-0D101BFECA3C}" presName="sibTrans" presStyleLbl="sibTrans1D1" presStyleIdx="1" presStyleCnt="4"/>
      <dgm:spPr/>
      <dgm:t>
        <a:bodyPr/>
        <a:lstStyle/>
        <a:p>
          <a:endParaRPr lang="en-GB"/>
        </a:p>
      </dgm:t>
    </dgm:pt>
    <dgm:pt modelId="{DAAB2FC1-191D-45EB-A14E-DBA55260EA3D}" type="pres">
      <dgm:prSet presAssocID="{00D81188-2E84-401E-9B4A-EFACAA9C5714}" presName="node" presStyleLbl="node1" presStyleIdx="2" presStyleCnt="4" custScaleX="200625">
        <dgm:presLayoutVars>
          <dgm:bulletEnabled val="1"/>
        </dgm:presLayoutVars>
      </dgm:prSet>
      <dgm:spPr/>
      <dgm:t>
        <a:bodyPr/>
        <a:lstStyle/>
        <a:p>
          <a:endParaRPr lang="en-GB"/>
        </a:p>
      </dgm:t>
    </dgm:pt>
    <dgm:pt modelId="{51806395-50A7-4FB4-94AA-01BC8D7A1571}" type="pres">
      <dgm:prSet presAssocID="{00D81188-2E84-401E-9B4A-EFACAA9C5714}" presName="spNode" presStyleCnt="0"/>
      <dgm:spPr/>
    </dgm:pt>
    <dgm:pt modelId="{EFF5494B-929C-46E1-92B3-7F07EE17BBC2}" type="pres">
      <dgm:prSet presAssocID="{0CBE237F-7F0A-4624-9303-8BE88B099F86}" presName="sibTrans" presStyleLbl="sibTrans1D1" presStyleIdx="2" presStyleCnt="4"/>
      <dgm:spPr/>
      <dgm:t>
        <a:bodyPr/>
        <a:lstStyle/>
        <a:p>
          <a:endParaRPr lang="en-GB"/>
        </a:p>
      </dgm:t>
    </dgm:pt>
    <dgm:pt modelId="{6EA0EC77-F5EE-4212-9BF7-8D8322712C33}" type="pres">
      <dgm:prSet presAssocID="{2E7325B0-37A8-424F-AF3C-DA7E19F25BD6}" presName="node" presStyleLbl="node1" presStyleIdx="3" presStyleCnt="4" custScaleX="174687" custScaleY="119472">
        <dgm:presLayoutVars>
          <dgm:bulletEnabled val="1"/>
        </dgm:presLayoutVars>
      </dgm:prSet>
      <dgm:spPr/>
      <dgm:t>
        <a:bodyPr/>
        <a:lstStyle/>
        <a:p>
          <a:endParaRPr lang="en-GB"/>
        </a:p>
      </dgm:t>
    </dgm:pt>
    <dgm:pt modelId="{23318D92-AABF-4CA4-A3F6-DB43D84C4048}" type="pres">
      <dgm:prSet presAssocID="{2E7325B0-37A8-424F-AF3C-DA7E19F25BD6}" presName="spNode" presStyleCnt="0"/>
      <dgm:spPr/>
    </dgm:pt>
    <dgm:pt modelId="{29BF5C55-C93E-494D-9F49-0234D47F2C2B}" type="pres">
      <dgm:prSet presAssocID="{00BC047F-90F5-4B02-88F7-0F4D9B8978E4}" presName="sibTrans" presStyleLbl="sibTrans1D1" presStyleIdx="3" presStyleCnt="4"/>
      <dgm:spPr/>
      <dgm:t>
        <a:bodyPr/>
        <a:lstStyle/>
        <a:p>
          <a:endParaRPr lang="en-GB"/>
        </a:p>
      </dgm:t>
    </dgm:pt>
  </dgm:ptLst>
  <dgm:cxnLst>
    <dgm:cxn modelId="{8CDFE42A-8B3F-44C4-9D53-610CC68D5E19}" type="presOf" srcId="{00D81188-2E84-401E-9B4A-EFACAA9C5714}" destId="{DAAB2FC1-191D-45EB-A14E-DBA55260EA3D}" srcOrd="0" destOrd="0" presId="urn:microsoft.com/office/officeart/2005/8/layout/cycle6"/>
    <dgm:cxn modelId="{FB6D1783-D4F2-457B-867A-A220C46001DC}" type="presOf" srcId="{2E7325B0-37A8-424F-AF3C-DA7E19F25BD6}" destId="{6EA0EC77-F5EE-4212-9BF7-8D8322712C33}" srcOrd="0" destOrd="0" presId="urn:microsoft.com/office/officeart/2005/8/layout/cycle6"/>
    <dgm:cxn modelId="{8A5173A8-806C-4F9C-A3E2-006D0A99964F}" type="presOf" srcId="{DCC4C2A0-E029-4A59-9FA0-A70A42A5EECE}" destId="{06A29D24-22BA-45FA-899E-78C7758CC015}" srcOrd="0" destOrd="0" presId="urn:microsoft.com/office/officeart/2005/8/layout/cycle6"/>
    <dgm:cxn modelId="{F41DB26A-3754-46F1-ACAF-ABBAE55B7CC4}" type="presOf" srcId="{0F70627C-99DD-49B7-9DCF-91072D85497C}" destId="{87CF0E1D-0E28-4976-853D-C4B6C62D17E7}" srcOrd="0" destOrd="0" presId="urn:microsoft.com/office/officeart/2005/8/layout/cycle6"/>
    <dgm:cxn modelId="{E152529A-5D5A-4FAC-8B8F-1B496146F3A2}" type="presOf" srcId="{EF75A555-ADCB-48BB-942E-6BA25AB692E1}" destId="{8BFB5916-0A16-4291-939E-5A95F0E0AA36}" srcOrd="0" destOrd="0" presId="urn:microsoft.com/office/officeart/2005/8/layout/cycle6"/>
    <dgm:cxn modelId="{8DB419E1-1467-4E19-9180-873A5D3ECCC7}" type="presOf" srcId="{00BC047F-90F5-4B02-88F7-0F4D9B8978E4}" destId="{29BF5C55-C93E-494D-9F49-0234D47F2C2B}" srcOrd="0" destOrd="0" presId="urn:microsoft.com/office/officeart/2005/8/layout/cycle6"/>
    <dgm:cxn modelId="{EDAFDC1C-D2BD-4370-A01B-3EF9DA301595}" srcId="{062C8D8C-EEF8-48F9-A0B5-36099011F7E5}" destId="{0F70627C-99DD-49B7-9DCF-91072D85497C}" srcOrd="0" destOrd="0" parTransId="{BAF9178D-9BB6-47CB-8A2A-48F0FFCCCBD8}" sibTransId="{EF75A555-ADCB-48BB-942E-6BA25AB692E1}"/>
    <dgm:cxn modelId="{9B37B826-7FC3-45F3-B123-ADBB1A50C6D7}" type="presOf" srcId="{062C8D8C-EEF8-48F9-A0B5-36099011F7E5}" destId="{90F5F403-5807-4238-B1EE-6C352B8046CE}" srcOrd="0" destOrd="0" presId="urn:microsoft.com/office/officeart/2005/8/layout/cycle6"/>
    <dgm:cxn modelId="{B3B6EC56-D5BD-4B6D-879E-3111198F9551}" srcId="{062C8D8C-EEF8-48F9-A0B5-36099011F7E5}" destId="{2E7325B0-37A8-424F-AF3C-DA7E19F25BD6}" srcOrd="3" destOrd="0" parTransId="{932C9979-F876-4F96-9F0B-7502DA0193EA}" sibTransId="{00BC047F-90F5-4B02-88F7-0F4D9B8978E4}"/>
    <dgm:cxn modelId="{FCB5B4B3-A5AC-4718-8191-79DFEADE450B}" srcId="{062C8D8C-EEF8-48F9-A0B5-36099011F7E5}" destId="{DCC4C2A0-E029-4A59-9FA0-A70A42A5EECE}" srcOrd="1" destOrd="0" parTransId="{6CE508E6-B00E-4BC6-9F46-5C26390F0623}" sibTransId="{3355CC45-E134-483C-A9DB-0D101BFECA3C}"/>
    <dgm:cxn modelId="{3249F198-9BED-4759-9735-990A16A4149D}" type="presOf" srcId="{0CBE237F-7F0A-4624-9303-8BE88B099F86}" destId="{EFF5494B-929C-46E1-92B3-7F07EE17BBC2}" srcOrd="0" destOrd="0" presId="urn:microsoft.com/office/officeart/2005/8/layout/cycle6"/>
    <dgm:cxn modelId="{CEA05C9A-706F-4FB3-826B-14934B156ADF}" srcId="{062C8D8C-EEF8-48F9-A0B5-36099011F7E5}" destId="{00D81188-2E84-401E-9B4A-EFACAA9C5714}" srcOrd="2" destOrd="0" parTransId="{360D03E0-F4C3-41C0-BE51-0D5D025D7D00}" sibTransId="{0CBE237F-7F0A-4624-9303-8BE88B099F86}"/>
    <dgm:cxn modelId="{119C518F-51EA-4F77-8FE6-5F8557FB5909}" type="presOf" srcId="{3355CC45-E134-483C-A9DB-0D101BFECA3C}" destId="{DB1704FE-6452-467F-AF75-2914E250641E}" srcOrd="0" destOrd="0" presId="urn:microsoft.com/office/officeart/2005/8/layout/cycle6"/>
    <dgm:cxn modelId="{3697E6B8-2869-49EE-9CA5-66497950C3B9}" type="presParOf" srcId="{90F5F403-5807-4238-B1EE-6C352B8046CE}" destId="{87CF0E1D-0E28-4976-853D-C4B6C62D17E7}" srcOrd="0" destOrd="0" presId="urn:microsoft.com/office/officeart/2005/8/layout/cycle6"/>
    <dgm:cxn modelId="{A37B6771-7FFE-4E7F-9257-42D8310A40D0}" type="presParOf" srcId="{90F5F403-5807-4238-B1EE-6C352B8046CE}" destId="{E0463C30-7F65-4C72-AE67-12A9347D3EFB}" srcOrd="1" destOrd="0" presId="urn:microsoft.com/office/officeart/2005/8/layout/cycle6"/>
    <dgm:cxn modelId="{DE6AA731-49FC-478F-A86E-4B1ABF0DD650}" type="presParOf" srcId="{90F5F403-5807-4238-B1EE-6C352B8046CE}" destId="{8BFB5916-0A16-4291-939E-5A95F0E0AA36}" srcOrd="2" destOrd="0" presId="urn:microsoft.com/office/officeart/2005/8/layout/cycle6"/>
    <dgm:cxn modelId="{D182DE4C-0D1C-4274-888C-EF693AC6E7DD}" type="presParOf" srcId="{90F5F403-5807-4238-B1EE-6C352B8046CE}" destId="{06A29D24-22BA-45FA-899E-78C7758CC015}" srcOrd="3" destOrd="0" presId="urn:microsoft.com/office/officeart/2005/8/layout/cycle6"/>
    <dgm:cxn modelId="{5597358F-1121-4E38-A4A9-D68A57F288CE}" type="presParOf" srcId="{90F5F403-5807-4238-B1EE-6C352B8046CE}" destId="{2917962C-9326-4F5F-BB79-19E67A04DB02}" srcOrd="4" destOrd="0" presId="urn:microsoft.com/office/officeart/2005/8/layout/cycle6"/>
    <dgm:cxn modelId="{052DD5BB-75E1-4BDF-AE00-F7ED0C05504D}" type="presParOf" srcId="{90F5F403-5807-4238-B1EE-6C352B8046CE}" destId="{DB1704FE-6452-467F-AF75-2914E250641E}" srcOrd="5" destOrd="0" presId="urn:microsoft.com/office/officeart/2005/8/layout/cycle6"/>
    <dgm:cxn modelId="{0C419373-3C74-424F-9C63-B3900D611D17}" type="presParOf" srcId="{90F5F403-5807-4238-B1EE-6C352B8046CE}" destId="{DAAB2FC1-191D-45EB-A14E-DBA55260EA3D}" srcOrd="6" destOrd="0" presId="urn:microsoft.com/office/officeart/2005/8/layout/cycle6"/>
    <dgm:cxn modelId="{036C7F33-F6A9-44AD-9515-1EFE4A9BF00F}" type="presParOf" srcId="{90F5F403-5807-4238-B1EE-6C352B8046CE}" destId="{51806395-50A7-4FB4-94AA-01BC8D7A1571}" srcOrd="7" destOrd="0" presId="urn:microsoft.com/office/officeart/2005/8/layout/cycle6"/>
    <dgm:cxn modelId="{67EF43C7-CD15-431D-87EB-63BE28A684A1}" type="presParOf" srcId="{90F5F403-5807-4238-B1EE-6C352B8046CE}" destId="{EFF5494B-929C-46E1-92B3-7F07EE17BBC2}" srcOrd="8" destOrd="0" presId="urn:microsoft.com/office/officeart/2005/8/layout/cycle6"/>
    <dgm:cxn modelId="{BEB33B3B-CE3D-4FDE-A9FF-EB21C615A251}" type="presParOf" srcId="{90F5F403-5807-4238-B1EE-6C352B8046CE}" destId="{6EA0EC77-F5EE-4212-9BF7-8D8322712C33}" srcOrd="9" destOrd="0" presId="urn:microsoft.com/office/officeart/2005/8/layout/cycle6"/>
    <dgm:cxn modelId="{3D038FA2-8048-4F29-B746-39B286EB1044}" type="presParOf" srcId="{90F5F403-5807-4238-B1EE-6C352B8046CE}" destId="{23318D92-AABF-4CA4-A3F6-DB43D84C4048}" srcOrd="10" destOrd="0" presId="urn:microsoft.com/office/officeart/2005/8/layout/cycle6"/>
    <dgm:cxn modelId="{CFF26523-3344-4094-B7A2-B1C813CE79F5}" type="presParOf" srcId="{90F5F403-5807-4238-B1EE-6C352B8046CE}" destId="{29BF5C55-C93E-494D-9F49-0234D47F2C2B}" srcOrd="11" destOrd="0" presId="urn:microsoft.com/office/officeart/2005/8/layout/cycle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layout1.xml><?xml version="1.0" encoding="utf-8"?>
<dgm:layoutDef xmlns:dgm="http://schemas.openxmlformats.org/drawingml/2006/diagram" xmlns:a="http://schemas.openxmlformats.org/drawingml/2006/main" uniqueId="urn:microsoft.com/office/officeart/2005/8/layout/cycle6">
  <dgm:title val=""/>
  <dgm:desc val=""/>
  <dgm:catLst>
    <dgm:cat type="cycle" pri="4000"/>
    <dgm:cat type="relationship" pri="24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param type="endSty" val="noArr"/>
              </dgm:alg>
              <dgm:shape xmlns:r="http://schemas.openxmlformats.org/officeDocument/2006/relationships" type="conn" r:blip="">
                <dgm:adjLst/>
              </dgm:shape>
              <dgm:presOf axis="self"/>
              <dgm:constrLst>
                <dgm:constr type="h" refType="w" fact="0.65"/>
                <dgm:constr type="connDist"/>
                <dgm:constr type="begPad" refType="connDist" fact="0.01"/>
                <dgm:constr type="endPad" refType="connDist" fact="0.01"/>
              </dgm:constrLst>
              <dgm:ruleLst/>
            </dgm:layoutNode>
          </dgm:forEach>
        </dgm:if>
        <dgm:else name="Name16"/>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cycle6">
  <dgm:title val=""/>
  <dgm:desc val=""/>
  <dgm:catLst>
    <dgm:cat type="cycle" pri="4000"/>
    <dgm:cat type="relationship" pri="24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param type="endSty" val="noArr"/>
              </dgm:alg>
              <dgm:shape xmlns:r="http://schemas.openxmlformats.org/officeDocument/2006/relationships" type="conn" r:blip="">
                <dgm:adjLst/>
              </dgm:shape>
              <dgm:presOf axis="self"/>
              <dgm:constrLst>
                <dgm:constr type="h" refType="w" fact="0.65"/>
                <dgm:constr type="connDist"/>
                <dgm:constr type="begPad" refType="connDist" fact="0.01"/>
                <dgm:constr type="endPad" refType="connDist" fact="0.01"/>
              </dgm:constrLst>
              <dgm:ruleLst/>
            </dgm:layoutNode>
          </dgm:forEach>
        </dgm:if>
        <dgm:else name="Name16"/>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5.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777607" y="0"/>
            <a:ext cx="2889938" cy="489374"/>
          </a:xfrm>
          <a:prstGeom prst="rect">
            <a:avLst/>
          </a:prstGeom>
        </p:spPr>
        <p:txBody>
          <a:bodyPr vert="horz" lIns="91440" tIns="45720" rIns="91440" bIns="45720" rtlCol="0"/>
          <a:lstStyle>
            <a:lvl1pPr algn="r">
              <a:defRPr sz="1200"/>
            </a:lvl1pPr>
          </a:lstStyle>
          <a:p>
            <a:fld id="{7BF20CB8-3209-4138-99D7-3819604F0FA2}" type="datetimeFigureOut">
              <a:rPr lang="en-US" smtClean="0"/>
              <a:t>4/25/2018</a:t>
            </a:fld>
            <a:endParaRPr lang="en-US"/>
          </a:p>
        </p:txBody>
      </p:sp>
      <p:sp>
        <p:nvSpPr>
          <p:cNvPr id="4" name="Footer Placeholder 3"/>
          <p:cNvSpPr>
            <a:spLocks noGrp="1"/>
          </p:cNvSpPr>
          <p:nvPr>
            <p:ph type="ftr" sz="quarter" idx="2"/>
          </p:nvPr>
        </p:nvSpPr>
        <p:spPr>
          <a:xfrm>
            <a:off x="0" y="9264228"/>
            <a:ext cx="2889938" cy="489373"/>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777607" y="9264228"/>
            <a:ext cx="2889938" cy="489373"/>
          </a:xfrm>
          <a:prstGeom prst="rect">
            <a:avLst/>
          </a:prstGeom>
        </p:spPr>
        <p:txBody>
          <a:bodyPr vert="horz" lIns="91440" tIns="45720" rIns="91440" bIns="45720" rtlCol="0" anchor="b"/>
          <a:lstStyle>
            <a:lvl1pPr algn="r">
              <a:defRPr sz="1200"/>
            </a:lvl1pPr>
          </a:lstStyle>
          <a:p>
            <a:fld id="{BF5D2E16-9432-42A2-9972-71F515773AAA}" type="slidenum">
              <a:rPr lang="en-US" smtClean="0"/>
              <a:t>‹#›</a:t>
            </a:fld>
            <a:endParaRPr lang="en-US"/>
          </a:p>
        </p:txBody>
      </p:sp>
    </p:spTree>
    <p:extLst>
      <p:ext uri="{BB962C8B-B14F-4D97-AF65-F5344CB8AC3E}">
        <p14:creationId xmlns:p14="http://schemas.microsoft.com/office/powerpoint/2010/main" val="167192605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396F4B14-6CAA-4A74-8202-8C268BDAB897}" type="datetimeFigureOut">
              <a:rPr lang="en-US" smtClean="0"/>
              <a:t>4/25/2018</a:t>
            </a:fld>
            <a:endParaRPr lang="en-US"/>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F63F55D9-07E9-4950-BF13-89C36DA17003}" type="slidenum">
              <a:rPr lang="en-US" smtClean="0"/>
              <a:t>‹#›</a:t>
            </a:fld>
            <a:endParaRPr lang="en-US"/>
          </a:p>
        </p:txBody>
      </p:sp>
    </p:spTree>
    <p:extLst>
      <p:ext uri="{BB962C8B-B14F-4D97-AF65-F5344CB8AC3E}">
        <p14:creationId xmlns:p14="http://schemas.microsoft.com/office/powerpoint/2010/main" val="353133977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95091124-0407-4365-83FA-AF978F484C50}" type="slidenum">
              <a:rPr lang="en-GB" smtClean="0">
                <a:solidFill>
                  <a:prstClr val="black"/>
                </a:solidFill>
              </a:rPr>
              <a:pPr/>
              <a:t>1</a:t>
            </a:fld>
            <a:endParaRPr lang="en-GB">
              <a:solidFill>
                <a:prstClr val="black"/>
              </a:solidFill>
            </a:endParaRPr>
          </a:p>
        </p:txBody>
      </p:sp>
    </p:spTree>
    <p:extLst>
      <p:ext uri="{BB962C8B-B14F-4D97-AF65-F5344CB8AC3E}">
        <p14:creationId xmlns:p14="http://schemas.microsoft.com/office/powerpoint/2010/main" val="340788484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95091124-0407-4365-83FA-AF978F484C50}" type="slidenum">
              <a:rPr lang="en-GB" smtClean="0"/>
              <a:pPr/>
              <a:t>10</a:t>
            </a:fld>
            <a:endParaRPr lang="en-GB"/>
          </a:p>
        </p:txBody>
      </p:sp>
    </p:spTree>
    <p:extLst>
      <p:ext uri="{BB962C8B-B14F-4D97-AF65-F5344CB8AC3E}">
        <p14:creationId xmlns:p14="http://schemas.microsoft.com/office/powerpoint/2010/main" val="390841147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95091124-0407-4365-83FA-AF978F484C50}" type="slidenum">
              <a:rPr lang="en-GB" smtClean="0">
                <a:solidFill>
                  <a:prstClr val="black"/>
                </a:solidFill>
              </a:rPr>
              <a:pPr/>
              <a:t>11</a:t>
            </a:fld>
            <a:endParaRPr lang="en-GB">
              <a:solidFill>
                <a:prstClr val="black"/>
              </a:solidFill>
            </a:endParaRPr>
          </a:p>
        </p:txBody>
      </p:sp>
    </p:spTree>
    <p:extLst>
      <p:ext uri="{BB962C8B-B14F-4D97-AF65-F5344CB8AC3E}">
        <p14:creationId xmlns:p14="http://schemas.microsoft.com/office/powerpoint/2010/main" val="401745233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solidFill>
                  <a:prstClr val="black">
                    <a:tint val="75000"/>
                  </a:prstClr>
                </a:solidFill>
              </a:rPr>
              <a:pPr/>
              <a:t>25/04/2018</a:t>
            </a:fld>
            <a:endParaRPr lang="en-GB">
              <a:solidFill>
                <a:prstClr val="black">
                  <a:tint val="75000"/>
                </a:prstClr>
              </a:solidFill>
            </a:endParaRPr>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94665885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25/04/2018</a:t>
            </a:fld>
            <a:endParaRPr lang="en-GB">
              <a:solidFill>
                <a:prstClr val="black">
                  <a:tint val="75000"/>
                </a:prstClr>
              </a:solidFill>
            </a:endParaRPr>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1372717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25/04/2018</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3695222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25/04/2018</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34367372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solidFill>
                  <a:prstClr val="black">
                    <a:tint val="75000"/>
                  </a:prstClr>
                </a:solidFill>
              </a:rPr>
              <a:pPr/>
              <a:t>25/04/2018</a:t>
            </a:fld>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6256484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solidFill>
                  <a:prstClr val="black">
                    <a:tint val="75000"/>
                  </a:prstClr>
                </a:solidFill>
              </a:rPr>
              <a:pPr/>
              <a:t>25/04/2018</a:t>
            </a:fld>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893208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solidFill>
                  <a:prstClr val="black">
                    <a:tint val="75000"/>
                  </a:prstClr>
                </a:solidFill>
              </a:rPr>
              <a:pPr/>
              <a:t>25/04/2018</a:t>
            </a:fld>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7071797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25/04/2018</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8619552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25/04/2018</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1073618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25/04/2018</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9672973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25/04/2018</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73326289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solidFill>
                  <a:prstClr val="black">
                    <a:tint val="75000"/>
                  </a:prstClr>
                </a:solidFill>
              </a:rPr>
              <a:pPr/>
              <a:t>25/04/2018</a:t>
            </a:fld>
            <a:endParaRPr lang="en-GB">
              <a:solidFill>
                <a:prstClr val="black">
                  <a:tint val="75000"/>
                </a:prstClr>
              </a:solidFill>
            </a:endParaRPr>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78057366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25/04/2018</a:t>
            </a:fld>
            <a:endParaRPr lang="en-GB">
              <a:solidFill>
                <a:prstClr val="black">
                  <a:tint val="75000"/>
                </a:prstClr>
              </a:solidFill>
            </a:endParaRPr>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49829768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25/04/2018</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82845922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25/04/2018</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16687464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solidFill>
                  <a:prstClr val="black">
                    <a:tint val="75000"/>
                  </a:prstClr>
                </a:solidFill>
              </a:rPr>
              <a:pPr/>
              <a:t>25/04/2018</a:t>
            </a:fld>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85980417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solidFill>
                  <a:prstClr val="black">
                    <a:tint val="75000"/>
                  </a:prstClr>
                </a:solidFill>
              </a:rPr>
              <a:pPr/>
              <a:t>25/04/2018</a:t>
            </a:fld>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6200126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solidFill>
                  <a:prstClr val="black">
                    <a:tint val="75000"/>
                  </a:prstClr>
                </a:solidFill>
              </a:rPr>
              <a:pPr/>
              <a:t>25/04/2018</a:t>
            </a:fld>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32033415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25/04/2018</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08443738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25/04/2018</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46741433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25/04/2018</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03454417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25/04/2018</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567785593"/>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solidFill>
                  <a:prstClr val="black">
                    <a:tint val="75000"/>
                  </a:prstClr>
                </a:solidFill>
              </a:rPr>
              <a:pPr/>
              <a:t>25/04/2018</a:t>
            </a:fld>
            <a:endParaRPr lang="en-GB">
              <a:solidFill>
                <a:prstClr val="black">
                  <a:tint val="75000"/>
                </a:prstClr>
              </a:solidFill>
            </a:endParaRPr>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567861343"/>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25/04/2018</a:t>
            </a:fld>
            <a:endParaRPr lang="en-GB">
              <a:solidFill>
                <a:prstClr val="black">
                  <a:tint val="75000"/>
                </a:prstClr>
              </a:solidFill>
            </a:endParaRPr>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82164796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25/04/2018</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722047076"/>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25/04/2018</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439902421"/>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solidFill>
                  <a:prstClr val="black">
                    <a:tint val="75000"/>
                  </a:prstClr>
                </a:solidFill>
              </a:rPr>
              <a:pPr/>
              <a:t>25/04/2018</a:t>
            </a:fld>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872421164"/>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solidFill>
                  <a:prstClr val="black">
                    <a:tint val="75000"/>
                  </a:prstClr>
                </a:solidFill>
              </a:rPr>
              <a:pPr/>
              <a:t>25/04/2018</a:t>
            </a:fld>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5936867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solidFill>
                  <a:prstClr val="black">
                    <a:tint val="75000"/>
                  </a:prstClr>
                </a:solidFill>
              </a:rPr>
              <a:pPr/>
              <a:t>25/04/2018</a:t>
            </a:fld>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094966471"/>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25/04/2018</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627995144"/>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25/04/2018</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692826622"/>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25/04/2018</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17967861"/>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25/04/2018</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959372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2.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image" Target="../media/image2.jpeg"/><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solidFill>
                  <a:prstClr val="black">
                    <a:tint val="75000"/>
                  </a:prstClr>
                </a:solidFill>
              </a:rPr>
              <a:pPr/>
              <a:t>25/04/2018</a:t>
            </a:fld>
            <a:endParaRPr lang="en-GB" dirty="0">
              <a:solidFill>
                <a:prstClr val="black">
                  <a:tint val="75000"/>
                </a:prstClr>
              </a:solidFill>
            </a:endParaRPr>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142608909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solidFill>
                  <a:prstClr val="black">
                    <a:tint val="75000"/>
                  </a:prstClr>
                </a:solidFill>
              </a:rPr>
              <a:pPr/>
              <a:t>25/04/2018</a:t>
            </a:fld>
            <a:endParaRPr lang="en-GB" dirty="0">
              <a:solidFill>
                <a:prstClr val="black">
                  <a:tint val="75000"/>
                </a:prstClr>
              </a:solidFill>
            </a:endParaRPr>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2956014507"/>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solidFill>
                  <a:prstClr val="black">
                    <a:tint val="75000"/>
                  </a:prstClr>
                </a:solidFill>
              </a:rPr>
              <a:pPr/>
              <a:t>25/04/2018</a:t>
            </a:fld>
            <a:endParaRPr lang="en-GB" dirty="0">
              <a:solidFill>
                <a:prstClr val="black">
                  <a:tint val="75000"/>
                </a:prstClr>
              </a:solidFill>
            </a:endParaRPr>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1487782126"/>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1.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24.xml"/><Relationship Id="rId6" Type="http://schemas.openxmlformats.org/officeDocument/2006/relationships/diagramColors" Target="../diagrams/colors2.xml"/><Relationship Id="rId11" Type="http://schemas.openxmlformats.org/officeDocument/2006/relationships/image" Target="../media/image8.png"/><Relationship Id="rId5" Type="http://schemas.openxmlformats.org/officeDocument/2006/relationships/diagramQuickStyle" Target="../diagrams/quickStyle2.xml"/><Relationship Id="rId10" Type="http://schemas.openxmlformats.org/officeDocument/2006/relationships/image" Target="../media/image7.jpeg"/><Relationship Id="rId4" Type="http://schemas.openxmlformats.org/officeDocument/2006/relationships/diagramLayout" Target="../diagrams/layout2.xml"/><Relationship Id="rId9" Type="http://schemas.openxmlformats.org/officeDocument/2006/relationships/image" Target="../media/image6.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495600" y="1412777"/>
            <a:ext cx="7772400" cy="1470025"/>
          </a:xfrm>
        </p:spPr>
        <p:txBody>
          <a:bodyPr/>
          <a:lstStyle/>
          <a:p>
            <a:r>
              <a:rPr lang="en-GB" dirty="0" smtClean="0">
                <a:solidFill>
                  <a:schemeClr val="bg1"/>
                </a:solidFill>
              </a:rPr>
              <a:t>Mentoring - theories, roles, types and models</a:t>
            </a:r>
            <a:endParaRPr lang="en-GB" dirty="0">
              <a:solidFill>
                <a:schemeClr val="bg1"/>
              </a:solidFill>
            </a:endParaRPr>
          </a:p>
        </p:txBody>
      </p:sp>
    </p:spTree>
    <p:extLst>
      <p:ext uri="{BB962C8B-B14F-4D97-AF65-F5344CB8AC3E}">
        <p14:creationId xmlns:p14="http://schemas.microsoft.com/office/powerpoint/2010/main" val="185551297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normAutofit/>
          </a:bodyPr>
          <a:lstStyle/>
          <a:p>
            <a:r>
              <a:rPr lang="en-GB" altLang="en-US" sz="4000" dirty="0">
                <a:solidFill>
                  <a:srgbClr val="3C8C93"/>
                </a:solidFill>
              </a:rPr>
              <a:t>What is mentoring?</a:t>
            </a:r>
          </a:p>
        </p:txBody>
      </p:sp>
      <p:sp>
        <p:nvSpPr>
          <p:cNvPr id="21507" name="Rectangle 3"/>
          <p:cNvSpPr>
            <a:spLocks noGrp="1" noChangeArrowheads="1"/>
          </p:cNvSpPr>
          <p:nvPr>
            <p:ph type="body" idx="1"/>
          </p:nvPr>
        </p:nvSpPr>
        <p:spPr>
          <a:xfrm>
            <a:off x="609600" y="1315616"/>
            <a:ext cx="10972800" cy="4201617"/>
          </a:xfrm>
        </p:spPr>
        <p:txBody>
          <a:bodyPr>
            <a:normAutofit/>
          </a:bodyPr>
          <a:lstStyle/>
          <a:p>
            <a:pPr marL="0" indent="0">
              <a:buNone/>
            </a:pPr>
            <a:r>
              <a:rPr lang="en-GB" sz="2400" dirty="0" smtClean="0"/>
              <a:t>“Mentoring is used to support and encourage people to manage their own learning in order to maximise their potential, develop their skills, improve their performance and become the person they want to be”		</a:t>
            </a:r>
            <a:r>
              <a:rPr lang="en-GB" altLang="en-US" sz="2400" dirty="0" err="1" smtClean="0"/>
              <a:t>Parsloe</a:t>
            </a:r>
            <a:r>
              <a:rPr lang="en-GB" altLang="en-US" sz="2400" dirty="0"/>
              <a:t>, </a:t>
            </a:r>
            <a:r>
              <a:rPr lang="en-GB" altLang="en-US" sz="2400" dirty="0" smtClean="0"/>
              <a:t>E.</a:t>
            </a:r>
          </a:p>
          <a:p>
            <a:pPr marL="0" indent="0">
              <a:buNone/>
            </a:pPr>
            <a:endParaRPr lang="en-GB" altLang="en-US" sz="2400" dirty="0"/>
          </a:p>
          <a:p>
            <a:pPr marL="0" indent="0">
              <a:buNone/>
            </a:pPr>
            <a:r>
              <a:rPr lang="en-US" sz="2400" dirty="0"/>
              <a:t>"Mentoring involves primarily listening with empathy, sharing experience (usually mutually), professional friendship, developing insight through reflection, being a sounding board, encouraging" </a:t>
            </a:r>
            <a:r>
              <a:rPr lang="en-US" sz="2400" dirty="0" smtClean="0"/>
              <a:t> 				Clutterbuck, D.</a:t>
            </a:r>
            <a:endParaRPr lang="en-GB" altLang="en-US" sz="2400" dirty="0" smtClean="0"/>
          </a:p>
        </p:txBody>
      </p:sp>
    </p:spTree>
    <p:extLst>
      <p:ext uri="{BB962C8B-B14F-4D97-AF65-F5344CB8AC3E}">
        <p14:creationId xmlns:p14="http://schemas.microsoft.com/office/powerpoint/2010/main" val="3608349005"/>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866122" y="332656"/>
            <a:ext cx="8014996" cy="5676258"/>
          </a:xfrm>
        </p:spPr>
      </p:pic>
      <p:sp>
        <p:nvSpPr>
          <p:cNvPr id="5" name="Rectangle 4"/>
          <p:cNvSpPr/>
          <p:nvPr/>
        </p:nvSpPr>
        <p:spPr>
          <a:xfrm>
            <a:off x="1775520" y="5517232"/>
            <a:ext cx="4572000" cy="230832"/>
          </a:xfrm>
          <a:prstGeom prst="rect">
            <a:avLst/>
          </a:prstGeom>
        </p:spPr>
        <p:txBody>
          <a:bodyPr>
            <a:spAutoFit/>
          </a:bodyPr>
          <a:lstStyle/>
          <a:p>
            <a:r>
              <a:rPr lang="en-GB" sz="900" dirty="0"/>
              <a:t>http://www.livedogrow.com/wp-content/uploads/2012/11/role-of-a-mentor1.jpg</a:t>
            </a:r>
          </a:p>
        </p:txBody>
      </p:sp>
    </p:spTree>
    <p:extLst>
      <p:ext uri="{BB962C8B-B14F-4D97-AF65-F5344CB8AC3E}">
        <p14:creationId xmlns:p14="http://schemas.microsoft.com/office/powerpoint/2010/main" val="10521441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p:txBody>
          <a:bodyPr/>
          <a:lstStyle/>
          <a:p>
            <a:r>
              <a:rPr lang="en-GB" altLang="en-US" dirty="0"/>
              <a:t>The role of the </a:t>
            </a:r>
            <a:r>
              <a:rPr lang="en-GB" altLang="en-US" dirty="0" smtClean="0"/>
              <a:t>workplace mentor </a:t>
            </a:r>
            <a:r>
              <a:rPr lang="en-GB" altLang="en-US" dirty="0"/>
              <a:t>is:</a:t>
            </a:r>
            <a:endParaRPr lang="en-US" altLang="en-US" dirty="0"/>
          </a:p>
        </p:txBody>
      </p:sp>
      <p:sp>
        <p:nvSpPr>
          <p:cNvPr id="28675" name="Rectangle 3"/>
          <p:cNvSpPr>
            <a:spLocks noGrp="1" noChangeArrowheads="1"/>
          </p:cNvSpPr>
          <p:nvPr>
            <p:ph type="body" idx="1"/>
          </p:nvPr>
        </p:nvSpPr>
        <p:spPr/>
        <p:txBody>
          <a:bodyPr>
            <a:normAutofit lnSpcReduction="10000"/>
          </a:bodyPr>
          <a:lstStyle/>
          <a:p>
            <a:r>
              <a:rPr lang="en-US" sz="2400" dirty="0"/>
              <a:t>to provide a wider perspective</a:t>
            </a:r>
          </a:p>
          <a:p>
            <a:r>
              <a:rPr lang="en-US" sz="2400" dirty="0"/>
              <a:t>to offer friendship</a:t>
            </a:r>
          </a:p>
          <a:p>
            <a:r>
              <a:rPr lang="en-US" sz="2400" dirty="0"/>
              <a:t>to give an objective, impartial opinion</a:t>
            </a:r>
          </a:p>
          <a:p>
            <a:r>
              <a:rPr lang="en-US" sz="2400" dirty="0"/>
              <a:t>to provide support and encouragement</a:t>
            </a:r>
          </a:p>
          <a:p>
            <a:r>
              <a:rPr lang="en-US" sz="2400" dirty="0"/>
              <a:t>to build confidence</a:t>
            </a:r>
          </a:p>
          <a:p>
            <a:r>
              <a:rPr lang="en-US" sz="2400" dirty="0"/>
              <a:t>to act as a sounding board for ideas</a:t>
            </a:r>
          </a:p>
          <a:p>
            <a:r>
              <a:rPr lang="en-US" sz="2400" dirty="0"/>
              <a:t>to act as a role model</a:t>
            </a:r>
          </a:p>
          <a:p>
            <a:r>
              <a:rPr lang="en-US" sz="2400" dirty="0"/>
              <a:t>to assist with networking/making contacts/introductions</a:t>
            </a:r>
          </a:p>
          <a:p>
            <a:pPr marL="0" indent="0">
              <a:buNone/>
            </a:pPr>
            <a:r>
              <a:rPr lang="en-US" sz="2400" dirty="0"/>
              <a:t> </a:t>
            </a:r>
          </a:p>
        </p:txBody>
      </p:sp>
    </p:spTree>
    <p:extLst>
      <p:ext uri="{BB962C8B-B14F-4D97-AF65-F5344CB8AC3E}">
        <p14:creationId xmlns:p14="http://schemas.microsoft.com/office/powerpoint/2010/main" val="232760239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Benefits</a:t>
            </a:r>
            <a:endParaRPr lang="en-US" dirty="0"/>
          </a:p>
        </p:txBody>
      </p:sp>
      <p:sp>
        <p:nvSpPr>
          <p:cNvPr id="5" name="Content Placeholder 4"/>
          <p:cNvSpPr>
            <a:spLocks noGrp="1"/>
          </p:cNvSpPr>
          <p:nvPr>
            <p:ph sz="half" idx="1"/>
          </p:nvPr>
        </p:nvSpPr>
        <p:spPr>
          <a:xfrm>
            <a:off x="609600" y="1600201"/>
            <a:ext cx="5384800" cy="3989040"/>
          </a:xfrm>
        </p:spPr>
        <p:txBody>
          <a:bodyPr>
            <a:normAutofit fontScale="70000" lnSpcReduction="20000"/>
          </a:bodyPr>
          <a:lstStyle/>
          <a:p>
            <a:pPr marL="0" indent="0">
              <a:buNone/>
            </a:pPr>
            <a:r>
              <a:rPr lang="en-US" i="1" dirty="0"/>
              <a:t>Benefits to the </a:t>
            </a:r>
            <a:r>
              <a:rPr lang="en-US" i="1" dirty="0" err="1"/>
              <a:t>organisation</a:t>
            </a:r>
            <a:r>
              <a:rPr lang="en-US" i="1" dirty="0"/>
              <a:t> are: </a:t>
            </a:r>
          </a:p>
          <a:p>
            <a:pPr lvl="0"/>
            <a:r>
              <a:rPr lang="en-US" dirty="0"/>
              <a:t>significant impact upon recruitment and retention (one study found that the loss of young graduates in the first expensive post training year was cut by two thirds). </a:t>
            </a:r>
          </a:p>
          <a:p>
            <a:pPr lvl="0"/>
            <a:r>
              <a:rPr lang="en-US" dirty="0"/>
              <a:t>effective succession planning </a:t>
            </a:r>
          </a:p>
          <a:p>
            <a:pPr lvl="0"/>
            <a:r>
              <a:rPr lang="en-US" dirty="0"/>
              <a:t>makes </a:t>
            </a:r>
            <a:r>
              <a:rPr lang="en-US" dirty="0" err="1"/>
              <a:t>organisations</a:t>
            </a:r>
            <a:r>
              <a:rPr lang="en-US" dirty="0"/>
              <a:t> adapt to change </a:t>
            </a:r>
          </a:p>
          <a:p>
            <a:pPr lvl="0"/>
            <a:r>
              <a:rPr lang="en-US" dirty="0"/>
              <a:t>increased productivity through better engagement and job satisfaction. </a:t>
            </a:r>
          </a:p>
          <a:p>
            <a:endParaRPr lang="en-US" dirty="0"/>
          </a:p>
        </p:txBody>
      </p:sp>
      <p:sp>
        <p:nvSpPr>
          <p:cNvPr id="6" name="Content Placeholder 5"/>
          <p:cNvSpPr>
            <a:spLocks noGrp="1"/>
          </p:cNvSpPr>
          <p:nvPr>
            <p:ph sz="half" idx="2"/>
          </p:nvPr>
        </p:nvSpPr>
        <p:spPr>
          <a:xfrm>
            <a:off x="6197600" y="1600201"/>
            <a:ext cx="5384800" cy="4511350"/>
          </a:xfrm>
        </p:spPr>
        <p:txBody>
          <a:bodyPr>
            <a:normAutofit fontScale="70000" lnSpcReduction="20000"/>
          </a:bodyPr>
          <a:lstStyle/>
          <a:p>
            <a:pPr marL="0" indent="0">
              <a:buNone/>
            </a:pPr>
            <a:r>
              <a:rPr lang="en-US" i="1" dirty="0"/>
              <a:t>Benefits to the mentored person are: </a:t>
            </a:r>
          </a:p>
          <a:p>
            <a:pPr lvl="0"/>
            <a:r>
              <a:rPr lang="en-US" dirty="0"/>
              <a:t>development outcomes which may include, knowledge, technical and </a:t>
            </a:r>
            <a:r>
              <a:rPr lang="en-US" dirty="0" err="1"/>
              <a:t>behavioural</a:t>
            </a:r>
            <a:r>
              <a:rPr lang="en-US" dirty="0"/>
              <a:t> improvements </a:t>
            </a:r>
          </a:p>
          <a:p>
            <a:pPr lvl="0"/>
            <a:r>
              <a:rPr lang="en-US" dirty="0"/>
              <a:t>better management of career goals </a:t>
            </a:r>
          </a:p>
          <a:p>
            <a:pPr lvl="0"/>
            <a:r>
              <a:rPr lang="en-US" dirty="0"/>
              <a:t>developing wider network of influence </a:t>
            </a:r>
          </a:p>
          <a:p>
            <a:pPr lvl="0"/>
            <a:r>
              <a:rPr lang="en-US" dirty="0"/>
              <a:t>increased confidence and self awareness which helps build performance and contribution </a:t>
            </a:r>
          </a:p>
          <a:p>
            <a:pPr lvl="0"/>
            <a:r>
              <a:rPr lang="en-US" dirty="0"/>
              <a:t>mentors also benefit from the satisfaction of developing their colleagues and of passing on their knowledge, skills and expertise </a:t>
            </a:r>
            <a:endParaRPr lang="en-US" dirty="0" smtClean="0"/>
          </a:p>
          <a:p>
            <a:pPr lvl="0"/>
            <a:endParaRPr lang="en-GB" dirty="0"/>
          </a:p>
          <a:p>
            <a:pPr marL="0" lvl="0" indent="0">
              <a:buNone/>
            </a:pPr>
            <a:r>
              <a:rPr lang="en-GB" dirty="0" smtClean="0"/>
              <a:t>					CIPD</a:t>
            </a:r>
            <a:endParaRPr lang="en-US" dirty="0"/>
          </a:p>
          <a:p>
            <a:endParaRPr lang="en-US" dirty="0"/>
          </a:p>
        </p:txBody>
      </p:sp>
    </p:spTree>
    <p:extLst>
      <p:ext uri="{BB962C8B-B14F-4D97-AF65-F5344CB8AC3E}">
        <p14:creationId xmlns:p14="http://schemas.microsoft.com/office/powerpoint/2010/main" val="70006162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Different types of mentoring activity</a:t>
            </a:r>
            <a:endParaRPr lang="en-US" dirty="0"/>
          </a:p>
        </p:txBody>
      </p:sp>
      <p:sp>
        <p:nvSpPr>
          <p:cNvPr id="6" name="Content Placeholder 5"/>
          <p:cNvSpPr>
            <a:spLocks noGrp="1"/>
          </p:cNvSpPr>
          <p:nvPr>
            <p:ph idx="1"/>
          </p:nvPr>
        </p:nvSpPr>
        <p:spPr/>
        <p:txBody>
          <a:bodyPr>
            <a:normAutofit fontScale="92500" lnSpcReduction="20000"/>
          </a:bodyPr>
          <a:lstStyle/>
          <a:p>
            <a:r>
              <a:rPr lang="en-US" dirty="0"/>
              <a:t>Developmental mentoring </a:t>
            </a:r>
            <a:r>
              <a:rPr lang="en-US" dirty="0" smtClean="0"/>
              <a:t> -  </a:t>
            </a:r>
            <a:r>
              <a:rPr lang="en-US" dirty="0"/>
              <a:t>based on helping someone to </a:t>
            </a:r>
            <a:r>
              <a:rPr lang="en-US" dirty="0" smtClean="0"/>
              <a:t>develop </a:t>
            </a:r>
            <a:r>
              <a:rPr lang="en-US" dirty="0"/>
              <a:t>The mentored employee sets the agenda based on their </a:t>
            </a:r>
            <a:r>
              <a:rPr lang="en-US" dirty="0" smtClean="0"/>
              <a:t>own </a:t>
            </a:r>
            <a:r>
              <a:rPr lang="en-US" dirty="0"/>
              <a:t>development needs and the mentor provides insight and guidance helping achieve the desired goals. </a:t>
            </a:r>
            <a:endParaRPr lang="en-US" dirty="0" smtClean="0"/>
          </a:p>
          <a:p>
            <a:endParaRPr lang="en-US" dirty="0"/>
          </a:p>
          <a:p>
            <a:r>
              <a:rPr lang="en-US" dirty="0"/>
              <a:t>Sponsorship mentoring </a:t>
            </a:r>
            <a:r>
              <a:rPr lang="en-US" dirty="0" smtClean="0"/>
              <a:t> - This </a:t>
            </a:r>
            <a:r>
              <a:rPr lang="en-US" dirty="0"/>
              <a:t>is a form of mentoring where the mentee is protégé (literally 'one who is protected'). Here the mentor </a:t>
            </a:r>
            <a:r>
              <a:rPr lang="en-US" dirty="0" smtClean="0"/>
              <a:t>intervenes </a:t>
            </a:r>
            <a:r>
              <a:rPr lang="en-US" dirty="0"/>
              <a:t>on the mentee’s behalf and there is normally one way learning. The mentor is usually more </a:t>
            </a:r>
            <a:r>
              <a:rPr lang="en-US" dirty="0" smtClean="0"/>
              <a:t>senior</a:t>
            </a:r>
            <a:r>
              <a:rPr lang="en-US" dirty="0"/>
              <a:t>. </a:t>
            </a:r>
          </a:p>
        </p:txBody>
      </p:sp>
    </p:spTree>
    <p:extLst>
      <p:ext uri="{BB962C8B-B14F-4D97-AF65-F5344CB8AC3E}">
        <p14:creationId xmlns:p14="http://schemas.microsoft.com/office/powerpoint/2010/main" val="240912231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6386" name="Title 1"/>
          <p:cNvSpPr>
            <a:spLocks noGrp="1"/>
          </p:cNvSpPr>
          <p:nvPr>
            <p:ph type="title"/>
          </p:nvPr>
        </p:nvSpPr>
        <p:spPr>
          <a:xfrm>
            <a:off x="609600" y="274639"/>
            <a:ext cx="10972800" cy="837470"/>
          </a:xfrm>
        </p:spPr>
        <p:txBody>
          <a:bodyPr>
            <a:normAutofit/>
          </a:bodyPr>
          <a:lstStyle/>
          <a:p>
            <a:pPr>
              <a:defRPr/>
            </a:pPr>
            <a:r>
              <a:rPr lang="en-GB" dirty="0" smtClean="0"/>
              <a:t>Common forms of mentoring</a:t>
            </a:r>
          </a:p>
        </p:txBody>
      </p:sp>
      <p:sp>
        <p:nvSpPr>
          <p:cNvPr id="25603" name="Content Placeholder 2"/>
          <p:cNvSpPr>
            <a:spLocks noGrp="1"/>
          </p:cNvSpPr>
          <p:nvPr>
            <p:ph idx="1"/>
          </p:nvPr>
        </p:nvSpPr>
        <p:spPr>
          <a:xfrm>
            <a:off x="609600" y="1219200"/>
            <a:ext cx="10972800" cy="4298033"/>
          </a:xfrm>
        </p:spPr>
        <p:txBody>
          <a:bodyPr>
            <a:normAutofit fontScale="25000" lnSpcReduction="20000"/>
          </a:bodyPr>
          <a:lstStyle/>
          <a:p>
            <a:r>
              <a:rPr lang="en-US" sz="11200" i="1" dirty="0"/>
              <a:t>Graduate mentoring</a:t>
            </a:r>
            <a:endParaRPr lang="en-US" sz="11200" dirty="0"/>
          </a:p>
          <a:p>
            <a:r>
              <a:rPr lang="en-US" sz="11200" i="1" dirty="0" smtClean="0"/>
              <a:t>Apprentice </a:t>
            </a:r>
            <a:r>
              <a:rPr lang="en-US" sz="11200" i="1" dirty="0"/>
              <a:t>mentoring</a:t>
            </a:r>
            <a:endParaRPr lang="en-US" sz="11200" dirty="0"/>
          </a:p>
          <a:p>
            <a:r>
              <a:rPr lang="en-US" sz="11200" i="1" dirty="0" smtClean="0"/>
              <a:t>Career </a:t>
            </a:r>
            <a:r>
              <a:rPr lang="en-US" sz="11200" i="1" dirty="0"/>
              <a:t>mentoring</a:t>
            </a:r>
            <a:endParaRPr lang="en-US" sz="11200" dirty="0"/>
          </a:p>
          <a:p>
            <a:r>
              <a:rPr lang="en-US" sz="11200" i="1" dirty="0" smtClean="0"/>
              <a:t>Young </a:t>
            </a:r>
            <a:r>
              <a:rPr lang="en-US" sz="11200" i="1" dirty="0"/>
              <a:t>person’s mentoring</a:t>
            </a:r>
            <a:endParaRPr lang="en-US" sz="11200" dirty="0"/>
          </a:p>
          <a:p>
            <a:r>
              <a:rPr lang="en-US" sz="11200" i="1" dirty="0" smtClean="0"/>
              <a:t>Business </a:t>
            </a:r>
            <a:r>
              <a:rPr lang="en-US" sz="11200" i="1" dirty="0"/>
              <a:t>mentoring</a:t>
            </a:r>
            <a:endParaRPr lang="en-US" sz="11200" dirty="0"/>
          </a:p>
          <a:p>
            <a:r>
              <a:rPr lang="en-US" sz="11200" i="1" dirty="0" smtClean="0"/>
              <a:t>Executive mentoring</a:t>
            </a:r>
            <a:endParaRPr lang="en-US" sz="11200" dirty="0" smtClean="0"/>
          </a:p>
          <a:p>
            <a:r>
              <a:rPr lang="en-US" sz="11200" i="1" dirty="0" smtClean="0"/>
              <a:t>Co-mentoring </a:t>
            </a:r>
            <a:endParaRPr lang="en-US" sz="11200" dirty="0"/>
          </a:p>
          <a:p>
            <a:r>
              <a:rPr lang="en-US" sz="11200" i="1" dirty="0"/>
              <a:t>Peer </a:t>
            </a:r>
            <a:r>
              <a:rPr lang="en-US" sz="11200" i="1" dirty="0" smtClean="0"/>
              <a:t>mentoring</a:t>
            </a:r>
            <a:endParaRPr lang="en-US" sz="11200" dirty="0"/>
          </a:p>
          <a:p>
            <a:r>
              <a:rPr lang="en-US" sz="11200" i="1" dirty="0"/>
              <a:t>Group mentoring</a:t>
            </a:r>
            <a:endParaRPr lang="en-US" sz="11200" dirty="0"/>
          </a:p>
          <a:p>
            <a:r>
              <a:rPr lang="en-US" sz="11200" i="1" dirty="0" smtClean="0"/>
              <a:t>Reverse </a:t>
            </a:r>
            <a:r>
              <a:rPr lang="en-US" sz="11200" i="1" dirty="0"/>
              <a:t>mentoring</a:t>
            </a:r>
            <a:endParaRPr lang="en-US" sz="11200" dirty="0"/>
          </a:p>
          <a:p>
            <a:pPr marL="0" indent="0">
              <a:buNone/>
            </a:pPr>
            <a:r>
              <a:rPr lang="en-US" sz="11200" dirty="0"/>
              <a:t> </a:t>
            </a:r>
          </a:p>
          <a:p>
            <a:pPr marL="0" indent="0">
              <a:buNone/>
            </a:pPr>
            <a:r>
              <a:rPr lang="en-US" sz="2000" dirty="0"/>
              <a:t> </a:t>
            </a:r>
          </a:p>
          <a:p>
            <a:pPr>
              <a:buFontTx/>
              <a:buNone/>
            </a:pPr>
            <a:endParaRPr lang="en-GB" altLang="en-US" sz="2000" dirty="0"/>
          </a:p>
          <a:p>
            <a:pPr>
              <a:buFontTx/>
              <a:buNone/>
            </a:pPr>
            <a:endParaRPr lang="en-GB" altLang="en-US" sz="2000" dirty="0"/>
          </a:p>
        </p:txBody>
      </p:sp>
    </p:spTree>
    <p:extLst>
      <p:ext uri="{BB962C8B-B14F-4D97-AF65-F5344CB8AC3E}">
        <p14:creationId xmlns:p14="http://schemas.microsoft.com/office/powerpoint/2010/main" val="2120211727"/>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Alred’s</a:t>
            </a:r>
            <a:r>
              <a:rPr lang="en-GB" dirty="0" smtClean="0"/>
              <a:t> Model</a:t>
            </a:r>
            <a:endParaRPr lang="en-US" dirty="0"/>
          </a:p>
        </p:txBody>
      </p:sp>
      <p:sp>
        <p:nvSpPr>
          <p:cNvPr id="3" name="Content Placeholder 2"/>
          <p:cNvSpPr>
            <a:spLocks noGrp="1"/>
          </p:cNvSpPr>
          <p:nvPr>
            <p:ph idx="1"/>
          </p:nvPr>
        </p:nvSpPr>
        <p:spPr/>
        <p:txBody>
          <a:bodyPr>
            <a:normAutofit/>
          </a:bodyPr>
          <a:lstStyle/>
          <a:p>
            <a:pPr lvl="0"/>
            <a:r>
              <a:rPr lang="en-US" dirty="0" smtClean="0"/>
              <a:t>Exploration </a:t>
            </a:r>
          </a:p>
          <a:p>
            <a:pPr lvl="0"/>
            <a:endParaRPr lang="en-US" dirty="0" smtClean="0"/>
          </a:p>
          <a:p>
            <a:pPr lvl="0"/>
            <a:r>
              <a:rPr lang="en-US" dirty="0" smtClean="0"/>
              <a:t>New understanding</a:t>
            </a:r>
          </a:p>
          <a:p>
            <a:pPr marL="0" lvl="0" indent="0">
              <a:buNone/>
            </a:pPr>
            <a:r>
              <a:rPr lang="en-US" dirty="0" smtClean="0"/>
              <a:t> </a:t>
            </a:r>
            <a:endParaRPr lang="en-US" dirty="0"/>
          </a:p>
          <a:p>
            <a:pPr lvl="0"/>
            <a:r>
              <a:rPr lang="en-US" dirty="0" smtClean="0"/>
              <a:t>Action planning </a:t>
            </a:r>
            <a:endParaRPr lang="en-US" dirty="0"/>
          </a:p>
          <a:p>
            <a:pPr marL="0" indent="0">
              <a:buNone/>
            </a:pPr>
            <a:r>
              <a:rPr lang="en-US" dirty="0" smtClean="0"/>
              <a:t>								</a:t>
            </a:r>
            <a:r>
              <a:rPr lang="en-US" dirty="0" err="1" smtClean="0"/>
              <a:t>Alred</a:t>
            </a:r>
            <a:r>
              <a:rPr lang="en-US" dirty="0" smtClean="0"/>
              <a:t> </a:t>
            </a:r>
            <a:r>
              <a:rPr lang="en-US" dirty="0"/>
              <a:t>et al</a:t>
            </a:r>
          </a:p>
          <a:p>
            <a:endParaRPr lang="en-US" dirty="0"/>
          </a:p>
        </p:txBody>
      </p:sp>
    </p:spTree>
    <p:extLst>
      <p:ext uri="{BB962C8B-B14F-4D97-AF65-F5344CB8AC3E}">
        <p14:creationId xmlns:p14="http://schemas.microsoft.com/office/powerpoint/2010/main" val="283064948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p:txBody>
          <a:bodyPr>
            <a:normAutofit fontScale="90000"/>
          </a:bodyPr>
          <a:lstStyle/>
          <a:p>
            <a:r>
              <a:rPr lang="en-GB" altLang="en-US" dirty="0" smtClean="0"/>
              <a:t>Clutterbuck’s Developmental Mentoring Model</a:t>
            </a:r>
            <a:endParaRPr lang="en-US" altLang="en-US" dirty="0"/>
          </a:p>
        </p:txBody>
      </p:sp>
      <p:sp>
        <p:nvSpPr>
          <p:cNvPr id="20483" name="Line 3"/>
          <p:cNvSpPr>
            <a:spLocks noChangeShapeType="1"/>
          </p:cNvSpPr>
          <p:nvPr/>
        </p:nvSpPr>
        <p:spPr bwMode="auto">
          <a:xfrm>
            <a:off x="6024563" y="1557339"/>
            <a:ext cx="0" cy="4535487"/>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20484" name="Line 4"/>
          <p:cNvSpPr>
            <a:spLocks noChangeShapeType="1"/>
          </p:cNvSpPr>
          <p:nvPr/>
        </p:nvSpPr>
        <p:spPr bwMode="auto">
          <a:xfrm>
            <a:off x="3648076" y="3716338"/>
            <a:ext cx="4824413"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20485" name="Text Box 5"/>
          <p:cNvSpPr txBox="1">
            <a:spLocks noChangeArrowheads="1"/>
          </p:cNvSpPr>
          <p:nvPr/>
        </p:nvSpPr>
        <p:spPr bwMode="auto">
          <a:xfrm>
            <a:off x="2979738" y="1576388"/>
            <a:ext cx="1149350"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eaLnBrk="1" hangingPunct="1"/>
            <a:r>
              <a:rPr lang="en-GB" altLang="en-US"/>
              <a:t>Coaching</a:t>
            </a:r>
            <a:endParaRPr lang="en-US" altLang="en-US"/>
          </a:p>
        </p:txBody>
      </p:sp>
      <p:sp>
        <p:nvSpPr>
          <p:cNvPr id="20486" name="Text Box 6"/>
          <p:cNvSpPr txBox="1">
            <a:spLocks noChangeArrowheads="1"/>
          </p:cNvSpPr>
          <p:nvPr/>
        </p:nvSpPr>
        <p:spPr bwMode="auto">
          <a:xfrm>
            <a:off x="7967663" y="1557338"/>
            <a:ext cx="971550"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eaLnBrk="1" hangingPunct="1"/>
            <a:r>
              <a:rPr lang="en-GB" altLang="en-US"/>
              <a:t>Guiding</a:t>
            </a:r>
            <a:endParaRPr lang="en-US" altLang="en-US"/>
          </a:p>
        </p:txBody>
      </p:sp>
      <p:sp>
        <p:nvSpPr>
          <p:cNvPr id="20487" name="Text Box 7"/>
          <p:cNvSpPr txBox="1">
            <a:spLocks noChangeArrowheads="1"/>
          </p:cNvSpPr>
          <p:nvPr/>
        </p:nvSpPr>
        <p:spPr bwMode="auto">
          <a:xfrm>
            <a:off x="2908300" y="5105401"/>
            <a:ext cx="1327150"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eaLnBrk="1" hangingPunct="1"/>
            <a:r>
              <a:rPr lang="en-GB" altLang="en-US"/>
              <a:t>Networking</a:t>
            </a:r>
            <a:endParaRPr lang="en-US" altLang="en-US"/>
          </a:p>
        </p:txBody>
      </p:sp>
      <p:sp>
        <p:nvSpPr>
          <p:cNvPr id="20488" name="Text Box 8"/>
          <p:cNvSpPr txBox="1">
            <a:spLocks noChangeArrowheads="1"/>
          </p:cNvSpPr>
          <p:nvPr/>
        </p:nvSpPr>
        <p:spPr bwMode="auto">
          <a:xfrm>
            <a:off x="8112125" y="5157788"/>
            <a:ext cx="1377950"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eaLnBrk="1" hangingPunct="1"/>
            <a:r>
              <a:rPr lang="en-GB" altLang="en-US"/>
              <a:t>Counselling</a:t>
            </a:r>
            <a:endParaRPr lang="en-US" altLang="en-US"/>
          </a:p>
        </p:txBody>
      </p:sp>
    </p:spTree>
    <p:extLst>
      <p:ext uri="{BB962C8B-B14F-4D97-AF65-F5344CB8AC3E}">
        <p14:creationId xmlns:p14="http://schemas.microsoft.com/office/powerpoint/2010/main" val="1995006123"/>
      </p:ext>
    </p:extLst>
  </p:cSld>
  <p:clrMapOvr>
    <a:masterClrMapping/>
  </p:clrMapOvr>
  <p:transition>
    <p:wedge/>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51" presetClass="entr" presetSubtype="0" fill="hold" grpId="0" nodeType="withEffect">
                                  <p:stCondLst>
                                    <p:cond delay="0"/>
                                  </p:stCondLst>
                                  <p:childTnLst>
                                    <p:set>
                                      <p:cBhvr>
                                        <p:cTn id="6" dur="1" fill="hold">
                                          <p:stCondLst>
                                            <p:cond delay="0"/>
                                          </p:stCondLst>
                                        </p:cTn>
                                        <p:tgtEl>
                                          <p:spTgt spid="20482"/>
                                        </p:tgtEl>
                                        <p:attrNameLst>
                                          <p:attrName>style.visibility</p:attrName>
                                        </p:attrNameLst>
                                      </p:cBhvr>
                                      <p:to>
                                        <p:strVal val="visible"/>
                                      </p:to>
                                    </p:set>
                                    <p:animEffect transition="in" filter="fade">
                                      <p:cBhvr>
                                        <p:cTn id="7" dur="768" decel="100000"/>
                                        <p:tgtEl>
                                          <p:spTgt spid="20482"/>
                                        </p:tgtEl>
                                      </p:cBhvr>
                                    </p:animEffect>
                                    <p:animScale>
                                      <p:cBhvr>
                                        <p:cTn id="8" dur="768" decel="100000"/>
                                        <p:tgtEl>
                                          <p:spTgt spid="20482"/>
                                        </p:tgtEl>
                                      </p:cBhvr>
                                      <p:from x="10000" y="10000"/>
                                      <p:to x="200000" y="450000"/>
                                    </p:animScale>
                                    <p:animScale>
                                      <p:cBhvr>
                                        <p:cTn id="9" dur="1230" accel="100000" fill="hold">
                                          <p:stCondLst>
                                            <p:cond delay="768"/>
                                          </p:stCondLst>
                                        </p:cTn>
                                        <p:tgtEl>
                                          <p:spTgt spid="20482"/>
                                        </p:tgtEl>
                                      </p:cBhvr>
                                      <p:from x="200000" y="450000"/>
                                      <p:to x="100000" y="100000"/>
                                    </p:animScale>
                                    <p:set>
                                      <p:cBhvr>
                                        <p:cTn id="10" dur="768" fill="hold"/>
                                        <p:tgtEl>
                                          <p:spTgt spid="20482"/>
                                        </p:tgtEl>
                                        <p:attrNameLst>
                                          <p:attrName>ppt_x</p:attrName>
                                        </p:attrNameLst>
                                      </p:cBhvr>
                                      <p:to>
                                        <p:strVal val="(0.5)"/>
                                      </p:to>
                                    </p:set>
                                    <p:anim from="(0.5)" to="(#ppt_x)" calcmode="lin" valueType="num">
                                      <p:cBhvr>
                                        <p:cTn id="11" dur="1230" accel="100000" fill="hold">
                                          <p:stCondLst>
                                            <p:cond delay="768"/>
                                          </p:stCondLst>
                                        </p:cTn>
                                        <p:tgtEl>
                                          <p:spTgt spid="20482"/>
                                        </p:tgtEl>
                                        <p:attrNameLst>
                                          <p:attrName>ppt_x</p:attrName>
                                        </p:attrNameLst>
                                      </p:cBhvr>
                                    </p:anim>
                                    <p:set>
                                      <p:cBhvr>
                                        <p:cTn id="12" dur="768" fill="hold"/>
                                        <p:tgtEl>
                                          <p:spTgt spid="20482"/>
                                        </p:tgtEl>
                                        <p:attrNameLst>
                                          <p:attrName>ppt_y</p:attrName>
                                        </p:attrNameLst>
                                      </p:cBhvr>
                                      <p:to>
                                        <p:strVal val="(#ppt_y+0.4)"/>
                                      </p:to>
                                    </p:set>
                                    <p:anim from="(#ppt_y+0.4)" to="(#ppt_y)" calcmode="lin" valueType="num">
                                      <p:cBhvr>
                                        <p:cTn id="13" dur="1230" accel="100000" fill="hold">
                                          <p:stCondLst>
                                            <p:cond delay="768"/>
                                          </p:stCondLst>
                                        </p:cTn>
                                        <p:tgtEl>
                                          <p:spTgt spid="20482"/>
                                        </p:tgtEl>
                                        <p:attrNameLst>
                                          <p:attrName>ppt_y</p:attrName>
                                        </p:attrNameLst>
                                      </p:cBhvr>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482"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981200" y="274638"/>
            <a:ext cx="8229600" cy="796908"/>
          </a:xfrm>
        </p:spPr>
        <p:txBody>
          <a:bodyPr>
            <a:normAutofit/>
          </a:bodyPr>
          <a:lstStyle/>
          <a:p>
            <a:r>
              <a:rPr lang="en-GB" dirty="0"/>
              <a:t>The Generic mentoring process</a:t>
            </a:r>
          </a:p>
        </p:txBody>
      </p:sp>
      <p:graphicFrame>
        <p:nvGraphicFramePr>
          <p:cNvPr id="4" name="Content Placeholder 3"/>
          <p:cNvGraphicFramePr>
            <a:graphicFrameLocks noGrp="1"/>
          </p:cNvGraphicFramePr>
          <p:nvPr>
            <p:ph idx="1"/>
            <p:extLst/>
          </p:nvPr>
        </p:nvGraphicFramePr>
        <p:xfrm>
          <a:off x="2152650" y="1214423"/>
          <a:ext cx="7801002" cy="395357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p:cNvSpPr txBox="1"/>
          <p:nvPr/>
        </p:nvSpPr>
        <p:spPr>
          <a:xfrm>
            <a:off x="7389845" y="5708160"/>
            <a:ext cx="4161453" cy="461665"/>
          </a:xfrm>
          <a:prstGeom prst="rect">
            <a:avLst/>
          </a:prstGeom>
          <a:noFill/>
        </p:spPr>
        <p:txBody>
          <a:bodyPr wrap="square" rtlCol="0">
            <a:spAutoFit/>
          </a:bodyPr>
          <a:lstStyle/>
          <a:p>
            <a:r>
              <a:rPr lang="en-GB" sz="2400" dirty="0" err="1"/>
              <a:t>Parsloe</a:t>
            </a:r>
            <a:r>
              <a:rPr lang="en-GB" sz="2400" dirty="0"/>
              <a:t> and </a:t>
            </a:r>
            <a:r>
              <a:rPr lang="en-GB" sz="2400" dirty="0" err="1" smtClean="0"/>
              <a:t>Leedham</a:t>
            </a:r>
            <a:r>
              <a:rPr lang="en-GB" sz="2400" dirty="0" smtClean="0"/>
              <a:t> 2009</a:t>
            </a:r>
            <a:endParaRPr lang="en-GB" sz="2400" dirty="0"/>
          </a:p>
        </p:txBody>
      </p:sp>
    </p:spTree>
    <p:extLst>
      <p:ext uri="{BB962C8B-B14F-4D97-AF65-F5344CB8AC3E}">
        <p14:creationId xmlns:p14="http://schemas.microsoft.com/office/powerpoint/2010/main" val="36178889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circle(in)">
                                      <p:cBhvr>
                                        <p:cTn id="7"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524000" y="83416"/>
            <a:ext cx="8964488" cy="994172"/>
          </a:xfrm>
        </p:spPr>
        <p:txBody>
          <a:bodyPr>
            <a:normAutofit fontScale="90000"/>
          </a:bodyPr>
          <a:lstStyle/>
          <a:p>
            <a:r>
              <a:rPr lang="en-GB" dirty="0"/>
              <a:t>Corporate and qualification mentoring </a:t>
            </a:r>
          </a:p>
        </p:txBody>
      </p:sp>
      <p:graphicFrame>
        <p:nvGraphicFramePr>
          <p:cNvPr id="4" name="Content Placeholder 3"/>
          <p:cNvGraphicFramePr>
            <a:graphicFrameLocks noGrp="1"/>
          </p:cNvGraphicFramePr>
          <p:nvPr>
            <p:ph idx="1"/>
            <p:extLst/>
          </p:nvPr>
        </p:nvGraphicFramePr>
        <p:xfrm>
          <a:off x="2181129" y="1551178"/>
          <a:ext cx="7886700" cy="326350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p:cNvSpPr txBox="1"/>
          <p:nvPr/>
        </p:nvSpPr>
        <p:spPr>
          <a:xfrm>
            <a:off x="8180810" y="6129984"/>
            <a:ext cx="3575761" cy="400110"/>
          </a:xfrm>
          <a:prstGeom prst="rect">
            <a:avLst/>
          </a:prstGeom>
          <a:noFill/>
        </p:spPr>
        <p:txBody>
          <a:bodyPr wrap="square" rtlCol="0">
            <a:spAutoFit/>
          </a:bodyPr>
          <a:lstStyle/>
          <a:p>
            <a:r>
              <a:rPr lang="en-GB" sz="2000" dirty="0" err="1">
                <a:solidFill>
                  <a:prstClr val="black"/>
                </a:solidFill>
              </a:rPr>
              <a:t>Parsloe</a:t>
            </a:r>
            <a:r>
              <a:rPr lang="en-GB" sz="2000" dirty="0">
                <a:solidFill>
                  <a:prstClr val="black"/>
                </a:solidFill>
              </a:rPr>
              <a:t> and </a:t>
            </a:r>
            <a:r>
              <a:rPr lang="en-GB" sz="2000" dirty="0" err="1" smtClean="0">
                <a:solidFill>
                  <a:prstClr val="black"/>
                </a:solidFill>
              </a:rPr>
              <a:t>Leedham</a:t>
            </a:r>
            <a:r>
              <a:rPr lang="en-GB" sz="2000" dirty="0" smtClean="0">
                <a:solidFill>
                  <a:prstClr val="black"/>
                </a:solidFill>
              </a:rPr>
              <a:t> 2009</a:t>
            </a:r>
            <a:endParaRPr lang="en-GB" sz="2000" dirty="0">
              <a:solidFill>
                <a:prstClr val="black"/>
              </a:solidFill>
            </a:endParaRPr>
          </a:p>
        </p:txBody>
      </p:sp>
      <p:pic>
        <p:nvPicPr>
          <p:cNvPr id="6" name="Picture 5"/>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7210737" y="1077589"/>
            <a:ext cx="1203404" cy="1537683"/>
          </a:xfrm>
          <a:prstGeom prst="rect">
            <a:avLst/>
          </a:prstGeom>
        </p:spPr>
      </p:pic>
      <p:pic>
        <p:nvPicPr>
          <p:cNvPr id="7" name="Picture 6"/>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5572098" y="4920460"/>
            <a:ext cx="1104762" cy="1209524"/>
          </a:xfrm>
          <a:prstGeom prst="rect">
            <a:avLst/>
          </a:prstGeom>
        </p:spPr>
      </p:pic>
      <p:pic>
        <p:nvPicPr>
          <p:cNvPr id="8" name="Picture 7"/>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1775521" y="2815353"/>
            <a:ext cx="2143125" cy="1428750"/>
          </a:xfrm>
          <a:prstGeom prst="rect">
            <a:avLst/>
          </a:prstGeom>
        </p:spPr>
      </p:pic>
      <p:pic>
        <p:nvPicPr>
          <p:cNvPr id="9" name="Picture 8"/>
          <p:cNvPicPr>
            <a:picLocks noChangeAspect="1"/>
          </p:cNvPicPr>
          <p:nvPr/>
        </p:nvPicPr>
        <p:blipFill>
          <a:blip r:embed="rId11"/>
          <a:stretch>
            <a:fillRect/>
          </a:stretch>
        </p:blipFill>
        <p:spPr>
          <a:xfrm>
            <a:off x="8442864" y="2815353"/>
            <a:ext cx="1843088" cy="1350169"/>
          </a:xfrm>
          <a:prstGeom prst="rect">
            <a:avLst/>
          </a:prstGeom>
        </p:spPr>
      </p:pic>
    </p:spTree>
    <p:extLst>
      <p:ext uri="{BB962C8B-B14F-4D97-AF65-F5344CB8AC3E}">
        <p14:creationId xmlns:p14="http://schemas.microsoft.com/office/powerpoint/2010/main" val="21218526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a:t>
            </a:r>
            <a:endParaRPr lang="en-US" dirty="0"/>
          </a:p>
        </p:txBody>
      </p:sp>
      <p:sp>
        <p:nvSpPr>
          <p:cNvPr id="3" name="Content Placeholder 2"/>
          <p:cNvSpPr>
            <a:spLocks noGrp="1"/>
          </p:cNvSpPr>
          <p:nvPr>
            <p:ph idx="1"/>
          </p:nvPr>
        </p:nvSpPr>
        <p:spPr/>
        <p:txBody>
          <a:bodyPr/>
          <a:lstStyle/>
          <a:p>
            <a:r>
              <a:rPr lang="en-GB" dirty="0" err="1"/>
              <a:t>Parsloe</a:t>
            </a:r>
            <a:r>
              <a:rPr lang="en-GB" dirty="0"/>
              <a:t> and </a:t>
            </a:r>
            <a:r>
              <a:rPr lang="en-GB" dirty="0" err="1"/>
              <a:t>Leedham</a:t>
            </a:r>
            <a:r>
              <a:rPr lang="en-GB" dirty="0"/>
              <a:t> (2009) Coaching and Mentoring Practical conversations to improve learning</a:t>
            </a:r>
          </a:p>
          <a:p>
            <a:r>
              <a:rPr lang="en-US" dirty="0" err="1" smtClean="0"/>
              <a:t>Alred</a:t>
            </a:r>
            <a:r>
              <a:rPr lang="en-US" dirty="0" smtClean="0"/>
              <a:t>, </a:t>
            </a:r>
            <a:r>
              <a:rPr lang="en-US" dirty="0"/>
              <a:t>G., </a:t>
            </a:r>
            <a:r>
              <a:rPr lang="en-US" dirty="0" smtClean="0"/>
              <a:t>Garvey, </a:t>
            </a:r>
            <a:r>
              <a:rPr lang="en-US" dirty="0"/>
              <a:t>B. and </a:t>
            </a:r>
            <a:r>
              <a:rPr lang="en-US" dirty="0" smtClean="0"/>
              <a:t>Smith, </a:t>
            </a:r>
            <a:r>
              <a:rPr lang="en-US" dirty="0"/>
              <a:t>R (1998) </a:t>
            </a:r>
            <a:r>
              <a:rPr lang="en-US" dirty="0" smtClean="0"/>
              <a:t>Mentoring pocketbook. </a:t>
            </a:r>
            <a:r>
              <a:rPr lang="en-US" dirty="0"/>
              <a:t>Alresford: </a:t>
            </a:r>
            <a:r>
              <a:rPr lang="en-US" dirty="0" smtClean="0"/>
              <a:t>Management </a:t>
            </a:r>
            <a:r>
              <a:rPr lang="en-US" dirty="0"/>
              <a:t>Pocketbooks. </a:t>
            </a:r>
          </a:p>
          <a:p>
            <a:r>
              <a:rPr lang="en-US" dirty="0"/>
              <a:t>Clutterbuck, D. (2004) Everyone Needs a Mentor: Fostering talent in your </a:t>
            </a:r>
            <a:r>
              <a:rPr lang="en-US" dirty="0" err="1"/>
              <a:t>organisation</a:t>
            </a:r>
            <a:r>
              <a:rPr lang="en-US" dirty="0"/>
              <a:t>. London: CIPD. 	</a:t>
            </a:r>
          </a:p>
          <a:p>
            <a:endParaRPr lang="en-US" dirty="0"/>
          </a:p>
        </p:txBody>
      </p:sp>
    </p:spTree>
    <p:extLst>
      <p:ext uri="{BB962C8B-B14F-4D97-AF65-F5344CB8AC3E}">
        <p14:creationId xmlns:p14="http://schemas.microsoft.com/office/powerpoint/2010/main" val="583113856"/>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2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624</TotalTime>
  <Words>463</Words>
  <Application>Microsoft Office PowerPoint</Application>
  <PresentationFormat>Widescreen</PresentationFormat>
  <Paragraphs>79</Paragraphs>
  <Slides>12</Slides>
  <Notes>3</Notes>
  <HiddenSlides>0</HiddenSlides>
  <MMClips>0</MMClips>
  <ScaleCrop>false</ScaleCrop>
  <HeadingPairs>
    <vt:vector size="6" baseType="variant">
      <vt:variant>
        <vt:lpstr>Fonts Used</vt:lpstr>
      </vt:variant>
      <vt:variant>
        <vt:i4>3</vt:i4>
      </vt:variant>
      <vt:variant>
        <vt:lpstr>Theme</vt:lpstr>
      </vt:variant>
      <vt:variant>
        <vt:i4>3</vt:i4>
      </vt:variant>
      <vt:variant>
        <vt:lpstr>Slide Titles</vt:lpstr>
      </vt:variant>
      <vt:variant>
        <vt:i4>12</vt:i4>
      </vt:variant>
    </vt:vector>
  </HeadingPairs>
  <TitlesOfParts>
    <vt:vector size="18" baseType="lpstr">
      <vt:lpstr>Arial</vt:lpstr>
      <vt:lpstr>Calibri</vt:lpstr>
      <vt:lpstr>Myriad Pro</vt:lpstr>
      <vt:lpstr>20140311PresentationUWTSDTemplate</vt:lpstr>
      <vt:lpstr>1_20140311PresentationUWTSDTemplate</vt:lpstr>
      <vt:lpstr>2_20140311PresentationUWTSDTemplate</vt:lpstr>
      <vt:lpstr>Mentoring - theories, roles, types and models</vt:lpstr>
      <vt:lpstr>What is mentoring?</vt:lpstr>
      <vt:lpstr>PowerPoint Presentation</vt:lpstr>
      <vt:lpstr>The role of the workplace mentor is:</vt:lpstr>
      <vt:lpstr>Benefits</vt:lpstr>
      <vt:lpstr>Different types of mentoring activity</vt:lpstr>
      <vt:lpstr>Common forms of mentoring</vt:lpstr>
      <vt:lpstr>Alred’s Model</vt:lpstr>
      <vt:lpstr>Clutterbuck’s Developmental Mentoring Model</vt:lpstr>
      <vt:lpstr>The Generic mentoring process</vt:lpstr>
      <vt:lpstr>Corporate and qualification mentoring </vt:lpstr>
      <vt:lpstr>References</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Mentoring - theories, roles, types and models</dc:title>
  <dc:creator>Mair O'connor</dc:creator>
  <cp:lastModifiedBy>Mair O'connor</cp:lastModifiedBy>
  <cp:revision>4</cp:revision>
  <cp:lastPrinted>2018-04-25T08:32:54Z</cp:lastPrinted>
  <dcterms:created xsi:type="dcterms:W3CDTF">2018-04-18T15:04:28Z</dcterms:created>
  <dcterms:modified xsi:type="dcterms:W3CDTF">2018-04-25T11:53:12Z</dcterms:modified>
</cp:coreProperties>
</file>