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366" r:id="rId5"/>
    <p:sldId id="271" r:id="rId6"/>
    <p:sldId id="272" r:id="rId7"/>
    <p:sldId id="274" r:id="rId8"/>
    <p:sldId id="384" r:id="rId9"/>
    <p:sldId id="378" r:id="rId10"/>
    <p:sldId id="379" r:id="rId11"/>
    <p:sldId id="375" r:id="rId12"/>
    <p:sldId id="383" r:id="rId13"/>
    <p:sldId id="380" r:id="rId14"/>
    <p:sldId id="382" r:id="rId15"/>
    <p:sldId id="385" r:id="rId16"/>
    <p:sldId id="386" r:id="rId17"/>
    <p:sldId id="263" r:id="rId18"/>
    <p:sldId id="266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A737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4ADABAD-349D-476A-A537-D30D68EB4957}" v="2" dt="2026-07-12T22:00:24.26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2309" autoAdjust="0"/>
    <p:restoredTop sz="94660"/>
  </p:normalViewPr>
  <p:slideViewPr>
    <p:cSldViewPr snapToGrid="0">
      <p:cViewPr varScale="1">
        <p:scale>
          <a:sx n="63" d="100"/>
          <a:sy n="63" d="100"/>
        </p:scale>
        <p:origin x="524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microsoft.com/office/2015/10/relationships/revisionInfo" Target="revisionInfo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7ED8627-2BED-4A6D-9719-98EEFB605DC2}" type="doc">
      <dgm:prSet loTypeId="urn:microsoft.com/office/officeart/2005/8/layout/default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B33C60DD-C431-4356-B715-467923A36427}">
      <dgm:prSet/>
      <dgm:spPr>
        <a:solidFill>
          <a:schemeClr val="accent1"/>
        </a:solidFill>
        <a:ln>
          <a:noFill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>
            <a:rot lat="0" lon="0" rev="0"/>
          </a:camera>
          <a:lightRig rig="balanced" dir="t">
            <a:rot lat="0" lon="0" rev="8700000"/>
          </a:lightRig>
        </a:scene3d>
        <a:sp3d>
          <a:bevelT w="190500" h="38100"/>
        </a:sp3d>
      </dgm:spPr>
      <dgm:t>
        <a:bodyPr/>
        <a:lstStyle/>
        <a:p>
          <a:r>
            <a:rPr lang="en-GB" dirty="0"/>
            <a:t>Introduction</a:t>
          </a:r>
          <a:endParaRPr lang="en-US" dirty="0"/>
        </a:p>
      </dgm:t>
    </dgm:pt>
    <dgm:pt modelId="{BEAB97FF-8A71-4C1D-9A69-89A26D61E6D3}" type="parTrans" cxnId="{BD026916-4146-47FE-96E7-90FEF0DED219}">
      <dgm:prSet/>
      <dgm:spPr/>
      <dgm:t>
        <a:bodyPr/>
        <a:lstStyle/>
        <a:p>
          <a:endParaRPr lang="en-US"/>
        </a:p>
      </dgm:t>
    </dgm:pt>
    <dgm:pt modelId="{4F03180F-5E6B-4AB7-86DF-E0275569AC85}" type="sibTrans" cxnId="{BD026916-4146-47FE-96E7-90FEF0DED219}">
      <dgm:prSet/>
      <dgm:spPr/>
      <dgm:t>
        <a:bodyPr/>
        <a:lstStyle/>
        <a:p>
          <a:endParaRPr lang="en-US"/>
        </a:p>
      </dgm:t>
    </dgm:pt>
    <dgm:pt modelId="{BFEC9EFE-E7C3-4819-9F39-8E3150C66344}">
      <dgm:prSet/>
      <dgm:spPr>
        <a:solidFill>
          <a:schemeClr val="accent1"/>
        </a:solidFill>
        <a:ln>
          <a:noFill/>
        </a:ln>
        <a:effectLst>
          <a:outerShdw blurRad="44450" dist="27940" dir="5400000" algn="ctr">
            <a:srgbClr val="000000">
              <a:alpha val="3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8700000"/>
          </a:lightRig>
        </a:scene3d>
        <a:sp3d>
          <a:bevelT w="190500" h="38100"/>
        </a:sp3d>
      </dgm:spPr>
      <dgm:t>
        <a:bodyPr/>
        <a:lstStyle/>
        <a:p>
          <a:r>
            <a:rPr lang="en-GB" dirty="0"/>
            <a:t>How to overcome the barriers</a:t>
          </a:r>
          <a:endParaRPr lang="en-US" dirty="0"/>
        </a:p>
      </dgm:t>
    </dgm:pt>
    <dgm:pt modelId="{67D68D53-9FB3-456F-846A-275C62ED9256}" type="parTrans" cxnId="{192A6FB9-DE92-4A29-842D-2940261740EE}">
      <dgm:prSet/>
      <dgm:spPr/>
      <dgm:t>
        <a:bodyPr/>
        <a:lstStyle/>
        <a:p>
          <a:endParaRPr lang="en-US"/>
        </a:p>
      </dgm:t>
    </dgm:pt>
    <dgm:pt modelId="{4389A65E-8380-4A7F-9E66-78CB80E93BEA}" type="sibTrans" cxnId="{192A6FB9-DE92-4A29-842D-2940261740EE}">
      <dgm:prSet/>
      <dgm:spPr/>
      <dgm:t>
        <a:bodyPr/>
        <a:lstStyle/>
        <a:p>
          <a:endParaRPr lang="en-US"/>
        </a:p>
      </dgm:t>
    </dgm:pt>
    <dgm:pt modelId="{0CE4A49D-5260-49C6-97C3-73BEC2AF7059}">
      <dgm:prSet/>
      <dgm:spPr>
        <a:solidFill>
          <a:schemeClr val="accent1"/>
        </a:solidFill>
        <a:ln>
          <a:noFill/>
        </a:ln>
        <a:effectLst>
          <a:outerShdw blurRad="44450" dist="27940" dir="5400000" algn="ctr">
            <a:srgbClr val="000000">
              <a:alpha val="3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8700000"/>
          </a:lightRig>
        </a:scene3d>
        <a:sp3d>
          <a:bevelT w="190500" h="38100"/>
        </a:sp3d>
      </dgm:spPr>
      <dgm:t>
        <a:bodyPr/>
        <a:lstStyle/>
        <a:p>
          <a:r>
            <a:rPr lang="en-GB" dirty="0"/>
            <a:t>Identify relevant theories </a:t>
          </a:r>
          <a:endParaRPr lang="en-US" dirty="0"/>
        </a:p>
      </dgm:t>
    </dgm:pt>
    <dgm:pt modelId="{24B438B2-AFEB-40FD-BFD5-82D2B0A8CE11}" type="parTrans" cxnId="{ECA836E1-691F-4089-B74A-C82FE870903C}">
      <dgm:prSet/>
      <dgm:spPr/>
      <dgm:t>
        <a:bodyPr/>
        <a:lstStyle/>
        <a:p>
          <a:endParaRPr lang="en-US"/>
        </a:p>
      </dgm:t>
    </dgm:pt>
    <dgm:pt modelId="{B74BD3BA-509D-4FBF-93C9-91ECAB695D01}" type="sibTrans" cxnId="{ECA836E1-691F-4089-B74A-C82FE870903C}">
      <dgm:prSet/>
      <dgm:spPr/>
      <dgm:t>
        <a:bodyPr/>
        <a:lstStyle/>
        <a:p>
          <a:endParaRPr lang="en-US"/>
        </a:p>
      </dgm:t>
    </dgm:pt>
    <dgm:pt modelId="{DC2E6CD1-1DE5-4AFA-860E-E91546E6BBBB}">
      <dgm:prSet/>
      <dgm:spPr>
        <a:solidFill>
          <a:schemeClr val="accent1"/>
        </a:solidFill>
        <a:ln>
          <a:noFill/>
        </a:ln>
        <a:effectLst>
          <a:outerShdw blurRad="44450" dist="27940" dir="5400000" algn="ctr">
            <a:srgbClr val="000000">
              <a:alpha val="3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8700000"/>
          </a:lightRig>
        </a:scene3d>
        <a:sp3d>
          <a:bevelT w="190500" h="38100"/>
        </a:sp3d>
      </dgm:spPr>
      <dgm:t>
        <a:bodyPr/>
        <a:lstStyle/>
        <a:p>
          <a:r>
            <a:rPr lang="en-GB" dirty="0"/>
            <a:t>Explain the barriers </a:t>
          </a:r>
          <a:endParaRPr lang="en-US" dirty="0"/>
        </a:p>
      </dgm:t>
    </dgm:pt>
    <dgm:pt modelId="{D389F345-DAE9-4160-A97E-CA21C00CAEAE}" type="parTrans" cxnId="{C5773591-A5B2-4687-BEBB-C656DE746988}">
      <dgm:prSet/>
      <dgm:spPr/>
      <dgm:t>
        <a:bodyPr/>
        <a:lstStyle/>
        <a:p>
          <a:endParaRPr lang="en-US"/>
        </a:p>
      </dgm:t>
    </dgm:pt>
    <dgm:pt modelId="{A9D17961-91CB-4C27-BD4C-76184645EDD8}" type="sibTrans" cxnId="{C5773591-A5B2-4687-BEBB-C656DE746988}">
      <dgm:prSet/>
      <dgm:spPr/>
      <dgm:t>
        <a:bodyPr/>
        <a:lstStyle/>
        <a:p>
          <a:endParaRPr lang="en-US"/>
        </a:p>
      </dgm:t>
    </dgm:pt>
    <dgm:pt modelId="{1B44F97E-6A3E-4623-A8DF-8CE405859133}">
      <dgm:prSet/>
      <dgm:spPr>
        <a:solidFill>
          <a:schemeClr val="accent1"/>
        </a:solidFill>
        <a:ln>
          <a:noFill/>
        </a:ln>
        <a:effectLst>
          <a:outerShdw blurRad="44450" dist="27940" dir="5400000" algn="ctr">
            <a:srgbClr val="000000">
              <a:alpha val="3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8700000"/>
          </a:lightRig>
        </a:scene3d>
        <a:sp3d>
          <a:bevelT w="190500" h="38100"/>
        </a:sp3d>
      </dgm:spPr>
      <dgm:t>
        <a:bodyPr/>
        <a:lstStyle/>
        <a:p>
          <a:r>
            <a:rPr lang="en-GB" dirty="0"/>
            <a:t>Suggestions</a:t>
          </a:r>
          <a:endParaRPr lang="en-US" dirty="0"/>
        </a:p>
      </dgm:t>
    </dgm:pt>
    <dgm:pt modelId="{4FF958F7-98EA-42B3-854E-7DEAAB7EB7C8}" type="parTrans" cxnId="{A6586E33-0929-49DB-A553-0A6EBCE74D3F}">
      <dgm:prSet/>
      <dgm:spPr/>
      <dgm:t>
        <a:bodyPr/>
        <a:lstStyle/>
        <a:p>
          <a:endParaRPr lang="en-US"/>
        </a:p>
      </dgm:t>
    </dgm:pt>
    <dgm:pt modelId="{BD8EE946-E055-4BF2-B9E2-F6173BECDD67}" type="sibTrans" cxnId="{A6586E33-0929-49DB-A553-0A6EBCE74D3F}">
      <dgm:prSet/>
      <dgm:spPr/>
      <dgm:t>
        <a:bodyPr/>
        <a:lstStyle/>
        <a:p>
          <a:endParaRPr lang="en-US"/>
        </a:p>
      </dgm:t>
    </dgm:pt>
    <dgm:pt modelId="{61679AAE-ED7D-4E99-A541-8EBAA54BDA7E}">
      <dgm:prSet/>
      <dgm:spPr>
        <a:solidFill>
          <a:schemeClr val="accent1"/>
        </a:solidFill>
        <a:ln>
          <a:noFill/>
        </a:ln>
        <a:effectLst>
          <a:outerShdw blurRad="44450" dist="27940" dir="5400000" algn="ctr">
            <a:srgbClr val="000000">
              <a:alpha val="3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8700000"/>
          </a:lightRig>
        </a:scene3d>
        <a:sp3d>
          <a:bevelT w="190500" h="38100"/>
        </a:sp3d>
      </dgm:spPr>
      <dgm:t>
        <a:bodyPr/>
        <a:lstStyle/>
        <a:p>
          <a:r>
            <a:rPr lang="en-GB" dirty="0"/>
            <a:t>Conclusions </a:t>
          </a:r>
          <a:endParaRPr lang="en-US" dirty="0"/>
        </a:p>
      </dgm:t>
    </dgm:pt>
    <dgm:pt modelId="{3163817D-AF2A-42A6-94B3-CD874E06A22F}" type="parTrans" cxnId="{3C6254E6-0CE8-4E46-8C10-9D0B97DEDA96}">
      <dgm:prSet/>
      <dgm:spPr/>
      <dgm:t>
        <a:bodyPr/>
        <a:lstStyle/>
        <a:p>
          <a:endParaRPr lang="en-US"/>
        </a:p>
      </dgm:t>
    </dgm:pt>
    <dgm:pt modelId="{2332942A-9484-4448-A021-41BF5169DDA6}" type="sibTrans" cxnId="{3C6254E6-0CE8-4E46-8C10-9D0B97DEDA96}">
      <dgm:prSet/>
      <dgm:spPr/>
      <dgm:t>
        <a:bodyPr/>
        <a:lstStyle/>
        <a:p>
          <a:endParaRPr lang="en-US"/>
        </a:p>
      </dgm:t>
    </dgm:pt>
    <dgm:pt modelId="{53A237F0-5929-4621-BD17-2937D11A6AFD}" type="pres">
      <dgm:prSet presAssocID="{D7ED8627-2BED-4A6D-9719-98EEFB605DC2}" presName="diagram" presStyleCnt="0">
        <dgm:presLayoutVars>
          <dgm:dir/>
          <dgm:resizeHandles val="exact"/>
        </dgm:presLayoutVars>
      </dgm:prSet>
      <dgm:spPr/>
    </dgm:pt>
    <dgm:pt modelId="{A76A5EF2-38A4-4FC8-84CC-0416AAD14BD5}" type="pres">
      <dgm:prSet presAssocID="{B33C60DD-C431-4356-B715-467923A36427}" presName="node" presStyleLbl="node1" presStyleIdx="0" presStyleCnt="6">
        <dgm:presLayoutVars>
          <dgm:bulletEnabled val="1"/>
        </dgm:presLayoutVars>
      </dgm:prSet>
      <dgm:spPr/>
    </dgm:pt>
    <dgm:pt modelId="{DE4A8A78-28AB-419D-9BC7-323999435038}" type="pres">
      <dgm:prSet presAssocID="{4F03180F-5E6B-4AB7-86DF-E0275569AC85}" presName="sibTrans" presStyleCnt="0"/>
      <dgm:spPr/>
    </dgm:pt>
    <dgm:pt modelId="{0B303420-2380-443F-8D67-FBCF25F73C91}" type="pres">
      <dgm:prSet presAssocID="{BFEC9EFE-E7C3-4819-9F39-8E3150C66344}" presName="node" presStyleLbl="node1" presStyleIdx="1" presStyleCnt="6">
        <dgm:presLayoutVars>
          <dgm:bulletEnabled val="1"/>
        </dgm:presLayoutVars>
      </dgm:prSet>
      <dgm:spPr/>
    </dgm:pt>
    <dgm:pt modelId="{56FC2C30-B0A2-414F-9C04-96D6018BE187}" type="pres">
      <dgm:prSet presAssocID="{4389A65E-8380-4A7F-9E66-78CB80E93BEA}" presName="sibTrans" presStyleCnt="0"/>
      <dgm:spPr/>
    </dgm:pt>
    <dgm:pt modelId="{0839233B-2E3F-4699-85FB-F3104B4708B8}" type="pres">
      <dgm:prSet presAssocID="{0CE4A49D-5260-49C6-97C3-73BEC2AF7059}" presName="node" presStyleLbl="node1" presStyleIdx="2" presStyleCnt="6">
        <dgm:presLayoutVars>
          <dgm:bulletEnabled val="1"/>
        </dgm:presLayoutVars>
      </dgm:prSet>
      <dgm:spPr/>
    </dgm:pt>
    <dgm:pt modelId="{D5BAFD44-DBE9-451C-8E5E-E970DA43A650}" type="pres">
      <dgm:prSet presAssocID="{B74BD3BA-509D-4FBF-93C9-91ECAB695D01}" presName="sibTrans" presStyleCnt="0"/>
      <dgm:spPr/>
    </dgm:pt>
    <dgm:pt modelId="{B7775B58-2A6C-4C33-BF8E-D473E6F030ED}" type="pres">
      <dgm:prSet presAssocID="{DC2E6CD1-1DE5-4AFA-860E-E91546E6BBBB}" presName="node" presStyleLbl="node1" presStyleIdx="3" presStyleCnt="6">
        <dgm:presLayoutVars>
          <dgm:bulletEnabled val="1"/>
        </dgm:presLayoutVars>
      </dgm:prSet>
      <dgm:spPr/>
    </dgm:pt>
    <dgm:pt modelId="{459E02B9-2B32-4784-A785-CF322F90C428}" type="pres">
      <dgm:prSet presAssocID="{A9D17961-91CB-4C27-BD4C-76184645EDD8}" presName="sibTrans" presStyleCnt="0"/>
      <dgm:spPr/>
    </dgm:pt>
    <dgm:pt modelId="{AF3EF2FB-15F8-4C37-9E11-7E13E45C285F}" type="pres">
      <dgm:prSet presAssocID="{1B44F97E-6A3E-4623-A8DF-8CE405859133}" presName="node" presStyleLbl="node1" presStyleIdx="4" presStyleCnt="6">
        <dgm:presLayoutVars>
          <dgm:bulletEnabled val="1"/>
        </dgm:presLayoutVars>
      </dgm:prSet>
      <dgm:spPr/>
    </dgm:pt>
    <dgm:pt modelId="{04DB6476-3A0B-451A-B158-9B0D50191BAA}" type="pres">
      <dgm:prSet presAssocID="{BD8EE946-E055-4BF2-B9E2-F6173BECDD67}" presName="sibTrans" presStyleCnt="0"/>
      <dgm:spPr/>
    </dgm:pt>
    <dgm:pt modelId="{E9DE75FA-7CDB-452E-BC08-443BF6D837A0}" type="pres">
      <dgm:prSet presAssocID="{61679AAE-ED7D-4E99-A541-8EBAA54BDA7E}" presName="node" presStyleLbl="node1" presStyleIdx="5" presStyleCnt="6">
        <dgm:presLayoutVars>
          <dgm:bulletEnabled val="1"/>
        </dgm:presLayoutVars>
      </dgm:prSet>
      <dgm:spPr/>
    </dgm:pt>
  </dgm:ptLst>
  <dgm:cxnLst>
    <dgm:cxn modelId="{BD026916-4146-47FE-96E7-90FEF0DED219}" srcId="{D7ED8627-2BED-4A6D-9719-98EEFB605DC2}" destId="{B33C60DD-C431-4356-B715-467923A36427}" srcOrd="0" destOrd="0" parTransId="{BEAB97FF-8A71-4C1D-9A69-89A26D61E6D3}" sibTransId="{4F03180F-5E6B-4AB7-86DF-E0275569AC85}"/>
    <dgm:cxn modelId="{A6586E33-0929-49DB-A553-0A6EBCE74D3F}" srcId="{D7ED8627-2BED-4A6D-9719-98EEFB605DC2}" destId="{1B44F97E-6A3E-4623-A8DF-8CE405859133}" srcOrd="4" destOrd="0" parTransId="{4FF958F7-98EA-42B3-854E-7DEAAB7EB7C8}" sibTransId="{BD8EE946-E055-4BF2-B9E2-F6173BECDD67}"/>
    <dgm:cxn modelId="{DAFE5534-089C-4D62-9EFA-F238C7AB308E}" type="presOf" srcId="{D7ED8627-2BED-4A6D-9719-98EEFB605DC2}" destId="{53A237F0-5929-4621-BD17-2937D11A6AFD}" srcOrd="0" destOrd="0" presId="urn:microsoft.com/office/officeart/2005/8/layout/default"/>
    <dgm:cxn modelId="{4BD82342-624F-4EB2-9212-CBFC926EF7D6}" type="presOf" srcId="{B33C60DD-C431-4356-B715-467923A36427}" destId="{A76A5EF2-38A4-4FC8-84CC-0416AAD14BD5}" srcOrd="0" destOrd="0" presId="urn:microsoft.com/office/officeart/2005/8/layout/default"/>
    <dgm:cxn modelId="{CBC53C69-1E16-4F73-81D6-12DD62934BE3}" type="presOf" srcId="{BFEC9EFE-E7C3-4819-9F39-8E3150C66344}" destId="{0B303420-2380-443F-8D67-FBCF25F73C91}" srcOrd="0" destOrd="0" presId="urn:microsoft.com/office/officeart/2005/8/layout/default"/>
    <dgm:cxn modelId="{0BAB1F4D-605F-484B-B65E-9143A069382D}" type="presOf" srcId="{DC2E6CD1-1DE5-4AFA-860E-E91546E6BBBB}" destId="{B7775B58-2A6C-4C33-BF8E-D473E6F030ED}" srcOrd="0" destOrd="0" presId="urn:microsoft.com/office/officeart/2005/8/layout/default"/>
    <dgm:cxn modelId="{C5773591-A5B2-4687-BEBB-C656DE746988}" srcId="{D7ED8627-2BED-4A6D-9719-98EEFB605DC2}" destId="{DC2E6CD1-1DE5-4AFA-860E-E91546E6BBBB}" srcOrd="3" destOrd="0" parTransId="{D389F345-DAE9-4160-A97E-CA21C00CAEAE}" sibTransId="{A9D17961-91CB-4C27-BD4C-76184645EDD8}"/>
    <dgm:cxn modelId="{CCC73EA0-D5BC-47C6-B870-17A8D1207D17}" type="presOf" srcId="{61679AAE-ED7D-4E99-A541-8EBAA54BDA7E}" destId="{E9DE75FA-7CDB-452E-BC08-443BF6D837A0}" srcOrd="0" destOrd="0" presId="urn:microsoft.com/office/officeart/2005/8/layout/default"/>
    <dgm:cxn modelId="{CF4DA5A1-EE60-4933-A0FC-4141D3B09C19}" type="presOf" srcId="{1B44F97E-6A3E-4623-A8DF-8CE405859133}" destId="{AF3EF2FB-15F8-4C37-9E11-7E13E45C285F}" srcOrd="0" destOrd="0" presId="urn:microsoft.com/office/officeart/2005/8/layout/default"/>
    <dgm:cxn modelId="{192A6FB9-DE92-4A29-842D-2940261740EE}" srcId="{D7ED8627-2BED-4A6D-9719-98EEFB605DC2}" destId="{BFEC9EFE-E7C3-4819-9F39-8E3150C66344}" srcOrd="1" destOrd="0" parTransId="{67D68D53-9FB3-456F-846A-275C62ED9256}" sibTransId="{4389A65E-8380-4A7F-9E66-78CB80E93BEA}"/>
    <dgm:cxn modelId="{7A9C89DA-A260-426B-8871-ED99CAA94BDD}" type="presOf" srcId="{0CE4A49D-5260-49C6-97C3-73BEC2AF7059}" destId="{0839233B-2E3F-4699-85FB-F3104B4708B8}" srcOrd="0" destOrd="0" presId="urn:microsoft.com/office/officeart/2005/8/layout/default"/>
    <dgm:cxn modelId="{ECA836E1-691F-4089-B74A-C82FE870903C}" srcId="{D7ED8627-2BED-4A6D-9719-98EEFB605DC2}" destId="{0CE4A49D-5260-49C6-97C3-73BEC2AF7059}" srcOrd="2" destOrd="0" parTransId="{24B438B2-AFEB-40FD-BFD5-82D2B0A8CE11}" sibTransId="{B74BD3BA-509D-4FBF-93C9-91ECAB695D01}"/>
    <dgm:cxn modelId="{3C6254E6-0CE8-4E46-8C10-9D0B97DEDA96}" srcId="{D7ED8627-2BED-4A6D-9719-98EEFB605DC2}" destId="{61679AAE-ED7D-4E99-A541-8EBAA54BDA7E}" srcOrd="5" destOrd="0" parTransId="{3163817D-AF2A-42A6-94B3-CD874E06A22F}" sibTransId="{2332942A-9484-4448-A021-41BF5169DDA6}"/>
    <dgm:cxn modelId="{9ED2D787-5B7E-4B81-9CD2-AC681C0D8D4D}" type="presParOf" srcId="{53A237F0-5929-4621-BD17-2937D11A6AFD}" destId="{A76A5EF2-38A4-4FC8-84CC-0416AAD14BD5}" srcOrd="0" destOrd="0" presId="urn:microsoft.com/office/officeart/2005/8/layout/default"/>
    <dgm:cxn modelId="{0670D627-2D1A-4A9D-B71B-EC990BBA1013}" type="presParOf" srcId="{53A237F0-5929-4621-BD17-2937D11A6AFD}" destId="{DE4A8A78-28AB-419D-9BC7-323999435038}" srcOrd="1" destOrd="0" presId="urn:microsoft.com/office/officeart/2005/8/layout/default"/>
    <dgm:cxn modelId="{939159D9-3C7D-49B1-8C40-BF06ACFC690F}" type="presParOf" srcId="{53A237F0-5929-4621-BD17-2937D11A6AFD}" destId="{0B303420-2380-443F-8D67-FBCF25F73C91}" srcOrd="2" destOrd="0" presId="urn:microsoft.com/office/officeart/2005/8/layout/default"/>
    <dgm:cxn modelId="{DFAA3818-029E-4996-A7F4-41DAA39929FB}" type="presParOf" srcId="{53A237F0-5929-4621-BD17-2937D11A6AFD}" destId="{56FC2C30-B0A2-414F-9C04-96D6018BE187}" srcOrd="3" destOrd="0" presId="urn:microsoft.com/office/officeart/2005/8/layout/default"/>
    <dgm:cxn modelId="{00C8F3F0-CE5F-408E-AABE-59B611026B7B}" type="presParOf" srcId="{53A237F0-5929-4621-BD17-2937D11A6AFD}" destId="{0839233B-2E3F-4699-85FB-F3104B4708B8}" srcOrd="4" destOrd="0" presId="urn:microsoft.com/office/officeart/2005/8/layout/default"/>
    <dgm:cxn modelId="{F94A1091-7CA5-49A7-B1E7-52AAB56E7DE7}" type="presParOf" srcId="{53A237F0-5929-4621-BD17-2937D11A6AFD}" destId="{D5BAFD44-DBE9-451C-8E5E-E970DA43A650}" srcOrd="5" destOrd="0" presId="urn:microsoft.com/office/officeart/2005/8/layout/default"/>
    <dgm:cxn modelId="{1B09EB9E-9CDC-4B9B-9F7A-55ED06353C59}" type="presParOf" srcId="{53A237F0-5929-4621-BD17-2937D11A6AFD}" destId="{B7775B58-2A6C-4C33-BF8E-D473E6F030ED}" srcOrd="6" destOrd="0" presId="urn:microsoft.com/office/officeart/2005/8/layout/default"/>
    <dgm:cxn modelId="{05A6854A-BA8E-480F-B420-5477C9E2E272}" type="presParOf" srcId="{53A237F0-5929-4621-BD17-2937D11A6AFD}" destId="{459E02B9-2B32-4784-A785-CF322F90C428}" srcOrd="7" destOrd="0" presId="urn:microsoft.com/office/officeart/2005/8/layout/default"/>
    <dgm:cxn modelId="{9216CF03-B04E-4563-B57D-BFFFDAFF3687}" type="presParOf" srcId="{53A237F0-5929-4621-BD17-2937D11A6AFD}" destId="{AF3EF2FB-15F8-4C37-9E11-7E13E45C285F}" srcOrd="8" destOrd="0" presId="urn:microsoft.com/office/officeart/2005/8/layout/default"/>
    <dgm:cxn modelId="{B8D8F637-D607-46A7-99C5-B83853352837}" type="presParOf" srcId="{53A237F0-5929-4621-BD17-2937D11A6AFD}" destId="{04DB6476-3A0B-451A-B158-9B0D50191BAA}" srcOrd="9" destOrd="0" presId="urn:microsoft.com/office/officeart/2005/8/layout/default"/>
    <dgm:cxn modelId="{AC2F8677-F993-4D37-9C83-79004993638B}" type="presParOf" srcId="{53A237F0-5929-4621-BD17-2937D11A6AFD}" destId="{E9DE75FA-7CDB-452E-BC08-443BF6D837A0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7ED8627-2BED-4A6D-9719-98EEFB605DC2}" type="doc">
      <dgm:prSet loTypeId="urn:microsoft.com/office/officeart/2016/7/layout/RepeatingBendingProcessNew" loCatId="process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B33C60DD-C431-4356-B715-467923A36427}">
      <dgm:prSet custT="1"/>
      <dgm:spPr/>
      <dgm:t>
        <a:bodyPr/>
        <a:lstStyle/>
        <a:p>
          <a:pPr algn="l"/>
          <a:r>
            <a:rPr lang="en-GB" sz="2500" b="1" u="none" dirty="0">
              <a:latin typeface="Arial" panose="020B0604020202020204" pitchFamily="34" charset="0"/>
              <a:cs typeface="Arial" panose="020B0604020202020204" pitchFamily="34" charset="0"/>
            </a:rPr>
            <a:t>An emotional barrier happens when stress, frustration, anger, or negative emotions affect communication and cause misunderstandings.</a:t>
          </a:r>
          <a:endParaRPr lang="en-US" sz="25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F03180F-5E6B-4AB7-86DF-E0275569AC85}" type="sibTrans" cxnId="{BD026916-4146-47FE-96E7-90FEF0DED219}">
      <dgm:prSet/>
      <dgm:spPr/>
      <dgm:t>
        <a:bodyPr/>
        <a:lstStyle/>
        <a:p>
          <a:endParaRPr lang="en-US"/>
        </a:p>
      </dgm:t>
    </dgm:pt>
    <dgm:pt modelId="{BEAB97FF-8A71-4C1D-9A69-89A26D61E6D3}" type="parTrans" cxnId="{BD026916-4146-47FE-96E7-90FEF0DED219}">
      <dgm:prSet/>
      <dgm:spPr/>
      <dgm:t>
        <a:bodyPr/>
        <a:lstStyle/>
        <a:p>
          <a:endParaRPr lang="en-US"/>
        </a:p>
      </dgm:t>
    </dgm:pt>
    <dgm:pt modelId="{CB72C188-5A57-49A0-95EE-629286E81D81}">
      <dgm:prSet custT="1"/>
      <dgm:spPr/>
      <dgm:t>
        <a:bodyPr/>
        <a:lstStyle/>
        <a:p>
          <a:pPr algn="ctr"/>
          <a:r>
            <a:rPr lang="en-GB" sz="2300" b="1" u="sng" dirty="0">
              <a:latin typeface="Arial" panose="020B0604020202020204" pitchFamily="34" charset="0"/>
              <a:cs typeface="Arial" panose="020B0604020202020204" pitchFamily="34" charset="0"/>
            </a:rPr>
            <a:t>CASE STUDY EVIDENCE </a:t>
          </a:r>
        </a:p>
        <a:p>
          <a:pPr algn="l">
            <a:buNone/>
          </a:pPr>
          <a:r>
            <a:rPr lang="en-GB" sz="2300" b="1" dirty="0">
              <a:latin typeface="Arial" panose="020B0604020202020204" pitchFamily="34" charset="0"/>
              <a:cs typeface="Arial" panose="020B0604020202020204" pitchFamily="34" charset="0"/>
            </a:rPr>
            <a:t>• Gary is stressed and overwhelmed.</a:t>
          </a:r>
        </a:p>
        <a:p>
          <a:pPr algn="l">
            <a:buNone/>
          </a:pPr>
          <a:r>
            <a:rPr lang="en-GB" sz="2300" b="1" dirty="0">
              <a:latin typeface="Arial" panose="020B0604020202020204" pitchFamily="34" charset="0"/>
              <a:cs typeface="Arial" panose="020B0604020202020204" pitchFamily="34" charset="0"/>
            </a:rPr>
            <a:t>• Calls the workplace a 'madhouse'. out overnight.</a:t>
          </a:r>
        </a:p>
        <a:p>
          <a:pPr algn="l">
            <a:buNone/>
          </a:pPr>
          <a:r>
            <a:rPr lang="en-GB" sz="2300" b="1" dirty="0">
              <a:latin typeface="Arial" panose="020B0604020202020204" pitchFamily="34" charset="0"/>
              <a:cs typeface="Arial" panose="020B0604020202020204" pitchFamily="34" charset="0"/>
            </a:rPr>
            <a:t>• Shouts 'Idiots!' after finding chicken left.</a:t>
          </a:r>
        </a:p>
        <a:p>
          <a:pPr algn="l">
            <a:buNone/>
          </a:pPr>
          <a:r>
            <a:rPr lang="en-GB" sz="2300" b="1" dirty="0">
              <a:latin typeface="Arial" panose="020B0604020202020204" pitchFamily="34" charset="0"/>
              <a:cs typeface="Arial" panose="020B0604020202020204" pitchFamily="34" charset="0"/>
            </a:rPr>
            <a:t>• Employees may feel afraid to communicate.</a:t>
          </a:r>
          <a:endParaRPr lang="en-US" sz="23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2756960-27B2-44AD-A6CA-1DDDF5A08E13}" type="parTrans" cxnId="{81389CF3-3323-4DFD-8FED-9E8D5090E65A}">
      <dgm:prSet/>
      <dgm:spPr/>
      <dgm:t>
        <a:bodyPr/>
        <a:lstStyle/>
        <a:p>
          <a:endParaRPr lang="en-GB"/>
        </a:p>
      </dgm:t>
    </dgm:pt>
    <dgm:pt modelId="{48FE0045-651F-4F24-97DB-541638FEBC95}" type="sibTrans" cxnId="{81389CF3-3323-4DFD-8FED-9E8D5090E65A}">
      <dgm:prSet/>
      <dgm:spPr/>
      <dgm:t>
        <a:bodyPr/>
        <a:lstStyle/>
        <a:p>
          <a:endParaRPr lang="en-GB"/>
        </a:p>
      </dgm:t>
    </dgm:pt>
    <dgm:pt modelId="{5C228F61-E80B-466A-8A17-27157A6EF5D5}" type="pres">
      <dgm:prSet presAssocID="{D7ED8627-2BED-4A6D-9719-98EEFB605DC2}" presName="Name0" presStyleCnt="0">
        <dgm:presLayoutVars>
          <dgm:dir/>
          <dgm:resizeHandles val="exact"/>
        </dgm:presLayoutVars>
      </dgm:prSet>
      <dgm:spPr/>
    </dgm:pt>
    <dgm:pt modelId="{BB779C80-C9BA-452B-A291-5FA5F12052FD}" type="pres">
      <dgm:prSet presAssocID="{B33C60DD-C431-4356-B715-467923A36427}" presName="node" presStyleLbl="node1" presStyleIdx="0" presStyleCnt="2" custScaleX="91188" custLinFactNeighborX="6707" custLinFactNeighborY="-10954">
        <dgm:presLayoutVars>
          <dgm:bulletEnabled val="1"/>
        </dgm:presLayoutVars>
      </dgm:prSet>
      <dgm:spPr/>
    </dgm:pt>
    <dgm:pt modelId="{EE5813D1-ECE7-40D0-8FDB-8591391E42AE}" type="pres">
      <dgm:prSet presAssocID="{4F03180F-5E6B-4AB7-86DF-E0275569AC85}" presName="sibTrans" presStyleLbl="sibTrans1D1" presStyleIdx="0" presStyleCnt="1"/>
      <dgm:spPr/>
    </dgm:pt>
    <dgm:pt modelId="{623E6CA5-EC73-41AF-9FFB-422AB5CA3B67}" type="pres">
      <dgm:prSet presAssocID="{4F03180F-5E6B-4AB7-86DF-E0275569AC85}" presName="connectorText" presStyleLbl="sibTrans1D1" presStyleIdx="0" presStyleCnt="1"/>
      <dgm:spPr/>
    </dgm:pt>
    <dgm:pt modelId="{611096FD-CC32-4AB4-8BE8-FE0AF4E03072}" type="pres">
      <dgm:prSet presAssocID="{CB72C188-5A57-49A0-95EE-629286E81D81}" presName="node" presStyleLbl="node1" presStyleIdx="1" presStyleCnt="2" custScaleX="141237" custScaleY="107629" custLinFactNeighborX="5896" custLinFactNeighborY="-30412">
        <dgm:presLayoutVars>
          <dgm:bulletEnabled val="1"/>
        </dgm:presLayoutVars>
      </dgm:prSet>
      <dgm:spPr/>
    </dgm:pt>
  </dgm:ptLst>
  <dgm:cxnLst>
    <dgm:cxn modelId="{BD026916-4146-47FE-96E7-90FEF0DED219}" srcId="{D7ED8627-2BED-4A6D-9719-98EEFB605DC2}" destId="{B33C60DD-C431-4356-B715-467923A36427}" srcOrd="0" destOrd="0" parTransId="{BEAB97FF-8A71-4C1D-9A69-89A26D61E6D3}" sibTransId="{4F03180F-5E6B-4AB7-86DF-E0275569AC85}"/>
    <dgm:cxn modelId="{E401D88C-AA69-422B-BBEA-E0818C7165F6}" type="presOf" srcId="{4F03180F-5E6B-4AB7-86DF-E0275569AC85}" destId="{EE5813D1-ECE7-40D0-8FDB-8591391E42AE}" srcOrd="0" destOrd="0" presId="urn:microsoft.com/office/officeart/2016/7/layout/RepeatingBendingProcessNew"/>
    <dgm:cxn modelId="{DF7F26AD-1869-4097-827A-BA98DAD7D491}" type="presOf" srcId="{B33C60DD-C431-4356-B715-467923A36427}" destId="{BB779C80-C9BA-452B-A291-5FA5F12052FD}" srcOrd="0" destOrd="0" presId="urn:microsoft.com/office/officeart/2016/7/layout/RepeatingBendingProcessNew"/>
    <dgm:cxn modelId="{3CA6E8C4-FB2F-48A2-842D-824FAABE03EE}" type="presOf" srcId="{D7ED8627-2BED-4A6D-9719-98EEFB605DC2}" destId="{5C228F61-E80B-466A-8A17-27157A6EF5D5}" srcOrd="0" destOrd="0" presId="urn:microsoft.com/office/officeart/2016/7/layout/RepeatingBendingProcessNew"/>
    <dgm:cxn modelId="{C0D3BBDA-4735-4B12-B907-FC77F08AF818}" type="presOf" srcId="{CB72C188-5A57-49A0-95EE-629286E81D81}" destId="{611096FD-CC32-4AB4-8BE8-FE0AF4E03072}" srcOrd="0" destOrd="0" presId="urn:microsoft.com/office/officeart/2016/7/layout/RepeatingBendingProcessNew"/>
    <dgm:cxn modelId="{8A80E9EF-599A-4992-AA06-A026857AAFB3}" type="presOf" srcId="{4F03180F-5E6B-4AB7-86DF-E0275569AC85}" destId="{623E6CA5-EC73-41AF-9FFB-422AB5CA3B67}" srcOrd="1" destOrd="0" presId="urn:microsoft.com/office/officeart/2016/7/layout/RepeatingBendingProcessNew"/>
    <dgm:cxn modelId="{81389CF3-3323-4DFD-8FED-9E8D5090E65A}" srcId="{D7ED8627-2BED-4A6D-9719-98EEFB605DC2}" destId="{CB72C188-5A57-49A0-95EE-629286E81D81}" srcOrd="1" destOrd="0" parTransId="{82756960-27B2-44AD-A6CA-1DDDF5A08E13}" sibTransId="{48FE0045-651F-4F24-97DB-541638FEBC95}"/>
    <dgm:cxn modelId="{2C64747C-70A7-407C-87CF-05ACD4B0EFA8}" type="presParOf" srcId="{5C228F61-E80B-466A-8A17-27157A6EF5D5}" destId="{BB779C80-C9BA-452B-A291-5FA5F12052FD}" srcOrd="0" destOrd="0" presId="urn:microsoft.com/office/officeart/2016/7/layout/RepeatingBendingProcessNew"/>
    <dgm:cxn modelId="{5E2D9955-96BC-46BC-8E7E-69B002B372A8}" type="presParOf" srcId="{5C228F61-E80B-466A-8A17-27157A6EF5D5}" destId="{EE5813D1-ECE7-40D0-8FDB-8591391E42AE}" srcOrd="1" destOrd="0" presId="urn:microsoft.com/office/officeart/2016/7/layout/RepeatingBendingProcessNew"/>
    <dgm:cxn modelId="{2F084FAF-611E-4601-B818-5544C53A2F8E}" type="presParOf" srcId="{EE5813D1-ECE7-40D0-8FDB-8591391E42AE}" destId="{623E6CA5-EC73-41AF-9FFB-422AB5CA3B67}" srcOrd="0" destOrd="0" presId="urn:microsoft.com/office/officeart/2016/7/layout/RepeatingBendingProcessNew"/>
    <dgm:cxn modelId="{3D791D8B-DDCB-4D80-A0DB-BBFAF62740E0}" type="presParOf" srcId="{5C228F61-E80B-466A-8A17-27157A6EF5D5}" destId="{611096FD-CC32-4AB4-8BE8-FE0AF4E03072}" srcOrd="2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DDEDA7C-597D-4AC8-AD21-07DB60E92D27}" type="doc">
      <dgm:prSet loTypeId="urn:microsoft.com/office/officeart/2005/8/layout/hierarchy1" loCatId="hierarchy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531F708D-A5B6-4694-8FCC-86272BD06BCE}">
      <dgm:prSet/>
      <dgm:spPr/>
      <dgm:t>
        <a:bodyPr/>
        <a:lstStyle/>
        <a:p>
          <a:r>
            <a:rPr lang="en-GB" dirty="0"/>
            <a:t>1. Relevant training for different age groups to get better understanding of what is required in the work environment.</a:t>
          </a:r>
          <a:endParaRPr lang="en-US" dirty="0"/>
        </a:p>
      </dgm:t>
    </dgm:pt>
    <dgm:pt modelId="{7B2282C0-4FD2-461F-90E1-5DB66857605D}" type="parTrans" cxnId="{AFE128CB-98D5-4E3C-853C-A9EA6FC7774F}">
      <dgm:prSet/>
      <dgm:spPr/>
      <dgm:t>
        <a:bodyPr/>
        <a:lstStyle/>
        <a:p>
          <a:endParaRPr lang="en-US"/>
        </a:p>
      </dgm:t>
    </dgm:pt>
    <dgm:pt modelId="{372BFBEB-7963-477A-86A5-E669DD0D59BE}" type="sibTrans" cxnId="{AFE128CB-98D5-4E3C-853C-A9EA6FC7774F}">
      <dgm:prSet/>
      <dgm:spPr/>
      <dgm:t>
        <a:bodyPr/>
        <a:lstStyle/>
        <a:p>
          <a:endParaRPr lang="en-US"/>
        </a:p>
      </dgm:t>
    </dgm:pt>
    <dgm:pt modelId="{195CFCB2-5351-4D5A-9944-CE87EB434C82}">
      <dgm:prSet/>
      <dgm:spPr/>
      <dgm:t>
        <a:bodyPr/>
        <a:lstStyle/>
        <a:p>
          <a:r>
            <a:rPr lang="en-GB" dirty="0"/>
            <a:t>2. Employ language interpreters to explain to multi- cultural people what they are supposed to do.</a:t>
          </a:r>
          <a:endParaRPr lang="en-US" dirty="0"/>
        </a:p>
      </dgm:t>
    </dgm:pt>
    <dgm:pt modelId="{6F84EE3A-AD79-4CF6-BC70-C7B858F24D84}" type="parTrans" cxnId="{372176A9-6140-48B5-A47C-6C469E1B68BC}">
      <dgm:prSet/>
      <dgm:spPr/>
      <dgm:t>
        <a:bodyPr/>
        <a:lstStyle/>
        <a:p>
          <a:endParaRPr lang="en-US"/>
        </a:p>
      </dgm:t>
    </dgm:pt>
    <dgm:pt modelId="{C5DB9575-A84F-4F02-B561-DEF4643F3892}" type="sibTrans" cxnId="{372176A9-6140-48B5-A47C-6C469E1B68BC}">
      <dgm:prSet/>
      <dgm:spPr/>
      <dgm:t>
        <a:bodyPr/>
        <a:lstStyle/>
        <a:p>
          <a:endParaRPr lang="en-US"/>
        </a:p>
      </dgm:t>
    </dgm:pt>
    <dgm:pt modelId="{1007BDAA-EF80-48A2-B56B-CE1A3ED6A373}">
      <dgm:prSet/>
      <dgm:spPr/>
      <dgm:t>
        <a:bodyPr/>
        <a:lstStyle/>
        <a:p>
          <a:r>
            <a:rPr lang="en-GB" dirty="0"/>
            <a:t>3. To reduce emotional barriers, create a supportive work environment, encourage questions and take feedback.</a:t>
          </a:r>
          <a:endParaRPr lang="en-US" dirty="0"/>
        </a:p>
      </dgm:t>
    </dgm:pt>
    <dgm:pt modelId="{CAB72D39-E95A-42AF-A72F-DBE9A5037DDA}" type="parTrans" cxnId="{55AA6394-A724-44C2-BCCD-76AD2210E9AB}">
      <dgm:prSet/>
      <dgm:spPr/>
      <dgm:t>
        <a:bodyPr/>
        <a:lstStyle/>
        <a:p>
          <a:endParaRPr lang="en-US"/>
        </a:p>
      </dgm:t>
    </dgm:pt>
    <dgm:pt modelId="{878D125A-34AD-4C4B-97AF-7930A4E2552F}" type="sibTrans" cxnId="{55AA6394-A724-44C2-BCCD-76AD2210E9AB}">
      <dgm:prSet/>
      <dgm:spPr/>
      <dgm:t>
        <a:bodyPr/>
        <a:lstStyle/>
        <a:p>
          <a:endParaRPr lang="en-US"/>
        </a:p>
      </dgm:t>
    </dgm:pt>
    <dgm:pt modelId="{3B03C579-FD6A-4170-8CF6-8964E449ECAC}">
      <dgm:prSet/>
      <dgm:spPr/>
      <dgm:t>
        <a:bodyPr/>
        <a:lstStyle/>
        <a:p>
          <a:r>
            <a:rPr lang="en-GB" dirty="0"/>
            <a:t>4. Use simple English, provide translated information, pictures and demonstrations. </a:t>
          </a:r>
          <a:endParaRPr lang="en-US" dirty="0"/>
        </a:p>
      </dgm:t>
    </dgm:pt>
    <dgm:pt modelId="{26816FA5-B14D-4719-9BF4-3B402499190B}" type="parTrans" cxnId="{12AF9D9C-5AC9-4726-90EF-31A6437B4F6A}">
      <dgm:prSet/>
      <dgm:spPr/>
      <dgm:t>
        <a:bodyPr/>
        <a:lstStyle/>
        <a:p>
          <a:endParaRPr lang="en-US"/>
        </a:p>
      </dgm:t>
    </dgm:pt>
    <dgm:pt modelId="{AB0455B8-CD43-4D4E-A991-C09F92AB0234}" type="sibTrans" cxnId="{12AF9D9C-5AC9-4726-90EF-31A6437B4F6A}">
      <dgm:prSet/>
      <dgm:spPr/>
      <dgm:t>
        <a:bodyPr/>
        <a:lstStyle/>
        <a:p>
          <a:endParaRPr lang="en-US"/>
        </a:p>
      </dgm:t>
    </dgm:pt>
    <dgm:pt modelId="{B9446177-C85E-4AF0-833F-E94E93422348}" type="pres">
      <dgm:prSet presAssocID="{6DDEDA7C-597D-4AC8-AD21-07DB60E92D27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F67C398C-3ACF-469A-8A02-214B1175821E}" type="pres">
      <dgm:prSet presAssocID="{531F708D-A5B6-4694-8FCC-86272BD06BCE}" presName="hierRoot1" presStyleCnt="0"/>
      <dgm:spPr/>
    </dgm:pt>
    <dgm:pt modelId="{5BFA880D-A20A-492D-A804-4E0B3174B8E7}" type="pres">
      <dgm:prSet presAssocID="{531F708D-A5B6-4694-8FCC-86272BD06BCE}" presName="composite" presStyleCnt="0"/>
      <dgm:spPr/>
    </dgm:pt>
    <dgm:pt modelId="{5EE21572-F949-4EA9-83E7-AF10859E07EA}" type="pres">
      <dgm:prSet presAssocID="{531F708D-A5B6-4694-8FCC-86272BD06BCE}" presName="background" presStyleLbl="node0" presStyleIdx="0" presStyleCnt="4"/>
      <dgm:spPr/>
    </dgm:pt>
    <dgm:pt modelId="{DEA66281-D94E-489D-BC0D-F584A5F4C576}" type="pres">
      <dgm:prSet presAssocID="{531F708D-A5B6-4694-8FCC-86272BD06BCE}" presName="text" presStyleLbl="fgAcc0" presStyleIdx="0" presStyleCnt="4" custScaleY="228821">
        <dgm:presLayoutVars>
          <dgm:chPref val="3"/>
        </dgm:presLayoutVars>
      </dgm:prSet>
      <dgm:spPr/>
    </dgm:pt>
    <dgm:pt modelId="{FD40F3C7-4937-43DB-96C0-BAFD5B4A4D58}" type="pres">
      <dgm:prSet presAssocID="{531F708D-A5B6-4694-8FCC-86272BD06BCE}" presName="hierChild2" presStyleCnt="0"/>
      <dgm:spPr/>
    </dgm:pt>
    <dgm:pt modelId="{BDEA7791-FB88-4983-90D9-ED8286EC13CC}" type="pres">
      <dgm:prSet presAssocID="{195CFCB2-5351-4D5A-9944-CE87EB434C82}" presName="hierRoot1" presStyleCnt="0"/>
      <dgm:spPr/>
    </dgm:pt>
    <dgm:pt modelId="{C2FFF47C-32B1-434C-BDDA-FD8F522F177E}" type="pres">
      <dgm:prSet presAssocID="{195CFCB2-5351-4D5A-9944-CE87EB434C82}" presName="composite" presStyleCnt="0"/>
      <dgm:spPr/>
    </dgm:pt>
    <dgm:pt modelId="{5C757CEB-9A08-46B8-BF7C-3975824E6A2E}" type="pres">
      <dgm:prSet presAssocID="{195CFCB2-5351-4D5A-9944-CE87EB434C82}" presName="background" presStyleLbl="node0" presStyleIdx="1" presStyleCnt="4"/>
      <dgm:spPr/>
    </dgm:pt>
    <dgm:pt modelId="{E0A2A66E-9BEF-4179-A535-C416F65D3A3E}" type="pres">
      <dgm:prSet presAssocID="{195CFCB2-5351-4D5A-9944-CE87EB434C82}" presName="text" presStyleLbl="fgAcc0" presStyleIdx="1" presStyleCnt="4" custScaleX="103841" custScaleY="230351">
        <dgm:presLayoutVars>
          <dgm:chPref val="3"/>
        </dgm:presLayoutVars>
      </dgm:prSet>
      <dgm:spPr/>
    </dgm:pt>
    <dgm:pt modelId="{56B1C686-F2CD-4231-8EB8-6FF69524498D}" type="pres">
      <dgm:prSet presAssocID="{195CFCB2-5351-4D5A-9944-CE87EB434C82}" presName="hierChild2" presStyleCnt="0"/>
      <dgm:spPr/>
    </dgm:pt>
    <dgm:pt modelId="{9926449F-1DC3-41C9-98D1-26A314563DAB}" type="pres">
      <dgm:prSet presAssocID="{1007BDAA-EF80-48A2-B56B-CE1A3ED6A373}" presName="hierRoot1" presStyleCnt="0"/>
      <dgm:spPr/>
    </dgm:pt>
    <dgm:pt modelId="{C777EA56-A73B-4A66-827F-03D84D21CC97}" type="pres">
      <dgm:prSet presAssocID="{1007BDAA-EF80-48A2-B56B-CE1A3ED6A373}" presName="composite" presStyleCnt="0"/>
      <dgm:spPr/>
    </dgm:pt>
    <dgm:pt modelId="{4EC23677-7B9F-4848-8BE8-BDFAB2062576}" type="pres">
      <dgm:prSet presAssocID="{1007BDAA-EF80-48A2-B56B-CE1A3ED6A373}" presName="background" presStyleLbl="node0" presStyleIdx="2" presStyleCnt="4"/>
      <dgm:spPr/>
    </dgm:pt>
    <dgm:pt modelId="{B7E4564A-5630-4538-879A-023A7E9F5658}" type="pres">
      <dgm:prSet presAssocID="{1007BDAA-EF80-48A2-B56B-CE1A3ED6A373}" presName="text" presStyleLbl="fgAcc0" presStyleIdx="2" presStyleCnt="4" custScaleY="231881">
        <dgm:presLayoutVars>
          <dgm:chPref val="3"/>
        </dgm:presLayoutVars>
      </dgm:prSet>
      <dgm:spPr/>
    </dgm:pt>
    <dgm:pt modelId="{A42B4BEA-90C0-4E3C-8E97-B2003363B3D3}" type="pres">
      <dgm:prSet presAssocID="{1007BDAA-EF80-48A2-B56B-CE1A3ED6A373}" presName="hierChild2" presStyleCnt="0"/>
      <dgm:spPr/>
    </dgm:pt>
    <dgm:pt modelId="{6BC39EF0-B105-40E0-878D-F84AD29F7B39}" type="pres">
      <dgm:prSet presAssocID="{3B03C579-FD6A-4170-8CF6-8964E449ECAC}" presName="hierRoot1" presStyleCnt="0"/>
      <dgm:spPr/>
    </dgm:pt>
    <dgm:pt modelId="{D35B668A-B29D-4B8B-9753-A787F130E833}" type="pres">
      <dgm:prSet presAssocID="{3B03C579-FD6A-4170-8CF6-8964E449ECAC}" presName="composite" presStyleCnt="0"/>
      <dgm:spPr/>
    </dgm:pt>
    <dgm:pt modelId="{5A9C466B-1C42-4CA2-8E6B-31A0AEA8D088}" type="pres">
      <dgm:prSet presAssocID="{3B03C579-FD6A-4170-8CF6-8964E449ECAC}" presName="background" presStyleLbl="node0" presStyleIdx="3" presStyleCnt="4"/>
      <dgm:spPr/>
    </dgm:pt>
    <dgm:pt modelId="{5BC21DAD-F1FB-490F-8CBC-5F49BCA2EF88}" type="pres">
      <dgm:prSet presAssocID="{3B03C579-FD6A-4170-8CF6-8964E449ECAC}" presName="text" presStyleLbl="fgAcc0" presStyleIdx="3" presStyleCnt="4" custScaleY="229047">
        <dgm:presLayoutVars>
          <dgm:chPref val="3"/>
        </dgm:presLayoutVars>
      </dgm:prSet>
      <dgm:spPr/>
    </dgm:pt>
    <dgm:pt modelId="{2AF287CB-F0DE-4F18-A248-6DE20FBDC487}" type="pres">
      <dgm:prSet presAssocID="{3B03C579-FD6A-4170-8CF6-8964E449ECAC}" presName="hierChild2" presStyleCnt="0"/>
      <dgm:spPr/>
    </dgm:pt>
  </dgm:ptLst>
  <dgm:cxnLst>
    <dgm:cxn modelId="{9058B724-9F05-4227-B96A-0FB578ABA6E3}" type="presOf" srcId="{3B03C579-FD6A-4170-8CF6-8964E449ECAC}" destId="{5BC21DAD-F1FB-490F-8CBC-5F49BCA2EF88}" srcOrd="0" destOrd="0" presId="urn:microsoft.com/office/officeart/2005/8/layout/hierarchy1"/>
    <dgm:cxn modelId="{C5D20168-D797-4C91-B2BD-543BBD4A686A}" type="presOf" srcId="{531F708D-A5B6-4694-8FCC-86272BD06BCE}" destId="{DEA66281-D94E-489D-BC0D-F584A5F4C576}" srcOrd="0" destOrd="0" presId="urn:microsoft.com/office/officeart/2005/8/layout/hierarchy1"/>
    <dgm:cxn modelId="{3A65E354-C45C-43CC-9A1F-0F1225735760}" type="presOf" srcId="{195CFCB2-5351-4D5A-9944-CE87EB434C82}" destId="{E0A2A66E-9BEF-4179-A535-C416F65D3A3E}" srcOrd="0" destOrd="0" presId="urn:microsoft.com/office/officeart/2005/8/layout/hierarchy1"/>
    <dgm:cxn modelId="{55AA6394-A724-44C2-BCCD-76AD2210E9AB}" srcId="{6DDEDA7C-597D-4AC8-AD21-07DB60E92D27}" destId="{1007BDAA-EF80-48A2-B56B-CE1A3ED6A373}" srcOrd="2" destOrd="0" parTransId="{CAB72D39-E95A-42AF-A72F-DBE9A5037DDA}" sibTransId="{878D125A-34AD-4C4B-97AF-7930A4E2552F}"/>
    <dgm:cxn modelId="{12AF9D9C-5AC9-4726-90EF-31A6437B4F6A}" srcId="{6DDEDA7C-597D-4AC8-AD21-07DB60E92D27}" destId="{3B03C579-FD6A-4170-8CF6-8964E449ECAC}" srcOrd="3" destOrd="0" parTransId="{26816FA5-B14D-4719-9BF4-3B402499190B}" sibTransId="{AB0455B8-CD43-4D4E-A991-C09F92AB0234}"/>
    <dgm:cxn modelId="{372176A9-6140-48B5-A47C-6C469E1B68BC}" srcId="{6DDEDA7C-597D-4AC8-AD21-07DB60E92D27}" destId="{195CFCB2-5351-4D5A-9944-CE87EB434C82}" srcOrd="1" destOrd="0" parTransId="{6F84EE3A-AD79-4CF6-BC70-C7B858F24D84}" sibTransId="{C5DB9575-A84F-4F02-B561-DEF4643F3892}"/>
    <dgm:cxn modelId="{4E31ECB4-FE51-4C06-AD2E-064687A61C13}" type="presOf" srcId="{6DDEDA7C-597D-4AC8-AD21-07DB60E92D27}" destId="{B9446177-C85E-4AF0-833F-E94E93422348}" srcOrd="0" destOrd="0" presId="urn:microsoft.com/office/officeart/2005/8/layout/hierarchy1"/>
    <dgm:cxn modelId="{AFE128CB-98D5-4E3C-853C-A9EA6FC7774F}" srcId="{6DDEDA7C-597D-4AC8-AD21-07DB60E92D27}" destId="{531F708D-A5B6-4694-8FCC-86272BD06BCE}" srcOrd="0" destOrd="0" parTransId="{7B2282C0-4FD2-461F-90E1-5DB66857605D}" sibTransId="{372BFBEB-7963-477A-86A5-E669DD0D59BE}"/>
    <dgm:cxn modelId="{669ED2E9-29F8-4C21-AAA1-6C712450B31C}" type="presOf" srcId="{1007BDAA-EF80-48A2-B56B-CE1A3ED6A373}" destId="{B7E4564A-5630-4538-879A-023A7E9F5658}" srcOrd="0" destOrd="0" presId="urn:microsoft.com/office/officeart/2005/8/layout/hierarchy1"/>
    <dgm:cxn modelId="{3181CDC0-0459-4B5F-885B-D369FA4AC7D8}" type="presParOf" srcId="{B9446177-C85E-4AF0-833F-E94E93422348}" destId="{F67C398C-3ACF-469A-8A02-214B1175821E}" srcOrd="0" destOrd="0" presId="urn:microsoft.com/office/officeart/2005/8/layout/hierarchy1"/>
    <dgm:cxn modelId="{E7A02EC7-0192-44CE-866E-3048FB0A022D}" type="presParOf" srcId="{F67C398C-3ACF-469A-8A02-214B1175821E}" destId="{5BFA880D-A20A-492D-A804-4E0B3174B8E7}" srcOrd="0" destOrd="0" presId="urn:microsoft.com/office/officeart/2005/8/layout/hierarchy1"/>
    <dgm:cxn modelId="{85A54423-B222-4B0C-B819-209ED84996C7}" type="presParOf" srcId="{5BFA880D-A20A-492D-A804-4E0B3174B8E7}" destId="{5EE21572-F949-4EA9-83E7-AF10859E07EA}" srcOrd="0" destOrd="0" presId="urn:microsoft.com/office/officeart/2005/8/layout/hierarchy1"/>
    <dgm:cxn modelId="{7EFE53DA-447E-4569-A77C-498BC04D0C5C}" type="presParOf" srcId="{5BFA880D-A20A-492D-A804-4E0B3174B8E7}" destId="{DEA66281-D94E-489D-BC0D-F584A5F4C576}" srcOrd="1" destOrd="0" presId="urn:microsoft.com/office/officeart/2005/8/layout/hierarchy1"/>
    <dgm:cxn modelId="{6A066A78-B047-4B44-9F9B-EB18C385B078}" type="presParOf" srcId="{F67C398C-3ACF-469A-8A02-214B1175821E}" destId="{FD40F3C7-4937-43DB-96C0-BAFD5B4A4D58}" srcOrd="1" destOrd="0" presId="urn:microsoft.com/office/officeart/2005/8/layout/hierarchy1"/>
    <dgm:cxn modelId="{B506CDA1-3476-4726-AEFE-F7E2C5BE2915}" type="presParOf" srcId="{B9446177-C85E-4AF0-833F-E94E93422348}" destId="{BDEA7791-FB88-4983-90D9-ED8286EC13CC}" srcOrd="1" destOrd="0" presId="urn:microsoft.com/office/officeart/2005/8/layout/hierarchy1"/>
    <dgm:cxn modelId="{AF963A2C-5E79-4BBA-99EF-1EE069E58C55}" type="presParOf" srcId="{BDEA7791-FB88-4983-90D9-ED8286EC13CC}" destId="{C2FFF47C-32B1-434C-BDDA-FD8F522F177E}" srcOrd="0" destOrd="0" presId="urn:microsoft.com/office/officeart/2005/8/layout/hierarchy1"/>
    <dgm:cxn modelId="{E0C772D3-BFDD-4B6A-93AC-283A76030D31}" type="presParOf" srcId="{C2FFF47C-32B1-434C-BDDA-FD8F522F177E}" destId="{5C757CEB-9A08-46B8-BF7C-3975824E6A2E}" srcOrd="0" destOrd="0" presId="urn:microsoft.com/office/officeart/2005/8/layout/hierarchy1"/>
    <dgm:cxn modelId="{04727EDD-C81E-4030-95DE-003BE01BF7CA}" type="presParOf" srcId="{C2FFF47C-32B1-434C-BDDA-FD8F522F177E}" destId="{E0A2A66E-9BEF-4179-A535-C416F65D3A3E}" srcOrd="1" destOrd="0" presId="urn:microsoft.com/office/officeart/2005/8/layout/hierarchy1"/>
    <dgm:cxn modelId="{FF8E4F84-091E-4090-8563-0A7E1E02ECC5}" type="presParOf" srcId="{BDEA7791-FB88-4983-90D9-ED8286EC13CC}" destId="{56B1C686-F2CD-4231-8EB8-6FF69524498D}" srcOrd="1" destOrd="0" presId="urn:microsoft.com/office/officeart/2005/8/layout/hierarchy1"/>
    <dgm:cxn modelId="{0B5F1CEE-EC6C-4FEC-A399-C157F0182B2B}" type="presParOf" srcId="{B9446177-C85E-4AF0-833F-E94E93422348}" destId="{9926449F-1DC3-41C9-98D1-26A314563DAB}" srcOrd="2" destOrd="0" presId="urn:microsoft.com/office/officeart/2005/8/layout/hierarchy1"/>
    <dgm:cxn modelId="{40C79A5B-B835-4BE3-A619-F3DA9EDE92D3}" type="presParOf" srcId="{9926449F-1DC3-41C9-98D1-26A314563DAB}" destId="{C777EA56-A73B-4A66-827F-03D84D21CC97}" srcOrd="0" destOrd="0" presId="urn:microsoft.com/office/officeart/2005/8/layout/hierarchy1"/>
    <dgm:cxn modelId="{BC49AB2D-15A4-4BE7-9086-188530753245}" type="presParOf" srcId="{C777EA56-A73B-4A66-827F-03D84D21CC97}" destId="{4EC23677-7B9F-4848-8BE8-BDFAB2062576}" srcOrd="0" destOrd="0" presId="urn:microsoft.com/office/officeart/2005/8/layout/hierarchy1"/>
    <dgm:cxn modelId="{DD606F94-BC10-442F-BF30-E8B54B5B8F5B}" type="presParOf" srcId="{C777EA56-A73B-4A66-827F-03D84D21CC97}" destId="{B7E4564A-5630-4538-879A-023A7E9F5658}" srcOrd="1" destOrd="0" presId="urn:microsoft.com/office/officeart/2005/8/layout/hierarchy1"/>
    <dgm:cxn modelId="{A860E722-690B-43C2-A520-9A2158113275}" type="presParOf" srcId="{9926449F-1DC3-41C9-98D1-26A314563DAB}" destId="{A42B4BEA-90C0-4E3C-8E97-B2003363B3D3}" srcOrd="1" destOrd="0" presId="urn:microsoft.com/office/officeart/2005/8/layout/hierarchy1"/>
    <dgm:cxn modelId="{F1D1EA90-8B74-44FD-8DB3-DAB36AB7B6FB}" type="presParOf" srcId="{B9446177-C85E-4AF0-833F-E94E93422348}" destId="{6BC39EF0-B105-40E0-878D-F84AD29F7B39}" srcOrd="3" destOrd="0" presId="urn:microsoft.com/office/officeart/2005/8/layout/hierarchy1"/>
    <dgm:cxn modelId="{F324D3E3-7016-449B-8DCD-E1CD2EDA20E8}" type="presParOf" srcId="{6BC39EF0-B105-40E0-878D-F84AD29F7B39}" destId="{D35B668A-B29D-4B8B-9753-A787F130E833}" srcOrd="0" destOrd="0" presId="urn:microsoft.com/office/officeart/2005/8/layout/hierarchy1"/>
    <dgm:cxn modelId="{4E83B71D-18B7-4C93-8053-6D1DF0AFDE89}" type="presParOf" srcId="{D35B668A-B29D-4B8B-9753-A787F130E833}" destId="{5A9C466B-1C42-4CA2-8E6B-31A0AEA8D088}" srcOrd="0" destOrd="0" presId="urn:microsoft.com/office/officeart/2005/8/layout/hierarchy1"/>
    <dgm:cxn modelId="{21FB39B9-3CCC-4A68-821C-F7EAAB1CEA4A}" type="presParOf" srcId="{D35B668A-B29D-4B8B-9753-A787F130E833}" destId="{5BC21DAD-F1FB-490F-8CBC-5F49BCA2EF88}" srcOrd="1" destOrd="0" presId="urn:microsoft.com/office/officeart/2005/8/layout/hierarchy1"/>
    <dgm:cxn modelId="{F222DE8E-4A9B-43AA-B1B0-162AF7FF0BC7}" type="presParOf" srcId="{6BC39EF0-B105-40E0-878D-F84AD29F7B39}" destId="{2AF287CB-F0DE-4F18-A248-6DE20FBDC487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76A5EF2-38A4-4FC8-84CC-0416AAD14BD5}">
      <dsp:nvSpPr>
        <dsp:cNvPr id="0" name=""/>
        <dsp:cNvSpPr/>
      </dsp:nvSpPr>
      <dsp:spPr>
        <a:xfrm>
          <a:off x="160624" y="718"/>
          <a:ext cx="2283219" cy="1369931"/>
        </a:xfrm>
        <a:prstGeom prst="rect">
          <a:avLst/>
        </a:prstGeom>
        <a:solidFill>
          <a:schemeClr val="accent1"/>
        </a:solidFill>
        <a:ln w="12700" cap="flat" cmpd="sng" algn="ctr">
          <a:noFill/>
          <a:prstDash val="solid"/>
          <a:miter lim="800000"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>
            <a:rot lat="0" lon="0" rev="0"/>
          </a:camera>
          <a:lightRig rig="balanced" dir="t">
            <a:rot lat="0" lon="0" rev="8700000"/>
          </a:lightRig>
        </a:scene3d>
        <a:sp3d>
          <a:bevelT w="190500" h="38100"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/>
            <a:t>Introduction</a:t>
          </a:r>
          <a:endParaRPr lang="en-US" sz="2700" kern="1200" dirty="0"/>
        </a:p>
      </dsp:txBody>
      <dsp:txXfrm>
        <a:off x="160624" y="718"/>
        <a:ext cx="2283219" cy="1369931"/>
      </dsp:txXfrm>
    </dsp:sp>
    <dsp:sp modelId="{0B303420-2380-443F-8D67-FBCF25F73C91}">
      <dsp:nvSpPr>
        <dsp:cNvPr id="0" name=""/>
        <dsp:cNvSpPr/>
      </dsp:nvSpPr>
      <dsp:spPr>
        <a:xfrm>
          <a:off x="2672165" y="718"/>
          <a:ext cx="2283219" cy="1369931"/>
        </a:xfrm>
        <a:prstGeom prst="rect">
          <a:avLst/>
        </a:prstGeom>
        <a:solidFill>
          <a:schemeClr val="accent1"/>
        </a:solidFill>
        <a:ln w="12700" cap="flat" cmpd="sng" algn="ctr">
          <a:noFill/>
          <a:prstDash val="solid"/>
          <a:miter lim="800000"/>
        </a:ln>
        <a:effectLst>
          <a:outerShdw blurRad="44450" dist="27940" dir="5400000" algn="ctr" rotWithShape="0">
            <a:srgbClr val="000000">
              <a:alpha val="3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8700000"/>
          </a:lightRig>
        </a:scene3d>
        <a:sp3d>
          <a:bevelT w="190500" h="38100"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/>
            <a:t>How to overcome the barriers</a:t>
          </a:r>
          <a:endParaRPr lang="en-US" sz="2700" kern="1200" dirty="0"/>
        </a:p>
      </dsp:txBody>
      <dsp:txXfrm>
        <a:off x="2672165" y="718"/>
        <a:ext cx="2283219" cy="1369931"/>
      </dsp:txXfrm>
    </dsp:sp>
    <dsp:sp modelId="{0839233B-2E3F-4699-85FB-F3104B4708B8}">
      <dsp:nvSpPr>
        <dsp:cNvPr id="0" name=""/>
        <dsp:cNvSpPr/>
      </dsp:nvSpPr>
      <dsp:spPr>
        <a:xfrm>
          <a:off x="160624" y="1598972"/>
          <a:ext cx="2283219" cy="1369931"/>
        </a:xfrm>
        <a:prstGeom prst="rect">
          <a:avLst/>
        </a:prstGeom>
        <a:solidFill>
          <a:schemeClr val="accent1"/>
        </a:solidFill>
        <a:ln w="12700" cap="flat" cmpd="sng" algn="ctr">
          <a:noFill/>
          <a:prstDash val="solid"/>
          <a:miter lim="800000"/>
        </a:ln>
        <a:effectLst>
          <a:outerShdw blurRad="44450" dist="27940" dir="5400000" algn="ctr" rotWithShape="0">
            <a:srgbClr val="000000">
              <a:alpha val="3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8700000"/>
          </a:lightRig>
        </a:scene3d>
        <a:sp3d>
          <a:bevelT w="190500" h="38100"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/>
            <a:t>Identify relevant theories </a:t>
          </a:r>
          <a:endParaRPr lang="en-US" sz="2700" kern="1200" dirty="0"/>
        </a:p>
      </dsp:txBody>
      <dsp:txXfrm>
        <a:off x="160624" y="1598972"/>
        <a:ext cx="2283219" cy="1369931"/>
      </dsp:txXfrm>
    </dsp:sp>
    <dsp:sp modelId="{B7775B58-2A6C-4C33-BF8E-D473E6F030ED}">
      <dsp:nvSpPr>
        <dsp:cNvPr id="0" name=""/>
        <dsp:cNvSpPr/>
      </dsp:nvSpPr>
      <dsp:spPr>
        <a:xfrm>
          <a:off x="2672165" y="1598972"/>
          <a:ext cx="2283219" cy="1369931"/>
        </a:xfrm>
        <a:prstGeom prst="rect">
          <a:avLst/>
        </a:prstGeom>
        <a:solidFill>
          <a:schemeClr val="accent1"/>
        </a:solidFill>
        <a:ln w="12700" cap="flat" cmpd="sng" algn="ctr">
          <a:noFill/>
          <a:prstDash val="solid"/>
          <a:miter lim="800000"/>
        </a:ln>
        <a:effectLst>
          <a:outerShdw blurRad="44450" dist="27940" dir="5400000" algn="ctr" rotWithShape="0">
            <a:srgbClr val="000000">
              <a:alpha val="3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8700000"/>
          </a:lightRig>
        </a:scene3d>
        <a:sp3d>
          <a:bevelT w="190500" h="38100"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/>
            <a:t>Explain the barriers </a:t>
          </a:r>
          <a:endParaRPr lang="en-US" sz="2700" kern="1200" dirty="0"/>
        </a:p>
      </dsp:txBody>
      <dsp:txXfrm>
        <a:off x="2672165" y="1598972"/>
        <a:ext cx="2283219" cy="1369931"/>
      </dsp:txXfrm>
    </dsp:sp>
    <dsp:sp modelId="{AF3EF2FB-15F8-4C37-9E11-7E13E45C285F}">
      <dsp:nvSpPr>
        <dsp:cNvPr id="0" name=""/>
        <dsp:cNvSpPr/>
      </dsp:nvSpPr>
      <dsp:spPr>
        <a:xfrm>
          <a:off x="160624" y="3197225"/>
          <a:ext cx="2283219" cy="1369931"/>
        </a:xfrm>
        <a:prstGeom prst="rect">
          <a:avLst/>
        </a:prstGeom>
        <a:solidFill>
          <a:schemeClr val="accent1"/>
        </a:solidFill>
        <a:ln w="12700" cap="flat" cmpd="sng" algn="ctr">
          <a:noFill/>
          <a:prstDash val="solid"/>
          <a:miter lim="800000"/>
        </a:ln>
        <a:effectLst>
          <a:outerShdw blurRad="44450" dist="27940" dir="5400000" algn="ctr" rotWithShape="0">
            <a:srgbClr val="000000">
              <a:alpha val="3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8700000"/>
          </a:lightRig>
        </a:scene3d>
        <a:sp3d>
          <a:bevelT w="190500" h="38100"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/>
            <a:t>Suggestions</a:t>
          </a:r>
          <a:endParaRPr lang="en-US" sz="2700" kern="1200" dirty="0"/>
        </a:p>
      </dsp:txBody>
      <dsp:txXfrm>
        <a:off x="160624" y="3197225"/>
        <a:ext cx="2283219" cy="1369931"/>
      </dsp:txXfrm>
    </dsp:sp>
    <dsp:sp modelId="{E9DE75FA-7CDB-452E-BC08-443BF6D837A0}">
      <dsp:nvSpPr>
        <dsp:cNvPr id="0" name=""/>
        <dsp:cNvSpPr/>
      </dsp:nvSpPr>
      <dsp:spPr>
        <a:xfrm>
          <a:off x="2672165" y="3197225"/>
          <a:ext cx="2283219" cy="1369931"/>
        </a:xfrm>
        <a:prstGeom prst="rect">
          <a:avLst/>
        </a:prstGeom>
        <a:solidFill>
          <a:schemeClr val="accent1"/>
        </a:solidFill>
        <a:ln w="12700" cap="flat" cmpd="sng" algn="ctr">
          <a:noFill/>
          <a:prstDash val="solid"/>
          <a:miter lim="800000"/>
        </a:ln>
        <a:effectLst>
          <a:outerShdw blurRad="44450" dist="27940" dir="5400000" algn="ctr" rotWithShape="0">
            <a:srgbClr val="000000">
              <a:alpha val="3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8700000"/>
          </a:lightRig>
        </a:scene3d>
        <a:sp3d>
          <a:bevelT w="190500" h="38100"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/>
            <a:t>Conclusions </a:t>
          </a:r>
          <a:endParaRPr lang="en-US" sz="2700" kern="1200" dirty="0"/>
        </a:p>
      </dsp:txBody>
      <dsp:txXfrm>
        <a:off x="2672165" y="3197225"/>
        <a:ext cx="2283219" cy="136993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E5813D1-ECE7-40D0-8FDB-8591391E42AE}">
      <dsp:nvSpPr>
        <dsp:cNvPr id="0" name=""/>
        <dsp:cNvSpPr/>
      </dsp:nvSpPr>
      <dsp:spPr>
        <a:xfrm>
          <a:off x="2714367" y="2726725"/>
          <a:ext cx="1101119" cy="189786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11993"/>
              </a:lnTo>
              <a:lnTo>
                <a:pt x="1101119" y="111993"/>
              </a:lnTo>
              <a:lnTo>
                <a:pt x="1101119" y="189786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10000"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236853" y="2816384"/>
        <a:ext cx="56147" cy="10469"/>
      </dsp:txXfrm>
    </dsp:sp>
    <dsp:sp modelId="{BB779C80-C9BA-452B-A291-5FA5F12052FD}">
      <dsp:nvSpPr>
        <dsp:cNvPr id="0" name=""/>
        <dsp:cNvSpPr/>
      </dsp:nvSpPr>
      <dsp:spPr>
        <a:xfrm>
          <a:off x="640960" y="0"/>
          <a:ext cx="4146813" cy="272852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22833" tIns="233903" rIns="222833" bIns="233903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1" u="none" kern="1200" dirty="0">
              <a:latin typeface="Arial" panose="020B0604020202020204" pitchFamily="34" charset="0"/>
              <a:cs typeface="Arial" panose="020B0604020202020204" pitchFamily="34" charset="0"/>
            </a:rPr>
            <a:t>An emotional barrier happens when stress, frustration, anger, or negative emotions affect communication and cause misunderstandings.</a:t>
          </a:r>
          <a:endParaRPr lang="en-US" sz="25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40960" y="0"/>
        <a:ext cx="4146813" cy="2728525"/>
      </dsp:txXfrm>
    </dsp:sp>
    <dsp:sp modelId="{611096FD-CC32-4AB4-8BE8-FE0AF4E03072}">
      <dsp:nvSpPr>
        <dsp:cNvPr id="0" name=""/>
        <dsp:cNvSpPr/>
      </dsp:nvSpPr>
      <dsp:spPr>
        <a:xfrm>
          <a:off x="604080" y="2948912"/>
          <a:ext cx="6422813" cy="293668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22833" tIns="233903" rIns="222833" bIns="233903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1" u="sng" kern="1200" dirty="0">
              <a:latin typeface="Arial" panose="020B0604020202020204" pitchFamily="34" charset="0"/>
              <a:cs typeface="Arial" panose="020B0604020202020204" pitchFamily="34" charset="0"/>
            </a:rPr>
            <a:t>CASE STUDY EVIDENCE </a:t>
          </a:r>
        </a:p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1" kern="1200" dirty="0">
              <a:latin typeface="Arial" panose="020B0604020202020204" pitchFamily="34" charset="0"/>
              <a:cs typeface="Arial" panose="020B0604020202020204" pitchFamily="34" charset="0"/>
            </a:rPr>
            <a:t>• Gary is stressed and overwhelmed.</a:t>
          </a:r>
        </a:p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1" kern="1200" dirty="0">
              <a:latin typeface="Arial" panose="020B0604020202020204" pitchFamily="34" charset="0"/>
              <a:cs typeface="Arial" panose="020B0604020202020204" pitchFamily="34" charset="0"/>
            </a:rPr>
            <a:t>• Calls the workplace a 'madhouse'. out overnight.</a:t>
          </a:r>
        </a:p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1" kern="1200" dirty="0">
              <a:latin typeface="Arial" panose="020B0604020202020204" pitchFamily="34" charset="0"/>
              <a:cs typeface="Arial" panose="020B0604020202020204" pitchFamily="34" charset="0"/>
            </a:rPr>
            <a:t>• Shouts 'Idiots!' after finding chicken left.</a:t>
          </a:r>
        </a:p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1" kern="1200" dirty="0">
              <a:latin typeface="Arial" panose="020B0604020202020204" pitchFamily="34" charset="0"/>
              <a:cs typeface="Arial" panose="020B0604020202020204" pitchFamily="34" charset="0"/>
            </a:rPr>
            <a:t>• Employees may feel afraid to communicate.</a:t>
          </a:r>
          <a:endParaRPr lang="en-US" sz="23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04080" y="2948912"/>
        <a:ext cx="6422813" cy="293668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EE21572-F949-4EA9-83E7-AF10859E07EA}">
      <dsp:nvSpPr>
        <dsp:cNvPr id="0" name=""/>
        <dsp:cNvSpPr/>
      </dsp:nvSpPr>
      <dsp:spPr>
        <a:xfrm>
          <a:off x="5558" y="56299"/>
          <a:ext cx="2266670" cy="329350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EA66281-D94E-489D-BC0D-F584A5F4C576}">
      <dsp:nvSpPr>
        <dsp:cNvPr id="0" name=""/>
        <dsp:cNvSpPr/>
      </dsp:nvSpPr>
      <dsp:spPr>
        <a:xfrm>
          <a:off x="257410" y="295559"/>
          <a:ext cx="2266670" cy="329350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1. Relevant training for different age groups to get better understanding of what is required in the work environment.</a:t>
          </a:r>
          <a:endParaRPr lang="en-US" sz="2200" kern="1200" dirty="0"/>
        </a:p>
      </dsp:txBody>
      <dsp:txXfrm>
        <a:off x="323798" y="361947"/>
        <a:ext cx="2133894" cy="3160726"/>
      </dsp:txXfrm>
    </dsp:sp>
    <dsp:sp modelId="{5C757CEB-9A08-46B8-BF7C-3975824E6A2E}">
      <dsp:nvSpPr>
        <dsp:cNvPr id="0" name=""/>
        <dsp:cNvSpPr/>
      </dsp:nvSpPr>
      <dsp:spPr>
        <a:xfrm>
          <a:off x="2775933" y="56299"/>
          <a:ext cx="2353733" cy="331552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0A2A66E-9BEF-4179-A535-C416F65D3A3E}">
      <dsp:nvSpPr>
        <dsp:cNvPr id="0" name=""/>
        <dsp:cNvSpPr/>
      </dsp:nvSpPr>
      <dsp:spPr>
        <a:xfrm>
          <a:off x="3027786" y="295559"/>
          <a:ext cx="2353733" cy="331552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2. Employ language interpreters to explain to multi- cultural people what they are supposed to do.</a:t>
          </a:r>
          <a:endParaRPr lang="en-US" sz="2200" kern="1200" dirty="0"/>
        </a:p>
      </dsp:txBody>
      <dsp:txXfrm>
        <a:off x="3096724" y="364497"/>
        <a:ext cx="2215857" cy="3177648"/>
      </dsp:txXfrm>
    </dsp:sp>
    <dsp:sp modelId="{4EC23677-7B9F-4848-8BE8-BDFAB2062576}">
      <dsp:nvSpPr>
        <dsp:cNvPr id="0" name=""/>
        <dsp:cNvSpPr/>
      </dsp:nvSpPr>
      <dsp:spPr>
        <a:xfrm>
          <a:off x="5633372" y="56299"/>
          <a:ext cx="2266670" cy="333754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7E4564A-5630-4538-879A-023A7E9F5658}">
      <dsp:nvSpPr>
        <dsp:cNvPr id="0" name=""/>
        <dsp:cNvSpPr/>
      </dsp:nvSpPr>
      <dsp:spPr>
        <a:xfrm>
          <a:off x="5885224" y="295559"/>
          <a:ext cx="2266670" cy="333754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3. To reduce emotional barriers, create a supportive work environment, encourage questions and take feedback.</a:t>
          </a:r>
          <a:endParaRPr lang="en-US" sz="2200" kern="1200" dirty="0"/>
        </a:p>
      </dsp:txBody>
      <dsp:txXfrm>
        <a:off x="5951612" y="361947"/>
        <a:ext cx="2133894" cy="3204770"/>
      </dsp:txXfrm>
    </dsp:sp>
    <dsp:sp modelId="{5A9C466B-1C42-4CA2-8E6B-31A0AEA8D088}">
      <dsp:nvSpPr>
        <dsp:cNvPr id="0" name=""/>
        <dsp:cNvSpPr/>
      </dsp:nvSpPr>
      <dsp:spPr>
        <a:xfrm>
          <a:off x="8403747" y="56299"/>
          <a:ext cx="2266670" cy="329675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BC21DAD-F1FB-490F-8CBC-5F49BCA2EF88}">
      <dsp:nvSpPr>
        <dsp:cNvPr id="0" name=""/>
        <dsp:cNvSpPr/>
      </dsp:nvSpPr>
      <dsp:spPr>
        <a:xfrm>
          <a:off x="8655599" y="295559"/>
          <a:ext cx="2266670" cy="329675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4. Use simple English, provide translated information, pictures and demonstrations. </a:t>
          </a:r>
          <a:endParaRPr lang="en-US" sz="2200" kern="1200" dirty="0"/>
        </a:p>
      </dsp:txBody>
      <dsp:txXfrm>
        <a:off x="8721987" y="361947"/>
        <a:ext cx="2133894" cy="316397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02CD33-534C-B817-D6C5-0035DDDB314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D81D51A-4E90-9539-7287-792F65D1C5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A172D7-415E-C638-1838-F2A1AC04C6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A0DE3B-D840-F080-F672-744EA3F574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9FEC32-32CD-96CD-93CA-273D656FBE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08918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C52202-8840-F6D6-2785-3F30D78F22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B48098-0A2D-72B6-ADE8-C0FCF70274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E93227-FA89-B654-E5FC-8E175E4045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4D39A5-53D4-5681-33D1-78B1644DB9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8E27D9-8FEF-BC06-E435-9DEEF9E6B1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72254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328449-99AD-2300-6505-783E03633A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E51451-1DEE-DF1C-8932-8F2BA1F91EC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108B37D-6C44-EF54-B306-C18DE0870F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72D176-2F12-D02D-F7A0-1A8626BB52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9E1CDD-F42B-8422-443E-F7C800585A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4379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7AFBA7-AF06-E5B3-BF76-2760DE224D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00EEF7-9A11-3976-9B44-CA52AF6B907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2ABD27F-ACA4-4D1D-C776-035CAA02E23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5AF4B07-9540-C834-B538-8A628C7989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BEE38A2-08DF-B536-6ACE-177E004C64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8D9E6CA-C68B-C2A5-C2EF-2F834F7A6A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41550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6C0245-8529-3A07-E236-4301D70D35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58F0759-B2B2-A189-56B5-4E86F42C67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4F546AA-1BA5-345F-CBDC-1F2CDCDA97E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55D8868-B877-BD03-9E47-AEC5875CD62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BE001C7-8CC9-A9BA-9BAD-E0F2E2057B0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FD2FCF4-1870-31F3-A7CB-BABCD35EA5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A68DFE7-BE7E-128F-BC4A-652B0F8409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DBDA6D2-5734-0117-144F-7645286042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71790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E606A7-DE5D-7F8B-3A5A-B7390AC790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E9C8AA5-3CB3-CE98-87BB-3D47A7F752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76C4BDF-07E7-7A36-027B-B338D64502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FA62B33-DF0E-C306-7E2A-2555BF4436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65113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7264652-B357-F5F7-E3C5-55028B1F9C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F261BA1-DD65-BB7B-0C88-A024485666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811B36F-6601-9FA9-CF36-AB29D94D20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09006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12CEAE-C2F8-6AA4-42E6-F08C4639AF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B0F1B6-05B1-4A88-54DF-E080D1DE2D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E4AD992-EB52-40BF-2FD4-B04362B5FB6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C926B5C-4B32-D0B8-503E-5A194EAA6E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7E924C2-3B1D-698E-7038-BAA78B4E32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8DFF7B8-4D26-7920-9807-DEC9F63384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39297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FA124D-2201-1EE1-0586-A5939171EE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CEEF2C4-CD67-37F6-645F-1961879F5E3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3F7EF4F-EA08-0BE8-1EDA-624FAF843F5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565BBF-790E-D721-D0E2-B3834AFB5B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AA79ED5-67A9-A334-3E72-4C0985DA96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7EF749F-BFAD-83F7-CBB2-E912B4BB99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45483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BC0747-B7B5-0657-E01F-28B12EA3D3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0C3D568-DAAB-2826-154D-2A1A047910F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F086BE-AF14-1D75-A87D-166FB43CD5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7ADDDB-E825-8775-5BD0-BC7BF49518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D825C0-F4DD-19AD-22B0-6395439AD7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82542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75B8BC6-0D8B-6111-5DBB-CD7D258B323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55B0DC8-9869-45C2-DD0C-190A22D88D3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4EAE24-E95A-5C8F-C2E7-DFE924CE68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CC1E0F-D7D9-43FC-EE38-33FD5FE479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0415D0-1A8E-3919-AE24-D9251016D6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18441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pattFill prst="pct5">
          <a:fgClr>
            <a:schemeClr val="accent1">
              <a:lumMod val="20000"/>
              <a:lumOff val="80000"/>
            </a:schemeClr>
          </a:fgClr>
          <a:bgClr>
            <a:schemeClr val="accent1">
              <a:lumMod val="20000"/>
              <a:lumOff val="80000"/>
            </a:schemeClr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5CA8AA1-F3E8-1AA4-E86C-5A43C95AD0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1F9691C-5AEE-0645-EE96-9745546BC8C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75B7BB-AC3F-94F6-9255-7853032C007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5998CB-538F-45AF-896C-2191D41163B7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C917672-A8DE-B52E-4E84-BDD229D5EBD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990AA7-A2CB-E7F6-4E14-7133357783A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3649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svg"/><Relationship Id="rId5" Type="http://schemas.openxmlformats.org/officeDocument/2006/relationships/image" Target="../media/image4.svg"/><Relationship Id="rId4" Type="http://schemas.openxmlformats.org/officeDocument/2006/relationships/image" Target="../media/image3.sv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heducation.com/highered/mhp/product/cultures-organizations-software-mind-third-edition.html?viewOption=student" TargetMode="External"/><Relationship Id="rId7" Type="http://schemas.openxmlformats.org/officeDocument/2006/relationships/image" Target="../media/image18.svg"/><Relationship Id="rId2" Type="http://schemas.openxmlformats.org/officeDocument/2006/relationships/image" Target="../media/image16.sv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search.worldcat.org/title/The-process-and-effects-of-mass-communication/oclc/578061722?utm_source=chatgpt.com" TargetMode="External"/><Relationship Id="rId5" Type="http://schemas.openxmlformats.org/officeDocument/2006/relationships/hyperlink" Target="https://www.skillsyouneed.com/ips/barriers-communication.html" TargetMode="External"/><Relationship Id="rId4" Type="http://schemas.openxmlformats.org/officeDocument/2006/relationships/image" Target="../media/image17.sv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icpedia.org/post-it-note/t/thank-you.html" TargetMode="External"/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11A092A0-3538-A6E3-57A8-1AE5933CF58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639" r="9641" b="1"/>
          <a:stretch>
            <a:fillRect/>
          </a:stretch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24" name="Rectangle 23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EF30EB26-4DFA-503D-8598-93F3EBD22A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3684" y="2200657"/>
            <a:ext cx="4559515" cy="167440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dirty="0">
                <a:solidFill>
                  <a:schemeClr val="bg2">
                    <a:lumMod val="25000"/>
                  </a:schemeClr>
                </a:solidFill>
              </a:rPr>
              <a:t>Neelam Kaur - 2520215 Marlon Mcgrath - 25187977   Vanesa Brenkacova - 2440610</a:t>
            </a:r>
            <a:br>
              <a:rPr lang="en-GB" dirty="0">
                <a:solidFill>
                  <a:schemeClr val="bg2">
                    <a:lumMod val="25000"/>
                  </a:schemeClr>
                </a:solidFill>
              </a:rPr>
            </a:br>
            <a:r>
              <a:rPr lang="en-GB" dirty="0">
                <a:solidFill>
                  <a:schemeClr val="bg2">
                    <a:lumMod val="25000"/>
                  </a:schemeClr>
                </a:solidFill>
              </a:rPr>
              <a:t>Rezgar Bahary - 2520214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4A7EFD4A-C15F-B8EC-7948-D7959EFA9A0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2331" t="10443" r="25726" b="24485"/>
          <a:stretch>
            <a:fillRect/>
          </a:stretch>
        </p:blipFill>
        <p:spPr>
          <a:xfrm>
            <a:off x="399853" y="5799898"/>
            <a:ext cx="676593" cy="847588"/>
          </a:xfrm>
          <a:prstGeom prst="rect">
            <a:avLst/>
          </a:prstGeom>
          <a:effectLst>
            <a:outerShdw blurRad="76200" dir="13500000" sy="23000" kx="1200000" algn="br" rotWithShape="0">
              <a:prstClr val="black">
                <a:alpha val="20000"/>
              </a:prstClr>
            </a:outerShdw>
          </a:effectLst>
        </p:spPr>
      </p:pic>
      <p:sp>
        <p:nvSpPr>
          <p:cNvPr id="9" name="Content Placeholder 7">
            <a:extLst>
              <a:ext uri="{FF2B5EF4-FFF2-40B4-BE49-F238E27FC236}">
                <a16:creationId xmlns:a16="http://schemas.microsoft.com/office/drawing/2014/main" id="{E834B924-CE00-A198-183A-030084923A66}"/>
              </a:ext>
            </a:extLst>
          </p:cNvPr>
          <p:cNvSpPr txBox="1">
            <a:spLocks/>
          </p:cNvSpPr>
          <p:nvPr/>
        </p:nvSpPr>
        <p:spPr>
          <a:xfrm>
            <a:off x="1076446" y="5776909"/>
            <a:ext cx="2314936" cy="847588"/>
          </a:xfrm>
          <a:prstGeom prst="rect">
            <a:avLst/>
          </a:prstGeom>
          <a:effectLst>
            <a:outerShdw blurRad="76200" dir="13500000" sy="23000" kx="1200000" algn="br" rotWithShape="0">
              <a:prstClr val="black">
                <a:alpha val="2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800" b="1" dirty="0">
                <a:solidFill>
                  <a:schemeClr val="bg2">
                    <a:lumMod val="25000"/>
                  </a:schemeClr>
                </a:solidFill>
              </a:rPr>
              <a:t>University of Wales</a:t>
            </a:r>
            <a:br>
              <a:rPr lang="en-GB" sz="1800" b="1" dirty="0">
                <a:solidFill>
                  <a:schemeClr val="bg2">
                    <a:lumMod val="25000"/>
                  </a:schemeClr>
                </a:solidFill>
              </a:rPr>
            </a:br>
            <a:r>
              <a:rPr lang="en-GB" sz="1800" b="1" dirty="0">
                <a:solidFill>
                  <a:schemeClr val="bg2">
                    <a:lumMod val="25000"/>
                  </a:schemeClr>
                </a:solidFill>
              </a:rPr>
              <a:t>Trinity Saint David</a:t>
            </a:r>
            <a:br>
              <a:rPr lang="en-GB" sz="1800" b="1" dirty="0">
                <a:solidFill>
                  <a:schemeClr val="bg2">
                    <a:lumMod val="25000"/>
                  </a:schemeClr>
                </a:solidFill>
              </a:rPr>
            </a:br>
            <a:r>
              <a:rPr lang="en-GB" sz="1800" dirty="0">
                <a:solidFill>
                  <a:schemeClr val="bg2">
                    <a:lumMod val="25000"/>
                  </a:schemeClr>
                </a:solidFill>
                <a:latin typeface="Abadi" panose="020B0604020104020204" pitchFamily="34" charset="0"/>
                <a:ea typeface="ADLaM Display" panose="02010000000000000000" pitchFamily="2" charset="0"/>
                <a:cs typeface="Aharoni" panose="02010803020104030203" pitchFamily="2" charset="-79"/>
              </a:rPr>
              <a:t>BIRMINGHAM</a:t>
            </a:r>
            <a:endParaRPr lang="en-GB" sz="18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AE29C90-6E29-667F-453D-3F89A6246678}"/>
              </a:ext>
            </a:extLst>
          </p:cNvPr>
          <p:cNvSpPr txBox="1">
            <a:spLocks/>
          </p:cNvSpPr>
          <p:nvPr/>
        </p:nvSpPr>
        <p:spPr>
          <a:xfrm>
            <a:off x="576705" y="909118"/>
            <a:ext cx="3891296" cy="846374"/>
          </a:xfrm>
          <a:prstGeom prst="rect">
            <a:avLst/>
          </a:prstGeom>
          <a:solidFill>
            <a:schemeClr val="accent1">
              <a:alpha val="21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dirty="0">
                <a:solidFill>
                  <a:schemeClr val="tx1">
                    <a:lumMod val="85000"/>
                    <a:lumOff val="15000"/>
                  </a:schemeClr>
                </a:solidFill>
              </a:rPr>
              <a:t>Flight Foods LTD</a:t>
            </a:r>
            <a:endParaRPr lang="en-GB" b="1" dirty="0">
              <a:solidFill>
                <a:schemeClr val="bg1"/>
              </a:solidFill>
            </a:endParaRPr>
          </a:p>
        </p:txBody>
      </p:sp>
      <p:pic>
        <p:nvPicPr>
          <p:cNvPr id="12" name="Graphic 11" descr="Airplane outline">
            <a:extLst>
              <a:ext uri="{FF2B5EF4-FFF2-40B4-BE49-F238E27FC236}">
                <a16:creationId xmlns:a16="http://schemas.microsoft.com/office/drawing/2014/main" id="{353F9F70-8FC9-A755-AB70-5CB1DBE3FE54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431229" y="255830"/>
            <a:ext cx="653288" cy="653288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15" name="Graphic 14" descr="Catering outline">
            <a:extLst>
              <a:ext uri="{FF2B5EF4-FFF2-40B4-BE49-F238E27FC236}">
                <a16:creationId xmlns:a16="http://schemas.microsoft.com/office/drawing/2014/main" id="{AD04139D-785C-0864-3BDA-2C8AD13FA69B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071614" y="371526"/>
            <a:ext cx="586560" cy="586560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27" name="Graphic 26" descr="Graduation cap outline">
            <a:extLst>
              <a:ext uri="{FF2B5EF4-FFF2-40B4-BE49-F238E27FC236}">
                <a16:creationId xmlns:a16="http://schemas.microsoft.com/office/drawing/2014/main" id="{7903E46A-AC26-5CCD-D914-7CF1632923E8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340815" y="2200656"/>
            <a:ext cx="382870" cy="382870"/>
          </a:xfrm>
          <a:prstGeom prst="rect">
            <a:avLst/>
          </a:prstGeom>
          <a:effectLst>
            <a:outerShdw blurRad="50800" dist="38100" dir="13500000" algn="br" rotWithShape="0">
              <a:prstClr val="black">
                <a:alpha val="40000"/>
              </a:prstClr>
            </a:outerShdw>
          </a:effectLst>
        </p:spPr>
      </p:pic>
      <p:pic>
        <p:nvPicPr>
          <p:cNvPr id="29" name="Graphic 28" descr="Graduation cap outline">
            <a:extLst>
              <a:ext uri="{FF2B5EF4-FFF2-40B4-BE49-F238E27FC236}">
                <a16:creationId xmlns:a16="http://schemas.microsoft.com/office/drawing/2014/main" id="{75DF7EE2-5F92-459F-ECD2-C0ADD27322E2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347948" y="2614006"/>
            <a:ext cx="382870" cy="382870"/>
          </a:xfrm>
          <a:prstGeom prst="rect">
            <a:avLst/>
          </a:prstGeom>
          <a:effectLst>
            <a:outerShdw blurRad="50800" dist="38100" dir="13500000" algn="br" rotWithShape="0">
              <a:prstClr val="black">
                <a:alpha val="40000"/>
              </a:prstClr>
            </a:outerShdw>
          </a:effectLst>
        </p:spPr>
      </p:pic>
      <p:pic>
        <p:nvPicPr>
          <p:cNvPr id="31" name="Graphic 30" descr="Graduation cap outline">
            <a:extLst>
              <a:ext uri="{FF2B5EF4-FFF2-40B4-BE49-F238E27FC236}">
                <a16:creationId xmlns:a16="http://schemas.microsoft.com/office/drawing/2014/main" id="{25FCD468-68CC-68E8-A536-56370102674D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349078" y="3028690"/>
            <a:ext cx="382870" cy="382870"/>
          </a:xfrm>
          <a:prstGeom prst="rect">
            <a:avLst/>
          </a:prstGeom>
          <a:effectLst>
            <a:outerShdw blurRad="50800" dist="38100" dir="13500000" algn="br" rotWithShape="0">
              <a:prstClr val="black">
                <a:alpha val="40000"/>
              </a:prstClr>
            </a:outerShdw>
          </a:effectLst>
        </p:spPr>
      </p:pic>
      <p:pic>
        <p:nvPicPr>
          <p:cNvPr id="33" name="Graphic 32" descr="Graduation cap outline">
            <a:extLst>
              <a:ext uri="{FF2B5EF4-FFF2-40B4-BE49-F238E27FC236}">
                <a16:creationId xmlns:a16="http://schemas.microsoft.com/office/drawing/2014/main" id="{CEB8CDFB-AACF-0FBB-93A8-6DF2A9CDA213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355612" y="3406749"/>
            <a:ext cx="382870" cy="382870"/>
          </a:xfrm>
          <a:prstGeom prst="rect">
            <a:avLst/>
          </a:prstGeom>
          <a:effectLst>
            <a:outerShdw blurRad="50800" dist="38100" dir="13500000" algn="br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12219958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6" name="Rectangle 85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A64E00F-9321-07F0-8D42-0B07CED5AE5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42" r="2941" b="-1"/>
          <a:stretch>
            <a:fillRect/>
          </a:stretch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87" name="Rectangle 86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aphicFrame>
        <p:nvGraphicFramePr>
          <p:cNvPr id="84" name="Content Placeholder 2">
            <a:extLst>
              <a:ext uri="{FF2B5EF4-FFF2-40B4-BE49-F238E27FC236}">
                <a16:creationId xmlns:a16="http://schemas.microsoft.com/office/drawing/2014/main" id="{2A988BFE-B714-9EE0-D212-D48C1C1A438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91248909"/>
              </p:ext>
            </p:extLst>
          </p:nvPr>
        </p:nvGraphicFramePr>
        <p:xfrm>
          <a:off x="138897" y="1979271"/>
          <a:ext cx="5116010" cy="45678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6" name="Title 1">
            <a:extLst>
              <a:ext uri="{FF2B5EF4-FFF2-40B4-BE49-F238E27FC236}">
                <a16:creationId xmlns:a16="http://schemas.microsoft.com/office/drawing/2014/main" id="{C68DB7D4-6860-ACE4-3E8A-7FE684AE3C02}"/>
              </a:ext>
            </a:extLst>
          </p:cNvPr>
          <p:cNvSpPr txBox="1">
            <a:spLocks/>
          </p:cNvSpPr>
          <p:nvPr/>
        </p:nvSpPr>
        <p:spPr>
          <a:xfrm>
            <a:off x="349472" y="428418"/>
            <a:ext cx="4345761" cy="1357565"/>
          </a:xfrm>
          <a:prstGeom prst="rect">
            <a:avLst/>
          </a:prstGeom>
          <a:solidFill>
            <a:schemeClr val="accent1">
              <a:alpha val="21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dirty="0">
                <a:solidFill>
                  <a:schemeClr val="tx1">
                    <a:lumMod val="85000"/>
                    <a:lumOff val="15000"/>
                  </a:schemeClr>
                </a:solidFill>
              </a:rPr>
              <a:t>Overview of Flights Food LTD</a:t>
            </a:r>
            <a:endParaRPr lang="en-GB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21023050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2" name="Rectangle 41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2" name="Picture 31">
            <a:extLst>
              <a:ext uri="{FF2B5EF4-FFF2-40B4-BE49-F238E27FC236}">
                <a16:creationId xmlns:a16="http://schemas.microsoft.com/office/drawing/2014/main" id="{DB21468C-73CF-5579-930D-3190C8002DB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074" r="10614"/>
          <a:stretch>
            <a:fillRect/>
          </a:stretch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44" name="Rectangle 43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25D1CA48-E3AE-C9E5-530B-75C6C537BF6F}"/>
              </a:ext>
            </a:extLst>
          </p:cNvPr>
          <p:cNvGrpSpPr/>
          <p:nvPr/>
        </p:nvGrpSpPr>
        <p:grpSpPr>
          <a:xfrm>
            <a:off x="210364" y="2182515"/>
            <a:ext cx="4686757" cy="4310357"/>
            <a:chOff x="646117" y="2976581"/>
            <a:chExt cx="6301443" cy="2751533"/>
          </a:xfrm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</p:grpSpPr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E503148A-8382-F4A0-80C6-89F74812DEB7}"/>
                </a:ext>
              </a:extLst>
            </p:cNvPr>
            <p:cNvSpPr/>
            <p:nvPr/>
          </p:nvSpPr>
          <p:spPr>
            <a:xfrm>
              <a:off x="646121" y="2976581"/>
              <a:ext cx="6301439" cy="2751533"/>
            </a:xfrm>
            <a:prstGeom prst="rect">
              <a:avLst/>
            </a:prstGeom>
            <a:sp3d contourW="19050" prstMaterial="metal">
              <a:bevelT w="88900" h="203200"/>
              <a:bevelB w="165100" h="254000"/>
            </a:sp3d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2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8" name="TextBox 7">
              <a:extLst>
                <a:ext uri="{FF2B5EF4-FFF2-40B4-BE49-F238E27FC236}">
                  <a16:creationId xmlns:a16="http://schemas.microsoft.com/office/drawing/2014/main" id="{6A9CECBF-201E-8AF0-6563-1A7E37720C1C}"/>
                </a:ext>
              </a:extLst>
            </p:cNvPr>
            <p:cNvSpPr txBox="1"/>
            <p:nvPr/>
          </p:nvSpPr>
          <p:spPr>
            <a:xfrm>
              <a:off x="646117" y="3438267"/>
              <a:ext cx="6018595" cy="1665040"/>
            </a:xfrm>
            <a:prstGeom prst="rect">
              <a:avLst/>
            </a:prstGeom>
            <a:ln>
              <a:noFill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p3d>
              <a:bevelT w="190500" h="38100"/>
            </a:sp3d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222833" tIns="233903" rIns="222833" bIns="233903" numCol="1" spcCol="1270" anchor="ctr" anchorCtr="0">
              <a:noAutofit/>
            </a:bodyPr>
            <a:lstStyle/>
            <a:p>
              <a:pPr marL="457200" lvl="0" indent="-457200">
                <a:buFont typeface="Arial" panose="020B0604020202020204" pitchFamily="34" charset="0"/>
                <a:buChar char="•"/>
              </a:pPr>
              <a:r>
                <a:rPr lang="en-GB" sz="2600" dirty="0">
                  <a:solidFill>
                    <a:schemeClr val="bg1"/>
                  </a:solidFill>
                </a:rPr>
                <a:t>Flight foods Ltd is a catering company</a:t>
              </a:r>
            </a:p>
            <a:p>
              <a:pPr marL="457200" lvl="0" indent="-457200">
                <a:buFont typeface="Arial" panose="020B0604020202020204" pitchFamily="34" charset="0"/>
                <a:buChar char="•"/>
              </a:pPr>
              <a:r>
                <a:rPr lang="en-GB" sz="2600" dirty="0">
                  <a:solidFill>
                    <a:schemeClr val="bg1"/>
                  </a:solidFill>
                </a:rPr>
                <a:t>Medium sized company </a:t>
              </a:r>
            </a:p>
            <a:p>
              <a:pPr marL="457200" lvl="0" indent="-457200">
                <a:buFont typeface="Arial" panose="020B0604020202020204" pitchFamily="34" charset="0"/>
                <a:buChar char="•"/>
              </a:pPr>
              <a:r>
                <a:rPr lang="en-GB" sz="2600" dirty="0">
                  <a:solidFill>
                    <a:schemeClr val="bg1"/>
                  </a:solidFill>
                </a:rPr>
                <a:t>Provide ready meals to airlines</a:t>
              </a:r>
            </a:p>
            <a:p>
              <a:pPr marL="457200" lvl="0" indent="-457200">
                <a:buFont typeface="Arial" panose="020B0604020202020204" pitchFamily="34" charset="0"/>
                <a:buChar char="•"/>
              </a:pPr>
              <a:r>
                <a:rPr lang="en-GB" sz="2600" dirty="0">
                  <a:solidFill>
                    <a:schemeClr val="bg1"/>
                  </a:solidFill>
                </a:rPr>
                <a:t>Want to increase market share</a:t>
              </a:r>
            </a:p>
            <a:p>
              <a:pPr marL="457200" lvl="0" indent="-457200">
                <a:buFont typeface="Arial" panose="020B0604020202020204" pitchFamily="34" charset="0"/>
                <a:buChar char="•"/>
              </a:pPr>
              <a:r>
                <a:rPr lang="en-GB" sz="2600" dirty="0">
                  <a:solidFill>
                    <a:schemeClr val="bg1"/>
                  </a:solidFill>
                </a:rPr>
                <a:t>Currently lacking communication barriers</a:t>
              </a:r>
            </a:p>
          </p:txBody>
        </p:sp>
      </p:grpSp>
      <p:sp>
        <p:nvSpPr>
          <p:cNvPr id="3" name="Title 1">
            <a:extLst>
              <a:ext uri="{FF2B5EF4-FFF2-40B4-BE49-F238E27FC236}">
                <a16:creationId xmlns:a16="http://schemas.microsoft.com/office/drawing/2014/main" id="{BD03BFDB-05CA-930A-2774-AF479A7A0B08}"/>
              </a:ext>
            </a:extLst>
          </p:cNvPr>
          <p:cNvSpPr txBox="1">
            <a:spLocks/>
          </p:cNvSpPr>
          <p:nvPr/>
        </p:nvSpPr>
        <p:spPr>
          <a:xfrm>
            <a:off x="380863" y="569417"/>
            <a:ext cx="4345761" cy="1357565"/>
          </a:xfrm>
          <a:prstGeom prst="rect">
            <a:avLst/>
          </a:prstGeom>
          <a:solidFill>
            <a:schemeClr val="accent1">
              <a:alpha val="21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dirty="0">
                <a:solidFill>
                  <a:schemeClr val="tx1">
                    <a:lumMod val="85000"/>
                    <a:lumOff val="15000"/>
                  </a:schemeClr>
                </a:solidFill>
              </a:rPr>
              <a:t>What is Flight Food LTD</a:t>
            </a:r>
            <a:endParaRPr lang="en-GB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276084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DF156AF-6980-9FD1-A09C-4898272CE23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0F0545A-CDC2-CEE0-353A-A9D62375C2F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42" r="2941" b="-1"/>
          <a:stretch>
            <a:fillRect/>
          </a:stretch>
        </p:blipFill>
        <p:spPr>
          <a:xfrm>
            <a:off x="3887296" y="10"/>
            <a:ext cx="9669642" cy="6857990"/>
          </a:xfrm>
          <a:prstGeom prst="rect">
            <a:avLst/>
          </a:prstGeom>
        </p:spPr>
      </p:pic>
      <p:sp>
        <p:nvSpPr>
          <p:cNvPr id="23" name="Rectangle 22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593DB671-8110-1492-444D-D94F15F3403F}"/>
              </a:ext>
            </a:extLst>
          </p:cNvPr>
          <p:cNvGrpSpPr/>
          <p:nvPr/>
        </p:nvGrpSpPr>
        <p:grpSpPr>
          <a:xfrm>
            <a:off x="117427" y="1507785"/>
            <a:ext cx="4921933" cy="4838941"/>
            <a:chOff x="646121" y="2948913"/>
            <a:chExt cx="6301440" cy="2779202"/>
          </a:xfrm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</p:grpSpPr>
        <p:sp>
          <p:nvSpPr>
            <p:cNvPr id="4" name="Rectangle 3">
              <a:extLst>
                <a:ext uri="{FF2B5EF4-FFF2-40B4-BE49-F238E27FC236}">
                  <a16:creationId xmlns:a16="http://schemas.microsoft.com/office/drawing/2014/main" id="{04C0C662-2997-FDD2-FD80-52F51699D3F0}"/>
                </a:ext>
              </a:extLst>
            </p:cNvPr>
            <p:cNvSpPr/>
            <p:nvPr/>
          </p:nvSpPr>
          <p:spPr>
            <a:xfrm>
              <a:off x="646121" y="2976581"/>
              <a:ext cx="6301439" cy="2751533"/>
            </a:xfrm>
            <a:prstGeom prst="rect">
              <a:avLst/>
            </a:prstGeom>
            <a:sp3d contourW="19050" prstMaterial="metal">
              <a:bevelT w="88900" h="203200"/>
              <a:bevelB w="165100" h="254000"/>
            </a:sp3d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2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pPr marL="285750" indent="-285750">
                <a:buFont typeface="Arial" panose="020B0604020202020204" pitchFamily="34" charset="0"/>
                <a:buChar char="•"/>
              </a:pPr>
              <a:endParaRPr lang="en-GB"/>
            </a:p>
          </p:txBody>
        </p:sp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8BBC5616-0D23-78C7-AEF6-6898A79F4D9A}"/>
                </a:ext>
              </a:extLst>
            </p:cNvPr>
            <p:cNvSpPr txBox="1"/>
            <p:nvPr/>
          </p:nvSpPr>
          <p:spPr>
            <a:xfrm>
              <a:off x="646122" y="2948913"/>
              <a:ext cx="6301439" cy="2779202"/>
            </a:xfrm>
            <a:prstGeom prst="rect">
              <a:avLst/>
            </a:prstGeom>
            <a:ln>
              <a:noFill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p3d>
              <a:bevelT w="190500" h="38100"/>
            </a:sp3d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222833" tIns="233903" rIns="222833" bIns="233903" numCol="1" spcCol="1270" anchor="ctr" anchorCtr="0">
              <a:noAutofit/>
            </a:bodyPr>
            <a:lstStyle/>
            <a:p>
              <a:pPr marL="342900" indent="-342900">
                <a:buFont typeface="Arial" panose="020B0604020202020204" pitchFamily="34" charset="0"/>
                <a:buChar char="•"/>
              </a:pPr>
              <a:r>
                <a:rPr lang="en-GB" sz="2400" dirty="0"/>
                <a:t>Different age groups have different communication styles, Learning preferences, values, and workplace expectations.</a:t>
              </a:r>
            </a:p>
            <a:p>
              <a:pPr marL="342900" indent="-342900">
                <a:buFont typeface="Arial" panose="020B0604020202020204" pitchFamily="34" charset="0"/>
                <a:buChar char="•"/>
              </a:pPr>
              <a:r>
                <a:rPr lang="en-GB" sz="2400" dirty="0"/>
                <a:t>These differences can lead to misunderstandings and mistakes.</a:t>
              </a:r>
            </a:p>
            <a:p>
              <a:pPr marL="342900" indent="-342900">
                <a:buFont typeface="Arial" panose="020B0604020202020204" pitchFamily="34" charset="0"/>
                <a:buChar char="•"/>
              </a:pPr>
              <a:r>
                <a:rPr lang="en-GB" sz="2400" dirty="0"/>
                <a:t>This communication barrier is present within Flight Foods. </a:t>
              </a:r>
            </a:p>
          </p:txBody>
        </p:sp>
      </p:grpSp>
      <p:sp>
        <p:nvSpPr>
          <p:cNvPr id="3" name="Title 1">
            <a:extLst>
              <a:ext uri="{FF2B5EF4-FFF2-40B4-BE49-F238E27FC236}">
                <a16:creationId xmlns:a16="http://schemas.microsoft.com/office/drawing/2014/main" id="{D0D2E08C-4FDA-F1C2-F0DA-4537801DCF84}"/>
              </a:ext>
            </a:extLst>
          </p:cNvPr>
          <p:cNvSpPr txBox="1">
            <a:spLocks/>
          </p:cNvSpPr>
          <p:nvPr/>
        </p:nvSpPr>
        <p:spPr>
          <a:xfrm>
            <a:off x="117427" y="511273"/>
            <a:ext cx="4152564" cy="846374"/>
          </a:xfrm>
          <a:prstGeom prst="rect">
            <a:avLst/>
          </a:prstGeom>
          <a:solidFill>
            <a:schemeClr val="accent1">
              <a:alpha val="21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dirty="0">
                <a:solidFill>
                  <a:schemeClr val="bg2">
                    <a:lumMod val="25000"/>
                  </a:schemeClr>
                </a:solidFill>
              </a:rPr>
              <a:t>Age/Generational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3E7FAA5-AEEB-2EF4-DB39-FB6B8924D1BF}"/>
              </a:ext>
            </a:extLst>
          </p:cNvPr>
          <p:cNvSpPr txBox="1"/>
          <p:nvPr/>
        </p:nvSpPr>
        <p:spPr>
          <a:xfrm>
            <a:off x="189809" y="6519446"/>
            <a:ext cx="2769047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</a:pPr>
            <a:r>
              <a:rPr lang="en-GB" sz="1600" dirty="0"/>
              <a:t>(Communication Theory, n.d.)</a:t>
            </a:r>
          </a:p>
        </p:txBody>
      </p:sp>
    </p:spTree>
    <p:extLst>
      <p:ext uri="{BB962C8B-B14F-4D97-AF65-F5344CB8AC3E}">
        <p14:creationId xmlns:p14="http://schemas.microsoft.com/office/powerpoint/2010/main" val="8603447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A328ECE-97EE-E2A7-613C-3FE044C1E12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Content Placeholder 12">
            <a:extLst>
              <a:ext uri="{FF2B5EF4-FFF2-40B4-BE49-F238E27FC236}">
                <a16:creationId xmlns:a16="http://schemas.microsoft.com/office/drawing/2014/main" id="{EFD99A5E-58DF-4FD7-B6EF-D8C97CCE26D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882" b="-1"/>
          <a:stretch>
            <a:fillRect/>
          </a:stretch>
        </p:blipFill>
        <p:spPr>
          <a:xfrm>
            <a:off x="196422" y="149047"/>
            <a:ext cx="6077577" cy="4310358"/>
          </a:xfrm>
          <a:prstGeom prst="rect">
            <a:avLst/>
          </a:prstGeom>
        </p:spPr>
      </p:pic>
      <p:grpSp>
        <p:nvGrpSpPr>
          <p:cNvPr id="28" name="Group 27">
            <a:extLst>
              <a:ext uri="{FF2B5EF4-FFF2-40B4-BE49-F238E27FC236}">
                <a16:creationId xmlns:a16="http://schemas.microsoft.com/office/drawing/2014/main" id="{9B92CA1F-4EAC-8488-53D8-9A4165ED3C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5025" y="6737718"/>
            <a:ext cx="12207200" cy="123363"/>
            <a:chOff x="-5025" y="6737718"/>
            <a:chExt cx="12207200" cy="123363"/>
          </a:xfrm>
        </p:grpSpPr>
        <p:sp>
          <p:nvSpPr>
            <p:cNvPr id="29" name="Rectangle 28">
              <a:extLst>
                <a:ext uri="{FF2B5EF4-FFF2-40B4-BE49-F238E27FC236}">
                  <a16:creationId xmlns:a16="http://schemas.microsoft.com/office/drawing/2014/main" id="{777FF60B-568F-D385-30E0-7C120AD73B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 flipH="1">
              <a:off x="6036894" y="695800"/>
              <a:ext cx="123362" cy="12207199"/>
            </a:xfrm>
            <a:prstGeom prst="rect">
              <a:avLst/>
            </a:prstGeom>
            <a:gradFill>
              <a:gsLst>
                <a:gs pos="0">
                  <a:schemeClr val="accent5"/>
                </a:gs>
                <a:gs pos="100000">
                  <a:schemeClr val="accent2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Rectangle 29">
              <a:extLst>
                <a:ext uri="{FF2B5EF4-FFF2-40B4-BE49-F238E27FC236}">
                  <a16:creationId xmlns:a16="http://schemas.microsoft.com/office/drawing/2014/main" id="{39A9277E-99A1-4C82-49E8-DA1C09EA80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9176406" y="3835311"/>
              <a:ext cx="123362" cy="5928176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" name="TextBox 3">
            <a:extLst>
              <a:ext uri="{FF2B5EF4-FFF2-40B4-BE49-F238E27FC236}">
                <a16:creationId xmlns:a16="http://schemas.microsoft.com/office/drawing/2014/main" id="{7D8BF919-315F-FF09-6473-EFBECF8E6B31}"/>
              </a:ext>
            </a:extLst>
          </p:cNvPr>
          <p:cNvSpPr txBox="1"/>
          <p:nvPr/>
        </p:nvSpPr>
        <p:spPr>
          <a:xfrm>
            <a:off x="0" y="6399164"/>
            <a:ext cx="2769047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</a:pPr>
            <a:r>
              <a:rPr lang="en-GB" sz="1600" dirty="0"/>
              <a:t>(Communication Theory, n.d.)</a:t>
            </a:r>
          </a:p>
        </p:txBody>
      </p:sp>
      <p:grpSp>
        <p:nvGrpSpPr>
          <p:cNvPr id="52" name="Group 51">
            <a:extLst>
              <a:ext uri="{FF2B5EF4-FFF2-40B4-BE49-F238E27FC236}">
                <a16:creationId xmlns:a16="http://schemas.microsoft.com/office/drawing/2014/main" id="{C5C00D44-54F4-BF71-E3DF-35EF3ABAB7AC}"/>
              </a:ext>
            </a:extLst>
          </p:cNvPr>
          <p:cNvGrpSpPr/>
          <p:nvPr/>
        </p:nvGrpSpPr>
        <p:grpSpPr>
          <a:xfrm>
            <a:off x="6268720" y="151765"/>
            <a:ext cx="5829967" cy="4373348"/>
            <a:chOff x="316167" y="2936370"/>
            <a:chExt cx="6833859" cy="2791744"/>
          </a:xfrm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</p:grpSpPr>
        <p:sp>
          <p:nvSpPr>
            <p:cNvPr id="53" name="Rectangle 52">
              <a:extLst>
                <a:ext uri="{FF2B5EF4-FFF2-40B4-BE49-F238E27FC236}">
                  <a16:creationId xmlns:a16="http://schemas.microsoft.com/office/drawing/2014/main" id="{E2ACCBEE-E1A1-C5D8-4659-F7CF8CECB09A}"/>
                </a:ext>
              </a:extLst>
            </p:cNvPr>
            <p:cNvSpPr/>
            <p:nvPr/>
          </p:nvSpPr>
          <p:spPr>
            <a:xfrm>
              <a:off x="646121" y="2976581"/>
              <a:ext cx="6301439" cy="2751533"/>
            </a:xfrm>
            <a:prstGeom prst="rect">
              <a:avLst/>
            </a:prstGeom>
            <a:sp3d contourW="19050" prstMaterial="metal">
              <a:bevelT w="88900" h="203200"/>
              <a:bevelB w="165100" h="254000"/>
            </a:sp3d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2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54" name="TextBox 53">
              <a:extLst>
                <a:ext uri="{FF2B5EF4-FFF2-40B4-BE49-F238E27FC236}">
                  <a16:creationId xmlns:a16="http://schemas.microsoft.com/office/drawing/2014/main" id="{05B61CC3-3754-54CB-7730-A9209EBA6832}"/>
                </a:ext>
              </a:extLst>
            </p:cNvPr>
            <p:cNvSpPr txBox="1"/>
            <p:nvPr/>
          </p:nvSpPr>
          <p:spPr>
            <a:xfrm>
              <a:off x="316167" y="2936370"/>
              <a:ext cx="6833859" cy="2779202"/>
            </a:xfrm>
            <a:prstGeom prst="rect">
              <a:avLst/>
            </a:prstGeom>
            <a:ln>
              <a:noFill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p3d>
              <a:bevelT w="190500" h="38100"/>
            </a:sp3d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222833" tIns="233903" rIns="222833" bIns="233903" numCol="1" spcCol="1270" anchor="ctr" anchorCtr="0">
              <a:noAutofit/>
            </a:bodyPr>
            <a:lstStyle/>
            <a:p>
              <a:pPr algn="ctr"/>
              <a:endParaRPr lang="en-US" sz="2800" b="1" u="sng" dirty="0"/>
            </a:p>
            <a:p>
              <a:pPr marL="628650" indent="-342900">
                <a:buFont typeface="Arial" panose="020B0604020202020204" pitchFamily="34" charset="0"/>
                <a:buChar char="•"/>
              </a:pPr>
              <a:r>
                <a:rPr lang="en-US" sz="2400" b="1" dirty="0">
                  <a:latin typeface="Arial" panose="020B0604020202020204" pitchFamily="34" charset="0"/>
                  <a:cs typeface="Arial" panose="020B0604020202020204" pitchFamily="34" charset="0"/>
                </a:rPr>
                <a:t>Older workers understand verbal instructions better.</a:t>
              </a:r>
            </a:p>
            <a:p>
              <a:pPr marL="628650" indent="-342900">
                <a:buFont typeface="Arial" panose="020B0604020202020204" pitchFamily="34" charset="0"/>
                <a:buChar char="•"/>
              </a:pPr>
              <a:r>
                <a:rPr lang="en-US" sz="2400" b="1" dirty="0">
                  <a:latin typeface="Arial" panose="020B0604020202020204" pitchFamily="34" charset="0"/>
                  <a:cs typeface="Arial" panose="020B0604020202020204" pitchFamily="34" charset="0"/>
                </a:rPr>
                <a:t>Younger workers may require different methods of communication or training.</a:t>
              </a:r>
            </a:p>
            <a:p>
              <a:pPr marL="628650" indent="-342900">
                <a:buFont typeface="Arial" panose="020B0604020202020204" pitchFamily="34" charset="0"/>
                <a:buChar char="•"/>
              </a:pPr>
              <a:r>
                <a:rPr lang="en-US" sz="2400" b="1" dirty="0">
                  <a:latin typeface="Arial" panose="020B0604020202020204" pitchFamily="34" charset="0"/>
                  <a:cs typeface="Arial" panose="020B0604020202020204" pitchFamily="34" charset="0"/>
                </a:rPr>
                <a:t>Gary uses the same communication style for everyone, which is ineffective.</a:t>
              </a:r>
            </a:p>
            <a:p>
              <a:endParaRPr lang="en-US" sz="2400" b="1" dirty="0"/>
            </a:p>
          </p:txBody>
        </p:sp>
      </p:grpSp>
      <p:sp>
        <p:nvSpPr>
          <p:cNvPr id="15" name="Rectangle: Rounded Corners 14">
            <a:extLst>
              <a:ext uri="{FF2B5EF4-FFF2-40B4-BE49-F238E27FC236}">
                <a16:creationId xmlns:a16="http://schemas.microsoft.com/office/drawing/2014/main" id="{232EB474-35EA-9F66-0CA9-4C0EE6F3D4F7}"/>
              </a:ext>
            </a:extLst>
          </p:cNvPr>
          <p:cNvSpPr/>
          <p:nvPr/>
        </p:nvSpPr>
        <p:spPr>
          <a:xfrm>
            <a:off x="2738539" y="4896532"/>
            <a:ext cx="1819463" cy="1469766"/>
          </a:xfrm>
          <a:prstGeom prst="round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Gary</a:t>
            </a:r>
          </a:p>
        </p:txBody>
      </p:sp>
      <p:sp>
        <p:nvSpPr>
          <p:cNvPr id="19" name="Rectangle: Rounded Corners 18">
            <a:extLst>
              <a:ext uri="{FF2B5EF4-FFF2-40B4-BE49-F238E27FC236}">
                <a16:creationId xmlns:a16="http://schemas.microsoft.com/office/drawing/2014/main" id="{3D5E0FEB-F2DE-8767-AF7B-3271E25CB4EA}"/>
              </a:ext>
            </a:extLst>
          </p:cNvPr>
          <p:cNvSpPr/>
          <p:nvPr/>
        </p:nvSpPr>
        <p:spPr>
          <a:xfrm>
            <a:off x="7979437" y="4896532"/>
            <a:ext cx="1819463" cy="1469766"/>
          </a:xfrm>
          <a:prstGeom prst="round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Young Workers</a:t>
            </a:r>
          </a:p>
        </p:txBody>
      </p:sp>
      <p:sp>
        <p:nvSpPr>
          <p:cNvPr id="21" name="Rectangle: Rounded Corners 20">
            <a:extLst>
              <a:ext uri="{FF2B5EF4-FFF2-40B4-BE49-F238E27FC236}">
                <a16:creationId xmlns:a16="http://schemas.microsoft.com/office/drawing/2014/main" id="{17166521-BD2B-CA89-78F9-2BED05B4C9D6}"/>
              </a:ext>
            </a:extLst>
          </p:cNvPr>
          <p:cNvSpPr/>
          <p:nvPr/>
        </p:nvSpPr>
        <p:spPr>
          <a:xfrm>
            <a:off x="5358988" y="4896532"/>
            <a:ext cx="1819463" cy="1469766"/>
          </a:xfrm>
          <a:prstGeom prst="round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Message</a:t>
            </a:r>
          </a:p>
        </p:txBody>
      </p:sp>
      <p:cxnSp>
        <p:nvCxnSpPr>
          <p:cNvPr id="23" name="Straight Arrow Connector 22">
            <a:extLst>
              <a:ext uri="{FF2B5EF4-FFF2-40B4-BE49-F238E27FC236}">
                <a16:creationId xmlns:a16="http://schemas.microsoft.com/office/drawing/2014/main" id="{EA97FB1A-3B8F-3CC0-3FF6-835C7F0E7732}"/>
              </a:ext>
            </a:extLst>
          </p:cNvPr>
          <p:cNvCxnSpPr/>
          <p:nvPr/>
        </p:nvCxnSpPr>
        <p:spPr>
          <a:xfrm>
            <a:off x="4721289" y="5631415"/>
            <a:ext cx="401216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Arrow Connector 23">
            <a:extLst>
              <a:ext uri="{FF2B5EF4-FFF2-40B4-BE49-F238E27FC236}">
                <a16:creationId xmlns:a16="http://schemas.microsoft.com/office/drawing/2014/main" id="{86F9F67B-1B0E-A10D-8546-FB5B0421A3D0}"/>
              </a:ext>
            </a:extLst>
          </p:cNvPr>
          <p:cNvCxnSpPr/>
          <p:nvPr/>
        </p:nvCxnSpPr>
        <p:spPr>
          <a:xfrm>
            <a:off x="7411615" y="5630250"/>
            <a:ext cx="401216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extBox 1">
            <a:extLst>
              <a:ext uri="{FF2B5EF4-FFF2-40B4-BE49-F238E27FC236}">
                <a16:creationId xmlns:a16="http://schemas.microsoft.com/office/drawing/2014/main" id="{E8A985C2-2753-E819-7C32-A0E5F293406F}"/>
              </a:ext>
            </a:extLst>
          </p:cNvPr>
          <p:cNvSpPr txBox="1"/>
          <p:nvPr/>
        </p:nvSpPr>
        <p:spPr>
          <a:xfrm>
            <a:off x="558312" y="5159927"/>
            <a:ext cx="221073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Shramms communication model:</a:t>
            </a:r>
          </a:p>
        </p:txBody>
      </p:sp>
    </p:spTree>
    <p:extLst>
      <p:ext uri="{BB962C8B-B14F-4D97-AF65-F5344CB8AC3E}">
        <p14:creationId xmlns:p14="http://schemas.microsoft.com/office/powerpoint/2010/main" val="5474407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285F61B-FDD6-FDA5-70D5-2B67E7504D7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7" name="Rectangle 36">
            <a:extLst>
              <a:ext uri="{FF2B5EF4-FFF2-40B4-BE49-F238E27FC236}">
                <a16:creationId xmlns:a16="http://schemas.microsoft.com/office/drawing/2014/main" id="{ECC07320-C2CA-4E29-8481-9D9E143C77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2" name="Picture 31">
            <a:extLst>
              <a:ext uri="{FF2B5EF4-FFF2-40B4-BE49-F238E27FC236}">
                <a16:creationId xmlns:a16="http://schemas.microsoft.com/office/drawing/2014/main" id="{2E23CE2D-6C15-9985-BC9A-C2119EB1D8E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697" r="10697"/>
          <a:stretch/>
        </p:blipFill>
        <p:spPr>
          <a:xfrm>
            <a:off x="4933148" y="10"/>
            <a:ext cx="9669642" cy="6857990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sp>
        <p:nvSpPr>
          <p:cNvPr id="39" name="Rectangle 38">
            <a:extLst>
              <a:ext uri="{FF2B5EF4-FFF2-40B4-BE49-F238E27FC236}">
                <a16:creationId xmlns:a16="http://schemas.microsoft.com/office/drawing/2014/main" id="{178FB36B-5BFE-42CA-BC60-1115E0D95E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66BE7E26-BAF0-DB03-D29C-2E015664AC67}"/>
              </a:ext>
            </a:extLst>
          </p:cNvPr>
          <p:cNvGrpSpPr/>
          <p:nvPr/>
        </p:nvGrpSpPr>
        <p:grpSpPr>
          <a:xfrm>
            <a:off x="916104" y="4899708"/>
            <a:ext cx="5807907" cy="1852381"/>
            <a:chOff x="1733214" y="3180813"/>
            <a:chExt cx="6205782" cy="2770873"/>
          </a:xfrm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</p:grpSpPr>
        <p:sp>
          <p:nvSpPr>
            <p:cNvPr id="4" name="Rectangle 3">
              <a:extLst>
                <a:ext uri="{FF2B5EF4-FFF2-40B4-BE49-F238E27FC236}">
                  <a16:creationId xmlns:a16="http://schemas.microsoft.com/office/drawing/2014/main" id="{BC4DDAE2-5FA3-23B4-D585-CBB36E6F8D23}"/>
                </a:ext>
              </a:extLst>
            </p:cNvPr>
            <p:cNvSpPr/>
            <p:nvPr/>
          </p:nvSpPr>
          <p:spPr>
            <a:xfrm>
              <a:off x="1733214" y="3180813"/>
              <a:ext cx="6082533" cy="2770873"/>
            </a:xfrm>
            <a:prstGeom prst="rect">
              <a:avLst/>
            </a:prstGeom>
            <a:sp3d contourW="19050" prstMaterial="metal">
              <a:bevelT w="88900" h="203200"/>
              <a:bevelB w="165100" h="254000"/>
            </a:sp3d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2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dirty="0"/>
            </a:p>
          </p:txBody>
        </p:sp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DC46B370-BF60-1964-B97D-01FD8E3363F2}"/>
                </a:ext>
              </a:extLst>
            </p:cNvPr>
            <p:cNvSpPr txBox="1"/>
            <p:nvPr/>
          </p:nvSpPr>
          <p:spPr>
            <a:xfrm>
              <a:off x="1778979" y="3305730"/>
              <a:ext cx="6160017" cy="2645956"/>
            </a:xfrm>
            <a:prstGeom prst="rect">
              <a:avLst/>
            </a:prstGeom>
            <a:ln>
              <a:noFill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p3d>
              <a:bevelT w="190500" h="38100"/>
            </a:sp3d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222833" tIns="233903" rIns="222833" bIns="233903" numCol="1" spcCol="1270" anchor="ctr" anchorCtr="0">
              <a:noAutofit/>
            </a:bodyPr>
            <a:lstStyle/>
            <a:p>
              <a:r>
                <a:rPr lang="en-GB" sz="2200" u="sng" dirty="0"/>
                <a:t>The relevant theories</a:t>
              </a:r>
            </a:p>
            <a:p>
              <a:r>
                <a:rPr lang="en-GB" sz="2200" dirty="0"/>
                <a:t>Shannon and Weaver Model-Employee’s work in a noisy factory environment.</a:t>
              </a:r>
            </a:p>
            <a:p>
              <a:r>
                <a:rPr lang="en-GB" sz="2200" dirty="0"/>
                <a:t>Berlo’s Model- Language differences.</a:t>
              </a:r>
            </a:p>
            <a:p>
              <a:r>
                <a:rPr lang="en-GB" sz="2200" dirty="0"/>
                <a:t>Schramm’s Model- Negative body language.</a:t>
              </a:r>
            </a:p>
          </p:txBody>
        </p:sp>
      </p:grpSp>
      <p:grpSp>
        <p:nvGrpSpPr>
          <p:cNvPr id="9" name="Group 8">
            <a:extLst>
              <a:ext uri="{FF2B5EF4-FFF2-40B4-BE49-F238E27FC236}">
                <a16:creationId xmlns:a16="http://schemas.microsoft.com/office/drawing/2014/main" id="{6FC84832-AC4F-16C3-55C4-FA5141A9012F}"/>
              </a:ext>
            </a:extLst>
          </p:cNvPr>
          <p:cNvGrpSpPr/>
          <p:nvPr/>
        </p:nvGrpSpPr>
        <p:grpSpPr>
          <a:xfrm>
            <a:off x="223307" y="912858"/>
            <a:ext cx="6004775" cy="3913096"/>
            <a:chOff x="269276" y="1133282"/>
            <a:chExt cx="7685240" cy="2876352"/>
          </a:xfrm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A72068FD-63AE-2022-EA69-00D526D901EF}"/>
                </a:ext>
              </a:extLst>
            </p:cNvPr>
            <p:cNvSpPr/>
            <p:nvPr/>
          </p:nvSpPr>
          <p:spPr>
            <a:xfrm>
              <a:off x="269276" y="1187421"/>
              <a:ext cx="7685240" cy="2751533"/>
            </a:xfrm>
            <a:prstGeom prst="rect">
              <a:avLst/>
            </a:prstGeom>
            <a:sp3d contourW="19050" prstMaterial="metal">
              <a:bevelT w="88900" h="203200"/>
              <a:bevelB w="165100" h="254000"/>
            </a:sp3d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2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dirty="0"/>
            </a:p>
          </p:txBody>
        </p:sp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302621C6-A393-00FC-91C6-C46B7A8A8EA3}"/>
                </a:ext>
              </a:extLst>
            </p:cNvPr>
            <p:cNvSpPr txBox="1"/>
            <p:nvPr/>
          </p:nvSpPr>
          <p:spPr>
            <a:xfrm>
              <a:off x="299103" y="1133282"/>
              <a:ext cx="7486367" cy="2876352"/>
            </a:xfrm>
            <a:prstGeom prst="rect">
              <a:avLst/>
            </a:prstGeom>
            <a:ln>
              <a:noFill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p3d>
              <a:bevelT w="190500" h="38100"/>
            </a:sp3d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222833" tIns="233903" rIns="222833" bIns="233903" numCol="1" spcCol="1270" anchor="ctr" anchorCtr="0">
              <a:noAutofit/>
            </a:bodyPr>
            <a:lstStyle/>
            <a:p>
              <a:r>
                <a:rPr lang="en-GB" sz="2300" dirty="0"/>
                <a:t>· Employees are immigrants who come from five different cultural groups.</a:t>
              </a:r>
            </a:p>
            <a:p>
              <a:r>
                <a:rPr lang="en-GB" sz="2300" dirty="0"/>
                <a:t>· Employees speak their own languages with a few English words.</a:t>
              </a:r>
            </a:p>
            <a:p>
              <a:r>
                <a:rPr lang="en-GB" sz="2300" dirty="0"/>
                <a:t>· Gary only communicates in English.</a:t>
              </a:r>
            </a:p>
            <a:p>
              <a:r>
                <a:rPr lang="en-GB" sz="2300" dirty="0"/>
                <a:t>· Employees work in noisy environment while Gary teaches them on the job.</a:t>
              </a:r>
            </a:p>
            <a:p>
              <a:r>
                <a:rPr lang="en-GB" sz="2300" dirty="0"/>
                <a:t>· Safety notices are only displayed in English.</a:t>
              </a:r>
            </a:p>
            <a:p>
              <a:r>
                <a:rPr lang="en-GB" sz="2300" dirty="0"/>
                <a:t>· Gary pulls his hair, shouts and screams on the job.</a:t>
              </a:r>
            </a:p>
          </p:txBody>
        </p:sp>
      </p:grp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ECA21581-24A4-7C80-D8A1-0CA73DB5E1FD}"/>
              </a:ext>
            </a:extLst>
          </p:cNvPr>
          <p:cNvCxnSpPr>
            <a:cxnSpLocks/>
          </p:cNvCxnSpPr>
          <p:nvPr/>
        </p:nvCxnSpPr>
        <p:spPr>
          <a:xfrm>
            <a:off x="527840" y="4729799"/>
            <a:ext cx="0" cy="987958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2796C73C-A3B0-7713-DB35-3DB653B05D41}"/>
              </a:ext>
            </a:extLst>
          </p:cNvPr>
          <p:cNvCxnSpPr>
            <a:cxnSpLocks/>
          </p:cNvCxnSpPr>
          <p:nvPr/>
        </p:nvCxnSpPr>
        <p:spPr>
          <a:xfrm>
            <a:off x="527840" y="5717757"/>
            <a:ext cx="388264" cy="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3" name="Title 1">
            <a:extLst>
              <a:ext uri="{FF2B5EF4-FFF2-40B4-BE49-F238E27FC236}">
                <a16:creationId xmlns:a16="http://schemas.microsoft.com/office/drawing/2014/main" id="{4C957BB7-E9C5-4833-C1DB-281E4B907EA0}"/>
              </a:ext>
            </a:extLst>
          </p:cNvPr>
          <p:cNvSpPr txBox="1">
            <a:spLocks/>
          </p:cNvSpPr>
          <p:nvPr/>
        </p:nvSpPr>
        <p:spPr>
          <a:xfrm>
            <a:off x="721972" y="116172"/>
            <a:ext cx="9578108" cy="690775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dirty="0">
                <a:solidFill>
                  <a:schemeClr val="tx1">
                    <a:lumMod val="85000"/>
                    <a:lumOff val="15000"/>
                  </a:schemeClr>
                </a:solidFill>
              </a:rPr>
              <a:t>Language/Communication/Body language</a:t>
            </a:r>
            <a:endParaRPr lang="en-GB" b="1" dirty="0">
              <a:solidFill>
                <a:schemeClr val="bg1"/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5E2164D9-46FC-3CD1-FAC9-FF5315046A39}"/>
              </a:ext>
            </a:extLst>
          </p:cNvPr>
          <p:cNvSpPr txBox="1"/>
          <p:nvPr/>
        </p:nvSpPr>
        <p:spPr>
          <a:xfrm>
            <a:off x="6816898" y="6356958"/>
            <a:ext cx="187404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Berlo, D. K. (1960)</a:t>
            </a:r>
          </a:p>
        </p:txBody>
      </p:sp>
    </p:spTree>
    <p:extLst>
      <p:ext uri="{BB962C8B-B14F-4D97-AF65-F5344CB8AC3E}">
        <p14:creationId xmlns:p14="http://schemas.microsoft.com/office/powerpoint/2010/main" val="88119556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pct5">
          <a:fgClr>
            <a:schemeClr val="accent1">
              <a:lumMod val="20000"/>
              <a:lumOff val="80000"/>
            </a:schemeClr>
          </a:fgClr>
          <a:bgClr>
            <a:schemeClr val="accent1">
              <a:lumMod val="20000"/>
              <a:lumOff val="80000"/>
            </a:schemeClr>
          </a:bgClr>
        </a:patt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9678405-1884-7593-45C0-800BBDA8DA6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" name="Picture 31">
            <a:extLst>
              <a:ext uri="{FF2B5EF4-FFF2-40B4-BE49-F238E27FC236}">
                <a16:creationId xmlns:a16="http://schemas.microsoft.com/office/drawing/2014/main" id="{94EC0FF3-2F5F-22CE-02AA-B50A28B8ED7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12" r="3012"/>
          <a:stretch/>
        </p:blipFill>
        <p:spPr>
          <a:xfrm>
            <a:off x="5552117" y="1796142"/>
            <a:ext cx="6491159" cy="4603717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grpSp>
        <p:nvGrpSpPr>
          <p:cNvPr id="9" name="Group 8">
            <a:extLst>
              <a:ext uri="{FF2B5EF4-FFF2-40B4-BE49-F238E27FC236}">
                <a16:creationId xmlns:a16="http://schemas.microsoft.com/office/drawing/2014/main" id="{27459C6D-DCA8-2AC7-A4A0-34C6D2FBF788}"/>
              </a:ext>
            </a:extLst>
          </p:cNvPr>
          <p:cNvGrpSpPr/>
          <p:nvPr/>
        </p:nvGrpSpPr>
        <p:grpSpPr>
          <a:xfrm>
            <a:off x="86121" y="832398"/>
            <a:ext cx="5648275" cy="3423919"/>
            <a:chOff x="746409" y="1252291"/>
            <a:chExt cx="7582973" cy="2958964"/>
          </a:xfrm>
          <a:scene3d>
            <a:camera prst="orthographicFront">
              <a:rot lat="0" lon="0" rev="0"/>
            </a:camera>
            <a:lightRig rig="contrasting" dir="t">
              <a:rot lat="0" lon="0" rev="1200000"/>
            </a:lightRig>
          </a:scene3d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8C68CFF7-FA93-BC31-04ED-B65A8B639A91}"/>
                </a:ext>
              </a:extLst>
            </p:cNvPr>
            <p:cNvSpPr/>
            <p:nvPr/>
          </p:nvSpPr>
          <p:spPr>
            <a:xfrm>
              <a:off x="779904" y="1444679"/>
              <a:ext cx="7204522" cy="2426334"/>
            </a:xfrm>
            <a:prstGeom prst="rect">
              <a:avLst/>
            </a:prstGeom>
            <a:sp3d contourW="19050" prstMaterial="metal">
              <a:bevelT w="88900" h="203200"/>
              <a:bevelB w="165100" h="254000"/>
            </a:sp3d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2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dirty="0"/>
            </a:p>
          </p:txBody>
        </p:sp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56D36AC8-668C-E5B2-665D-57414F89C03A}"/>
                </a:ext>
              </a:extLst>
            </p:cNvPr>
            <p:cNvSpPr txBox="1"/>
            <p:nvPr/>
          </p:nvSpPr>
          <p:spPr>
            <a:xfrm>
              <a:off x="746409" y="1252291"/>
              <a:ext cx="7582973" cy="2958964"/>
            </a:xfrm>
            <a:prstGeom prst="rect">
              <a:avLst/>
            </a:prstGeom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222833" tIns="233903" rIns="222833" bIns="233903" numCol="1" spcCol="1270" anchor="ctr" anchorCtr="0">
              <a:noAutofit/>
            </a:bodyPr>
            <a:lstStyle/>
            <a:p>
              <a:r>
                <a:rPr lang="en-GB" sz="2500" dirty="0"/>
                <a:t>Employee interpreters so everyone has an understanding.</a:t>
              </a:r>
            </a:p>
            <a:p>
              <a:r>
                <a:rPr lang="en-GB" sz="2500" dirty="0"/>
                <a:t>· Provide training-giving clear step by step instructions.</a:t>
              </a:r>
            </a:p>
            <a:p>
              <a:r>
                <a:rPr lang="en-GB" sz="2500" dirty="0"/>
                <a:t>· Have safety notices translated.</a:t>
              </a:r>
            </a:p>
            <a:p>
              <a:r>
                <a:rPr lang="en-GB" sz="2500" dirty="0"/>
                <a:t>· Reduce machinery noise where possible.</a:t>
              </a:r>
            </a:p>
          </p:txBody>
        </p:sp>
      </p:grpSp>
      <p:sp>
        <p:nvSpPr>
          <p:cNvPr id="12" name="Title 1">
            <a:extLst>
              <a:ext uri="{FF2B5EF4-FFF2-40B4-BE49-F238E27FC236}">
                <a16:creationId xmlns:a16="http://schemas.microsoft.com/office/drawing/2014/main" id="{3BF6F0EB-8604-C9FE-6B4B-575F5A6FD10B}"/>
              </a:ext>
            </a:extLst>
          </p:cNvPr>
          <p:cNvSpPr txBox="1">
            <a:spLocks/>
          </p:cNvSpPr>
          <p:nvPr/>
        </p:nvSpPr>
        <p:spPr>
          <a:xfrm>
            <a:off x="111070" y="340498"/>
            <a:ext cx="5366381" cy="547918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2500" u="sng" dirty="0">
                <a:solidFill>
                  <a:schemeClr val="bg1"/>
                </a:solidFill>
              </a:rPr>
              <a:t>Ways these Barriers could be overcome</a:t>
            </a:r>
            <a:endParaRPr lang="en-GB" sz="2500" b="1" u="sng" dirty="0">
              <a:solidFill>
                <a:schemeClr val="bg1"/>
              </a:solidFill>
            </a:endParaRPr>
          </a:p>
        </p:txBody>
      </p:sp>
      <p:grpSp>
        <p:nvGrpSpPr>
          <p:cNvPr id="25" name="Group 24">
            <a:extLst>
              <a:ext uri="{FF2B5EF4-FFF2-40B4-BE49-F238E27FC236}">
                <a16:creationId xmlns:a16="http://schemas.microsoft.com/office/drawing/2014/main" id="{6B2A8C8D-FC71-A25A-8363-6162C1F04063}"/>
              </a:ext>
            </a:extLst>
          </p:cNvPr>
          <p:cNvGrpSpPr/>
          <p:nvPr/>
        </p:nvGrpSpPr>
        <p:grpSpPr>
          <a:xfrm>
            <a:off x="544287" y="3722916"/>
            <a:ext cx="5157452" cy="3098150"/>
            <a:chOff x="-2610955" y="4184061"/>
            <a:chExt cx="6086467" cy="2083612"/>
          </a:xfrm>
          <a:scene3d>
            <a:camera prst="orthographicFront">
              <a:rot lat="0" lon="0" rev="0"/>
            </a:camera>
            <a:lightRig rig="contrasting" dir="t">
              <a:rot lat="0" lon="0" rev="1200000"/>
            </a:lightRig>
          </a:scene3d>
        </p:grpSpPr>
        <p:sp>
          <p:nvSpPr>
            <p:cNvPr id="26" name="Rectangle 25">
              <a:extLst>
                <a:ext uri="{FF2B5EF4-FFF2-40B4-BE49-F238E27FC236}">
                  <a16:creationId xmlns:a16="http://schemas.microsoft.com/office/drawing/2014/main" id="{C3EDC9BF-96E8-7BC7-41B5-A931F315C981}"/>
                </a:ext>
              </a:extLst>
            </p:cNvPr>
            <p:cNvSpPr/>
            <p:nvPr/>
          </p:nvSpPr>
          <p:spPr>
            <a:xfrm>
              <a:off x="-2489470" y="4389049"/>
              <a:ext cx="5754292" cy="1609402"/>
            </a:xfrm>
            <a:prstGeom prst="rect">
              <a:avLst/>
            </a:prstGeom>
            <a:sp3d contourW="19050" prstMaterial="metal">
              <a:bevelT w="88900" h="203200"/>
              <a:bevelB w="165100" h="254000"/>
            </a:sp3d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2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TextBox 26">
              <a:extLst>
                <a:ext uri="{FF2B5EF4-FFF2-40B4-BE49-F238E27FC236}">
                  <a16:creationId xmlns:a16="http://schemas.microsoft.com/office/drawing/2014/main" id="{EAE4AC5A-3AF5-94A5-B4B8-996DCD5C1B04}"/>
                </a:ext>
              </a:extLst>
            </p:cNvPr>
            <p:cNvSpPr txBox="1"/>
            <p:nvPr/>
          </p:nvSpPr>
          <p:spPr>
            <a:xfrm>
              <a:off x="-2610955" y="4184061"/>
              <a:ext cx="6086467" cy="2083612"/>
            </a:xfrm>
            <a:prstGeom prst="rect">
              <a:avLst/>
            </a:prstGeom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222833" tIns="233903" rIns="222833" bIns="233903" numCol="1" spcCol="1270" anchor="ctr" anchorCtr="0">
              <a:noAutofit/>
            </a:bodyPr>
            <a:lstStyle/>
            <a:p>
              <a:r>
                <a:rPr lang="en-GB" sz="2500" dirty="0"/>
                <a:t>· Encourage employees to ask questions for regular feedback.</a:t>
              </a:r>
            </a:p>
            <a:p>
              <a:r>
                <a:rPr lang="en-GB" sz="2500" dirty="0"/>
                <a:t>· Keep communication positive and respectful. (professional manner)</a:t>
              </a:r>
            </a:p>
            <a:p>
              <a:r>
                <a:rPr lang="en-GB" sz="2500" dirty="0"/>
                <a:t>· Have all employees receive the correct food hygiene training.</a:t>
              </a:r>
            </a:p>
          </p:txBody>
        </p:sp>
      </p:grpSp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2405E4C1-E5E4-DA9E-506B-1231120005F2}"/>
              </a:ext>
            </a:extLst>
          </p:cNvPr>
          <p:cNvCxnSpPr>
            <a:cxnSpLocks/>
          </p:cNvCxnSpPr>
          <p:nvPr/>
        </p:nvCxnSpPr>
        <p:spPr>
          <a:xfrm>
            <a:off x="258965" y="3862612"/>
            <a:ext cx="0" cy="987958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1C4F4114-1F69-EDD9-3505-C4733326E728}"/>
              </a:ext>
            </a:extLst>
          </p:cNvPr>
          <p:cNvCxnSpPr>
            <a:cxnSpLocks/>
          </p:cNvCxnSpPr>
          <p:nvPr/>
        </p:nvCxnSpPr>
        <p:spPr>
          <a:xfrm>
            <a:off x="258965" y="4847417"/>
            <a:ext cx="388264" cy="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30" name="Title 1">
            <a:extLst>
              <a:ext uri="{FF2B5EF4-FFF2-40B4-BE49-F238E27FC236}">
                <a16:creationId xmlns:a16="http://schemas.microsoft.com/office/drawing/2014/main" id="{FF42B75B-CF8E-A60C-E4B6-2A0CF629B8D2}"/>
              </a:ext>
            </a:extLst>
          </p:cNvPr>
          <p:cNvSpPr txBox="1">
            <a:spLocks/>
          </p:cNvSpPr>
          <p:nvPr/>
        </p:nvSpPr>
        <p:spPr>
          <a:xfrm>
            <a:off x="5896371" y="340498"/>
            <a:ext cx="5984930" cy="1279660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3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Language/Communication</a:t>
            </a:r>
          </a:p>
          <a:p>
            <a:pPr algn="ctr"/>
            <a:r>
              <a:rPr lang="en-GB" sz="3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/Body language</a:t>
            </a:r>
            <a:endParaRPr lang="en-GB" sz="3600" b="1" dirty="0">
              <a:solidFill>
                <a:schemeClr val="bg1"/>
              </a:solidFill>
            </a:endParaRPr>
          </a:p>
        </p:txBody>
      </p:sp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5D580328-E9EE-06B3-63CE-C8509650EB22}"/>
              </a:ext>
            </a:extLst>
          </p:cNvPr>
          <p:cNvCxnSpPr>
            <a:cxnSpLocks/>
          </p:cNvCxnSpPr>
          <p:nvPr/>
        </p:nvCxnSpPr>
        <p:spPr>
          <a:xfrm>
            <a:off x="5496560" y="662940"/>
            <a:ext cx="152400" cy="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A94A6B3A-D76A-2ACE-FE47-D7CBB4906C9E}"/>
              </a:ext>
            </a:extLst>
          </p:cNvPr>
          <p:cNvCxnSpPr>
            <a:cxnSpLocks/>
          </p:cNvCxnSpPr>
          <p:nvPr/>
        </p:nvCxnSpPr>
        <p:spPr>
          <a:xfrm>
            <a:off x="5648960" y="662940"/>
            <a:ext cx="0" cy="67564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40" name="Straight Connector 39">
            <a:extLst>
              <a:ext uri="{FF2B5EF4-FFF2-40B4-BE49-F238E27FC236}">
                <a16:creationId xmlns:a16="http://schemas.microsoft.com/office/drawing/2014/main" id="{0C34A2D1-DA2F-DE52-A4B2-FBB3A82BA95C}"/>
              </a:ext>
            </a:extLst>
          </p:cNvPr>
          <p:cNvCxnSpPr>
            <a:cxnSpLocks/>
          </p:cNvCxnSpPr>
          <p:nvPr/>
        </p:nvCxnSpPr>
        <p:spPr>
          <a:xfrm>
            <a:off x="5496560" y="1338580"/>
            <a:ext cx="152400" cy="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3" name="TextBox 2">
            <a:extLst>
              <a:ext uri="{FF2B5EF4-FFF2-40B4-BE49-F238E27FC236}">
                <a16:creationId xmlns:a16="http://schemas.microsoft.com/office/drawing/2014/main" id="{3C7499E0-5FE4-BA3B-2AE6-4CD81DFAD272}"/>
              </a:ext>
            </a:extLst>
          </p:cNvPr>
          <p:cNvSpPr txBox="1"/>
          <p:nvPr/>
        </p:nvSpPr>
        <p:spPr>
          <a:xfrm>
            <a:off x="5158978" y="6440170"/>
            <a:ext cx="187404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Berlo, D. K. (1960)</a:t>
            </a:r>
          </a:p>
        </p:txBody>
      </p:sp>
    </p:spTree>
    <p:extLst>
      <p:ext uri="{BB962C8B-B14F-4D97-AF65-F5344CB8AC3E}">
        <p14:creationId xmlns:p14="http://schemas.microsoft.com/office/powerpoint/2010/main" val="424559100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30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pct5">
          <a:fgClr>
            <a:schemeClr val="accent1">
              <a:lumMod val="20000"/>
              <a:lumOff val="80000"/>
            </a:schemeClr>
          </a:fgClr>
          <a:bgClr>
            <a:schemeClr val="bg1"/>
          </a:bgClr>
        </a:patt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6E2D92D-775C-2201-2C33-8D35EA5D080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8" name="Rectangle 87">
            <a:extLst>
              <a:ext uri="{FF2B5EF4-FFF2-40B4-BE49-F238E27FC236}">
                <a16:creationId xmlns:a16="http://schemas.microsoft.com/office/drawing/2014/main" id="{D009D6D5-DAC2-4A8B-A17A-E206B9012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E459C90-73B3-66B5-71AD-45A9D23D3E6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764" r="25763" b="-1"/>
          <a:stretch>
            <a:fillRect/>
          </a:stretch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  <a:solidFill>
            <a:schemeClr val="bg1"/>
          </a:solidFill>
          <a:ln>
            <a:solidFill>
              <a:schemeClr val="bg1"/>
            </a:solidFill>
          </a:ln>
        </p:spPr>
      </p:pic>
      <p:graphicFrame>
        <p:nvGraphicFramePr>
          <p:cNvPr id="84" name="Content Placeholder 2">
            <a:extLst>
              <a:ext uri="{FF2B5EF4-FFF2-40B4-BE49-F238E27FC236}">
                <a16:creationId xmlns:a16="http://schemas.microsoft.com/office/drawing/2014/main" id="{47F7D717-A816-C810-F850-A2D29C05299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70632649"/>
              </p:ext>
            </p:extLst>
          </p:nvPr>
        </p:nvGraphicFramePr>
        <p:xfrm>
          <a:off x="-557724" y="890185"/>
          <a:ext cx="7094728" cy="67196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TextBox 12">
            <a:extLst>
              <a:ext uri="{FF2B5EF4-FFF2-40B4-BE49-F238E27FC236}">
                <a16:creationId xmlns:a16="http://schemas.microsoft.com/office/drawing/2014/main" id="{42368124-0138-A4C7-F2F5-1058D467C8FF}"/>
              </a:ext>
            </a:extLst>
          </p:cNvPr>
          <p:cNvSpPr txBox="1"/>
          <p:nvPr/>
        </p:nvSpPr>
        <p:spPr>
          <a:xfrm>
            <a:off x="6540052" y="6488658"/>
            <a:ext cx="17845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  <a:highlight>
                  <a:srgbClr val="C0C0C0"/>
                </a:highlight>
              </a:rPr>
              <a:t>(Schramm, 1954)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7CD695F4-CBCF-6BED-EEDE-08F6BD505E56}"/>
              </a:ext>
            </a:extLst>
          </p:cNvPr>
          <p:cNvSpPr txBox="1">
            <a:spLocks/>
          </p:cNvSpPr>
          <p:nvPr/>
        </p:nvSpPr>
        <p:spPr>
          <a:xfrm>
            <a:off x="878331" y="122681"/>
            <a:ext cx="4140709" cy="644823"/>
          </a:xfrm>
          <a:prstGeom prst="rect">
            <a:avLst/>
          </a:prstGeom>
          <a:solidFill>
            <a:schemeClr val="accent1">
              <a:alpha val="19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4000" b="1" i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Emotional Barriers</a:t>
            </a:r>
            <a:endParaRPr lang="en-GB" sz="40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680119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4D3BFD8-2C61-B415-0A9A-0025A8BA21B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09FD458D-7F8D-AE00-3153-9E47DEC33F8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353" r="15353"/>
          <a:stretch/>
        </p:blipFill>
        <p:spPr>
          <a:xfrm>
            <a:off x="139814" y="1513125"/>
            <a:ext cx="3988767" cy="4587533"/>
          </a:xfrm>
          <a:prstGeom prst="rect">
            <a:avLst/>
          </a:prstGeom>
        </p:spPr>
      </p:pic>
      <p:grpSp>
        <p:nvGrpSpPr>
          <p:cNvPr id="97" name="Group 96">
            <a:extLst>
              <a:ext uri="{FF2B5EF4-FFF2-40B4-BE49-F238E27FC236}">
                <a16:creationId xmlns:a16="http://schemas.microsoft.com/office/drawing/2014/main" id="{344262AD-9466-B576-0956-5D5E2BF6AE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5025" y="6737718"/>
            <a:ext cx="12207200" cy="123363"/>
            <a:chOff x="-5025" y="6737718"/>
            <a:chExt cx="12207200" cy="123363"/>
          </a:xfrm>
        </p:grpSpPr>
        <p:sp>
          <p:nvSpPr>
            <p:cNvPr id="95" name="Rectangle 94">
              <a:extLst>
                <a:ext uri="{FF2B5EF4-FFF2-40B4-BE49-F238E27FC236}">
                  <a16:creationId xmlns:a16="http://schemas.microsoft.com/office/drawing/2014/main" id="{0FABEA0E-8A80-6124-678E-B8031CCCAC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 flipH="1">
              <a:off x="6036894" y="695800"/>
              <a:ext cx="123362" cy="12207199"/>
            </a:xfrm>
            <a:prstGeom prst="rect">
              <a:avLst/>
            </a:prstGeom>
            <a:gradFill>
              <a:gsLst>
                <a:gs pos="0">
                  <a:schemeClr val="accent5"/>
                </a:gs>
                <a:gs pos="100000">
                  <a:schemeClr val="accent2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Rectangle 95">
              <a:extLst>
                <a:ext uri="{FF2B5EF4-FFF2-40B4-BE49-F238E27FC236}">
                  <a16:creationId xmlns:a16="http://schemas.microsoft.com/office/drawing/2014/main" id="{3846A2AD-DC37-39BF-2EC9-78BDDD08A6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9176406" y="3835311"/>
              <a:ext cx="123362" cy="5928176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TextBox 12">
            <a:extLst>
              <a:ext uri="{FF2B5EF4-FFF2-40B4-BE49-F238E27FC236}">
                <a16:creationId xmlns:a16="http://schemas.microsoft.com/office/drawing/2014/main" id="{010F7CD8-4B19-D3B0-32B5-B0181B8B7FDA}"/>
              </a:ext>
            </a:extLst>
          </p:cNvPr>
          <p:cNvSpPr txBox="1"/>
          <p:nvPr/>
        </p:nvSpPr>
        <p:spPr>
          <a:xfrm>
            <a:off x="10286170" y="6420670"/>
            <a:ext cx="17845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(Schramm, 1954)</a:t>
            </a: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DA825872-0535-96D9-D41A-7FFB68A9ECAB}"/>
              </a:ext>
            </a:extLst>
          </p:cNvPr>
          <p:cNvSpPr txBox="1">
            <a:spLocks/>
          </p:cNvSpPr>
          <p:nvPr/>
        </p:nvSpPr>
        <p:spPr>
          <a:xfrm>
            <a:off x="63843" y="437641"/>
            <a:ext cx="4140709" cy="644823"/>
          </a:xfrm>
          <a:prstGeom prst="rect">
            <a:avLst/>
          </a:prstGeom>
          <a:solidFill>
            <a:schemeClr val="accent1">
              <a:alpha val="19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4000" b="1" i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Emotional Barriers</a:t>
            </a:r>
            <a:endParaRPr lang="en-GB" sz="4000" b="1" dirty="0">
              <a:solidFill>
                <a:schemeClr val="bg1"/>
              </a:solidFill>
            </a:endParaRPr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F62A1BB1-28DA-5619-ED60-10A785A9859C}"/>
              </a:ext>
            </a:extLst>
          </p:cNvPr>
          <p:cNvGrpSpPr/>
          <p:nvPr/>
        </p:nvGrpSpPr>
        <p:grpSpPr>
          <a:xfrm>
            <a:off x="7791109" y="1374167"/>
            <a:ext cx="4400891" cy="2883936"/>
            <a:chOff x="743127" y="0"/>
            <a:chExt cx="4393135" cy="2728525"/>
          </a:xfrm>
          <a:scene3d>
            <a:camera prst="orthographicFront">
              <a:rot lat="0" lon="0" rev="0"/>
            </a:camera>
            <a:lightRig rig="contrasting" dir="t">
              <a:rot lat="0" lon="0" rev="1200000"/>
            </a:lightRig>
          </a:scene3d>
        </p:grpSpPr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B4AAA62C-5643-DCFF-E510-95AF61845759}"/>
                </a:ext>
              </a:extLst>
            </p:cNvPr>
            <p:cNvSpPr/>
            <p:nvPr/>
          </p:nvSpPr>
          <p:spPr>
            <a:xfrm>
              <a:off x="868360" y="0"/>
              <a:ext cx="4146813" cy="2728525"/>
            </a:xfrm>
            <a:prstGeom prst="rect">
              <a:avLst/>
            </a:prstGeom>
            <a:sp3d contourW="19050" prstMaterial="metal">
              <a:bevelT w="88900" h="203200"/>
              <a:bevelB w="165100" h="254000"/>
            </a:sp3d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2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9" name="TextBox 8">
              <a:extLst>
                <a:ext uri="{FF2B5EF4-FFF2-40B4-BE49-F238E27FC236}">
                  <a16:creationId xmlns:a16="http://schemas.microsoft.com/office/drawing/2014/main" id="{E769E404-38F9-D973-0AA1-1C69DAE6B874}"/>
                </a:ext>
              </a:extLst>
            </p:cNvPr>
            <p:cNvSpPr txBox="1"/>
            <p:nvPr/>
          </p:nvSpPr>
          <p:spPr>
            <a:xfrm>
              <a:off x="743127" y="0"/>
              <a:ext cx="4393135" cy="2728525"/>
            </a:xfrm>
            <a:prstGeom prst="rect">
              <a:avLst/>
            </a:prstGeom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222833" tIns="233903" rIns="222833" bIns="233903" numCol="1" spcCol="1270" anchor="ctr" anchorCtr="0">
              <a:noAutofit/>
            </a:bodyPr>
            <a:lstStyle/>
            <a:p>
              <a:pPr lvl="0" algn="ctr"/>
              <a:r>
                <a:rPr lang="en-GB" sz="2400" b="1" u="sng" dirty="0"/>
                <a:t>RELEVANT THEORY</a:t>
              </a:r>
            </a:p>
            <a:p>
              <a:pPr lvl="0" algn="ctr"/>
              <a:r>
                <a:rPr lang="en-GB" sz="2400" b="1" i="1" dirty="0"/>
                <a:t>Schramm's Communication Mode</a:t>
              </a:r>
            </a:p>
            <a:p>
              <a:pPr lvl="0"/>
              <a:r>
                <a:rPr lang="en-GB" sz="2400" b="1" dirty="0"/>
                <a:t>Communication is effective when both sender and receiver understand the message and provide feedback.</a:t>
              </a:r>
              <a:endParaRPr lang="en-GB" sz="2400" dirty="0"/>
            </a:p>
          </p:txBody>
        </p:sp>
      </p:grpSp>
      <p:sp>
        <p:nvSpPr>
          <p:cNvPr id="11" name="Rectangle 10">
            <a:extLst>
              <a:ext uri="{FF2B5EF4-FFF2-40B4-BE49-F238E27FC236}">
                <a16:creationId xmlns:a16="http://schemas.microsoft.com/office/drawing/2014/main" id="{FB7304E9-4674-DEC9-B887-A052E549E82B}"/>
              </a:ext>
            </a:extLst>
          </p:cNvPr>
          <p:cNvSpPr/>
          <p:nvPr/>
        </p:nvSpPr>
        <p:spPr>
          <a:xfrm>
            <a:off x="4384838" y="4391967"/>
            <a:ext cx="5698180" cy="2080987"/>
          </a:xfrm>
          <a:prstGeom prst="rect">
            <a:avLst/>
          </a:prstGeom>
          <a:scene3d>
            <a:camera prst="orthographicFront">
              <a:rot lat="0" lon="0" rev="0"/>
            </a:camera>
            <a:lightRig rig="contrasting" dir="t">
              <a:rot lat="0" lon="0" rev="1200000"/>
            </a:lightRig>
          </a:scene3d>
          <a:sp3d contourW="19050" prstMaterial="metal">
            <a:bevelT w="88900" h="203200"/>
            <a:bevelB w="165100" h="254000"/>
          </a:sp3d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2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pPr lvl="0" algn="ctr"/>
            <a:r>
              <a:rPr lang="en-GB" sz="2400" b="1" u="sng" dirty="0"/>
              <a:t>IMPACT</a:t>
            </a:r>
          </a:p>
          <a:p>
            <a:pPr lvl="0"/>
            <a:r>
              <a:rPr lang="en-GB" sz="2400" b="1" dirty="0"/>
              <a:t>• Poor communication. </a:t>
            </a:r>
          </a:p>
          <a:p>
            <a:pPr lvl="0"/>
            <a:r>
              <a:rPr lang="en-GB" sz="2400" b="1" dirty="0"/>
              <a:t>• Low employee confidence.</a:t>
            </a:r>
          </a:p>
          <a:p>
            <a:pPr lvl="0"/>
            <a:r>
              <a:rPr lang="en-GB" sz="2400" b="1" dirty="0"/>
              <a:t>• More food hygiene mistakes.</a:t>
            </a:r>
          </a:p>
          <a:p>
            <a:pPr lvl="0"/>
            <a:r>
              <a:rPr lang="en-GB" sz="2400" b="1" dirty="0"/>
              <a:t>• Customer complaints and loss of business.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AE0B4E92-8681-B290-CF17-32B68F3B9F92}"/>
              </a:ext>
            </a:extLst>
          </p:cNvPr>
          <p:cNvGrpSpPr/>
          <p:nvPr/>
        </p:nvGrpSpPr>
        <p:grpSpPr>
          <a:xfrm>
            <a:off x="4299866" y="316982"/>
            <a:ext cx="3845758" cy="2584838"/>
            <a:chOff x="748201" y="-88213"/>
            <a:chExt cx="5438278" cy="3152892"/>
          </a:xfrm>
          <a:scene3d>
            <a:camera prst="orthographicFront">
              <a:rot lat="0" lon="0" rev="0"/>
            </a:camera>
            <a:lightRig rig="contrasting" dir="t">
              <a:rot lat="0" lon="0" rev="1200000"/>
            </a:lightRig>
          </a:scene3d>
        </p:grpSpPr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5BEC7B2F-7B9E-D846-DCF6-D68E5BBC9C12}"/>
                </a:ext>
              </a:extLst>
            </p:cNvPr>
            <p:cNvSpPr/>
            <p:nvPr/>
          </p:nvSpPr>
          <p:spPr>
            <a:xfrm>
              <a:off x="868360" y="-1"/>
              <a:ext cx="4742441" cy="3064680"/>
            </a:xfrm>
            <a:prstGeom prst="rect">
              <a:avLst/>
            </a:prstGeom>
            <a:sp3d contourW="19050" prstMaterial="metal">
              <a:bevelT w="88900" h="203200"/>
              <a:bevelB w="165100" h="254000"/>
            </a:sp3d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2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TextBox 14">
              <a:extLst>
                <a:ext uri="{FF2B5EF4-FFF2-40B4-BE49-F238E27FC236}">
                  <a16:creationId xmlns:a16="http://schemas.microsoft.com/office/drawing/2014/main" id="{B1F3B362-1AE8-E893-8C7D-424B429E55C9}"/>
                </a:ext>
              </a:extLst>
            </p:cNvPr>
            <p:cNvSpPr txBox="1"/>
            <p:nvPr/>
          </p:nvSpPr>
          <p:spPr>
            <a:xfrm>
              <a:off x="748201" y="-88213"/>
              <a:ext cx="5438278" cy="3152892"/>
            </a:xfrm>
            <a:prstGeom prst="rect">
              <a:avLst/>
            </a:prstGeom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222833" tIns="233903" rIns="222833" bIns="233903" numCol="1" spcCol="1270" anchor="ctr" anchorCtr="0">
              <a:noAutofit/>
            </a:bodyPr>
            <a:lstStyle/>
            <a:p>
              <a:pPr lvl="0" algn="ctr"/>
              <a:r>
                <a:rPr lang="en-GB" sz="2400" b="1" u="sng" dirty="0"/>
                <a:t>HOW TO IMPROVE</a:t>
              </a:r>
            </a:p>
            <a:p>
              <a:pPr lvl="0"/>
              <a:r>
                <a:rPr lang="en-GB" sz="2400" b="1" dirty="0"/>
                <a:t>• Respectful feedback.</a:t>
              </a:r>
            </a:p>
            <a:p>
              <a:pPr lvl="0"/>
              <a:r>
                <a:rPr lang="en-GB" sz="2400" b="1" dirty="0"/>
                <a:t>• Regular training.</a:t>
              </a:r>
            </a:p>
            <a:p>
              <a:pPr lvl="0"/>
              <a:r>
                <a:rPr lang="en-GB" sz="2400" b="1" dirty="0"/>
                <a:t>• Encourage questions.</a:t>
              </a:r>
            </a:p>
            <a:p>
              <a:pPr lvl="0"/>
              <a:r>
                <a:rPr lang="en-GB" sz="2400" b="1" dirty="0"/>
                <a:t>• Supportive work environment.</a:t>
              </a:r>
              <a:endParaRPr lang="en-US" sz="2400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DA186A3E-59C2-CB8A-8C52-E6F160B62B37}"/>
              </a:ext>
            </a:extLst>
          </p:cNvPr>
          <p:cNvCxnSpPr>
            <a:cxnSpLocks/>
          </p:cNvCxnSpPr>
          <p:nvPr/>
        </p:nvCxnSpPr>
        <p:spPr>
          <a:xfrm flipH="1">
            <a:off x="7188200" y="3318843"/>
            <a:ext cx="728363" cy="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5EB000D7-0D97-EBB5-3366-A8FD48B7B0A4}"/>
              </a:ext>
            </a:extLst>
          </p:cNvPr>
          <p:cNvCxnSpPr>
            <a:cxnSpLocks/>
          </p:cNvCxnSpPr>
          <p:nvPr/>
        </p:nvCxnSpPr>
        <p:spPr>
          <a:xfrm flipV="1">
            <a:off x="7188200" y="2919600"/>
            <a:ext cx="0" cy="399243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6894FB52-4712-D126-AC61-BC48DB234DE4}"/>
              </a:ext>
            </a:extLst>
          </p:cNvPr>
          <p:cNvCxnSpPr>
            <a:cxnSpLocks/>
          </p:cNvCxnSpPr>
          <p:nvPr/>
        </p:nvCxnSpPr>
        <p:spPr>
          <a:xfrm flipH="1">
            <a:off x="10083018" y="4786604"/>
            <a:ext cx="728363" cy="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567BA35A-711D-FB49-B601-33C31668571E}"/>
              </a:ext>
            </a:extLst>
          </p:cNvPr>
          <p:cNvCxnSpPr>
            <a:cxnSpLocks/>
          </p:cNvCxnSpPr>
          <p:nvPr/>
        </p:nvCxnSpPr>
        <p:spPr>
          <a:xfrm flipV="1">
            <a:off x="10808789" y="4258103"/>
            <a:ext cx="0" cy="528501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356914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496D0674-85BF-E072-E74A-38EA4FD42F5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734" b="5734"/>
          <a:stretch/>
        </p:blipFill>
        <p:spPr>
          <a:xfrm>
            <a:off x="4290298" y="10"/>
            <a:ext cx="9669642" cy="685799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solidFill>
              <a:schemeClr val="accent1"/>
            </a:solidFill>
          </a:ln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4622C688-63EF-DBE3-4F89-A447B8FBA1A1}"/>
              </a:ext>
            </a:extLst>
          </p:cNvPr>
          <p:cNvGrpSpPr/>
          <p:nvPr/>
        </p:nvGrpSpPr>
        <p:grpSpPr>
          <a:xfrm>
            <a:off x="153178" y="751981"/>
            <a:ext cx="4833847" cy="2196146"/>
            <a:chOff x="548892" y="2976988"/>
            <a:chExt cx="6301441" cy="2751533"/>
          </a:xfrm>
          <a:scene3d>
            <a:camera prst="orthographicFront">
              <a:rot lat="0" lon="0" rev="0"/>
            </a:camera>
            <a:lightRig rig="contrasting" dir="t">
              <a:rot lat="0" lon="0" rev="1200000"/>
            </a:lightRig>
          </a:scene3d>
        </p:grpSpPr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A76D1C2F-9B74-D511-7B86-7B57927230CF}"/>
                </a:ext>
              </a:extLst>
            </p:cNvPr>
            <p:cNvSpPr/>
            <p:nvPr/>
          </p:nvSpPr>
          <p:spPr>
            <a:xfrm>
              <a:off x="548895" y="2976988"/>
              <a:ext cx="6301438" cy="2751533"/>
            </a:xfrm>
            <a:prstGeom prst="rect">
              <a:avLst/>
            </a:prstGeom>
            <a:sp3d contourW="19050" prstMaterial="metal">
              <a:bevelT w="88900" h="203200"/>
              <a:bevelB w="165100" h="254000"/>
            </a:sp3d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2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8" name="TextBox 7">
              <a:extLst>
                <a:ext uri="{FF2B5EF4-FFF2-40B4-BE49-F238E27FC236}">
                  <a16:creationId xmlns:a16="http://schemas.microsoft.com/office/drawing/2014/main" id="{4C95A0CC-FB72-CF47-516E-4D46750D965E}"/>
                </a:ext>
              </a:extLst>
            </p:cNvPr>
            <p:cNvSpPr txBox="1"/>
            <p:nvPr/>
          </p:nvSpPr>
          <p:spPr>
            <a:xfrm>
              <a:off x="548892" y="3116863"/>
              <a:ext cx="6301439" cy="2319957"/>
            </a:xfrm>
            <a:prstGeom prst="rect">
              <a:avLst/>
            </a:prstGeom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222833" tIns="233903" rIns="222833" bIns="233903" numCol="1" spcCol="1270" anchor="ctr" anchorCtr="0">
              <a:noAutofit/>
            </a:bodyPr>
            <a:lstStyle/>
            <a:p>
              <a:pPr algn="ctr"/>
              <a:r>
                <a:rPr lang="en-GB" sz="1900" b="1" dirty="0">
                  <a:latin typeface="Arial" panose="020B0604020202020204" pitchFamily="34" charset="0"/>
                  <a:cs typeface="Arial" panose="020B0604020202020204" pitchFamily="34" charset="0"/>
                </a:rPr>
                <a:t>1. A diverse multicultural workforce</a:t>
              </a:r>
            </a:p>
            <a:p>
              <a:pPr marL="342900" indent="-342900">
                <a:buFont typeface="Arial" panose="020B0604020202020204" pitchFamily="34" charset="0"/>
                <a:buChar char="•"/>
              </a:pPr>
              <a:r>
                <a:rPr lang="en-GB" sz="1900" dirty="0">
                  <a:latin typeface="Arial" panose="020B0604020202020204" pitchFamily="34" charset="0"/>
                  <a:cs typeface="Arial" panose="020B0604020202020204" pitchFamily="34" charset="0"/>
                </a:rPr>
                <a:t>Flight Foods employs around 40 workers from five different cultural backgrounds.</a:t>
              </a:r>
            </a:p>
            <a:p>
              <a:pPr marL="342900" indent="-342900">
                <a:buFont typeface="Arial" panose="020B0604020202020204" pitchFamily="34" charset="0"/>
                <a:buChar char="•"/>
              </a:pPr>
              <a:r>
                <a:rPr lang="en-GB" sz="1900" dirty="0">
                  <a:latin typeface="Arial" panose="020B0604020202020204" pitchFamily="34" charset="0"/>
                  <a:cs typeface="Arial" panose="020B0604020202020204" pitchFamily="34" charset="0"/>
                </a:rPr>
                <a:t>Employees may have different values, communication styles, and workplace expectations.</a:t>
              </a:r>
            </a:p>
          </p:txBody>
        </p:sp>
      </p:grpSp>
      <p:grpSp>
        <p:nvGrpSpPr>
          <p:cNvPr id="10" name="Group 9">
            <a:extLst>
              <a:ext uri="{FF2B5EF4-FFF2-40B4-BE49-F238E27FC236}">
                <a16:creationId xmlns:a16="http://schemas.microsoft.com/office/drawing/2014/main" id="{5CEE3B3B-E646-F5B9-41E2-55B27B091F7A}"/>
              </a:ext>
            </a:extLst>
          </p:cNvPr>
          <p:cNvGrpSpPr/>
          <p:nvPr/>
        </p:nvGrpSpPr>
        <p:grpSpPr>
          <a:xfrm>
            <a:off x="326162" y="2773894"/>
            <a:ext cx="4971491" cy="2345094"/>
            <a:chOff x="466681" y="2615557"/>
            <a:chExt cx="6480879" cy="3433718"/>
          </a:xfrm>
          <a:scene3d>
            <a:camera prst="orthographicFront">
              <a:rot lat="0" lon="0" rev="0"/>
            </a:camera>
            <a:lightRig rig="contrasting" dir="t">
              <a:rot lat="0" lon="0" rev="1200000"/>
            </a:lightRig>
          </a:scene3d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6BDA0980-C0E7-4DA2-025C-C5DE22BB8C34}"/>
                </a:ext>
              </a:extLst>
            </p:cNvPr>
            <p:cNvSpPr/>
            <p:nvPr/>
          </p:nvSpPr>
          <p:spPr>
            <a:xfrm>
              <a:off x="646121" y="2976581"/>
              <a:ext cx="6301439" cy="2751533"/>
            </a:xfrm>
            <a:prstGeom prst="rect">
              <a:avLst/>
            </a:prstGeom>
            <a:sp3d contourW="19050" prstMaterial="metal">
              <a:bevelT w="88900" h="203200"/>
              <a:bevelB w="165100" h="254000"/>
            </a:sp3d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2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6E9672F4-DEB2-39A7-D56A-C08848DC542E}"/>
                </a:ext>
              </a:extLst>
            </p:cNvPr>
            <p:cNvSpPr txBox="1"/>
            <p:nvPr/>
          </p:nvSpPr>
          <p:spPr>
            <a:xfrm>
              <a:off x="466681" y="2615557"/>
              <a:ext cx="6480876" cy="3433718"/>
            </a:xfrm>
            <a:prstGeom prst="rect">
              <a:avLst/>
            </a:prstGeom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222833" tIns="233903" rIns="222833" bIns="233903" numCol="1" spcCol="1270" anchor="ctr" anchorCtr="0">
              <a:noAutofit/>
            </a:bodyPr>
            <a:lstStyle/>
            <a:p>
              <a:pPr algn="ctr"/>
              <a:r>
                <a:rPr lang="en-GB" sz="1700" b="1" dirty="0">
                  <a:latin typeface="Arial" panose="020B0604020202020204" pitchFamily="34" charset="0"/>
                  <a:cs typeface="Arial" panose="020B0604020202020204" pitchFamily="34" charset="0"/>
                </a:rPr>
                <a:t>2. Cultural differences create communication barriers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GB" dirty="0">
                  <a:latin typeface="Arial" panose="020B0604020202020204" pitchFamily="34" charset="0"/>
                  <a:cs typeface="Arial" panose="020B0604020202020204" pitchFamily="34" charset="0"/>
                </a:rPr>
                <a:t>Messages may be interpreted differently because of language, cultural values, and workplace habits.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GB" dirty="0">
                  <a:latin typeface="Arial" panose="020B0604020202020204" pitchFamily="34" charset="0"/>
                  <a:cs typeface="Arial" panose="020B0604020202020204" pitchFamily="34" charset="0"/>
                </a:rPr>
                <a:t>Different communication styles can affect teamwork and understanding.</a:t>
              </a:r>
            </a:p>
          </p:txBody>
        </p:sp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19F7248A-7173-80DB-819C-D607FD219EC3}"/>
              </a:ext>
            </a:extLst>
          </p:cNvPr>
          <p:cNvGrpSpPr/>
          <p:nvPr/>
        </p:nvGrpSpPr>
        <p:grpSpPr>
          <a:xfrm>
            <a:off x="983595" y="4899648"/>
            <a:ext cx="4833844" cy="1934234"/>
            <a:chOff x="646116" y="2846564"/>
            <a:chExt cx="6301444" cy="3024213"/>
          </a:xfrm>
          <a:scene3d>
            <a:camera prst="orthographicFront">
              <a:rot lat="0" lon="0" rev="0"/>
            </a:camera>
            <a:lightRig rig="contrasting" dir="t">
              <a:rot lat="0" lon="0" rev="1200000"/>
            </a:lightRig>
          </a:scene3d>
        </p:grpSpPr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DE286AB2-8B60-BE88-2DA4-20CEFEC92257}"/>
                </a:ext>
              </a:extLst>
            </p:cNvPr>
            <p:cNvSpPr/>
            <p:nvPr/>
          </p:nvSpPr>
          <p:spPr>
            <a:xfrm>
              <a:off x="646121" y="2976581"/>
              <a:ext cx="6301439" cy="2751533"/>
            </a:xfrm>
            <a:prstGeom prst="rect">
              <a:avLst/>
            </a:prstGeom>
            <a:sp3d contourW="19050" prstMaterial="metal">
              <a:bevelT w="88900" h="203200"/>
              <a:bevelB w="165100" h="254000"/>
            </a:sp3d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2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TextBox 16">
              <a:extLst>
                <a:ext uri="{FF2B5EF4-FFF2-40B4-BE49-F238E27FC236}">
                  <a16:creationId xmlns:a16="http://schemas.microsoft.com/office/drawing/2014/main" id="{69B7B608-9C4A-83FE-3984-DAB07B24447E}"/>
                </a:ext>
              </a:extLst>
            </p:cNvPr>
            <p:cNvSpPr txBox="1"/>
            <p:nvPr/>
          </p:nvSpPr>
          <p:spPr>
            <a:xfrm>
              <a:off x="646116" y="2846564"/>
              <a:ext cx="6195008" cy="3024213"/>
            </a:xfrm>
            <a:prstGeom prst="rect">
              <a:avLst/>
            </a:prstGeom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222833" tIns="233903" rIns="222833" bIns="233903" numCol="1" spcCol="1270" anchor="ctr" anchorCtr="0">
              <a:noAutofit/>
            </a:bodyPr>
            <a:lstStyle/>
            <a:p>
              <a:pPr algn="ctr"/>
              <a:r>
                <a:rPr lang="en-GB" b="1" dirty="0">
                  <a:latin typeface="Arial" panose="020B0604020202020204" pitchFamily="34" charset="0"/>
                  <a:cs typeface="Arial" panose="020B0604020202020204" pitchFamily="34" charset="0"/>
                </a:rPr>
                <a:t>3. Impact on food quality and safety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GB" dirty="0">
                  <a:latin typeface="Arial" panose="020B0604020202020204" pitchFamily="34" charset="0"/>
                  <a:cs typeface="Arial" panose="020B0604020202020204" pitchFamily="34" charset="0"/>
                </a:rPr>
                <a:t>Misunderstanding instructions can affect hygiene standards.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GB" dirty="0">
                  <a:latin typeface="Arial" panose="020B0604020202020204" pitchFamily="34" charset="0"/>
                  <a:cs typeface="Arial" panose="020B0604020202020204" pitchFamily="34" charset="0"/>
                </a:rPr>
                <a:t>Examples: incorrect food handling, packaging mistakes, and unsuitable meals supplied to customers.</a:t>
              </a:r>
            </a:p>
          </p:txBody>
        </p:sp>
      </p:grp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6848BE50-C2BE-27FA-0538-0601B3F0B4D6}"/>
              </a:ext>
            </a:extLst>
          </p:cNvPr>
          <p:cNvCxnSpPr/>
          <p:nvPr/>
        </p:nvCxnSpPr>
        <p:spPr>
          <a:xfrm>
            <a:off x="708993" y="4899648"/>
            <a:ext cx="0" cy="963692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EE53080A-17A6-B2F4-05EA-7A47A568EFBB}"/>
              </a:ext>
            </a:extLst>
          </p:cNvPr>
          <p:cNvCxnSpPr>
            <a:cxnSpLocks/>
          </p:cNvCxnSpPr>
          <p:nvPr/>
        </p:nvCxnSpPr>
        <p:spPr>
          <a:xfrm flipH="1">
            <a:off x="256166" y="3911819"/>
            <a:ext cx="183778" cy="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36" name="Straight Connector 35">
            <a:extLst>
              <a:ext uri="{FF2B5EF4-FFF2-40B4-BE49-F238E27FC236}">
                <a16:creationId xmlns:a16="http://schemas.microsoft.com/office/drawing/2014/main" id="{26D5067D-9F12-0F20-3BEC-3A667FBE64BA}"/>
              </a:ext>
            </a:extLst>
          </p:cNvPr>
          <p:cNvCxnSpPr>
            <a:cxnSpLocks/>
          </p:cNvCxnSpPr>
          <p:nvPr/>
        </p:nvCxnSpPr>
        <p:spPr>
          <a:xfrm flipH="1">
            <a:off x="696829" y="5862721"/>
            <a:ext cx="286766" cy="0"/>
          </a:xfrm>
          <a:prstGeom prst="line">
            <a:avLst/>
          </a:prstGeom>
          <a:ln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38" name="Straight Connector 37">
            <a:extLst>
              <a:ext uri="{FF2B5EF4-FFF2-40B4-BE49-F238E27FC236}">
                <a16:creationId xmlns:a16="http://schemas.microsoft.com/office/drawing/2014/main" id="{DE2189AB-B406-6FDC-9615-B00B56181C12}"/>
              </a:ext>
            </a:extLst>
          </p:cNvPr>
          <p:cNvCxnSpPr/>
          <p:nvPr/>
        </p:nvCxnSpPr>
        <p:spPr>
          <a:xfrm>
            <a:off x="256166" y="2948127"/>
            <a:ext cx="0" cy="963692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39" name="Title 1">
            <a:extLst>
              <a:ext uri="{FF2B5EF4-FFF2-40B4-BE49-F238E27FC236}">
                <a16:creationId xmlns:a16="http://schemas.microsoft.com/office/drawing/2014/main" id="{C3492882-EC54-87EB-16D5-4A2606792EA5}"/>
              </a:ext>
            </a:extLst>
          </p:cNvPr>
          <p:cNvSpPr txBox="1">
            <a:spLocks/>
          </p:cNvSpPr>
          <p:nvPr/>
        </p:nvSpPr>
        <p:spPr>
          <a:xfrm>
            <a:off x="153178" y="53624"/>
            <a:ext cx="7081302" cy="615200"/>
          </a:xfrm>
          <a:prstGeom prst="rect">
            <a:avLst/>
          </a:prstGeom>
          <a:solidFill>
            <a:schemeClr val="accent1">
              <a:alpha val="28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4000" dirty="0"/>
              <a:t>Cultural (standards and practices)</a:t>
            </a:r>
            <a:endParaRPr lang="en-GB" sz="40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A586869-DB48-1170-9D66-2F27EE2068EB}"/>
              </a:ext>
            </a:extLst>
          </p:cNvPr>
          <p:cNvSpPr txBox="1"/>
          <p:nvPr/>
        </p:nvSpPr>
        <p:spPr>
          <a:xfrm>
            <a:off x="6096000" y="6464550"/>
            <a:ext cx="173736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(Hofstede, 2010)</a:t>
            </a:r>
          </a:p>
        </p:txBody>
      </p:sp>
    </p:spTree>
    <p:extLst>
      <p:ext uri="{BB962C8B-B14F-4D97-AF65-F5344CB8AC3E}">
        <p14:creationId xmlns:p14="http://schemas.microsoft.com/office/powerpoint/2010/main" val="813140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9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D72781B-6622-FCE8-68CF-93DE34DB1B7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03C44021-01D4-5ADC-7627-4B7AD57BF0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70B10178-1317-33B9-5F38-62E3B6AD0E8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64" r="2964"/>
          <a:stretch/>
        </p:blipFill>
        <p:spPr>
          <a:xfrm>
            <a:off x="3695130" y="10"/>
            <a:ext cx="9669642" cy="6857990"/>
          </a:xfrm>
          <a:prstGeom prst="rect">
            <a:avLst/>
          </a:prstGeom>
          <a:solidFill>
            <a:schemeClr val="accent1"/>
          </a:solidFill>
          <a:ln>
            <a:solidFill>
              <a:schemeClr val="accent1"/>
            </a:solidFill>
          </a:ln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id="{A5F595E2-1B02-4C4C-5448-919B666EBF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D7CD5DC7-D468-1EB5-6CE2-97C055BDE960}"/>
              </a:ext>
            </a:extLst>
          </p:cNvPr>
          <p:cNvGrpSpPr/>
          <p:nvPr/>
        </p:nvGrpSpPr>
        <p:grpSpPr>
          <a:xfrm>
            <a:off x="214140" y="953008"/>
            <a:ext cx="4833845" cy="1816545"/>
            <a:chOff x="548895" y="2976988"/>
            <a:chExt cx="6301438" cy="2751533"/>
          </a:xfrm>
          <a:scene3d>
            <a:camera prst="orthographicFront">
              <a:rot lat="0" lon="0" rev="0"/>
            </a:camera>
            <a:lightRig rig="contrasting" dir="t">
              <a:rot lat="0" lon="0" rev="1200000"/>
            </a:lightRig>
          </a:scene3d>
        </p:grpSpPr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DC396DD7-F321-CF19-EBBE-82EBB979263C}"/>
                </a:ext>
              </a:extLst>
            </p:cNvPr>
            <p:cNvSpPr/>
            <p:nvPr/>
          </p:nvSpPr>
          <p:spPr>
            <a:xfrm>
              <a:off x="548895" y="2976988"/>
              <a:ext cx="6301438" cy="2751533"/>
            </a:xfrm>
            <a:prstGeom prst="rect">
              <a:avLst/>
            </a:prstGeom>
            <a:sp3d contourW="19050" prstMaterial="metal">
              <a:bevelT w="88900" h="203200"/>
              <a:bevelB w="165100" h="254000"/>
            </a:sp3d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2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8" name="TextBox 7">
              <a:extLst>
                <a:ext uri="{FF2B5EF4-FFF2-40B4-BE49-F238E27FC236}">
                  <a16:creationId xmlns:a16="http://schemas.microsoft.com/office/drawing/2014/main" id="{D71B0CAC-A31C-82C9-F28F-27F0382C0898}"/>
                </a:ext>
              </a:extLst>
            </p:cNvPr>
            <p:cNvSpPr txBox="1"/>
            <p:nvPr/>
          </p:nvSpPr>
          <p:spPr>
            <a:xfrm>
              <a:off x="693569" y="3116864"/>
              <a:ext cx="6156760" cy="2319957"/>
            </a:xfrm>
            <a:prstGeom prst="rect">
              <a:avLst/>
            </a:prstGeom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222833" tIns="233903" rIns="222833" bIns="233903" numCol="1" spcCol="1270" anchor="ctr" anchorCtr="0">
              <a:noAutofit/>
            </a:bodyPr>
            <a:lstStyle/>
            <a:p>
              <a:r>
                <a:rPr lang="en-GB" dirty="0"/>
                <a:t>1. Cultural awareness and food hygiene training.</a:t>
              </a:r>
            </a:p>
            <a:p>
              <a:r>
                <a:rPr lang="en-GB" dirty="0"/>
                <a:t>Provide training before employees start work.</a:t>
              </a:r>
            </a:p>
            <a:p>
              <a:r>
                <a:rPr lang="en-GB" dirty="0"/>
                <a:t>Explain UK workplace expectations and safety standards.</a:t>
              </a:r>
            </a:p>
          </p:txBody>
        </p:sp>
      </p:grpSp>
      <p:grpSp>
        <p:nvGrpSpPr>
          <p:cNvPr id="10" name="Group 9">
            <a:extLst>
              <a:ext uri="{FF2B5EF4-FFF2-40B4-BE49-F238E27FC236}">
                <a16:creationId xmlns:a16="http://schemas.microsoft.com/office/drawing/2014/main" id="{C42C0BC0-F511-FCE9-90B6-08DBEFF73246}"/>
              </a:ext>
            </a:extLst>
          </p:cNvPr>
          <p:cNvGrpSpPr/>
          <p:nvPr/>
        </p:nvGrpSpPr>
        <p:grpSpPr>
          <a:xfrm>
            <a:off x="1031932" y="2651072"/>
            <a:ext cx="4839878" cy="2189352"/>
            <a:chOff x="638253" y="2601894"/>
            <a:chExt cx="6309307" cy="3433718"/>
          </a:xfrm>
          <a:scene3d>
            <a:camera prst="orthographicFront">
              <a:rot lat="0" lon="0" rev="0"/>
            </a:camera>
            <a:lightRig rig="contrasting" dir="t">
              <a:rot lat="0" lon="0" rev="1200000"/>
            </a:lightRig>
          </a:scene3d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41E0BF2A-FDC1-E6ED-0C7C-33D144131CED}"/>
                </a:ext>
              </a:extLst>
            </p:cNvPr>
            <p:cNvSpPr/>
            <p:nvPr/>
          </p:nvSpPr>
          <p:spPr>
            <a:xfrm>
              <a:off x="646121" y="2976581"/>
              <a:ext cx="6301439" cy="2751533"/>
            </a:xfrm>
            <a:prstGeom prst="rect">
              <a:avLst/>
            </a:prstGeom>
            <a:sp3d contourW="19050" prstMaterial="metal">
              <a:bevelT w="88900" h="203200"/>
              <a:bevelB w="165100" h="254000"/>
            </a:sp3d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2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F15A9E9A-335F-7330-0CF3-E5E833538E3C}"/>
                </a:ext>
              </a:extLst>
            </p:cNvPr>
            <p:cNvSpPr txBox="1"/>
            <p:nvPr/>
          </p:nvSpPr>
          <p:spPr>
            <a:xfrm>
              <a:off x="638253" y="2601894"/>
              <a:ext cx="6309305" cy="3433718"/>
            </a:xfrm>
            <a:prstGeom prst="rect">
              <a:avLst/>
            </a:prstGeom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222833" tIns="233903" rIns="222833" bIns="233903" numCol="1" spcCol="1270" anchor="ctr" anchorCtr="0">
              <a:noAutofit/>
            </a:bodyPr>
            <a:lstStyle/>
            <a:p>
              <a:r>
                <a:rPr lang="en-GB" dirty="0"/>
                <a:t>2. Clear communication methods</a:t>
              </a:r>
            </a:p>
            <a:p>
              <a:r>
                <a:rPr lang="en-GB" dirty="0"/>
                <a:t>Use simple English.</a:t>
              </a:r>
            </a:p>
            <a:p>
              <a:r>
                <a:rPr lang="en-GB" dirty="0"/>
                <a:t>Provide translated information, pictures, and demonstrations.</a:t>
              </a:r>
            </a:p>
            <a:p>
              <a:r>
                <a:rPr lang="en-GB" dirty="0"/>
                <a:t>Make safety instructions easier to understand.</a:t>
              </a:r>
            </a:p>
          </p:txBody>
        </p:sp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545B2489-9177-3B5C-8BF5-784507A762C6}"/>
              </a:ext>
            </a:extLst>
          </p:cNvPr>
          <p:cNvGrpSpPr/>
          <p:nvPr/>
        </p:nvGrpSpPr>
        <p:grpSpPr>
          <a:xfrm>
            <a:off x="153182" y="4775088"/>
            <a:ext cx="4833840" cy="1759833"/>
            <a:chOff x="646121" y="2976580"/>
            <a:chExt cx="6301439" cy="2751534"/>
          </a:xfrm>
          <a:scene3d>
            <a:camera prst="orthographicFront">
              <a:rot lat="0" lon="0" rev="0"/>
            </a:camera>
            <a:lightRig rig="contrasting" dir="t">
              <a:rot lat="0" lon="0" rev="1200000"/>
            </a:lightRig>
          </a:scene3d>
        </p:grpSpPr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343338F7-0C40-38D6-F6DC-8A5033E35369}"/>
                </a:ext>
              </a:extLst>
            </p:cNvPr>
            <p:cNvSpPr/>
            <p:nvPr/>
          </p:nvSpPr>
          <p:spPr>
            <a:xfrm>
              <a:off x="646121" y="2976581"/>
              <a:ext cx="6301439" cy="2751533"/>
            </a:xfrm>
            <a:prstGeom prst="rect">
              <a:avLst/>
            </a:prstGeom>
            <a:sp3d contourW="19050" prstMaterial="metal">
              <a:bevelT w="88900" h="203200"/>
              <a:bevelB w="165100" h="254000"/>
            </a:sp3d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2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TextBox 16">
              <a:extLst>
                <a:ext uri="{FF2B5EF4-FFF2-40B4-BE49-F238E27FC236}">
                  <a16:creationId xmlns:a16="http://schemas.microsoft.com/office/drawing/2014/main" id="{2DEC0E66-AD78-AEC8-84A5-B1A3D32E6919}"/>
                </a:ext>
              </a:extLst>
            </p:cNvPr>
            <p:cNvSpPr txBox="1"/>
            <p:nvPr/>
          </p:nvSpPr>
          <p:spPr>
            <a:xfrm>
              <a:off x="725583" y="2976580"/>
              <a:ext cx="6115543" cy="2744342"/>
            </a:xfrm>
            <a:prstGeom prst="rect">
              <a:avLst/>
            </a:prstGeom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222833" tIns="233903" rIns="222833" bIns="233903" numCol="1" spcCol="1270" anchor="ctr" anchorCtr="0">
              <a:noAutofit/>
            </a:bodyPr>
            <a:lstStyle/>
            <a:p>
              <a:r>
                <a:rPr lang="en-GB" b="1" dirty="0"/>
                <a:t>3. Encourage feedback and two-way communication</a:t>
              </a:r>
              <a:endParaRPr lang="en-GB" dirty="0"/>
            </a:p>
            <a:p>
              <a:pPr lvl="0"/>
              <a:r>
                <a:rPr lang="en-GB" dirty="0"/>
                <a:t>Employees should feel confident asking questions.</a:t>
              </a:r>
            </a:p>
            <a:p>
              <a:pPr lvl="0"/>
              <a:r>
                <a:rPr lang="en-GB" dirty="0"/>
                <a:t>Managers should check understanding and provide support.</a:t>
              </a:r>
            </a:p>
          </p:txBody>
        </p:sp>
      </p:grpSp>
      <p:cxnSp>
        <p:nvCxnSpPr>
          <p:cNvPr id="12" name="Connector: Elbow 11">
            <a:extLst>
              <a:ext uri="{FF2B5EF4-FFF2-40B4-BE49-F238E27FC236}">
                <a16:creationId xmlns:a16="http://schemas.microsoft.com/office/drawing/2014/main" id="{1ECC2F15-E922-1522-B2C8-08180E19E299}"/>
              </a:ext>
            </a:extLst>
          </p:cNvPr>
          <p:cNvCxnSpPr/>
          <p:nvPr/>
        </p:nvCxnSpPr>
        <p:spPr>
          <a:xfrm rot="16200000" flipH="1">
            <a:off x="4888436" y="2416276"/>
            <a:ext cx="636369" cy="311018"/>
          </a:xfrm>
          <a:prstGeom prst="bentConnector3">
            <a:avLst>
              <a:gd name="adj1" fmla="val 149"/>
            </a:avLst>
          </a:prstGeom>
          <a:ln>
            <a:solidFill>
              <a:schemeClr val="accent1">
                <a:lumMod val="75000"/>
              </a:schemeClr>
            </a:solidFill>
            <a:tailEnd type="triangl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40409869-E52E-4E66-03C1-EC0CD98FA80C}"/>
              </a:ext>
            </a:extLst>
          </p:cNvPr>
          <p:cNvCxnSpPr>
            <a:cxnSpLocks/>
          </p:cNvCxnSpPr>
          <p:nvPr/>
        </p:nvCxnSpPr>
        <p:spPr>
          <a:xfrm flipH="1">
            <a:off x="517490" y="4065292"/>
            <a:ext cx="520478" cy="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32" name="Straight Arrow Connector 31">
            <a:extLst>
              <a:ext uri="{FF2B5EF4-FFF2-40B4-BE49-F238E27FC236}">
                <a16:creationId xmlns:a16="http://schemas.microsoft.com/office/drawing/2014/main" id="{7D5FE987-C6DD-95F4-12EC-38578715F9BF}"/>
              </a:ext>
            </a:extLst>
          </p:cNvPr>
          <p:cNvCxnSpPr>
            <a:cxnSpLocks/>
          </p:cNvCxnSpPr>
          <p:nvPr/>
        </p:nvCxnSpPr>
        <p:spPr>
          <a:xfrm>
            <a:off x="517490" y="4065292"/>
            <a:ext cx="0" cy="709797"/>
          </a:xfrm>
          <a:prstGeom prst="straightConnector1">
            <a:avLst/>
          </a:prstGeom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sp>
        <p:nvSpPr>
          <p:cNvPr id="36" name="Title 1">
            <a:extLst>
              <a:ext uri="{FF2B5EF4-FFF2-40B4-BE49-F238E27FC236}">
                <a16:creationId xmlns:a16="http://schemas.microsoft.com/office/drawing/2014/main" id="{82487E26-BC4E-A7AF-C122-80FC063A2E0D}"/>
              </a:ext>
            </a:extLst>
          </p:cNvPr>
          <p:cNvSpPr txBox="1">
            <a:spLocks/>
          </p:cNvSpPr>
          <p:nvPr/>
        </p:nvSpPr>
        <p:spPr>
          <a:xfrm>
            <a:off x="765110" y="236023"/>
            <a:ext cx="6978607" cy="569943"/>
          </a:xfrm>
          <a:prstGeom prst="rect">
            <a:avLst/>
          </a:prstGeom>
          <a:solidFill>
            <a:schemeClr val="accent1">
              <a:alpha val="28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4000" dirty="0">
                <a:solidFill>
                  <a:schemeClr val="bg2">
                    <a:lumMod val="25000"/>
                  </a:schemeClr>
                </a:solidFill>
              </a:rPr>
              <a:t>Cultural (standards and practices</a:t>
            </a:r>
            <a:endParaRPr lang="en-GB" sz="4000" dirty="0">
              <a:solidFill>
                <a:schemeClr val="bg1"/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5332776-925A-F28F-9E2A-F9CAC2306C3F}"/>
              </a:ext>
            </a:extLst>
          </p:cNvPr>
          <p:cNvSpPr txBox="1"/>
          <p:nvPr/>
        </p:nvSpPr>
        <p:spPr>
          <a:xfrm>
            <a:off x="5137155" y="6488658"/>
            <a:ext cx="173736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(Hofstede, 2010)</a:t>
            </a:r>
          </a:p>
        </p:txBody>
      </p:sp>
    </p:spTree>
    <p:extLst>
      <p:ext uri="{BB962C8B-B14F-4D97-AF65-F5344CB8AC3E}">
        <p14:creationId xmlns:p14="http://schemas.microsoft.com/office/powerpoint/2010/main" val="32438204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82819" y="0"/>
            <a:ext cx="4097211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010646" y="-5010043"/>
            <a:ext cx="2170709" cy="12192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B22CA0B-BDF3-98AD-ADCB-28849DE082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3564" y="348865"/>
            <a:ext cx="9718111" cy="1576446"/>
          </a:xfrm>
        </p:spPr>
        <p:txBody>
          <a:bodyPr anchor="ctr">
            <a:normAutofit/>
          </a:bodyPr>
          <a:lstStyle/>
          <a:p>
            <a:r>
              <a:rPr lang="en-GB" sz="4000" u="sng">
                <a:solidFill>
                  <a:srgbClr val="FFFFFF"/>
                </a:solidFill>
              </a:rPr>
              <a:t>Suggestions on how to reduce these barriers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A65E2EB-D87C-D2CE-B6F3-F33C504B4AE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40689083"/>
              </p:ext>
            </p:extLst>
          </p:nvPr>
        </p:nvGraphicFramePr>
        <p:xfrm>
          <a:off x="308776" y="2170031"/>
          <a:ext cx="10927829" cy="36894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1359856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9D1EAF9-3308-A44E-0A62-F5809CFF7C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 u="sng">
                <a:solidFill>
                  <a:srgbClr val="FFFFFF"/>
                </a:solidFill>
              </a:rPr>
              <a:t>Conclusion</a:t>
            </a:r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7BB348B6-68DC-1939-4E17-1C826EDDB0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000" dirty="0"/>
              <a:t>After reviewing all the communication barriers affecting Flight Foods Limited, we have concluded that there are many solutions that can limit these barriers. </a:t>
            </a:r>
          </a:p>
          <a:p>
            <a:pPr marL="0" indent="0">
              <a:buNone/>
            </a:pPr>
            <a:r>
              <a:rPr lang="en-GB" sz="2000" dirty="0"/>
              <a:t> </a:t>
            </a:r>
          </a:p>
          <a:p>
            <a:pPr marL="0" indent="0">
              <a:buNone/>
            </a:pPr>
            <a:r>
              <a:rPr lang="en-GB" sz="2000" dirty="0"/>
              <a:t>For example, one of these solutions would be more cultural awareness training. This will help resolve miscommunications and encourage an environment with respect to different communication styles.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dirty="0"/>
              <a:t>As a result, this will create a better work environment through efficient communication and increased productivity for flight foods limited. </a:t>
            </a:r>
          </a:p>
          <a:p>
            <a:pPr marL="0" indent="0">
              <a:buNone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48573455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8" name="Rectangle 137">
            <a:extLst>
              <a:ext uri="{FF2B5EF4-FFF2-40B4-BE49-F238E27FC236}">
                <a16:creationId xmlns:a16="http://schemas.microsoft.com/office/drawing/2014/main" id="{74751229-0244-4FBB-BED1-407467F4C9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9" name="Graphic 138" descr="Books">
            <a:extLst>
              <a:ext uri="{FF2B5EF4-FFF2-40B4-BE49-F238E27FC236}">
                <a16:creationId xmlns:a16="http://schemas.microsoft.com/office/drawing/2014/main" id="{75675B18-09A6-A58E-B835-FED547B4C76E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594049" y="227449"/>
            <a:ext cx="1677405" cy="1677405"/>
          </a:xfrm>
          <a:prstGeom prst="rect">
            <a:avLst/>
          </a:prstGeom>
          <a:effectLst>
            <a:outerShdw blurRad="76200" dir="13500000" sy="23000" kx="1200000" algn="br" rotWithShape="0">
              <a:prstClr val="black">
                <a:alpha val="20000"/>
              </a:prstClr>
            </a:outerShdw>
          </a:effectLst>
        </p:spPr>
      </p:pic>
      <p:pic>
        <p:nvPicPr>
          <p:cNvPr id="128" name="Graphic 127" descr="Books">
            <a:extLst>
              <a:ext uri="{FF2B5EF4-FFF2-40B4-BE49-F238E27FC236}">
                <a16:creationId xmlns:a16="http://schemas.microsoft.com/office/drawing/2014/main" id="{DBAED3B5-B249-44E7-88C6-6C32B36FFB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>
            <a:alphaModFix amt="15000"/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6607815" y="716407"/>
            <a:ext cx="5411343" cy="5411343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90F2AD13-CB3F-BF75-44A9-EE3A771DEFF3}"/>
              </a:ext>
            </a:extLst>
          </p:cNvPr>
          <p:cNvSpPr txBox="1">
            <a:spLocks/>
          </p:cNvSpPr>
          <p:nvPr/>
        </p:nvSpPr>
        <p:spPr>
          <a:xfrm>
            <a:off x="893012" y="2387082"/>
            <a:ext cx="10704939" cy="3404765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685800" indent="-685800">
              <a:buFont typeface="Arial" panose="020B0604020202020204" pitchFamily="34" charset="0"/>
              <a:buChar char="•"/>
            </a:pPr>
            <a:r>
              <a:rPr lang="en-GB" sz="2400" dirty="0"/>
              <a:t>communicationtheory.org/</a:t>
            </a:r>
            <a:r>
              <a:rPr lang="en-GB" sz="2400" dirty="0" err="1"/>
              <a:t>osgood</a:t>
            </a:r>
            <a:r>
              <a:rPr lang="en-GB" sz="2400" dirty="0"/>
              <a:t>-</a:t>
            </a:r>
            <a:r>
              <a:rPr lang="en-GB" sz="2400" dirty="0" err="1"/>
              <a:t>schramm</a:t>
            </a:r>
            <a:r>
              <a:rPr lang="en-GB" sz="2400" dirty="0"/>
              <a:t>-model-of-communication/</a:t>
            </a:r>
          </a:p>
          <a:p>
            <a:pPr marL="685800" indent="-685800">
              <a:buFont typeface="Arial" panose="020B0604020202020204" pitchFamily="34" charset="0"/>
              <a:buChar char="•"/>
            </a:pPr>
            <a:r>
              <a:rPr lang="en-GB" sz="2400" dirty="0"/>
              <a:t>Berlo, D. K. (1960). </a:t>
            </a:r>
            <a:r>
              <a:rPr lang="en-GB" sz="2400" i="1" dirty="0"/>
              <a:t>The Process of Communication</a:t>
            </a:r>
            <a:r>
              <a:rPr lang="en-GB" sz="2400" dirty="0"/>
              <a:t>. New York: Holt, Rinehart and Winston.</a:t>
            </a:r>
          </a:p>
          <a:p>
            <a:pPr marL="685800" indent="-685800">
              <a:buFont typeface="Arial" panose="020B0604020202020204" pitchFamily="34" charset="0"/>
              <a:buChar char="•"/>
            </a:pPr>
            <a:r>
              <a:rPr lang="en-GB" sz="2400" dirty="0"/>
              <a:t>Schramm, W. (1954) 'How communication works', in Schramm, W. (ed.) The Process and Effects of Mass Communication. </a:t>
            </a:r>
            <a:r>
              <a:rPr lang="en-GB" sz="2400" dirty="0" err="1"/>
              <a:t>Urbana:University</a:t>
            </a:r>
            <a:r>
              <a:rPr lang="en-GB" sz="2400" dirty="0"/>
              <a:t> of Illinois Press, pp. 3-26. </a:t>
            </a:r>
          </a:p>
          <a:p>
            <a:pPr marL="685800" indent="-685800">
              <a:buFont typeface="Arial" panose="020B0604020202020204" pitchFamily="34" charset="0"/>
              <a:buChar char="•"/>
            </a:pPr>
            <a:r>
              <a:rPr lang="en-GB" sz="2400" dirty="0"/>
              <a:t>Hofstede, G. (2010) </a:t>
            </a:r>
            <a:r>
              <a:rPr lang="en-GB" sz="2400" i="1" dirty="0"/>
              <a:t>Cultures and Organizations: Software of the Mind</a:t>
            </a:r>
            <a:r>
              <a:rPr lang="en-GB" sz="2400" dirty="0"/>
              <a:t>. 3rd </a:t>
            </a:r>
            <a:r>
              <a:rPr lang="en-GB" sz="2400" dirty="0" err="1"/>
              <a:t>edn</a:t>
            </a:r>
            <a:r>
              <a:rPr lang="en-GB" sz="2400" dirty="0"/>
              <a:t>. New York: McGraw-Hill.</a:t>
            </a:r>
          </a:p>
          <a:p>
            <a:endParaRPr lang="en-GB" sz="2400" dirty="0"/>
          </a:p>
          <a:p>
            <a:pPr marL="685800" indent="-685800">
              <a:buFont typeface="Arial" panose="020B0604020202020204" pitchFamily="34" charset="0"/>
              <a:buChar char="•"/>
            </a:pPr>
            <a:endParaRPr lang="en-US" sz="2400" dirty="0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5C789B8C-E5CB-365E-CB77-F370534CA8A5}"/>
              </a:ext>
            </a:extLst>
          </p:cNvPr>
          <p:cNvSpPr txBox="1">
            <a:spLocks/>
          </p:cNvSpPr>
          <p:nvPr/>
        </p:nvSpPr>
        <p:spPr>
          <a:xfrm>
            <a:off x="2455251" y="670441"/>
            <a:ext cx="4152564" cy="846374"/>
          </a:xfrm>
          <a:prstGeom prst="rect">
            <a:avLst/>
          </a:prstGeom>
          <a:solidFill>
            <a:schemeClr val="accent1">
              <a:alpha val="21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dirty="0">
                <a:solidFill>
                  <a:schemeClr val="bg2">
                    <a:lumMod val="25000"/>
                  </a:schemeClr>
                </a:solidFill>
              </a:rPr>
              <a:t>Reference List</a:t>
            </a:r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10" name="Graphic 9" descr="Link with solid fill">
            <a:hlinkClick r:id="rId3"/>
            <a:extLst>
              <a:ext uri="{FF2B5EF4-FFF2-40B4-BE49-F238E27FC236}">
                <a16:creationId xmlns:a16="http://schemas.microsoft.com/office/drawing/2014/main" id="{E2EC1D80-CC17-4A1E-D3B1-54EB3601481F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4473543" y="4721912"/>
            <a:ext cx="426720" cy="426720"/>
          </a:xfrm>
          <a:prstGeom prst="rect">
            <a:avLst/>
          </a:prstGeom>
        </p:spPr>
      </p:pic>
      <p:pic>
        <p:nvPicPr>
          <p:cNvPr id="4" name="Graphic 3" descr="Link with solid fill">
            <a:hlinkClick r:id="rId5"/>
            <a:extLst>
              <a:ext uri="{FF2B5EF4-FFF2-40B4-BE49-F238E27FC236}">
                <a16:creationId xmlns:a16="http://schemas.microsoft.com/office/drawing/2014/main" id="{11B0D54C-0FBF-8ECF-15FF-DBF508C1CD00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2671758" y="3107417"/>
            <a:ext cx="421433" cy="421433"/>
          </a:xfrm>
          <a:prstGeom prst="rect">
            <a:avLst/>
          </a:prstGeom>
        </p:spPr>
      </p:pic>
      <p:pic>
        <p:nvPicPr>
          <p:cNvPr id="7" name="Graphic 6" descr="Link with solid fill">
            <a:extLst>
              <a:ext uri="{FF2B5EF4-FFF2-40B4-BE49-F238E27FC236}">
                <a16:creationId xmlns:a16="http://schemas.microsoft.com/office/drawing/2014/main" id="{3C36041A-E144-4CD2-7CE4-EE78736CEFD7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360093" y="2387083"/>
            <a:ext cx="426095" cy="426095"/>
          </a:xfrm>
          <a:prstGeom prst="rect">
            <a:avLst/>
          </a:prstGeom>
        </p:spPr>
      </p:pic>
      <p:pic>
        <p:nvPicPr>
          <p:cNvPr id="9" name="Graphic 8" descr="Link with solid fill">
            <a:hlinkClick r:id="rId6"/>
            <a:extLst>
              <a:ext uri="{FF2B5EF4-FFF2-40B4-BE49-F238E27FC236}">
                <a16:creationId xmlns:a16="http://schemas.microsoft.com/office/drawing/2014/main" id="{5F847ADC-C52D-58A8-A5A1-C592FB54666E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2671758" y="4019938"/>
            <a:ext cx="421433" cy="4214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513240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Placeholder 7">
            <a:extLst>
              <a:ext uri="{FF2B5EF4-FFF2-40B4-BE49-F238E27FC236}">
                <a16:creationId xmlns:a16="http://schemas.microsoft.com/office/drawing/2014/main" id="{57311E5A-A9D2-7492-A679-3C79505A0958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2942" r="2941" b="-1"/>
          <a:stretch>
            <a:fillRect/>
          </a:stretch>
        </p:blipFill>
        <p:spPr>
          <a:xfrm>
            <a:off x="2806797" y="46167"/>
            <a:ext cx="9385204" cy="6811833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A359924-5CE0-DD84-ED9C-485766BD0B05}"/>
              </a:ext>
            </a:extLst>
          </p:cNvPr>
          <p:cNvSpPr txBox="1"/>
          <p:nvPr/>
        </p:nvSpPr>
        <p:spPr>
          <a:xfrm>
            <a:off x="9937646" y="6657945"/>
            <a:ext cx="2254352" cy="200055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pPr algn="r">
              <a:spcAft>
                <a:spcPts val="600"/>
              </a:spcAft>
            </a:pPr>
            <a:endParaRPr lang="en-GB" sz="700" dirty="0">
              <a:solidFill>
                <a:srgbClr val="FFFFFF"/>
              </a:solidFill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74E550EF-CD6E-783C-BD21-2260CCC01195}"/>
              </a:ext>
            </a:extLst>
          </p:cNvPr>
          <p:cNvSpPr txBox="1">
            <a:spLocks/>
          </p:cNvSpPr>
          <p:nvPr/>
        </p:nvSpPr>
        <p:spPr>
          <a:xfrm>
            <a:off x="125537" y="1448012"/>
            <a:ext cx="4345761" cy="1357565"/>
          </a:xfrm>
          <a:prstGeom prst="rect">
            <a:avLst/>
          </a:prstGeom>
          <a:solidFill>
            <a:schemeClr val="accent1">
              <a:alpha val="21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Thank you for your time and attention </a:t>
            </a:r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5CDB834B-99DF-5674-A391-B2A764A6562D}"/>
              </a:ext>
            </a:extLst>
          </p:cNvPr>
          <p:cNvSpPr txBox="1">
            <a:spLocks/>
          </p:cNvSpPr>
          <p:nvPr/>
        </p:nvSpPr>
        <p:spPr>
          <a:xfrm>
            <a:off x="125537" y="2981131"/>
            <a:ext cx="3373443" cy="691668"/>
          </a:xfrm>
          <a:prstGeom prst="rect">
            <a:avLst/>
          </a:prstGeom>
          <a:solidFill>
            <a:schemeClr val="accent1">
              <a:alpha val="21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Any Questions</a:t>
            </a:r>
          </a:p>
        </p:txBody>
      </p:sp>
    </p:spTree>
    <p:extLst>
      <p:ext uri="{BB962C8B-B14F-4D97-AF65-F5344CB8AC3E}">
        <p14:creationId xmlns:p14="http://schemas.microsoft.com/office/powerpoint/2010/main" val="32583018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11" grpId="0" animBg="1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DA021E96B5FC724E97FF783D9C73C02D" ma:contentTypeVersion="4" ma:contentTypeDescription="Create a new document." ma:contentTypeScope="" ma:versionID="dd504d32c2b754d579e545c757913330">
  <xsd:schema xmlns:xsd="http://www.w3.org/2001/XMLSchema" xmlns:xs="http://www.w3.org/2001/XMLSchema" xmlns:p="http://schemas.microsoft.com/office/2006/metadata/properties" xmlns:ns3="21f98238-5914-40fc-b2db-49ce196065c9" targetNamespace="http://schemas.microsoft.com/office/2006/metadata/properties" ma:root="true" ma:fieldsID="f53ee9c040775d299563eb6ffa0539a8" ns3:_="">
    <xsd:import namespace="21f98238-5914-40fc-b2db-49ce196065c9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f98238-5914-40fc-b2db-49ce196065c9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A7A9B301-5F2D-4EFE-969F-254C13339DE5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F5CCAF22-9EA3-4C2F-9092-C861B73393C1}">
  <ds:schemaRefs>
    <ds:schemaRef ds:uri="http://purl.org/dc/elements/1.1/"/>
    <ds:schemaRef ds:uri="21f98238-5914-40fc-b2db-49ce196065c9"/>
    <ds:schemaRef ds:uri="http://schemas.microsoft.com/office/2006/metadata/properties"/>
    <ds:schemaRef ds:uri="http://schemas.microsoft.com/office/infopath/2007/PartnerControls"/>
    <ds:schemaRef ds:uri="http://purl.org/dc/terms/"/>
    <ds:schemaRef ds:uri="http://schemas.microsoft.com/office/2006/documentManagement/types"/>
    <ds:schemaRef ds:uri="http://www.w3.org/XML/1998/namespace"/>
    <ds:schemaRef ds:uri="http://schemas.openxmlformats.org/package/2006/metadata/core-properties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14EF4573-D3C1-4183-AA83-D64F49CCA06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f98238-5914-40fc-b2db-49ce196065c9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2013 - 2022 Theme</Template>
  <TotalTime>10293</TotalTime>
  <Words>941</Words>
  <Application>Microsoft Office PowerPoint</Application>
  <PresentationFormat>Widescreen</PresentationFormat>
  <Paragraphs>117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0" baseType="lpstr">
      <vt:lpstr>Abadi</vt:lpstr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Suggestions on how to reduce these barriers</vt:lpstr>
      <vt:lpstr>Conclusion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Name -XXXXX Student Number - XXXX</dc:title>
  <dc:creator>Olu Adegbite</dc:creator>
  <cp:lastModifiedBy>1984.neelam.kaur@gmail.com</cp:lastModifiedBy>
  <cp:revision>101</cp:revision>
  <dcterms:created xsi:type="dcterms:W3CDTF">2024-01-29T11:42:05Z</dcterms:created>
  <dcterms:modified xsi:type="dcterms:W3CDTF">2026-07-12T22:00:24Z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0x010100DA021E96B5FC724E97FF783D9C73C02D</vt:lpwstr>
  </property>
</Properties>
</file>