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9" r:id="rId5"/>
    <p:sldId id="262" r:id="rId6"/>
    <p:sldId id="266" r:id="rId7"/>
    <p:sldId id="267" r:id="rId8"/>
    <p:sldId id="268" r:id="rId9"/>
    <p:sldId id="269" r:id="rId10"/>
    <p:sldId id="270" r:id="rId11"/>
    <p:sldId id="27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9CBB41-C1DA-43DC-86E1-4C22D941452D}" v="1068" dt="2025-11-01T12:14:03.0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3" d="100"/>
          <a:sy n="53" d="100"/>
        </p:scale>
        <p:origin x="11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Masih" userId="f5d0f4c4-6137-4110-8ac4-02600d1185d0" providerId="ADAL" clId="{55649473-D0F1-49D3-BE67-F122C8D90E6B}"/>
    <pc:docChg chg="undo redo custSel delSld modSld">
      <pc:chgData name="James Masih" userId="f5d0f4c4-6137-4110-8ac4-02600d1185d0" providerId="ADAL" clId="{55649473-D0F1-49D3-BE67-F122C8D90E6B}" dt="2025-11-01T12:15:41.420" v="1165" actId="1076"/>
      <pc:docMkLst>
        <pc:docMk/>
      </pc:docMkLst>
      <pc:sldChg chg="modSp">
        <pc:chgData name="James Masih" userId="f5d0f4c4-6137-4110-8ac4-02600d1185d0" providerId="ADAL" clId="{55649473-D0F1-49D3-BE67-F122C8D90E6B}" dt="2025-11-01T12:03:06.007" v="1092" actId="20577"/>
        <pc:sldMkLst>
          <pc:docMk/>
          <pc:sldMk cId="465074892" sldId="258"/>
        </pc:sldMkLst>
        <pc:spChg chg="mod">
          <ac:chgData name="James Masih" userId="f5d0f4c4-6137-4110-8ac4-02600d1185d0" providerId="ADAL" clId="{55649473-D0F1-49D3-BE67-F122C8D90E6B}" dt="2025-11-01T12:03:06.007" v="1092" actId="20577"/>
          <ac:spMkLst>
            <pc:docMk/>
            <pc:sldMk cId="465074892" sldId="258"/>
            <ac:spMk id="3" creationId="{C9B0F4F2-D43C-0E76-EE0A-150F7EAEA222}"/>
          </ac:spMkLst>
        </pc:spChg>
      </pc:sldChg>
      <pc:sldChg chg="modSp mod modAnim">
        <pc:chgData name="James Masih" userId="f5d0f4c4-6137-4110-8ac4-02600d1185d0" providerId="ADAL" clId="{55649473-D0F1-49D3-BE67-F122C8D90E6B}" dt="2025-11-01T12:03:19.836" v="1094" actId="14100"/>
        <pc:sldMkLst>
          <pc:docMk/>
          <pc:sldMk cId="224067019" sldId="259"/>
        </pc:sldMkLst>
        <pc:spChg chg="mod">
          <ac:chgData name="James Masih" userId="f5d0f4c4-6137-4110-8ac4-02600d1185d0" providerId="ADAL" clId="{55649473-D0F1-49D3-BE67-F122C8D90E6B}" dt="2025-11-01T12:03:16.051" v="1093" actId="20577"/>
          <ac:spMkLst>
            <pc:docMk/>
            <pc:sldMk cId="224067019" sldId="259"/>
            <ac:spMk id="3" creationId="{594E0E14-DBB7-BA09-1D8A-7FCFBAE0E0E8}"/>
          </ac:spMkLst>
        </pc:spChg>
        <pc:picChg chg="mod">
          <ac:chgData name="James Masih" userId="f5d0f4c4-6137-4110-8ac4-02600d1185d0" providerId="ADAL" clId="{55649473-D0F1-49D3-BE67-F122C8D90E6B}" dt="2025-11-01T12:03:19.836" v="1094" actId="14100"/>
          <ac:picMkLst>
            <pc:docMk/>
            <pc:sldMk cId="224067019" sldId="259"/>
            <ac:picMk id="5" creationId="{6D76223F-6DCB-0F5A-EBCF-1649E372BA32}"/>
          </ac:picMkLst>
        </pc:picChg>
      </pc:sldChg>
      <pc:sldChg chg="modSp mod modAnim">
        <pc:chgData name="James Masih" userId="f5d0f4c4-6137-4110-8ac4-02600d1185d0" providerId="ADAL" clId="{55649473-D0F1-49D3-BE67-F122C8D90E6B}" dt="2025-11-01T12:02:23.404" v="1086" actId="20577"/>
        <pc:sldMkLst>
          <pc:docMk/>
          <pc:sldMk cId="684587490" sldId="260"/>
        </pc:sldMkLst>
        <pc:spChg chg="mod">
          <ac:chgData name="James Masih" userId="f5d0f4c4-6137-4110-8ac4-02600d1185d0" providerId="ADAL" clId="{55649473-D0F1-49D3-BE67-F122C8D90E6B}" dt="2025-11-01T12:02:23.404" v="1086" actId="20577"/>
          <ac:spMkLst>
            <pc:docMk/>
            <pc:sldMk cId="684587490" sldId="260"/>
            <ac:spMk id="3" creationId="{26B1313D-3FEF-E423-7ABB-45E0E33494BE}"/>
          </ac:spMkLst>
        </pc:spChg>
        <pc:picChg chg="mod">
          <ac:chgData name="James Masih" userId="f5d0f4c4-6137-4110-8ac4-02600d1185d0" providerId="ADAL" clId="{55649473-D0F1-49D3-BE67-F122C8D90E6B}" dt="2025-11-01T12:02:11.839" v="1083" actId="14100"/>
          <ac:picMkLst>
            <pc:docMk/>
            <pc:sldMk cId="684587490" sldId="260"/>
            <ac:picMk id="5" creationId="{7256D0C2-74A8-AB62-50A3-23DD29BDA17D}"/>
          </ac:picMkLst>
        </pc:picChg>
      </pc:sldChg>
      <pc:sldChg chg="modSp del modAnim">
        <pc:chgData name="James Masih" userId="f5d0f4c4-6137-4110-8ac4-02600d1185d0" providerId="ADAL" clId="{55649473-D0F1-49D3-BE67-F122C8D90E6B}" dt="2025-11-01T11:35:02.798" v="378" actId="2696"/>
        <pc:sldMkLst>
          <pc:docMk/>
          <pc:sldMk cId="3116699751" sldId="261"/>
        </pc:sldMkLst>
        <pc:spChg chg="mod">
          <ac:chgData name="James Masih" userId="f5d0f4c4-6137-4110-8ac4-02600d1185d0" providerId="ADAL" clId="{55649473-D0F1-49D3-BE67-F122C8D90E6B}" dt="2025-11-01T11:34:49.114" v="375" actId="6549"/>
          <ac:spMkLst>
            <pc:docMk/>
            <pc:sldMk cId="3116699751" sldId="261"/>
            <ac:spMk id="3" creationId="{C78D809C-3069-A35A-8F9C-C696F85E4257}"/>
          </ac:spMkLst>
        </pc:spChg>
      </pc:sldChg>
      <pc:sldChg chg="modSp mod modAnim">
        <pc:chgData name="James Masih" userId="f5d0f4c4-6137-4110-8ac4-02600d1185d0" providerId="ADAL" clId="{55649473-D0F1-49D3-BE67-F122C8D90E6B}" dt="2025-11-01T12:01:54.592" v="1082" actId="14100"/>
        <pc:sldMkLst>
          <pc:docMk/>
          <pc:sldMk cId="1784974921" sldId="262"/>
        </pc:sldMkLst>
        <pc:spChg chg="mod">
          <ac:chgData name="James Masih" userId="f5d0f4c4-6137-4110-8ac4-02600d1185d0" providerId="ADAL" clId="{55649473-D0F1-49D3-BE67-F122C8D90E6B}" dt="2025-11-01T11:56:17.199" v="1013" actId="313"/>
          <ac:spMkLst>
            <pc:docMk/>
            <pc:sldMk cId="1784974921" sldId="262"/>
            <ac:spMk id="3" creationId="{9140D7EB-DB89-5352-3F3F-34B75D39DF3D}"/>
          </ac:spMkLst>
        </pc:spChg>
        <pc:picChg chg="mod">
          <ac:chgData name="James Masih" userId="f5d0f4c4-6137-4110-8ac4-02600d1185d0" providerId="ADAL" clId="{55649473-D0F1-49D3-BE67-F122C8D90E6B}" dt="2025-11-01T12:01:54.592" v="1082" actId="14100"/>
          <ac:picMkLst>
            <pc:docMk/>
            <pc:sldMk cId="1784974921" sldId="262"/>
            <ac:picMk id="5" creationId="{27E14096-D16F-8127-83AF-53CBEA57FB68}"/>
          </ac:picMkLst>
        </pc:picChg>
      </pc:sldChg>
      <pc:sldChg chg="modSp del modAnim">
        <pc:chgData name="James Masih" userId="f5d0f4c4-6137-4110-8ac4-02600d1185d0" providerId="ADAL" clId="{55649473-D0F1-49D3-BE67-F122C8D90E6B}" dt="2025-11-01T11:38:47.472" v="544" actId="2696"/>
        <pc:sldMkLst>
          <pc:docMk/>
          <pc:sldMk cId="1557648656" sldId="263"/>
        </pc:sldMkLst>
        <pc:spChg chg="mod">
          <ac:chgData name="James Masih" userId="f5d0f4c4-6137-4110-8ac4-02600d1185d0" providerId="ADAL" clId="{55649473-D0F1-49D3-BE67-F122C8D90E6B}" dt="2025-11-01T11:38:27.333" v="539" actId="6549"/>
          <ac:spMkLst>
            <pc:docMk/>
            <pc:sldMk cId="1557648656" sldId="263"/>
            <ac:spMk id="3" creationId="{7B1E91CD-AC02-03D6-1030-236B36662AA9}"/>
          </ac:spMkLst>
        </pc:spChg>
      </pc:sldChg>
      <pc:sldChg chg="modSp del modAnim">
        <pc:chgData name="James Masih" userId="f5d0f4c4-6137-4110-8ac4-02600d1185d0" providerId="ADAL" clId="{55649473-D0F1-49D3-BE67-F122C8D90E6B}" dt="2025-11-01T11:42:04.428" v="634" actId="2696"/>
        <pc:sldMkLst>
          <pc:docMk/>
          <pc:sldMk cId="1999400411" sldId="264"/>
        </pc:sldMkLst>
        <pc:spChg chg="mod">
          <ac:chgData name="James Masih" userId="f5d0f4c4-6137-4110-8ac4-02600d1185d0" providerId="ADAL" clId="{55649473-D0F1-49D3-BE67-F122C8D90E6B}" dt="2025-11-01T11:41:54.523" v="630" actId="6549"/>
          <ac:spMkLst>
            <pc:docMk/>
            <pc:sldMk cId="1999400411" sldId="264"/>
            <ac:spMk id="3" creationId="{9BB804D1-9D8A-F1DB-05A2-261A578788B7}"/>
          </ac:spMkLst>
        </pc:spChg>
      </pc:sldChg>
      <pc:sldChg chg="modSp del">
        <pc:chgData name="James Masih" userId="f5d0f4c4-6137-4110-8ac4-02600d1185d0" providerId="ADAL" clId="{55649473-D0F1-49D3-BE67-F122C8D90E6B}" dt="2025-11-01T11:47:12.984" v="813" actId="2696"/>
        <pc:sldMkLst>
          <pc:docMk/>
          <pc:sldMk cId="2795870958" sldId="265"/>
        </pc:sldMkLst>
        <pc:spChg chg="mod">
          <ac:chgData name="James Masih" userId="f5d0f4c4-6137-4110-8ac4-02600d1185d0" providerId="ADAL" clId="{55649473-D0F1-49D3-BE67-F122C8D90E6B}" dt="2025-11-01T11:44:32.858" v="803" actId="20577"/>
          <ac:spMkLst>
            <pc:docMk/>
            <pc:sldMk cId="2795870958" sldId="265"/>
            <ac:spMk id="3" creationId="{B7FF82BD-909D-905D-F9E0-8C6B60843BB0}"/>
          </ac:spMkLst>
        </pc:spChg>
      </pc:sldChg>
      <pc:sldChg chg="modSp mod addAnim delAnim">
        <pc:chgData name="James Masih" userId="f5d0f4c4-6137-4110-8ac4-02600d1185d0" providerId="ADAL" clId="{55649473-D0F1-49D3-BE67-F122C8D90E6B}" dt="2025-11-01T12:01:44.955" v="1076" actId="20577"/>
        <pc:sldMkLst>
          <pc:docMk/>
          <pc:sldMk cId="378103789" sldId="266"/>
        </pc:sldMkLst>
        <pc:graphicFrameChg chg="modGraphic">
          <ac:chgData name="James Masih" userId="f5d0f4c4-6137-4110-8ac4-02600d1185d0" providerId="ADAL" clId="{55649473-D0F1-49D3-BE67-F122C8D90E6B}" dt="2025-11-01T12:01:44.955" v="1076" actId="20577"/>
          <ac:graphicFrameMkLst>
            <pc:docMk/>
            <pc:sldMk cId="378103789" sldId="266"/>
            <ac:graphicFrameMk id="10" creationId="{0BB2EF3F-6C8F-6866-83CE-4E3EC7C02B5B}"/>
          </ac:graphicFrameMkLst>
        </pc:graphicFrameChg>
      </pc:sldChg>
      <pc:sldChg chg="modSp mod modAnim">
        <pc:chgData name="James Masih" userId="f5d0f4c4-6137-4110-8ac4-02600d1185d0" providerId="ADAL" clId="{55649473-D0F1-49D3-BE67-F122C8D90E6B}" dt="2025-11-01T12:04:14.172" v="1121" actId="20577"/>
        <pc:sldMkLst>
          <pc:docMk/>
          <pc:sldMk cId="1394148090" sldId="267"/>
        </pc:sldMkLst>
        <pc:spChg chg="mod">
          <ac:chgData name="James Masih" userId="f5d0f4c4-6137-4110-8ac4-02600d1185d0" providerId="ADAL" clId="{55649473-D0F1-49D3-BE67-F122C8D90E6B}" dt="2025-11-01T12:04:14.172" v="1121" actId="20577"/>
          <ac:spMkLst>
            <pc:docMk/>
            <pc:sldMk cId="1394148090" sldId="267"/>
            <ac:spMk id="4" creationId="{6DB46219-1FFF-FD70-A65A-52EC24D15937}"/>
          </ac:spMkLst>
        </pc:spChg>
        <pc:picChg chg="mod">
          <ac:chgData name="James Masih" userId="f5d0f4c4-6137-4110-8ac4-02600d1185d0" providerId="ADAL" clId="{55649473-D0F1-49D3-BE67-F122C8D90E6B}" dt="2025-11-01T12:03:59.959" v="1117" actId="14100"/>
          <ac:picMkLst>
            <pc:docMk/>
            <pc:sldMk cId="1394148090" sldId="267"/>
            <ac:picMk id="5" creationId="{80F56C76-BC97-0AAE-FBC3-A70EA06C5E0A}"/>
          </ac:picMkLst>
        </pc:picChg>
      </pc:sldChg>
      <pc:sldChg chg="addSp modSp mod">
        <pc:chgData name="James Masih" userId="f5d0f4c4-6137-4110-8ac4-02600d1185d0" providerId="ADAL" clId="{55649473-D0F1-49D3-BE67-F122C8D90E6B}" dt="2025-11-01T12:13:32.188" v="1162" actId="20577"/>
        <pc:sldMkLst>
          <pc:docMk/>
          <pc:sldMk cId="2563586730" sldId="268"/>
        </pc:sldMkLst>
        <pc:spChg chg="mod">
          <ac:chgData name="James Masih" userId="f5d0f4c4-6137-4110-8ac4-02600d1185d0" providerId="ADAL" clId="{55649473-D0F1-49D3-BE67-F122C8D90E6B}" dt="2025-11-01T12:13:32.188" v="1162" actId="20577"/>
          <ac:spMkLst>
            <pc:docMk/>
            <pc:sldMk cId="2563586730" sldId="268"/>
            <ac:spMk id="2" creationId="{34EB772C-69C9-0D36-19CF-8EDC2DBABD3E}"/>
          </ac:spMkLst>
        </pc:spChg>
        <pc:graphicFrameChg chg="add mod">
          <ac:chgData name="James Masih" userId="f5d0f4c4-6137-4110-8ac4-02600d1185d0" providerId="ADAL" clId="{55649473-D0F1-49D3-BE67-F122C8D90E6B}" dt="2025-11-01T11:24:52.312" v="41" actId="1957"/>
          <ac:graphicFrameMkLst>
            <pc:docMk/>
            <pc:sldMk cId="2563586730" sldId="268"/>
            <ac:graphicFrameMk id="7" creationId="{C9F48310-3B7B-F605-B7BA-7ADA769E7F78}"/>
          </ac:graphicFrameMkLst>
        </pc:graphicFrameChg>
        <pc:graphicFrameChg chg="add mod">
          <ac:chgData name="James Masih" userId="f5d0f4c4-6137-4110-8ac4-02600d1185d0" providerId="ADAL" clId="{55649473-D0F1-49D3-BE67-F122C8D90E6B}" dt="2025-11-01T11:25:47.729" v="44" actId="1957"/>
          <ac:graphicFrameMkLst>
            <pc:docMk/>
            <pc:sldMk cId="2563586730" sldId="268"/>
            <ac:graphicFrameMk id="10" creationId="{24F2969B-43F0-4024-1F1E-2C2D5D3B9F7E}"/>
          </ac:graphicFrameMkLst>
        </pc:graphicFrameChg>
        <pc:picChg chg="mod">
          <ac:chgData name="James Masih" userId="f5d0f4c4-6137-4110-8ac4-02600d1185d0" providerId="ADAL" clId="{55649473-D0F1-49D3-BE67-F122C8D90E6B}" dt="2025-11-01T12:11:04.035" v="1127" actId="14100"/>
          <ac:picMkLst>
            <pc:docMk/>
            <pc:sldMk cId="2563586730" sldId="268"/>
            <ac:picMk id="5" creationId="{F4182EB7-CD12-8D7D-9220-68FBA9B17DCB}"/>
          </ac:picMkLst>
        </pc:picChg>
      </pc:sldChg>
      <pc:sldChg chg="modSp mod">
        <pc:chgData name="James Masih" userId="f5d0f4c4-6137-4110-8ac4-02600d1185d0" providerId="ADAL" clId="{55649473-D0F1-49D3-BE67-F122C8D90E6B}" dt="2025-11-01T12:15:41.420" v="1165" actId="1076"/>
        <pc:sldMkLst>
          <pc:docMk/>
          <pc:sldMk cId="2736608337" sldId="269"/>
        </pc:sldMkLst>
        <pc:spChg chg="mod">
          <ac:chgData name="James Masih" userId="f5d0f4c4-6137-4110-8ac4-02600d1185d0" providerId="ADAL" clId="{55649473-D0F1-49D3-BE67-F122C8D90E6B}" dt="2025-11-01T12:14:03.097" v="1163" actId="122"/>
          <ac:spMkLst>
            <pc:docMk/>
            <pc:sldMk cId="2736608337" sldId="269"/>
            <ac:spMk id="5" creationId="{ABB1D476-480D-7C07-B25C-A4DDF5E4B23D}"/>
          </ac:spMkLst>
        </pc:spChg>
        <pc:picChg chg="mod">
          <ac:chgData name="James Masih" userId="f5d0f4c4-6137-4110-8ac4-02600d1185d0" providerId="ADAL" clId="{55649473-D0F1-49D3-BE67-F122C8D90E6B}" dt="2025-11-01T12:15:41.420" v="1165" actId="1076"/>
          <ac:picMkLst>
            <pc:docMk/>
            <pc:sldMk cId="2736608337" sldId="269"/>
            <ac:picMk id="4" creationId="{C0A2CA6D-979D-264E-6E4E-00E15164571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1EC02B-2F1B-4A14-BC18-C9444F43F78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ACE5811-30F1-4143-A7BA-735BF47BC3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James Masih </a:t>
          </a:r>
          <a:r>
            <a:rPr lang="en-US"/>
            <a:t>– </a:t>
          </a:r>
          <a:r>
            <a:rPr lang="en-US" b="1"/>
            <a:t>2420102</a:t>
          </a:r>
          <a:endParaRPr lang="en-US"/>
        </a:p>
      </dgm:t>
    </dgm:pt>
    <dgm:pt modelId="{B822213B-7A20-4338-A0BB-FB0F9F302A71}" type="parTrans" cxnId="{0EE9CDF5-EA6C-44E1-AC23-EB6589E65B96}">
      <dgm:prSet/>
      <dgm:spPr/>
      <dgm:t>
        <a:bodyPr/>
        <a:lstStyle/>
        <a:p>
          <a:endParaRPr lang="en-US"/>
        </a:p>
      </dgm:t>
    </dgm:pt>
    <dgm:pt modelId="{D3B728FD-D46D-4296-9F09-D98B48FFBE88}" type="sibTrans" cxnId="{0EE9CDF5-EA6C-44E1-AC23-EB6589E65B96}">
      <dgm:prSet/>
      <dgm:spPr/>
      <dgm:t>
        <a:bodyPr/>
        <a:lstStyle/>
        <a:p>
          <a:endParaRPr lang="en-US"/>
        </a:p>
      </dgm:t>
    </dgm:pt>
    <dgm:pt modelId="{CD3350D3-EA0A-4C50-9B06-3FF8FBBC470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LEVEL 4 ASSESSMENT SPECIFICATION </a:t>
          </a:r>
          <a:endParaRPr lang="en-US" dirty="0"/>
        </a:p>
      </dgm:t>
    </dgm:pt>
    <dgm:pt modelId="{A6A0713A-5327-4D73-8321-8C9003A8DC6C}" type="parTrans" cxnId="{CCC97009-52FA-4B3F-B6EF-648069FFAF40}">
      <dgm:prSet/>
      <dgm:spPr/>
      <dgm:t>
        <a:bodyPr/>
        <a:lstStyle/>
        <a:p>
          <a:endParaRPr lang="en-US"/>
        </a:p>
      </dgm:t>
    </dgm:pt>
    <dgm:pt modelId="{DD7152E4-8B15-449D-855E-667AA276D8C9}" type="sibTrans" cxnId="{CCC97009-52FA-4B3F-B6EF-648069FFAF40}">
      <dgm:prSet/>
      <dgm:spPr/>
      <dgm:t>
        <a:bodyPr/>
        <a:lstStyle/>
        <a:p>
          <a:endParaRPr lang="en-US"/>
        </a:p>
      </dgm:t>
    </dgm:pt>
    <dgm:pt modelId="{422B37C8-468A-4592-A323-AABF81CDCB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Certificate in Higher Education Business Skills for the Workplace</a:t>
          </a:r>
          <a:r>
            <a:rPr lang="en-US"/>
            <a:t>)</a:t>
          </a:r>
        </a:p>
      </dgm:t>
    </dgm:pt>
    <dgm:pt modelId="{3FD958AD-FD2C-436C-B32F-282E30B6CE70}" type="parTrans" cxnId="{FA77155F-A02C-49CD-97AC-B4897885122C}">
      <dgm:prSet/>
      <dgm:spPr/>
      <dgm:t>
        <a:bodyPr/>
        <a:lstStyle/>
        <a:p>
          <a:endParaRPr lang="en-US"/>
        </a:p>
      </dgm:t>
    </dgm:pt>
    <dgm:pt modelId="{4AFF1820-21D4-44E7-8421-037E89BEA93C}" type="sibTrans" cxnId="{FA77155F-A02C-49CD-97AC-B4897885122C}">
      <dgm:prSet/>
      <dgm:spPr/>
      <dgm:t>
        <a:bodyPr/>
        <a:lstStyle/>
        <a:p>
          <a:endParaRPr lang="en-US"/>
        </a:p>
      </dgm:t>
    </dgm:pt>
    <dgm:pt modelId="{B15CB4F8-9697-44CB-B6CC-3A9504C2FB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Enterprise and Entrepreneurship LCLM4006 - </a:t>
          </a:r>
          <a:r>
            <a:rPr lang="en-US" b="1" dirty="0" err="1"/>
            <a:t>Fouziya</a:t>
          </a:r>
          <a:r>
            <a:rPr lang="en-US" b="1" dirty="0"/>
            <a:t> Farheen</a:t>
          </a:r>
          <a:endParaRPr lang="en-US" dirty="0"/>
        </a:p>
      </dgm:t>
    </dgm:pt>
    <dgm:pt modelId="{EE6AEEB1-9223-42BA-8299-222929096977}" type="parTrans" cxnId="{8FD272DD-14DC-4263-B931-EE1AC1AE7665}">
      <dgm:prSet/>
      <dgm:spPr/>
      <dgm:t>
        <a:bodyPr/>
        <a:lstStyle/>
        <a:p>
          <a:endParaRPr lang="en-US"/>
        </a:p>
      </dgm:t>
    </dgm:pt>
    <dgm:pt modelId="{8E57DE12-8913-4E57-B167-E01DF3E5A0F4}" type="sibTrans" cxnId="{8FD272DD-14DC-4263-B931-EE1AC1AE7665}">
      <dgm:prSet/>
      <dgm:spPr/>
      <dgm:t>
        <a:bodyPr/>
        <a:lstStyle/>
        <a:p>
          <a:endParaRPr lang="en-US"/>
        </a:p>
      </dgm:t>
    </dgm:pt>
    <dgm:pt modelId="{BED0830C-E038-48DE-9371-E2AB08AD5956}">
      <dgm:prSet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3200" b="1" i="1" dirty="0">
              <a:latin typeface="Baguet Script" panose="00000500000000000000" pitchFamily="2" charset="0"/>
            </a:rPr>
            <a:t>The Beauty Establishment </a:t>
          </a:r>
          <a:r>
            <a:rPr lang="en-US" sz="3200" b="1" dirty="0"/>
            <a:t>- </a:t>
          </a:r>
          <a:r>
            <a:rPr lang="en-US" sz="1800" b="1" dirty="0"/>
            <a:t>Business Plan Presentation</a:t>
          </a:r>
          <a:endParaRPr lang="en-US" sz="1800" dirty="0"/>
        </a:p>
      </dgm:t>
    </dgm:pt>
    <dgm:pt modelId="{9897A4F5-7155-4A79-B8DC-959B30AD66D4}" type="parTrans" cxnId="{831F47D9-171E-4622-B104-C591DBEF31C3}">
      <dgm:prSet/>
      <dgm:spPr/>
      <dgm:t>
        <a:bodyPr/>
        <a:lstStyle/>
        <a:p>
          <a:endParaRPr lang="en-US"/>
        </a:p>
      </dgm:t>
    </dgm:pt>
    <dgm:pt modelId="{0EC47122-CE02-484D-9C29-C6D57150B163}" type="sibTrans" cxnId="{831F47D9-171E-4622-B104-C591DBEF31C3}">
      <dgm:prSet/>
      <dgm:spPr/>
      <dgm:t>
        <a:bodyPr/>
        <a:lstStyle/>
        <a:p>
          <a:endParaRPr lang="en-US"/>
        </a:p>
      </dgm:t>
    </dgm:pt>
    <dgm:pt modelId="{573DC5CE-0E3C-4003-A225-D664131475DB}" type="pres">
      <dgm:prSet presAssocID="{EC1EC02B-2F1B-4A14-BC18-C9444F43F786}" presName="vert0" presStyleCnt="0">
        <dgm:presLayoutVars>
          <dgm:dir/>
          <dgm:animOne val="branch"/>
          <dgm:animLvl val="lvl"/>
        </dgm:presLayoutVars>
      </dgm:prSet>
      <dgm:spPr/>
    </dgm:pt>
    <dgm:pt modelId="{682A4694-59D5-4CEF-A428-71947FE7E0CF}" type="pres">
      <dgm:prSet presAssocID="{0ACE5811-30F1-4143-A7BA-735BF47BC373}" presName="thickLine" presStyleLbl="alignNode1" presStyleIdx="0" presStyleCnt="5"/>
      <dgm:spPr/>
    </dgm:pt>
    <dgm:pt modelId="{BCFC34DF-7DA3-4347-B126-FA2DB3BE3A02}" type="pres">
      <dgm:prSet presAssocID="{0ACE5811-30F1-4143-A7BA-735BF47BC373}" presName="horz1" presStyleCnt="0"/>
      <dgm:spPr/>
    </dgm:pt>
    <dgm:pt modelId="{A4DE5A03-CD5E-41FE-ACAD-508BE58628A2}" type="pres">
      <dgm:prSet presAssocID="{0ACE5811-30F1-4143-A7BA-735BF47BC373}" presName="tx1" presStyleLbl="revTx" presStyleIdx="0" presStyleCnt="5"/>
      <dgm:spPr/>
    </dgm:pt>
    <dgm:pt modelId="{110746B1-0FAC-4CC1-B3EE-31F8484A96F4}" type="pres">
      <dgm:prSet presAssocID="{0ACE5811-30F1-4143-A7BA-735BF47BC373}" presName="vert1" presStyleCnt="0"/>
      <dgm:spPr/>
    </dgm:pt>
    <dgm:pt modelId="{3C360C9A-276A-4BA4-9407-D4DD3F9308F1}" type="pres">
      <dgm:prSet presAssocID="{CD3350D3-EA0A-4C50-9B06-3FF8FBBC4707}" presName="thickLine" presStyleLbl="alignNode1" presStyleIdx="1" presStyleCnt="5"/>
      <dgm:spPr/>
    </dgm:pt>
    <dgm:pt modelId="{284323FB-17CC-4D70-99E7-E5B7CFA02B7A}" type="pres">
      <dgm:prSet presAssocID="{CD3350D3-EA0A-4C50-9B06-3FF8FBBC4707}" presName="horz1" presStyleCnt="0"/>
      <dgm:spPr/>
    </dgm:pt>
    <dgm:pt modelId="{61ABD338-5F95-400F-944C-31F0CE1EB50D}" type="pres">
      <dgm:prSet presAssocID="{CD3350D3-EA0A-4C50-9B06-3FF8FBBC4707}" presName="tx1" presStyleLbl="revTx" presStyleIdx="1" presStyleCnt="5"/>
      <dgm:spPr/>
    </dgm:pt>
    <dgm:pt modelId="{476F76C0-C667-409A-9FF8-CC2CDC7167E5}" type="pres">
      <dgm:prSet presAssocID="{CD3350D3-EA0A-4C50-9B06-3FF8FBBC4707}" presName="vert1" presStyleCnt="0"/>
      <dgm:spPr/>
    </dgm:pt>
    <dgm:pt modelId="{F3D78898-DDD7-4B5D-AA94-51F284FBD819}" type="pres">
      <dgm:prSet presAssocID="{422B37C8-468A-4592-A323-AABF81CDCB37}" presName="thickLine" presStyleLbl="alignNode1" presStyleIdx="2" presStyleCnt="5"/>
      <dgm:spPr/>
    </dgm:pt>
    <dgm:pt modelId="{20C0F7C2-6C68-4F33-BDA5-E40C95ADC654}" type="pres">
      <dgm:prSet presAssocID="{422B37C8-468A-4592-A323-AABF81CDCB37}" presName="horz1" presStyleCnt="0"/>
      <dgm:spPr/>
    </dgm:pt>
    <dgm:pt modelId="{64499EFC-B5DF-40C4-8C51-7FCECCC272C0}" type="pres">
      <dgm:prSet presAssocID="{422B37C8-468A-4592-A323-AABF81CDCB37}" presName="tx1" presStyleLbl="revTx" presStyleIdx="2" presStyleCnt="5"/>
      <dgm:spPr/>
    </dgm:pt>
    <dgm:pt modelId="{80FC245A-257B-42E2-BC54-345E6863E2EA}" type="pres">
      <dgm:prSet presAssocID="{422B37C8-468A-4592-A323-AABF81CDCB37}" presName="vert1" presStyleCnt="0"/>
      <dgm:spPr/>
    </dgm:pt>
    <dgm:pt modelId="{2A535C06-2075-4D49-A354-D7DEFCAD0FCD}" type="pres">
      <dgm:prSet presAssocID="{B15CB4F8-9697-44CB-B6CC-3A9504C2FB2F}" presName="thickLine" presStyleLbl="alignNode1" presStyleIdx="3" presStyleCnt="5"/>
      <dgm:spPr/>
    </dgm:pt>
    <dgm:pt modelId="{AB89BE53-6E47-4FD1-B643-A30470BFD670}" type="pres">
      <dgm:prSet presAssocID="{B15CB4F8-9697-44CB-B6CC-3A9504C2FB2F}" presName="horz1" presStyleCnt="0"/>
      <dgm:spPr/>
    </dgm:pt>
    <dgm:pt modelId="{6E924C31-99F1-4E12-8D79-2043F7F99CE7}" type="pres">
      <dgm:prSet presAssocID="{B15CB4F8-9697-44CB-B6CC-3A9504C2FB2F}" presName="tx1" presStyleLbl="revTx" presStyleIdx="3" presStyleCnt="5"/>
      <dgm:spPr/>
    </dgm:pt>
    <dgm:pt modelId="{ADCAE061-FA08-4159-A3BC-97B478DBFAEF}" type="pres">
      <dgm:prSet presAssocID="{B15CB4F8-9697-44CB-B6CC-3A9504C2FB2F}" presName="vert1" presStyleCnt="0"/>
      <dgm:spPr/>
    </dgm:pt>
    <dgm:pt modelId="{A018B74F-48E7-46BB-9857-DCCCC8A3B4DD}" type="pres">
      <dgm:prSet presAssocID="{BED0830C-E038-48DE-9371-E2AB08AD5956}" presName="thickLine" presStyleLbl="alignNode1" presStyleIdx="4" presStyleCnt="5"/>
      <dgm:spPr/>
    </dgm:pt>
    <dgm:pt modelId="{F214E4EB-1345-4E8E-BA6D-E18890A35220}" type="pres">
      <dgm:prSet presAssocID="{BED0830C-E038-48DE-9371-E2AB08AD5956}" presName="horz1" presStyleCnt="0"/>
      <dgm:spPr/>
    </dgm:pt>
    <dgm:pt modelId="{5DC2B354-1163-4CBF-8D35-01E311D20BC1}" type="pres">
      <dgm:prSet presAssocID="{BED0830C-E038-48DE-9371-E2AB08AD5956}" presName="tx1" presStyleLbl="revTx" presStyleIdx="4" presStyleCnt="5"/>
      <dgm:spPr/>
    </dgm:pt>
    <dgm:pt modelId="{C36FB186-8D64-4DE8-9769-02B973E30F33}" type="pres">
      <dgm:prSet presAssocID="{BED0830C-E038-48DE-9371-E2AB08AD5956}" presName="vert1" presStyleCnt="0"/>
      <dgm:spPr/>
    </dgm:pt>
  </dgm:ptLst>
  <dgm:cxnLst>
    <dgm:cxn modelId="{CCC97009-52FA-4B3F-B6EF-648069FFAF40}" srcId="{EC1EC02B-2F1B-4A14-BC18-C9444F43F786}" destId="{CD3350D3-EA0A-4C50-9B06-3FF8FBBC4707}" srcOrd="1" destOrd="0" parTransId="{A6A0713A-5327-4D73-8321-8C9003A8DC6C}" sibTransId="{DD7152E4-8B15-449D-855E-667AA276D8C9}"/>
    <dgm:cxn modelId="{CC04C222-DB18-4507-AA9F-3C732D0BF162}" type="presOf" srcId="{422B37C8-468A-4592-A323-AABF81CDCB37}" destId="{64499EFC-B5DF-40C4-8C51-7FCECCC272C0}" srcOrd="0" destOrd="0" presId="urn:microsoft.com/office/officeart/2008/layout/LinedList"/>
    <dgm:cxn modelId="{FA77155F-A02C-49CD-97AC-B4897885122C}" srcId="{EC1EC02B-2F1B-4A14-BC18-C9444F43F786}" destId="{422B37C8-468A-4592-A323-AABF81CDCB37}" srcOrd="2" destOrd="0" parTransId="{3FD958AD-FD2C-436C-B32F-282E30B6CE70}" sibTransId="{4AFF1820-21D4-44E7-8421-037E89BEA93C}"/>
    <dgm:cxn modelId="{ABB6906B-CA0D-4999-A96E-27F53C9FFC46}" type="presOf" srcId="{CD3350D3-EA0A-4C50-9B06-3FF8FBBC4707}" destId="{61ABD338-5F95-400F-944C-31F0CE1EB50D}" srcOrd="0" destOrd="0" presId="urn:microsoft.com/office/officeart/2008/layout/LinedList"/>
    <dgm:cxn modelId="{A2A4FC4E-F4D1-47D6-949B-98AAD0371391}" type="presOf" srcId="{EC1EC02B-2F1B-4A14-BC18-C9444F43F786}" destId="{573DC5CE-0E3C-4003-A225-D664131475DB}" srcOrd="0" destOrd="0" presId="urn:microsoft.com/office/officeart/2008/layout/LinedList"/>
    <dgm:cxn modelId="{6DB24553-D311-42F0-8825-9E8E8CCE3283}" type="presOf" srcId="{BED0830C-E038-48DE-9371-E2AB08AD5956}" destId="{5DC2B354-1163-4CBF-8D35-01E311D20BC1}" srcOrd="0" destOrd="0" presId="urn:microsoft.com/office/officeart/2008/layout/LinedList"/>
    <dgm:cxn modelId="{BD9175B8-9C07-4AB1-A0B9-42C2E7A9E0FC}" type="presOf" srcId="{0ACE5811-30F1-4143-A7BA-735BF47BC373}" destId="{A4DE5A03-CD5E-41FE-ACAD-508BE58628A2}" srcOrd="0" destOrd="0" presId="urn:microsoft.com/office/officeart/2008/layout/LinedList"/>
    <dgm:cxn modelId="{D47DD4C1-5E7C-41CB-BCA8-94E89EE01747}" type="presOf" srcId="{B15CB4F8-9697-44CB-B6CC-3A9504C2FB2F}" destId="{6E924C31-99F1-4E12-8D79-2043F7F99CE7}" srcOrd="0" destOrd="0" presId="urn:microsoft.com/office/officeart/2008/layout/LinedList"/>
    <dgm:cxn modelId="{831F47D9-171E-4622-B104-C591DBEF31C3}" srcId="{EC1EC02B-2F1B-4A14-BC18-C9444F43F786}" destId="{BED0830C-E038-48DE-9371-E2AB08AD5956}" srcOrd="4" destOrd="0" parTransId="{9897A4F5-7155-4A79-B8DC-959B30AD66D4}" sibTransId="{0EC47122-CE02-484D-9C29-C6D57150B163}"/>
    <dgm:cxn modelId="{8FD272DD-14DC-4263-B931-EE1AC1AE7665}" srcId="{EC1EC02B-2F1B-4A14-BC18-C9444F43F786}" destId="{B15CB4F8-9697-44CB-B6CC-3A9504C2FB2F}" srcOrd="3" destOrd="0" parTransId="{EE6AEEB1-9223-42BA-8299-222929096977}" sibTransId="{8E57DE12-8913-4E57-B167-E01DF3E5A0F4}"/>
    <dgm:cxn modelId="{0EE9CDF5-EA6C-44E1-AC23-EB6589E65B96}" srcId="{EC1EC02B-2F1B-4A14-BC18-C9444F43F786}" destId="{0ACE5811-30F1-4143-A7BA-735BF47BC373}" srcOrd="0" destOrd="0" parTransId="{B822213B-7A20-4338-A0BB-FB0F9F302A71}" sibTransId="{D3B728FD-D46D-4296-9F09-D98B48FFBE88}"/>
    <dgm:cxn modelId="{2153B2B3-5613-4925-9436-186F7C87A863}" type="presParOf" srcId="{573DC5CE-0E3C-4003-A225-D664131475DB}" destId="{682A4694-59D5-4CEF-A428-71947FE7E0CF}" srcOrd="0" destOrd="0" presId="urn:microsoft.com/office/officeart/2008/layout/LinedList"/>
    <dgm:cxn modelId="{2B5C479A-49D4-4964-968C-C79BF70E3A0B}" type="presParOf" srcId="{573DC5CE-0E3C-4003-A225-D664131475DB}" destId="{BCFC34DF-7DA3-4347-B126-FA2DB3BE3A02}" srcOrd="1" destOrd="0" presId="urn:microsoft.com/office/officeart/2008/layout/LinedList"/>
    <dgm:cxn modelId="{C5B1E562-1431-489A-AD1C-E004EA43F520}" type="presParOf" srcId="{BCFC34DF-7DA3-4347-B126-FA2DB3BE3A02}" destId="{A4DE5A03-CD5E-41FE-ACAD-508BE58628A2}" srcOrd="0" destOrd="0" presId="urn:microsoft.com/office/officeart/2008/layout/LinedList"/>
    <dgm:cxn modelId="{3923DC8C-5A6E-4CC1-8A48-86269C0E7DCF}" type="presParOf" srcId="{BCFC34DF-7DA3-4347-B126-FA2DB3BE3A02}" destId="{110746B1-0FAC-4CC1-B3EE-31F8484A96F4}" srcOrd="1" destOrd="0" presId="urn:microsoft.com/office/officeart/2008/layout/LinedList"/>
    <dgm:cxn modelId="{9345318C-C171-4DDC-A7BE-5A6EF780015D}" type="presParOf" srcId="{573DC5CE-0E3C-4003-A225-D664131475DB}" destId="{3C360C9A-276A-4BA4-9407-D4DD3F9308F1}" srcOrd="2" destOrd="0" presId="urn:microsoft.com/office/officeart/2008/layout/LinedList"/>
    <dgm:cxn modelId="{222F8D6A-F5AD-47A5-A6F8-7D2FCAC3CD5C}" type="presParOf" srcId="{573DC5CE-0E3C-4003-A225-D664131475DB}" destId="{284323FB-17CC-4D70-99E7-E5B7CFA02B7A}" srcOrd="3" destOrd="0" presId="urn:microsoft.com/office/officeart/2008/layout/LinedList"/>
    <dgm:cxn modelId="{26C8050E-7687-4FB6-B642-FC963DCF1627}" type="presParOf" srcId="{284323FB-17CC-4D70-99E7-E5B7CFA02B7A}" destId="{61ABD338-5F95-400F-944C-31F0CE1EB50D}" srcOrd="0" destOrd="0" presId="urn:microsoft.com/office/officeart/2008/layout/LinedList"/>
    <dgm:cxn modelId="{93B94012-0996-4C52-9297-3BD9ABFB1439}" type="presParOf" srcId="{284323FB-17CC-4D70-99E7-E5B7CFA02B7A}" destId="{476F76C0-C667-409A-9FF8-CC2CDC7167E5}" srcOrd="1" destOrd="0" presId="urn:microsoft.com/office/officeart/2008/layout/LinedList"/>
    <dgm:cxn modelId="{854366F2-48ED-46D7-9C8F-B2B312E51A46}" type="presParOf" srcId="{573DC5CE-0E3C-4003-A225-D664131475DB}" destId="{F3D78898-DDD7-4B5D-AA94-51F284FBD819}" srcOrd="4" destOrd="0" presId="urn:microsoft.com/office/officeart/2008/layout/LinedList"/>
    <dgm:cxn modelId="{D8CAC12B-3AB1-4A5D-B3A0-887A37C126FE}" type="presParOf" srcId="{573DC5CE-0E3C-4003-A225-D664131475DB}" destId="{20C0F7C2-6C68-4F33-BDA5-E40C95ADC654}" srcOrd="5" destOrd="0" presId="urn:microsoft.com/office/officeart/2008/layout/LinedList"/>
    <dgm:cxn modelId="{A9D638E4-6C40-445C-92B3-DBFB1BDEBDCC}" type="presParOf" srcId="{20C0F7C2-6C68-4F33-BDA5-E40C95ADC654}" destId="{64499EFC-B5DF-40C4-8C51-7FCECCC272C0}" srcOrd="0" destOrd="0" presId="urn:microsoft.com/office/officeart/2008/layout/LinedList"/>
    <dgm:cxn modelId="{C8748791-D981-446B-918C-C5638FC24D77}" type="presParOf" srcId="{20C0F7C2-6C68-4F33-BDA5-E40C95ADC654}" destId="{80FC245A-257B-42E2-BC54-345E6863E2EA}" srcOrd="1" destOrd="0" presId="urn:microsoft.com/office/officeart/2008/layout/LinedList"/>
    <dgm:cxn modelId="{6891896F-EAE1-4F63-8C1F-656DD6FD430B}" type="presParOf" srcId="{573DC5CE-0E3C-4003-A225-D664131475DB}" destId="{2A535C06-2075-4D49-A354-D7DEFCAD0FCD}" srcOrd="6" destOrd="0" presId="urn:microsoft.com/office/officeart/2008/layout/LinedList"/>
    <dgm:cxn modelId="{C30C07BD-3954-402F-AFC0-7A0D980149CB}" type="presParOf" srcId="{573DC5CE-0E3C-4003-A225-D664131475DB}" destId="{AB89BE53-6E47-4FD1-B643-A30470BFD670}" srcOrd="7" destOrd="0" presId="urn:microsoft.com/office/officeart/2008/layout/LinedList"/>
    <dgm:cxn modelId="{25D0D36A-8D1D-4CF8-A79A-878F4EF1A3C3}" type="presParOf" srcId="{AB89BE53-6E47-4FD1-B643-A30470BFD670}" destId="{6E924C31-99F1-4E12-8D79-2043F7F99CE7}" srcOrd="0" destOrd="0" presId="urn:microsoft.com/office/officeart/2008/layout/LinedList"/>
    <dgm:cxn modelId="{05B469A8-2EB9-4784-A4E6-AF02832EC0EE}" type="presParOf" srcId="{AB89BE53-6E47-4FD1-B643-A30470BFD670}" destId="{ADCAE061-FA08-4159-A3BC-97B478DBFAEF}" srcOrd="1" destOrd="0" presId="urn:microsoft.com/office/officeart/2008/layout/LinedList"/>
    <dgm:cxn modelId="{6CA4D97D-8ED6-4409-9564-559A0476A11C}" type="presParOf" srcId="{573DC5CE-0E3C-4003-A225-D664131475DB}" destId="{A018B74F-48E7-46BB-9857-DCCCC8A3B4DD}" srcOrd="8" destOrd="0" presId="urn:microsoft.com/office/officeart/2008/layout/LinedList"/>
    <dgm:cxn modelId="{BA7BBF9A-1F34-4F01-B141-37109A930BCD}" type="presParOf" srcId="{573DC5CE-0E3C-4003-A225-D664131475DB}" destId="{F214E4EB-1345-4E8E-BA6D-E18890A35220}" srcOrd="9" destOrd="0" presId="urn:microsoft.com/office/officeart/2008/layout/LinedList"/>
    <dgm:cxn modelId="{F9892C93-955F-4374-AE4C-FD8AAA025E5E}" type="presParOf" srcId="{F214E4EB-1345-4E8E-BA6D-E18890A35220}" destId="{5DC2B354-1163-4CBF-8D35-01E311D20BC1}" srcOrd="0" destOrd="0" presId="urn:microsoft.com/office/officeart/2008/layout/LinedList"/>
    <dgm:cxn modelId="{999AD422-CA19-41A2-A8B7-E77DDD0DE5C1}" type="presParOf" srcId="{F214E4EB-1345-4E8E-BA6D-E18890A35220}" destId="{C36FB186-8D64-4DE8-9769-02B973E30F3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2A4694-59D5-4CEF-A428-71947FE7E0CF}">
      <dsp:nvSpPr>
        <dsp:cNvPr id="0" name=""/>
        <dsp:cNvSpPr/>
      </dsp:nvSpPr>
      <dsp:spPr>
        <a:xfrm>
          <a:off x="0" y="548"/>
          <a:ext cx="61060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E5A03-CD5E-41FE-ACAD-508BE58628A2}">
      <dsp:nvSpPr>
        <dsp:cNvPr id="0" name=""/>
        <dsp:cNvSpPr/>
      </dsp:nvSpPr>
      <dsp:spPr>
        <a:xfrm>
          <a:off x="0" y="548"/>
          <a:ext cx="6106025" cy="898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James Masih </a:t>
          </a:r>
          <a:r>
            <a:rPr lang="en-US" sz="2400" kern="1200"/>
            <a:t>– </a:t>
          </a:r>
          <a:r>
            <a:rPr lang="en-US" sz="2400" b="1" kern="1200"/>
            <a:t>2420102</a:t>
          </a:r>
          <a:endParaRPr lang="en-US" sz="2400" kern="1200"/>
        </a:p>
      </dsp:txBody>
      <dsp:txXfrm>
        <a:off x="0" y="548"/>
        <a:ext cx="6106025" cy="898488"/>
      </dsp:txXfrm>
    </dsp:sp>
    <dsp:sp modelId="{3C360C9A-276A-4BA4-9407-D4DD3F9308F1}">
      <dsp:nvSpPr>
        <dsp:cNvPr id="0" name=""/>
        <dsp:cNvSpPr/>
      </dsp:nvSpPr>
      <dsp:spPr>
        <a:xfrm>
          <a:off x="0" y="899036"/>
          <a:ext cx="61060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BD338-5F95-400F-944C-31F0CE1EB50D}">
      <dsp:nvSpPr>
        <dsp:cNvPr id="0" name=""/>
        <dsp:cNvSpPr/>
      </dsp:nvSpPr>
      <dsp:spPr>
        <a:xfrm>
          <a:off x="0" y="899036"/>
          <a:ext cx="6106025" cy="898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LEVEL 4 ASSESSMENT SPECIFICATION </a:t>
          </a:r>
          <a:endParaRPr lang="en-US" sz="2400" kern="1200" dirty="0"/>
        </a:p>
      </dsp:txBody>
      <dsp:txXfrm>
        <a:off x="0" y="899036"/>
        <a:ext cx="6106025" cy="898488"/>
      </dsp:txXfrm>
    </dsp:sp>
    <dsp:sp modelId="{F3D78898-DDD7-4B5D-AA94-51F284FBD819}">
      <dsp:nvSpPr>
        <dsp:cNvPr id="0" name=""/>
        <dsp:cNvSpPr/>
      </dsp:nvSpPr>
      <dsp:spPr>
        <a:xfrm>
          <a:off x="0" y="1797524"/>
          <a:ext cx="61060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99EFC-B5DF-40C4-8C51-7FCECCC272C0}">
      <dsp:nvSpPr>
        <dsp:cNvPr id="0" name=""/>
        <dsp:cNvSpPr/>
      </dsp:nvSpPr>
      <dsp:spPr>
        <a:xfrm>
          <a:off x="0" y="1797524"/>
          <a:ext cx="6106025" cy="898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Certificate in Higher Education Business Skills for the Workplace</a:t>
          </a:r>
          <a:r>
            <a:rPr lang="en-US" sz="2400" kern="1200"/>
            <a:t>)</a:t>
          </a:r>
        </a:p>
      </dsp:txBody>
      <dsp:txXfrm>
        <a:off x="0" y="1797524"/>
        <a:ext cx="6106025" cy="898488"/>
      </dsp:txXfrm>
    </dsp:sp>
    <dsp:sp modelId="{2A535C06-2075-4D49-A354-D7DEFCAD0FCD}">
      <dsp:nvSpPr>
        <dsp:cNvPr id="0" name=""/>
        <dsp:cNvSpPr/>
      </dsp:nvSpPr>
      <dsp:spPr>
        <a:xfrm>
          <a:off x="0" y="2696013"/>
          <a:ext cx="61060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924C31-99F1-4E12-8D79-2043F7F99CE7}">
      <dsp:nvSpPr>
        <dsp:cNvPr id="0" name=""/>
        <dsp:cNvSpPr/>
      </dsp:nvSpPr>
      <dsp:spPr>
        <a:xfrm>
          <a:off x="0" y="2696013"/>
          <a:ext cx="6106025" cy="898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Enterprise and Entrepreneurship LCLM4006 - </a:t>
          </a:r>
          <a:r>
            <a:rPr lang="en-US" sz="2400" b="1" kern="1200" dirty="0" err="1"/>
            <a:t>Fouziya</a:t>
          </a:r>
          <a:r>
            <a:rPr lang="en-US" sz="2400" b="1" kern="1200" dirty="0"/>
            <a:t> Farheen</a:t>
          </a:r>
          <a:endParaRPr lang="en-US" sz="2400" kern="1200" dirty="0"/>
        </a:p>
      </dsp:txBody>
      <dsp:txXfrm>
        <a:off x="0" y="2696013"/>
        <a:ext cx="6106025" cy="898488"/>
      </dsp:txXfrm>
    </dsp:sp>
    <dsp:sp modelId="{A018B74F-48E7-46BB-9857-DCCCC8A3B4DD}">
      <dsp:nvSpPr>
        <dsp:cNvPr id="0" name=""/>
        <dsp:cNvSpPr/>
      </dsp:nvSpPr>
      <dsp:spPr>
        <a:xfrm>
          <a:off x="0" y="3594501"/>
          <a:ext cx="61060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C2B354-1163-4CBF-8D35-01E311D20BC1}">
      <dsp:nvSpPr>
        <dsp:cNvPr id="0" name=""/>
        <dsp:cNvSpPr/>
      </dsp:nvSpPr>
      <dsp:spPr>
        <a:xfrm>
          <a:off x="0" y="3594501"/>
          <a:ext cx="6106025" cy="8984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ctr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kern="1200" dirty="0">
              <a:latin typeface="Baguet Script" panose="00000500000000000000" pitchFamily="2" charset="0"/>
            </a:rPr>
            <a:t>The Beauty Establishment </a:t>
          </a:r>
          <a:r>
            <a:rPr lang="en-US" sz="3200" b="1" kern="1200" dirty="0"/>
            <a:t>- </a:t>
          </a:r>
          <a:r>
            <a:rPr lang="en-US" sz="1800" b="1" kern="1200" dirty="0"/>
            <a:t>Business Plan Presentation</a:t>
          </a:r>
          <a:endParaRPr lang="en-US" sz="1800" kern="1200" dirty="0"/>
        </a:p>
      </dsp:txBody>
      <dsp:txXfrm>
        <a:off x="0" y="3594501"/>
        <a:ext cx="6106025" cy="8984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1942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1108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828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789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2245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6987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330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678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9032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7103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8378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400">
              <a:srgbClr val="E3D1D6"/>
            </a:gs>
            <a:gs pos="100000">
              <a:schemeClr val="accent2">
                <a:lumMod val="75000"/>
                <a:alpha val="35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A4E68-4CAF-41C5-B114-0076293F9D2D}" type="datetimeFigureOut">
              <a:rPr lang="en-GB" smtClean="0"/>
              <a:t>01/11/2025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C47FC21-135D-40DF-9AAC-E627288397D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0445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cid:image001.png@01D0EA4A.2BD679A0" TargetMode="External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1.jp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7157C7B-5BD6-404A-9073-673C1198E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4BC347-8964-476D-89D3-92BAE6D56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A528BB2E-BE2B-416D-A6B3-28D657424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4183161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06B39730-976F-C533-972E-97930BF90D75}"/>
              </a:ext>
            </a:extLst>
          </p:cNvPr>
          <p:cNvPicPr>
            <a:picLocks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5636" y="244086"/>
            <a:ext cx="2919804" cy="1283186"/>
          </a:xfrm>
          <a:prstGeom prst="rect">
            <a:avLst/>
          </a:prstGeom>
          <a:noFill/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5970D13F-8358-42A9-9237-91B5B4DDA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6BFB317-A03A-48CB-B03E-4504961FA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78" name="TextBox 7">
            <a:extLst>
              <a:ext uri="{FF2B5EF4-FFF2-40B4-BE49-F238E27FC236}">
                <a16:creationId xmlns:a16="http://schemas.microsoft.com/office/drawing/2014/main" id="{21EB5A31-FC6E-8D90-D4FA-013D5372D6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54014896"/>
              </p:ext>
            </p:extLst>
          </p:nvPr>
        </p:nvGraphicFramePr>
        <p:xfrm>
          <a:off x="5002129" y="729586"/>
          <a:ext cx="6106026" cy="4493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Picture 2" descr="A pink background with pink petals&#10;&#10;AI-generated content may be incorrect.">
            <a:extLst>
              <a:ext uri="{FF2B5EF4-FFF2-40B4-BE49-F238E27FC236}">
                <a16:creationId xmlns:a16="http://schemas.microsoft.com/office/drawing/2014/main" id="{BBA1F3A6-E72B-46FD-DC11-2EEC1B0677A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81470"/>
            <a:ext cx="12192000" cy="933580"/>
          </a:xfrm>
          <a:prstGeom prst="rect">
            <a:avLst/>
          </a:prstGeom>
          <a:effectLst>
            <a:glow rad="1905000">
              <a:schemeClr val="accent1">
                <a:lumMod val="20000"/>
                <a:lumOff val="80000"/>
                <a:alpha val="57000"/>
              </a:schemeClr>
            </a:glow>
            <a:outerShdw sx="1000" sy="1000" algn="ctr" rotWithShape="0">
              <a:schemeClr val="accent2">
                <a:lumMod val="60000"/>
                <a:lumOff val="40000"/>
                <a:alpha val="97000"/>
              </a:schemeClr>
            </a:outerShdw>
            <a:reflection dist="381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13726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0994B-E239-4151-C9B2-8A38BFE41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Beauty Establishment – </a:t>
            </a:r>
            <a:r>
              <a:rPr lang="en-US" sz="1800" dirty="0"/>
              <a:t>Business Overview</a:t>
            </a: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0F4F2-D43C-0E76-EE0A-150F7EAEA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r>
              <a:rPr lang="en-US" sz="2400" b="1" dirty="0"/>
              <a:t>Concept:</a:t>
            </a:r>
            <a:r>
              <a:rPr lang="en-US" sz="2400" dirty="0"/>
              <a:t> A modern, ladies-only beauty salon offering premium hair, skincare, and makeup services, as well as a chat</a:t>
            </a:r>
          </a:p>
          <a:p>
            <a:r>
              <a:rPr lang="en-US" sz="2400" b="1" dirty="0"/>
              <a:t>Core Services:</a:t>
            </a:r>
            <a:endParaRPr lang="en-US" sz="2400" dirty="0"/>
          </a:p>
          <a:p>
            <a:pPr lvl="1"/>
            <a:r>
              <a:rPr lang="en-US" sz="2400" dirty="0"/>
              <a:t>Hair: Cutting, </a:t>
            </a:r>
            <a:r>
              <a:rPr lang="en-US" sz="2400" dirty="0" err="1"/>
              <a:t>colouring</a:t>
            </a:r>
            <a:r>
              <a:rPr lang="en-US" sz="2400" dirty="0"/>
              <a:t>, extensions, keratin, bridal hair</a:t>
            </a:r>
          </a:p>
          <a:p>
            <a:pPr lvl="1"/>
            <a:r>
              <a:rPr lang="en-US" sz="2400" dirty="0"/>
              <a:t>Beauty: Facials, waxing, threading, nails, lashes, brows</a:t>
            </a:r>
          </a:p>
          <a:p>
            <a:pPr lvl="1"/>
            <a:r>
              <a:rPr lang="en-US" sz="2400" dirty="0"/>
              <a:t>Makeup: Bridal, occasion, editorial, and everyday glam</a:t>
            </a:r>
          </a:p>
          <a:p>
            <a:pPr lvl="1"/>
            <a:r>
              <a:rPr lang="en-US" sz="2400" dirty="0"/>
              <a:t>Retail: Professional beauty and skincare products</a:t>
            </a:r>
          </a:p>
          <a:p>
            <a:endParaRPr lang="en-GB" dirty="0"/>
          </a:p>
        </p:txBody>
      </p:sp>
      <p:pic>
        <p:nvPicPr>
          <p:cNvPr id="12" name="Picture 11" descr="A logo with scissors on it&#10;&#10;AI-generated content may be incorrect.">
            <a:extLst>
              <a:ext uri="{FF2B5EF4-FFF2-40B4-BE49-F238E27FC236}">
                <a16:creationId xmlns:a16="http://schemas.microsoft.com/office/drawing/2014/main" id="{995B9E99-3C06-D418-E064-1747DC6538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8962" y="4759740"/>
            <a:ext cx="1662639" cy="1293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07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E4948-1AC0-138A-8A6A-569603D84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578F6-911F-61D6-245F-A5C9CC2FC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Beauty Establishment – </a:t>
            </a:r>
            <a:r>
              <a:rPr lang="en-US" sz="1800" dirty="0"/>
              <a:t>Business Overview</a:t>
            </a:r>
            <a:endParaRPr lang="en-GB" sz="1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1313D-3FEF-E423-7ABB-45E0E3349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9603275" cy="4199727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/>
              <a:t>Target Market:</a:t>
            </a:r>
            <a:r>
              <a:rPr lang="en-US" sz="2400" dirty="0"/>
              <a:t> ‘All’ seeking quality, personalised beauty experiences</a:t>
            </a:r>
          </a:p>
          <a:p>
            <a:pPr algn="ctr"/>
            <a:r>
              <a:rPr lang="en-US" sz="2400" b="1" dirty="0"/>
              <a:t>Legal Structure:</a:t>
            </a:r>
            <a:r>
              <a:rPr lang="en-US" sz="2400" dirty="0"/>
              <a:t> </a:t>
            </a:r>
            <a:r>
              <a:rPr lang="en-US" sz="2400" i="1" dirty="0"/>
              <a:t>Private Limited Company (Ltd)</a:t>
            </a:r>
            <a:r>
              <a:rPr lang="en-US" sz="2400" dirty="0"/>
              <a:t> for liability protection and professional credibility</a:t>
            </a:r>
          </a:p>
          <a:p>
            <a:endParaRPr lang="en-US" sz="2400" dirty="0"/>
          </a:p>
          <a:p>
            <a:pPr algn="ctr"/>
            <a:r>
              <a:rPr lang="en-US" sz="2400" b="1" dirty="0">
                <a:solidFill>
                  <a:srgbClr val="FF0000"/>
                </a:solidFill>
              </a:rPr>
              <a:t>Management Structure:</a:t>
            </a:r>
            <a:endParaRPr lang="en-US" sz="2400" dirty="0">
              <a:solidFill>
                <a:srgbClr val="FF0000"/>
              </a:solidFill>
            </a:endParaRPr>
          </a:p>
          <a:p>
            <a:pPr lvl="1" algn="ctr"/>
            <a:r>
              <a:rPr lang="en-US" sz="2400" b="1" dirty="0"/>
              <a:t>Manager:</a:t>
            </a:r>
            <a:r>
              <a:rPr lang="en-US" sz="2400" dirty="0"/>
              <a:t> Oversees operations, marketing and finance</a:t>
            </a:r>
          </a:p>
          <a:p>
            <a:pPr lvl="1" algn="ctr"/>
            <a:r>
              <a:rPr lang="en-US" sz="2400" b="1" dirty="0"/>
              <a:t>Stylist &amp; MUA :</a:t>
            </a:r>
            <a:r>
              <a:rPr lang="en-US" sz="2400" dirty="0"/>
              <a:t> Delivers services and manages appointments</a:t>
            </a:r>
          </a:p>
          <a:p>
            <a:pPr lvl="1" algn="ctr"/>
            <a:r>
              <a:rPr lang="en-US" sz="2400" b="1" dirty="0"/>
              <a:t>Assistant:</a:t>
            </a:r>
            <a:r>
              <a:rPr lang="en-US" sz="2400" dirty="0"/>
              <a:t> Client support</a:t>
            </a:r>
            <a:endParaRPr lang="en-US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56D0C2-74A8-AB62-50A3-23DD29BDA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4515" y="5092695"/>
            <a:ext cx="1237239" cy="960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58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EC11E-8BD4-1D9A-3F04-865B7F364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100" b="1" dirty="0"/>
              <a:t>Environmental Analysis (PESTEL)</a:t>
            </a:r>
            <a:br>
              <a:rPr lang="en-US" b="1" dirty="0"/>
            </a:br>
            <a:r>
              <a:rPr lang="en-US" dirty="0"/>
              <a:t> </a:t>
            </a:r>
            <a:r>
              <a:rPr lang="en-US" sz="2200" i="1" dirty="0"/>
              <a:t>External Factors Influencing The Beauty Establishment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E0E14-DBB7-BA09-1D8A-7FCFBAE0E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89846"/>
          </a:xfrm>
        </p:spPr>
        <p:txBody>
          <a:bodyPr>
            <a:normAutofit/>
          </a:bodyPr>
          <a:lstStyle/>
          <a:p>
            <a:r>
              <a:rPr lang="en-US" sz="2400" b="1" dirty="0"/>
              <a:t>Political</a:t>
            </a:r>
            <a:r>
              <a:rPr lang="en-US" sz="2400" dirty="0"/>
              <a:t>	Support from UK government Start Up Loans </a:t>
            </a:r>
          </a:p>
          <a:p>
            <a:r>
              <a:rPr lang="en-US" sz="2400" b="1" dirty="0"/>
              <a:t>Economic</a:t>
            </a:r>
            <a:r>
              <a:rPr lang="en-US" sz="2400" dirty="0"/>
              <a:t>	Stable consumer spending on personal care despite inflation</a:t>
            </a:r>
          </a:p>
          <a:p>
            <a:r>
              <a:rPr lang="en-US" sz="2400" b="1" dirty="0"/>
              <a:t>Social</a:t>
            </a:r>
            <a:r>
              <a:rPr lang="en-US" sz="2400" dirty="0"/>
              <a:t>	Growing trend of self-care and empowerment </a:t>
            </a:r>
          </a:p>
          <a:p>
            <a:r>
              <a:rPr lang="en-US" sz="2400" b="1" dirty="0"/>
              <a:t>Tech           </a:t>
            </a:r>
            <a:r>
              <a:rPr lang="en-US" sz="2400" dirty="0"/>
              <a:t>Use of online booking, digital payments and social media</a:t>
            </a:r>
          </a:p>
          <a:p>
            <a:r>
              <a:rPr lang="en-US" sz="2400" b="1" dirty="0"/>
              <a:t>Environmental</a:t>
            </a:r>
            <a:r>
              <a:rPr lang="en-US" sz="2400" dirty="0"/>
              <a:t> Eco-friendly packaging and cruelty-free product </a:t>
            </a:r>
          </a:p>
          <a:p>
            <a:r>
              <a:rPr lang="en-US" sz="2400" b="1" dirty="0"/>
              <a:t>Legal     </a:t>
            </a:r>
            <a:r>
              <a:rPr lang="en-US" sz="2400" dirty="0"/>
              <a:t>Compliance with UK beauty and cosmetic health regulations, insurance, and licensing requirements</a:t>
            </a:r>
            <a:endParaRPr lang="en-GB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76223F-6DCB-0F5A-EBCF-1649E372B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35916" y="4897190"/>
            <a:ext cx="1556084" cy="1208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6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2C3E75-075E-DA7B-D06E-1A40FE4382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3607B-D52E-CC27-2FDE-6D1A7972D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 dirty="0"/>
              <a:t>Marketing Strategies</a:t>
            </a:r>
            <a:br>
              <a:rPr lang="en-US" b="1" dirty="0"/>
            </a:br>
            <a:r>
              <a:rPr lang="en-US" dirty="0"/>
              <a:t> </a:t>
            </a:r>
            <a:r>
              <a:rPr lang="en-US" sz="2400" i="1" dirty="0"/>
              <a:t>How We’ll Reach and Retain Our Customers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0D7EB-DB89-5352-3F3F-34B75D39D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3"/>
            <a:ext cx="9603275" cy="4261219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/>
              <a:t>Brand Positioning:  </a:t>
            </a:r>
            <a:r>
              <a:rPr lang="en-GB" sz="2400" dirty="0"/>
              <a:t>Affordable luxury experience focusing on self-love</a:t>
            </a:r>
          </a:p>
          <a:p>
            <a:r>
              <a:rPr lang="en-GB" sz="2400" b="1" dirty="0"/>
              <a:t>Marketing Channels: </a:t>
            </a:r>
            <a:r>
              <a:rPr lang="en-GB" sz="2400" dirty="0"/>
              <a:t>Social Media: showcasing transformations/tutorials</a:t>
            </a:r>
          </a:p>
          <a:p>
            <a:r>
              <a:rPr lang="en-GB" sz="2400" b="1" dirty="0"/>
              <a:t>Website &amp; Online Booking</a:t>
            </a:r>
            <a:r>
              <a:rPr lang="en-GB" sz="2400" dirty="0"/>
              <a:t>: Streamlined user experience with integrated promotions</a:t>
            </a:r>
          </a:p>
          <a:p>
            <a:r>
              <a:rPr lang="en-US" sz="2400" b="1" dirty="0"/>
              <a:t>Local Marketing: </a:t>
            </a:r>
            <a:r>
              <a:rPr lang="en-US" sz="2400" dirty="0"/>
              <a:t>Collaborations, loyalty/birthday/membership discounts, rewards, and service bundles</a:t>
            </a:r>
          </a:p>
          <a:p>
            <a:r>
              <a:rPr lang="en-US" sz="2400" b="1" dirty="0"/>
              <a:t>Referral Campaigns: </a:t>
            </a:r>
            <a:r>
              <a:rPr lang="en-US" sz="2400" dirty="0"/>
              <a:t>Partner with micro-influencers and encourage word-of-mouth endorsements</a:t>
            </a:r>
          </a:p>
          <a:p>
            <a:r>
              <a:rPr lang="en-US" sz="2400" b="1" dirty="0"/>
              <a:t>Aftercare: </a:t>
            </a:r>
            <a:r>
              <a:rPr lang="en-US" sz="2400" dirty="0"/>
              <a:t>promotional contact and feedback</a:t>
            </a:r>
            <a:endParaRPr lang="en-GB" sz="2400" dirty="0"/>
          </a:p>
          <a:p>
            <a:endParaRPr lang="en-US" sz="2400" dirty="0"/>
          </a:p>
          <a:p>
            <a:endParaRPr lang="en-GB" sz="2400" dirty="0"/>
          </a:p>
          <a:p>
            <a:endParaRPr lang="en-US" sz="2400" dirty="0"/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E14096-D16F-8127-83AF-53CBEA57FB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0420" y="4987739"/>
            <a:ext cx="1451579" cy="1127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97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FBB9E9-A4EE-2009-DE77-6FE6357C43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50BA4-DEA6-6C05-AE61-BE6AEB771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 dirty="0"/>
              <a:t>Funding Requirements &amp; Initial Costs</a:t>
            </a:r>
            <a:br>
              <a:rPr lang="en-US" b="1" dirty="0"/>
            </a:br>
            <a:r>
              <a:rPr lang="en-US" sz="2700" i="1" dirty="0"/>
              <a:t>Funding &amp; Financial Overview </a:t>
            </a:r>
            <a:br>
              <a:rPr lang="en-US" dirty="0"/>
            </a:br>
            <a:endParaRPr lang="en-GB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0BB2EF3F-6C8F-6866-83CE-4E3EC7C02B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1740500"/>
              </p:ext>
            </p:extLst>
          </p:nvPr>
        </p:nvGraphicFramePr>
        <p:xfrm>
          <a:off x="1422400" y="1853754"/>
          <a:ext cx="9633553" cy="4199728"/>
        </p:xfrm>
        <a:graphic>
          <a:graphicData uri="http://schemas.openxmlformats.org/drawingml/2006/table">
            <a:tbl>
              <a:tblPr/>
              <a:tblGrid>
                <a:gridCol w="4831366">
                  <a:extLst>
                    <a:ext uri="{9D8B030D-6E8A-4147-A177-3AD203B41FA5}">
                      <a16:colId xmlns:a16="http://schemas.microsoft.com/office/drawing/2014/main" val="465565184"/>
                    </a:ext>
                  </a:extLst>
                </a:gridCol>
                <a:gridCol w="4802187">
                  <a:extLst>
                    <a:ext uri="{9D8B030D-6E8A-4147-A177-3AD203B41FA5}">
                      <a16:colId xmlns:a16="http://schemas.microsoft.com/office/drawing/2014/main" val="2988540187"/>
                    </a:ext>
                  </a:extLst>
                </a:gridCol>
              </a:tblGrid>
              <a:tr h="524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Expense Category</a:t>
                      </a: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Estimated Cost (£)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740473"/>
                  </a:ext>
                </a:extLst>
              </a:tr>
              <a:tr h="524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Salon Rent &amp; Renovation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8388116"/>
                  </a:ext>
                </a:extLst>
              </a:tr>
              <a:tr h="524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Equipment &amp; Furniture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07700992"/>
                  </a:ext>
                </a:extLst>
              </a:tr>
              <a:tr h="524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Initial Stock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1,000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2058735"/>
                  </a:ext>
                </a:extLst>
              </a:tr>
              <a:tr h="524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Licenses, Insurance &amp; Legal Fees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3841023"/>
                  </a:ext>
                </a:extLst>
              </a:tr>
              <a:tr h="524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Branding, Website &amp; Marketing Launch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5815629"/>
                  </a:ext>
                </a:extLst>
              </a:tr>
              <a:tr h="524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000" dirty="0"/>
                        <a:t>Working Capital (first 3 months)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91840962"/>
                  </a:ext>
                </a:extLst>
              </a:tr>
              <a:tr h="5249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Total Investment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£17,000</a:t>
                      </a:r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2242301"/>
                  </a:ext>
                </a:extLst>
              </a:tr>
            </a:tbl>
          </a:graphicData>
        </a:graphic>
      </p:graphicFrame>
      <p:sp>
        <p:nvSpPr>
          <p:cNvPr id="11" name="Rectangle 3">
            <a:extLst>
              <a:ext uri="{FF2B5EF4-FFF2-40B4-BE49-F238E27FC236}">
                <a16:creationId xmlns:a16="http://schemas.microsoft.com/office/drawing/2014/main" id="{E70AFA8B-E71A-1610-B2E2-D0640167E5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4" y="-945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2F73E0-C3FD-CF1B-33F1-4D0AF2CDAB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7648" y="4761017"/>
            <a:ext cx="1664352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03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5C4A16-10A0-871B-D143-718A6B3E8C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52D88-89A5-6304-F5BC-3BD5DFA0F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b="1" dirty="0"/>
              <a:t>Funding Requirements &amp; Initial Costs</a:t>
            </a:r>
            <a:br>
              <a:rPr lang="en-US" b="1" dirty="0"/>
            </a:br>
            <a:r>
              <a:rPr lang="en-US" sz="2700" i="1" dirty="0"/>
              <a:t>Funding &amp; Financial Overview </a:t>
            </a:r>
            <a:br>
              <a:rPr lang="en-US" dirty="0"/>
            </a:br>
            <a:endParaRPr lang="en-GB" dirty="0"/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76AEB839-6152-025F-EF6C-F8910DC60B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4" y="-945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B46219-1FFF-FD70-A65A-52EC24D15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 lnSpcReduction="10000"/>
          </a:bodyPr>
          <a:lstStyle/>
          <a:p>
            <a:r>
              <a:rPr lang="en-US" sz="2400" b="1" dirty="0"/>
              <a:t>Investment Required: £17,000 Funding </a:t>
            </a:r>
          </a:p>
          <a:p>
            <a:r>
              <a:rPr lang="en-US" sz="2400" b="1" dirty="0"/>
              <a:t>Source: </a:t>
            </a:r>
            <a:r>
              <a:rPr lang="en-US" sz="2400" dirty="0"/>
              <a:t>UK Start Up Loan Scheme (low-interest, government-backed)</a:t>
            </a:r>
          </a:p>
          <a:p>
            <a:endParaRPr lang="en-GB" sz="2400" dirty="0"/>
          </a:p>
          <a:p>
            <a:pPr algn="ctr">
              <a:buNone/>
            </a:pPr>
            <a:r>
              <a:rPr lang="en-US" sz="2400" b="1" dirty="0"/>
              <a:t>First-Month Operating Costs:</a:t>
            </a:r>
            <a:br>
              <a:rPr lang="en-US" dirty="0"/>
            </a:br>
            <a:r>
              <a:rPr lang="en-US" sz="2400" dirty="0"/>
              <a:t>Approx. £7,000 (rent, wages, marketing, restocking, utilities)</a:t>
            </a:r>
          </a:p>
          <a:p>
            <a:pPr algn="ctr">
              <a:buNone/>
            </a:pPr>
            <a:r>
              <a:rPr lang="en-US" sz="2400" b="1" dirty="0"/>
              <a:t>Funding Justification:</a:t>
            </a:r>
            <a:br>
              <a:rPr lang="en-US" dirty="0"/>
            </a:br>
            <a:r>
              <a:rPr lang="en-US" sz="2400" dirty="0"/>
              <a:t>To cover lease deposit, fit-out, and early operating cash flow to achieve break-even within 9–12 months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F56C76-BC97-0AAE-FBC3-A70EA06C5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0610" y="5109739"/>
            <a:ext cx="1291389" cy="100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14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A2B426-9D57-3D82-191E-A0D0B1294A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B772C-69C9-0D36-19CF-8EDC2DBAB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/>
              <a:t>Financial Highlights - </a:t>
            </a:r>
            <a:r>
              <a:rPr lang="en-GB" sz="2700" dirty="0"/>
              <a:t>3-Year Financial Outlook</a:t>
            </a:r>
            <a:br>
              <a:rPr lang="en-US" b="1" dirty="0"/>
            </a:br>
            <a:r>
              <a:rPr lang="en-US" b="1" dirty="0"/>
              <a:t>- </a:t>
            </a:r>
            <a:r>
              <a:rPr lang="en-US" sz="1800" dirty="0"/>
              <a:t>312 day- 6</a:t>
            </a:r>
            <a:br>
              <a:rPr lang="en-US" dirty="0"/>
            </a:br>
            <a:endParaRPr lang="en-GB" dirty="0"/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EC56F3E8-9162-EDFF-DF55-5572A3C91B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4" y="-945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5467942E-2703-3275-D099-97EEF1A235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50929"/>
              </p:ext>
            </p:extLst>
          </p:nvPr>
        </p:nvGraphicFramePr>
        <p:xfrm>
          <a:off x="1450975" y="2872264"/>
          <a:ext cx="9604374" cy="2194560"/>
        </p:xfrm>
        <a:graphic>
          <a:graphicData uri="http://schemas.openxmlformats.org/drawingml/2006/table">
            <a:tbl>
              <a:tblPr/>
              <a:tblGrid>
                <a:gridCol w="1600729">
                  <a:extLst>
                    <a:ext uri="{9D8B030D-6E8A-4147-A177-3AD203B41FA5}">
                      <a16:colId xmlns:a16="http://schemas.microsoft.com/office/drawing/2014/main" val="1740802193"/>
                    </a:ext>
                  </a:extLst>
                </a:gridCol>
                <a:gridCol w="1600729">
                  <a:extLst>
                    <a:ext uri="{9D8B030D-6E8A-4147-A177-3AD203B41FA5}">
                      <a16:colId xmlns:a16="http://schemas.microsoft.com/office/drawing/2014/main" val="1634943486"/>
                    </a:ext>
                  </a:extLst>
                </a:gridCol>
                <a:gridCol w="1600729">
                  <a:extLst>
                    <a:ext uri="{9D8B030D-6E8A-4147-A177-3AD203B41FA5}">
                      <a16:colId xmlns:a16="http://schemas.microsoft.com/office/drawing/2014/main" val="2311646128"/>
                    </a:ext>
                  </a:extLst>
                </a:gridCol>
                <a:gridCol w="1600729">
                  <a:extLst>
                    <a:ext uri="{9D8B030D-6E8A-4147-A177-3AD203B41FA5}">
                      <a16:colId xmlns:a16="http://schemas.microsoft.com/office/drawing/2014/main" val="4215754081"/>
                    </a:ext>
                  </a:extLst>
                </a:gridCol>
                <a:gridCol w="1600729">
                  <a:extLst>
                    <a:ext uri="{9D8B030D-6E8A-4147-A177-3AD203B41FA5}">
                      <a16:colId xmlns:a16="http://schemas.microsoft.com/office/drawing/2014/main" val="990147595"/>
                    </a:ext>
                  </a:extLst>
                </a:gridCol>
                <a:gridCol w="1600729">
                  <a:extLst>
                    <a:ext uri="{9D8B030D-6E8A-4147-A177-3AD203B41FA5}">
                      <a16:colId xmlns:a16="http://schemas.microsoft.com/office/drawing/2014/main" val="33176284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Year</a:t>
                      </a:r>
                      <a:endParaRPr lang="en-GB" sz="24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Clients/</a:t>
                      </a:r>
                    </a:p>
                    <a:p>
                      <a:pPr>
                        <a:buNone/>
                      </a:pPr>
                      <a:r>
                        <a:rPr lang="en-GB" sz="2400" b="1" dirty="0"/>
                        <a:t>Day</a:t>
                      </a:r>
                      <a:endParaRPr lang="en-GB" sz="24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Avg. Spend (£)</a:t>
                      </a:r>
                      <a:endParaRPr lang="en-GB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Annual Sales (£)</a:t>
                      </a:r>
                      <a:endParaRPr lang="en-GB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Profit (£)</a:t>
                      </a:r>
                      <a:endParaRPr lang="en-GB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Growth (%)</a:t>
                      </a:r>
                      <a:endParaRPr lang="en-GB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74050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Year 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15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20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93,600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34,632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23513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Year 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25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22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171,600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63,492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+83%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2839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Year 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35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27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/>
                        <a:t>294,840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132,678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/>
                        <a:t>+109%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1630815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F4182EB7-CD12-8D7D-9220-68FBA9B17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1025" y="4958569"/>
            <a:ext cx="1450974" cy="1126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58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4CF61-F4BC-5C4F-A3AC-31619B2F8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B2DAB-390F-51FE-F2E6-F70B075C2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Financial </a:t>
            </a:r>
            <a:r>
              <a:rPr lang="en-US" b="1" dirty="0" err="1"/>
              <a:t>HighlightS</a:t>
            </a:r>
            <a:r>
              <a:rPr lang="en-US" b="1" dirty="0"/>
              <a:t> - </a:t>
            </a:r>
            <a:r>
              <a:rPr lang="en-GB" sz="2700" dirty="0"/>
              <a:t>3-Year Financial Outlook</a:t>
            </a:r>
            <a:br>
              <a:rPr lang="en-US" b="1" dirty="0"/>
            </a:br>
            <a:br>
              <a:rPr lang="en-US" dirty="0"/>
            </a:br>
            <a:endParaRPr lang="en-GB" dirty="0"/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CD4A9BE3-55F0-D48E-C030-CBD7CD0834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4" y="-945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BB1D476-480D-7C07-B25C-A4DDF5E4B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sz="2400" b="1" dirty="0"/>
              <a:t>Key Points:</a:t>
            </a:r>
            <a:endParaRPr lang="en-US" sz="2400" dirty="0"/>
          </a:p>
          <a:p>
            <a:pPr algn="ctr"/>
            <a:r>
              <a:rPr lang="en-US" sz="2400" dirty="0"/>
              <a:t>Break-even within 12 months</a:t>
            </a:r>
          </a:p>
          <a:p>
            <a:pPr algn="ctr"/>
            <a:r>
              <a:rPr lang="en-US" sz="2400" dirty="0"/>
              <a:t>Profit margin increases from </a:t>
            </a:r>
            <a:r>
              <a:rPr lang="en-US" sz="2400" b="1" dirty="0"/>
              <a:t>37% to 45%</a:t>
            </a:r>
            <a:r>
              <a:rPr lang="en-US" sz="2400" dirty="0"/>
              <a:t> by Year 3</a:t>
            </a:r>
          </a:p>
          <a:p>
            <a:pPr algn="ctr"/>
            <a:r>
              <a:rPr lang="en-US" sz="2400" dirty="0"/>
              <a:t>Consistent client growth supported by marketing expansion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A2CA6D-979D-264E-6E4E-00E1516457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35916" y="4862151"/>
            <a:ext cx="1556084" cy="1208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60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2FD21-DE6C-DCB7-EFB9-8D0BB54DE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CC755-7C4C-89F2-1876-CBA57FB41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2700" b="1" dirty="0"/>
              <a:t>Conclusion</a:t>
            </a:r>
            <a:br>
              <a:rPr lang="en-US" dirty="0"/>
            </a:br>
            <a:br>
              <a:rPr lang="en-US" b="1" dirty="0"/>
            </a:br>
            <a:br>
              <a:rPr lang="en-US" dirty="0"/>
            </a:br>
            <a:endParaRPr lang="en-GB" dirty="0"/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E581196A-44A3-40CC-A933-94E16BBCBB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4" y="-945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F2E7A4-5536-F7FE-07EE-6B30B8BC5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dirty="0"/>
              <a:t> The Beauty Establishment aims to become a trusted women’s salon delivering high-quality, affordable beauty experiences. Market research supports sustained growth in the UK beauty sector. </a:t>
            </a:r>
          </a:p>
          <a:p>
            <a:pPr algn="ctr"/>
            <a:r>
              <a:rPr lang="en-US" sz="2400" dirty="0"/>
              <a:t>The business combines skilled service delivery, strong branding, and digital marketing to drive success. With government-backed funding and careful management, the salon is positioned for profitability and long-term stability.</a:t>
            </a: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26E248-0BA1-E4ED-B6B8-E26AF245EA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7648" y="4820113"/>
            <a:ext cx="1664352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99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Rectangle 106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8" name="Picture 107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Straight Connector 109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11" name="Rectangle 110">
            <a:extLst>
              <a:ext uri="{FF2B5EF4-FFF2-40B4-BE49-F238E27FC236}">
                <a16:creationId xmlns:a16="http://schemas.microsoft.com/office/drawing/2014/main" id="{94846310-0B3D-402C-B392-09061F938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CB4A3A86-D41C-4CFC-896C-D90661C52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92DB22-CA28-5ABC-6A89-30D3AB38ABE2}"/>
              </a:ext>
            </a:extLst>
          </p:cNvPr>
          <p:cNvSpPr txBox="1"/>
          <p:nvPr/>
        </p:nvSpPr>
        <p:spPr>
          <a:xfrm>
            <a:off x="1776729" y="4459039"/>
            <a:ext cx="8643011" cy="551528"/>
          </a:xfrm>
          <a:prstGeom prst="rect">
            <a:avLst/>
          </a:prstGeom>
        </p:spPr>
        <p:txBody>
          <a:bodyPr vert="horz" lIns="91440" tIns="45720" rIns="91440" bIns="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latin typeface="+mj-lt"/>
                <a:ea typeface="+mj-ea"/>
                <a:cs typeface="+mj-cs"/>
              </a:rPr>
              <a:t>The Beauty Establishment</a:t>
            </a:r>
          </a:p>
        </p:txBody>
      </p: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654F6C91-B667-4929-B60B-158C21B9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2" y="323838"/>
            <a:ext cx="9299965" cy="3652791"/>
            <a:chOff x="7639235" y="600024"/>
            <a:chExt cx="3898557" cy="5222486"/>
          </a:xfrm>
        </p:grpSpPr>
        <p:sp>
          <p:nvSpPr>
            <p:cNvPr id="114" name="Rectangle 113">
              <a:extLst>
                <a:ext uri="{FF2B5EF4-FFF2-40B4-BE49-F238E27FC236}">
                  <a16:creationId xmlns:a16="http://schemas.microsoft.com/office/drawing/2014/main" id="{82188BD8-D89F-4620-9999-A7EA52237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39235" y="600024"/>
              <a:ext cx="3898557" cy="5222486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63BE6818-79E6-4683-9F8E-9DE0B4BCF3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0263" y="1062693"/>
              <a:ext cx="3635738" cy="429234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061ABE4-3C79-B097-0F07-8295D52C0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" r="1" b="1"/>
          <a:stretch>
            <a:fillRect/>
          </a:stretch>
        </p:blipFill>
        <p:spPr>
          <a:xfrm>
            <a:off x="2079933" y="963739"/>
            <a:ext cx="8020655" cy="2369223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chemeClr val="accent2">
                  <a:lumMod val="45000"/>
                  <a:lumOff val="55000"/>
                </a:schemeClr>
              </a:gs>
              <a:gs pos="83000">
                <a:schemeClr val="accent2">
                  <a:lumMod val="45000"/>
                  <a:lumOff val="55000"/>
                </a:schemeClr>
              </a:gs>
              <a:gs pos="100000">
                <a:schemeClr val="accent2">
                  <a:lumMod val="30000"/>
                  <a:lumOff val="70000"/>
                </a:schemeClr>
              </a:gs>
            </a:gsLst>
            <a:lin ang="5400000" scaled="1"/>
            <a:tileRect/>
          </a:gradFill>
          <a:scene3d>
            <a:camera prst="orthographicFront"/>
            <a:lightRig rig="threePt" dir="t">
              <a:rot lat="0" lon="0" rev="0"/>
            </a:lightRig>
          </a:scene3d>
        </p:spPr>
      </p:pic>
      <p:cxnSp>
        <p:nvCxnSpPr>
          <p:cNvPr id="116" name="Straight Connector 115">
            <a:extLst>
              <a:ext uri="{FF2B5EF4-FFF2-40B4-BE49-F238E27FC236}">
                <a16:creationId xmlns:a16="http://schemas.microsoft.com/office/drawing/2014/main" id="{E412F86B-0657-48B2-BD05-BF3EED4DC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17" name="Picture 116">
            <a:extLst>
              <a:ext uri="{FF2B5EF4-FFF2-40B4-BE49-F238E27FC236}">
                <a16:creationId xmlns:a16="http://schemas.microsoft.com/office/drawing/2014/main" id="{BD64DB3A-631F-479A-B041-4C1E38B7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54FB2A90-ACBA-4B96-98AD-8BB04A8B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85B925E9-C7CB-7CD8-238F-F648C5F2D9F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024" t="27096" r="36857" b="23193"/>
          <a:stretch>
            <a:fillRect/>
          </a:stretch>
        </p:blipFill>
        <p:spPr>
          <a:xfrm>
            <a:off x="3323646" y="1331380"/>
            <a:ext cx="1884459" cy="1763854"/>
          </a:xfrm>
          <a:prstGeom prst="rect">
            <a:avLst/>
          </a:prstGeom>
          <a:effectLst>
            <a:glow rad="584200">
              <a:schemeClr val="accent1">
                <a:alpha val="40000"/>
              </a:schemeClr>
            </a:glow>
            <a:outerShdw blurRad="50800" dist="50800" dir="5400000" algn="ctr" rotWithShape="0">
              <a:srgbClr val="000000">
                <a:alpha val="15000"/>
              </a:srgbClr>
            </a:outerShdw>
            <a:softEdge rad="241300"/>
          </a:effectLst>
        </p:spPr>
      </p:pic>
    </p:spTree>
    <p:extLst>
      <p:ext uri="{BB962C8B-B14F-4D97-AF65-F5344CB8AC3E}">
        <p14:creationId xmlns:p14="http://schemas.microsoft.com/office/powerpoint/2010/main" val="301621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5919</TotalTime>
  <Words>593</Words>
  <Application>Microsoft Office PowerPoint</Application>
  <PresentationFormat>Widescreen</PresentationFormat>
  <Paragraphs>95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Baguet Script</vt:lpstr>
      <vt:lpstr>Gill Sans MT</vt:lpstr>
      <vt:lpstr>Gallery</vt:lpstr>
      <vt:lpstr>PowerPoint Presentation</vt:lpstr>
      <vt:lpstr>The Beauty Establishment – Business Overview</vt:lpstr>
      <vt:lpstr>The Beauty Establishment – Business Overview</vt:lpstr>
      <vt:lpstr>Environmental Analysis (PESTEL)  External Factors Influencing The Beauty Establishment </vt:lpstr>
      <vt:lpstr>Marketing Strategies  How We’ll Reach and Retain Our Customers </vt:lpstr>
      <vt:lpstr>Funding Requirements &amp; Initial Costs Funding &amp; Financial Overview  </vt:lpstr>
      <vt:lpstr>Funding Requirements &amp; Initial Costs Funding &amp; Financial Overview  </vt:lpstr>
      <vt:lpstr>Financial Highlights - 3-Year Financial Outlook - 312 day- 6 </vt:lpstr>
      <vt:lpstr>Financial HighlightS - 3-Year Financial Outlook  </vt:lpstr>
      <vt:lpstr>Conclusion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Masih</dc:creator>
  <cp:lastModifiedBy>James Masih</cp:lastModifiedBy>
  <cp:revision>2</cp:revision>
  <dcterms:created xsi:type="dcterms:W3CDTF">2025-10-17T21:59:11Z</dcterms:created>
  <dcterms:modified xsi:type="dcterms:W3CDTF">2025-11-01T12:15:43Z</dcterms:modified>
</cp:coreProperties>
</file>