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wmf" ContentType="image/x-wmf"/>
  <Default Extension="rels" ContentType="application/vnd.openxmlformats-package.relationships+xml"/>
  <Default Extension="xml" ContentType="application/xml"/>
  <Default Extension="vml" ContentType="application/vnd.openxmlformats-officedocument.vmlDrawing"/>
  <Default Extension="doc" ContentType="application/msword"/>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4" r:id="rId1"/>
  </p:sldMasterIdLst>
  <p:notesMasterIdLst>
    <p:notesMasterId r:id="rId100"/>
  </p:notesMasterIdLst>
  <p:sldIdLst>
    <p:sldId id="256" r:id="rId2"/>
    <p:sldId id="257" r:id="rId3"/>
    <p:sldId id="259" r:id="rId4"/>
    <p:sldId id="260" r:id="rId5"/>
    <p:sldId id="261" r:id="rId6"/>
    <p:sldId id="262" r:id="rId7"/>
    <p:sldId id="263" r:id="rId8"/>
    <p:sldId id="307" r:id="rId9"/>
    <p:sldId id="309" r:id="rId10"/>
    <p:sldId id="308" r:id="rId11"/>
    <p:sldId id="280" r:id="rId12"/>
    <p:sldId id="264" r:id="rId13"/>
    <p:sldId id="265" r:id="rId14"/>
    <p:sldId id="266" r:id="rId15"/>
    <p:sldId id="281" r:id="rId16"/>
    <p:sldId id="267" r:id="rId17"/>
    <p:sldId id="270" r:id="rId18"/>
    <p:sldId id="268" r:id="rId19"/>
    <p:sldId id="272" r:id="rId20"/>
    <p:sldId id="273" r:id="rId21"/>
    <p:sldId id="274" r:id="rId22"/>
    <p:sldId id="275" r:id="rId23"/>
    <p:sldId id="279" r:id="rId24"/>
    <p:sldId id="276" r:id="rId25"/>
    <p:sldId id="277" r:id="rId26"/>
    <p:sldId id="278" r:id="rId27"/>
    <p:sldId id="282" r:id="rId28"/>
    <p:sldId id="283" r:id="rId29"/>
    <p:sldId id="284" r:id="rId30"/>
    <p:sldId id="285" r:id="rId31"/>
    <p:sldId id="286" r:id="rId32"/>
    <p:sldId id="287" r:id="rId33"/>
    <p:sldId id="288" r:id="rId34"/>
    <p:sldId id="289" r:id="rId35"/>
    <p:sldId id="271" r:id="rId36"/>
    <p:sldId id="290" r:id="rId37"/>
    <p:sldId id="292" r:id="rId38"/>
    <p:sldId id="291" r:id="rId39"/>
    <p:sldId id="294" r:id="rId40"/>
    <p:sldId id="295" r:id="rId41"/>
    <p:sldId id="296" r:id="rId42"/>
    <p:sldId id="338" r:id="rId43"/>
    <p:sldId id="341" r:id="rId44"/>
    <p:sldId id="339" r:id="rId45"/>
    <p:sldId id="340" r:id="rId46"/>
    <p:sldId id="332" r:id="rId47"/>
    <p:sldId id="335" r:id="rId48"/>
    <p:sldId id="336" r:id="rId49"/>
    <p:sldId id="342" r:id="rId50"/>
    <p:sldId id="345" r:id="rId51"/>
    <p:sldId id="297" r:id="rId52"/>
    <p:sldId id="298" r:id="rId53"/>
    <p:sldId id="299" r:id="rId54"/>
    <p:sldId id="300" r:id="rId55"/>
    <p:sldId id="301" r:id="rId56"/>
    <p:sldId id="302" r:id="rId57"/>
    <p:sldId id="303" r:id="rId58"/>
    <p:sldId id="304" r:id="rId59"/>
    <p:sldId id="305" r:id="rId60"/>
    <p:sldId id="310" r:id="rId61"/>
    <p:sldId id="311" r:id="rId62"/>
    <p:sldId id="312" r:id="rId63"/>
    <p:sldId id="306" r:id="rId64"/>
    <p:sldId id="313" r:id="rId65"/>
    <p:sldId id="314" r:id="rId66"/>
    <p:sldId id="315" r:id="rId67"/>
    <p:sldId id="316" r:id="rId68"/>
    <p:sldId id="317" r:id="rId69"/>
    <p:sldId id="318" r:id="rId70"/>
    <p:sldId id="319" r:id="rId71"/>
    <p:sldId id="320" r:id="rId72"/>
    <p:sldId id="321" r:id="rId73"/>
    <p:sldId id="322" r:id="rId74"/>
    <p:sldId id="323" r:id="rId75"/>
    <p:sldId id="324" r:id="rId76"/>
    <p:sldId id="325" r:id="rId77"/>
    <p:sldId id="326" r:id="rId78"/>
    <p:sldId id="327" r:id="rId79"/>
    <p:sldId id="328" r:id="rId80"/>
    <p:sldId id="329" r:id="rId81"/>
    <p:sldId id="330" r:id="rId82"/>
    <p:sldId id="331" r:id="rId83"/>
    <p:sldId id="355" r:id="rId84"/>
    <p:sldId id="356" r:id="rId85"/>
    <p:sldId id="357" r:id="rId86"/>
    <p:sldId id="358" r:id="rId87"/>
    <p:sldId id="359" r:id="rId88"/>
    <p:sldId id="360" r:id="rId89"/>
    <p:sldId id="361" r:id="rId90"/>
    <p:sldId id="362" r:id="rId91"/>
    <p:sldId id="363" r:id="rId92"/>
    <p:sldId id="364" r:id="rId93"/>
    <p:sldId id="365" r:id="rId94"/>
    <p:sldId id="366" r:id="rId95"/>
    <p:sldId id="367" r:id="rId96"/>
    <p:sldId id="368" r:id="rId97"/>
    <p:sldId id="369" r:id="rId98"/>
    <p:sldId id="343" r:id="rId99"/>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pitchFamily="34" charset="0"/>
        <a:ea typeface="+mn-ea"/>
        <a:cs typeface="+mn-cs"/>
      </a:defRPr>
    </a:lvl1pPr>
    <a:lvl2pPr marL="457200" algn="l" rtl="0" fontAlgn="base">
      <a:spcBef>
        <a:spcPct val="0"/>
      </a:spcBef>
      <a:spcAft>
        <a:spcPct val="0"/>
      </a:spcAft>
      <a:defRPr kern="1200">
        <a:solidFill>
          <a:schemeClr val="tx1"/>
        </a:solidFill>
        <a:latin typeface="Arial" pitchFamily="34" charset="0"/>
        <a:ea typeface="+mn-ea"/>
        <a:cs typeface="+mn-cs"/>
      </a:defRPr>
    </a:lvl2pPr>
    <a:lvl3pPr marL="914400" algn="l" rtl="0" fontAlgn="base">
      <a:spcBef>
        <a:spcPct val="0"/>
      </a:spcBef>
      <a:spcAft>
        <a:spcPct val="0"/>
      </a:spcAft>
      <a:defRPr kern="1200">
        <a:solidFill>
          <a:schemeClr val="tx1"/>
        </a:solidFill>
        <a:latin typeface="Arial" pitchFamily="34" charset="0"/>
        <a:ea typeface="+mn-ea"/>
        <a:cs typeface="+mn-cs"/>
      </a:defRPr>
    </a:lvl3pPr>
    <a:lvl4pPr marL="1371600" algn="l" rtl="0" fontAlgn="base">
      <a:spcBef>
        <a:spcPct val="0"/>
      </a:spcBef>
      <a:spcAft>
        <a:spcPct val="0"/>
      </a:spcAft>
      <a:defRPr kern="1200">
        <a:solidFill>
          <a:schemeClr val="tx1"/>
        </a:solidFill>
        <a:latin typeface="Arial" pitchFamily="34" charset="0"/>
        <a:ea typeface="+mn-ea"/>
        <a:cs typeface="+mn-cs"/>
      </a:defRPr>
    </a:lvl4pPr>
    <a:lvl5pPr marL="1828800" algn="l" rtl="0" fontAlgn="base">
      <a:spcBef>
        <a:spcPct val="0"/>
      </a:spcBef>
      <a:spcAft>
        <a:spcPct val="0"/>
      </a:spcAft>
      <a:defRPr kern="1200">
        <a:solidFill>
          <a:schemeClr val="tx1"/>
        </a:solidFill>
        <a:latin typeface="Arial" pitchFamily="34" charset="0"/>
        <a:ea typeface="+mn-ea"/>
        <a:cs typeface="+mn-cs"/>
      </a:defRPr>
    </a:lvl5pPr>
    <a:lvl6pPr marL="2286000" algn="l" defTabSz="914400" rtl="0" eaLnBrk="1" latinLnBrk="0" hangingPunct="1">
      <a:defRPr kern="1200">
        <a:solidFill>
          <a:schemeClr val="tx1"/>
        </a:solidFill>
        <a:latin typeface="Arial" pitchFamily="34" charset="0"/>
        <a:ea typeface="+mn-ea"/>
        <a:cs typeface="+mn-cs"/>
      </a:defRPr>
    </a:lvl6pPr>
    <a:lvl7pPr marL="2743200" algn="l" defTabSz="914400" rtl="0" eaLnBrk="1" latinLnBrk="0" hangingPunct="1">
      <a:defRPr kern="1200">
        <a:solidFill>
          <a:schemeClr val="tx1"/>
        </a:solidFill>
        <a:latin typeface="Arial" pitchFamily="34" charset="0"/>
        <a:ea typeface="+mn-ea"/>
        <a:cs typeface="+mn-cs"/>
      </a:defRPr>
    </a:lvl7pPr>
    <a:lvl8pPr marL="3200400" algn="l" defTabSz="914400" rtl="0" eaLnBrk="1" latinLnBrk="0" hangingPunct="1">
      <a:defRPr kern="1200">
        <a:solidFill>
          <a:schemeClr val="tx1"/>
        </a:solidFill>
        <a:latin typeface="Arial" pitchFamily="34" charset="0"/>
        <a:ea typeface="+mn-ea"/>
        <a:cs typeface="+mn-cs"/>
      </a:defRPr>
    </a:lvl8pPr>
    <a:lvl9pPr marL="3657600" algn="l" defTabSz="914400" rtl="0" eaLnBrk="1" latinLnBrk="0" hangingPunct="1">
      <a:defRPr kern="1200">
        <a:solidFill>
          <a:schemeClr val="tx1"/>
        </a:solidFill>
        <a:latin typeface="Arial"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270" autoAdjust="0"/>
    <p:restoredTop sz="94660"/>
  </p:normalViewPr>
  <p:slideViewPr>
    <p:cSldViewPr>
      <p:cViewPr varScale="1">
        <p:scale>
          <a:sx n="107" d="100"/>
          <a:sy n="107" d="100"/>
        </p:scale>
        <p:origin x="-1116"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viewProps" Target="viewProps.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5.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6.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7.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6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dirty="0">
                <a:latin typeface="Gill Sans MT" pitchFamily="34" charset="0"/>
              </a:defRPr>
            </a:lvl1pPr>
          </a:lstStyle>
          <a:p>
            <a:pPr>
              <a:defRPr/>
            </a:pPr>
            <a:endParaRPr lang="en-US"/>
          </a:p>
        </p:txBody>
      </p:sp>
      <p:sp>
        <p:nvSpPr>
          <p:cNvPr id="2969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Gill Sans MT" pitchFamily="34" charset="0"/>
              </a:defRPr>
            </a:lvl1pPr>
          </a:lstStyle>
          <a:p>
            <a:pPr>
              <a:defRPr/>
            </a:pPr>
            <a:fld id="{1342711E-344F-4669-A3BD-56E3970E995A}" type="datetimeFigureOut">
              <a:rPr lang="en-US"/>
              <a:pPr>
                <a:defRPr/>
              </a:pPr>
              <a:t>2/6/2014</a:t>
            </a:fld>
            <a:endParaRPr lang="en-US" dirty="0"/>
          </a:p>
        </p:txBody>
      </p:sp>
      <p:sp>
        <p:nvSpPr>
          <p:cNvPr id="108548"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2970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2970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dirty="0">
                <a:latin typeface="Gill Sans MT" pitchFamily="34" charset="0"/>
              </a:defRPr>
            </a:lvl1pPr>
          </a:lstStyle>
          <a:p>
            <a:pPr>
              <a:defRPr/>
            </a:pPr>
            <a:endParaRPr lang="en-US"/>
          </a:p>
        </p:txBody>
      </p:sp>
      <p:sp>
        <p:nvSpPr>
          <p:cNvPr id="2970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Gill Sans MT" pitchFamily="34" charset="0"/>
              </a:defRPr>
            </a:lvl1pPr>
          </a:lstStyle>
          <a:p>
            <a:pPr>
              <a:defRPr/>
            </a:pPr>
            <a:fld id="{649BB4CE-09D6-4AED-A79D-88873A3BE248}" type="slidenum">
              <a:rPr lang="en-US"/>
              <a:pPr>
                <a:defRPr/>
              </a:pPr>
              <a:t>‹#›</a:t>
            </a:fld>
            <a:endParaRPr lang="en-US" dirty="0"/>
          </a:p>
        </p:txBody>
      </p:sp>
    </p:spTree>
    <p:extLst>
      <p:ext uri="{BB962C8B-B14F-4D97-AF65-F5344CB8AC3E}">
        <p14:creationId xmlns:p14="http://schemas.microsoft.com/office/powerpoint/2010/main" val="41056267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Calibri"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Calibri"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Calibri"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Calibri"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Calibri"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noRot="1" noChangeAspect="1" noChangeArrowheads="1" noTextEdit="1"/>
          </p:cNvSpPr>
          <p:nvPr>
            <p:ph type="sldImg"/>
          </p:nvPr>
        </p:nvSpPr>
        <p:spPr>
          <a:ln/>
        </p:spPr>
      </p:sp>
      <p:sp>
        <p:nvSpPr>
          <p:cNvPr id="109571" name="Rectangle 3"/>
          <p:cNvSpPr>
            <a:spLocks noGrp="1" noChangeArrowheads="1"/>
          </p:cNvSpPr>
          <p:nvPr>
            <p:ph type="body" idx="1"/>
          </p:nvPr>
        </p:nvSpPr>
        <p:spPr>
          <a:noFill/>
          <a:ln/>
        </p:spPr>
        <p:txBody>
          <a:bodyPr/>
          <a:lstStyle/>
          <a:p>
            <a:pPr eaLnBrk="1" hangingPunct="1"/>
            <a:r>
              <a:rPr lang="en-US" dirty="0" smtClean="0"/>
              <a:t>36 – 41 OMIT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p:cNvSpPr>
            <a:spLocks noGrp="1" noRot="1" noChangeAspect="1" noChangeArrowheads="1" noTextEdit="1"/>
          </p:cNvSpPr>
          <p:nvPr>
            <p:ph type="sldImg"/>
          </p:nvPr>
        </p:nvSpPr>
        <p:spPr>
          <a:ln/>
        </p:spPr>
      </p:sp>
      <p:sp>
        <p:nvSpPr>
          <p:cNvPr id="110595"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p:cNvSpPr>
            <a:spLocks noGrp="1" noRot="1" noChangeAspect="1" noChangeArrowheads="1" noTextEdit="1"/>
          </p:cNvSpPr>
          <p:nvPr>
            <p:ph type="sldImg"/>
          </p:nvPr>
        </p:nvSpPr>
        <p:spPr>
          <a:ln/>
        </p:spPr>
      </p:sp>
      <p:sp>
        <p:nvSpPr>
          <p:cNvPr id="111619"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2"/>
          <p:cNvSpPr>
            <a:spLocks noGrp="1" noRot="1" noChangeAspect="1" noChangeArrowheads="1" noTextEdit="1"/>
          </p:cNvSpPr>
          <p:nvPr>
            <p:ph type="sldImg"/>
          </p:nvPr>
        </p:nvSpPr>
        <p:spPr>
          <a:ln/>
        </p:spPr>
      </p:sp>
      <p:sp>
        <p:nvSpPr>
          <p:cNvPr id="112643"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2"/>
          <p:cNvSpPr>
            <a:spLocks noGrp="1" noRot="1" noChangeAspect="1" noChangeArrowheads="1" noTextEdit="1"/>
          </p:cNvSpPr>
          <p:nvPr>
            <p:ph type="sldImg"/>
          </p:nvPr>
        </p:nvSpPr>
        <p:spPr>
          <a:ln/>
        </p:spPr>
      </p:sp>
      <p:sp>
        <p:nvSpPr>
          <p:cNvPr id="113667"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2"/>
          <p:cNvSpPr>
            <a:spLocks noGrp="1" noRot="1" noChangeAspect="1" noChangeArrowheads="1" noTextEdit="1"/>
          </p:cNvSpPr>
          <p:nvPr>
            <p:ph type="sldImg"/>
          </p:nvPr>
        </p:nvSpPr>
        <p:spPr>
          <a:ln/>
        </p:spPr>
      </p:sp>
      <p:sp>
        <p:nvSpPr>
          <p:cNvPr id="114691"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2"/>
          <p:cNvSpPr>
            <a:spLocks noGrp="1" noRot="1" noChangeAspect="1" noChangeArrowheads="1" noTextEdit="1"/>
          </p:cNvSpPr>
          <p:nvPr>
            <p:ph type="sldImg"/>
          </p:nvPr>
        </p:nvSpPr>
        <p:spPr>
          <a:ln/>
        </p:spPr>
      </p:sp>
      <p:sp>
        <p:nvSpPr>
          <p:cNvPr id="115715"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Rot="1" noChangeAspect="1" noChangeArrowheads="1" noTextEdit="1"/>
          </p:cNvSpPr>
          <p:nvPr>
            <p:ph type="sldImg"/>
          </p:nvPr>
        </p:nvSpPr>
        <p:spPr>
          <a:ln/>
        </p:spPr>
      </p:sp>
      <p:sp>
        <p:nvSpPr>
          <p:cNvPr id="116739"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2"/>
          <p:cNvSpPr>
            <a:spLocks noGrp="1" noRot="1" noChangeAspect="1" noChangeArrowheads="1" noTextEdit="1"/>
          </p:cNvSpPr>
          <p:nvPr>
            <p:ph type="sldImg"/>
          </p:nvPr>
        </p:nvSpPr>
        <p:spPr>
          <a:ln/>
        </p:spPr>
      </p:sp>
      <p:sp>
        <p:nvSpPr>
          <p:cNvPr id="117763"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2"/>
          <p:cNvSpPr>
            <a:spLocks noGrp="1" noRot="1" noChangeAspect="1" noChangeArrowheads="1" noTextEdit="1"/>
          </p:cNvSpPr>
          <p:nvPr>
            <p:ph type="sldImg"/>
          </p:nvPr>
        </p:nvSpPr>
        <p:spPr>
          <a:ln/>
        </p:spPr>
      </p:sp>
      <p:sp>
        <p:nvSpPr>
          <p:cNvPr id="118787"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2"/>
          <p:cNvSpPr>
            <a:spLocks noGrp="1" noRot="1" noChangeAspect="1" noChangeArrowheads="1" noTextEdit="1"/>
          </p:cNvSpPr>
          <p:nvPr>
            <p:ph type="sldImg"/>
          </p:nvPr>
        </p:nvSpPr>
        <p:spPr>
          <a:ln/>
        </p:spPr>
      </p:sp>
      <p:sp>
        <p:nvSpPr>
          <p:cNvPr id="119811"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2"/>
          <p:cNvSpPr>
            <a:spLocks noGrp="1" noRot="1" noChangeAspect="1" noChangeArrowheads="1" noTextEdit="1"/>
          </p:cNvSpPr>
          <p:nvPr>
            <p:ph type="sldImg"/>
          </p:nvPr>
        </p:nvSpPr>
        <p:spPr>
          <a:ln/>
        </p:spPr>
      </p:sp>
      <p:sp>
        <p:nvSpPr>
          <p:cNvPr id="120835"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2"/>
          <p:cNvSpPr>
            <a:spLocks noGrp="1" noRot="1" noChangeAspect="1" noChangeArrowheads="1" noTextEdit="1"/>
          </p:cNvSpPr>
          <p:nvPr>
            <p:ph type="sldImg"/>
          </p:nvPr>
        </p:nvSpPr>
        <p:spPr>
          <a:ln/>
        </p:spPr>
      </p:sp>
      <p:sp>
        <p:nvSpPr>
          <p:cNvPr id="121859"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2"/>
          <p:cNvSpPr>
            <a:spLocks noGrp="1" noRot="1" noChangeAspect="1" noChangeArrowheads="1" noTextEdit="1"/>
          </p:cNvSpPr>
          <p:nvPr>
            <p:ph type="sldImg"/>
          </p:nvPr>
        </p:nvSpPr>
        <p:spPr>
          <a:ln/>
        </p:spPr>
      </p:sp>
      <p:sp>
        <p:nvSpPr>
          <p:cNvPr id="122883"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649BB4CE-09D6-4AED-A79D-88873A3BE248}" type="slidenum">
              <a:rPr lang="en-US" smtClean="0"/>
              <a:pPr>
                <a:defRPr/>
              </a:pPr>
              <a:t>36</a:t>
            </a:fld>
            <a:endParaRPr 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Rectangle 2"/>
          <p:cNvSpPr>
            <a:spLocks noGrp="1" noRot="1" noChangeAspect="1" noChangeArrowheads="1" noTextEdit="1"/>
          </p:cNvSpPr>
          <p:nvPr>
            <p:ph type="sldImg"/>
          </p:nvPr>
        </p:nvSpPr>
        <p:spPr>
          <a:ln/>
        </p:spPr>
      </p:sp>
      <p:sp>
        <p:nvSpPr>
          <p:cNvPr id="123907" name="Rectangle 3"/>
          <p:cNvSpPr>
            <a:spLocks noGrp="1" noChangeArrowheads="1"/>
          </p:cNvSpPr>
          <p:nvPr>
            <p:ph type="body" idx="1"/>
          </p:nvPr>
        </p:nvSpPr>
        <p:spPr>
          <a:noFill/>
          <a:ln/>
        </p:spPr>
        <p:txBody>
          <a:bodyPr/>
          <a:lstStyle/>
          <a:p>
            <a:pPr eaLnBrk="1" hangingPunct="1"/>
            <a:r>
              <a:rPr lang="en-US" dirty="0" smtClean="0"/>
              <a:t>36 – 41 omit.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20"/>
          <p:cNvSpPr/>
          <p:nvPr/>
        </p:nvSpPr>
        <p:spPr>
          <a:xfrm>
            <a:off x="904875" y="3648075"/>
            <a:ext cx="7315200" cy="1279525"/>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5"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6" name="Rectangle 21"/>
          <p:cNvSpPr/>
          <p:nvPr/>
        </p:nvSpPr>
        <p:spPr>
          <a:xfrm>
            <a:off x="904875" y="3648075"/>
            <a:ext cx="228600" cy="1279525"/>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7"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8" name="Title 7"/>
          <p:cNvSpPr>
            <a:spLocks noGrp="1"/>
          </p:cNvSpPr>
          <p:nvPr>
            <p:ph type="ctrTitle"/>
          </p:nvPr>
        </p:nvSpPr>
        <p:spPr>
          <a:xfrm>
            <a:off x="1219200" y="3886200"/>
            <a:ext cx="6858000" cy="990600"/>
          </a:xfrm>
        </p:spPr>
        <p:txBody>
          <a:bodyPr anchor="t"/>
          <a:lstStyle>
            <a:lvl1pPr algn="r">
              <a:defRPr sz="3200">
                <a:solidFill>
                  <a:schemeClr val="tx1"/>
                </a:solidFill>
              </a:defRPr>
            </a:lvl1pPr>
          </a:lstStyle>
          <a:p>
            <a:r>
              <a:rPr lang="en-US" smtClean="0"/>
              <a:t>Click to edit Master title style</a:t>
            </a:r>
            <a:endParaRPr lang="en-US"/>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smtClean="0"/>
              <a:t>Click to edit Master subtitle style</a:t>
            </a:r>
            <a:endParaRPr lang="en-US"/>
          </a:p>
        </p:txBody>
      </p:sp>
      <p:sp>
        <p:nvSpPr>
          <p:cNvPr id="10" name="Date Placeholder 27"/>
          <p:cNvSpPr>
            <a:spLocks noGrp="1"/>
          </p:cNvSpPr>
          <p:nvPr>
            <p:ph type="dt" sz="half" idx="10"/>
          </p:nvPr>
        </p:nvSpPr>
        <p:spPr>
          <a:xfrm>
            <a:off x="6400800" y="6354763"/>
            <a:ext cx="2286000" cy="366712"/>
          </a:xfrm>
        </p:spPr>
        <p:txBody>
          <a:bodyPr/>
          <a:lstStyle>
            <a:lvl1pPr>
              <a:defRPr sz="1400"/>
            </a:lvl1pPr>
          </a:lstStyle>
          <a:p>
            <a:pPr>
              <a:defRPr/>
            </a:pPr>
            <a:fld id="{22E83988-B5E8-4E04-B635-61D37C8FF768}" type="datetimeFigureOut">
              <a:rPr lang="en-US"/>
              <a:pPr>
                <a:defRPr/>
              </a:pPr>
              <a:t>2/6/2014</a:t>
            </a:fld>
            <a:endParaRPr lang="en-US" dirty="0"/>
          </a:p>
        </p:txBody>
      </p:sp>
      <p:sp>
        <p:nvSpPr>
          <p:cNvPr id="11" name="Footer Placeholder 16"/>
          <p:cNvSpPr>
            <a:spLocks noGrp="1"/>
          </p:cNvSpPr>
          <p:nvPr>
            <p:ph type="ftr" sz="quarter" idx="11"/>
          </p:nvPr>
        </p:nvSpPr>
        <p:spPr>
          <a:xfrm>
            <a:off x="2898775" y="6354763"/>
            <a:ext cx="3475038" cy="366712"/>
          </a:xfrm>
        </p:spPr>
        <p:txBody>
          <a:bodyPr/>
          <a:lstStyle>
            <a:lvl1pPr>
              <a:defRPr dirty="0"/>
            </a:lvl1pPr>
          </a:lstStyle>
          <a:p>
            <a:pPr>
              <a:defRPr/>
            </a:pPr>
            <a:endParaRPr lang="en-US"/>
          </a:p>
        </p:txBody>
      </p:sp>
      <p:sp>
        <p:nvSpPr>
          <p:cNvPr id="12" name="Slide Number Placeholder 28"/>
          <p:cNvSpPr>
            <a:spLocks noGrp="1"/>
          </p:cNvSpPr>
          <p:nvPr>
            <p:ph type="sldNum" sz="quarter" idx="12"/>
          </p:nvPr>
        </p:nvSpPr>
        <p:spPr>
          <a:xfrm>
            <a:off x="1216025" y="6354763"/>
            <a:ext cx="1219200" cy="366712"/>
          </a:xfrm>
        </p:spPr>
        <p:txBody>
          <a:bodyPr/>
          <a:lstStyle>
            <a:lvl1pPr>
              <a:defRPr/>
            </a:lvl1pPr>
          </a:lstStyle>
          <a:p>
            <a:pPr>
              <a:defRPr/>
            </a:pPr>
            <a:fld id="{85E6D71F-CD73-4A59-8E2F-F35FA1A571FD}" type="slidenum">
              <a:rPr lang="en-US"/>
              <a:pPr>
                <a:defRPr/>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8" name="Content Placeholder 7"/>
          <p:cNvSpPr>
            <a:spLocks noGrp="1"/>
          </p:cNvSpPr>
          <p:nvPr>
            <p:ph sz="quarter" idx="1"/>
          </p:nvPr>
        </p:nvSpPr>
        <p:spPr>
          <a:xfrm>
            <a:off x="457200" y="1219200"/>
            <a:ext cx="8229600" cy="49377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13"/>
          <p:cNvSpPr>
            <a:spLocks noGrp="1"/>
          </p:cNvSpPr>
          <p:nvPr>
            <p:ph type="dt" sz="half" idx="10"/>
          </p:nvPr>
        </p:nvSpPr>
        <p:spPr/>
        <p:txBody>
          <a:bodyPr/>
          <a:lstStyle>
            <a:lvl1pPr>
              <a:defRPr/>
            </a:lvl1pPr>
          </a:lstStyle>
          <a:p>
            <a:pPr>
              <a:defRPr/>
            </a:pPr>
            <a:fld id="{9BF52FCD-2822-47C6-91DC-E7298E65E548}" type="datetimeFigureOut">
              <a:rPr lang="en-US"/>
              <a:pPr>
                <a:defRPr/>
              </a:pPr>
              <a:t>2/6/2014</a:t>
            </a:fld>
            <a:endParaRPr lang="en-US" dirty="0"/>
          </a:p>
        </p:txBody>
      </p:sp>
      <p:sp>
        <p:nvSpPr>
          <p:cNvPr id="5" name="Footer Placeholder 2"/>
          <p:cNvSpPr>
            <a:spLocks noGrp="1"/>
          </p:cNvSpPr>
          <p:nvPr>
            <p:ph type="ftr" sz="quarter" idx="11"/>
          </p:nvPr>
        </p:nvSpPr>
        <p:spPr/>
        <p:txBody>
          <a:bodyPr/>
          <a:lstStyle>
            <a:lvl1pPr>
              <a:defRPr/>
            </a:lvl1pPr>
          </a:lstStyle>
          <a:p>
            <a:pPr>
              <a:defRPr/>
            </a:pPr>
            <a:endParaRPr lang="en-US"/>
          </a:p>
        </p:txBody>
      </p:sp>
      <p:sp>
        <p:nvSpPr>
          <p:cNvPr id="6" name="Slide Number Placeholder 22"/>
          <p:cNvSpPr>
            <a:spLocks noGrp="1"/>
          </p:cNvSpPr>
          <p:nvPr>
            <p:ph type="sldNum" sz="quarter" idx="12"/>
          </p:nvPr>
        </p:nvSpPr>
        <p:spPr/>
        <p:txBody>
          <a:bodyPr/>
          <a:lstStyle>
            <a:lvl1pPr>
              <a:defRPr/>
            </a:lvl1pPr>
          </a:lstStyle>
          <a:p>
            <a:pPr>
              <a:defRPr/>
            </a:pPr>
            <a:fld id="{E56A8219-FC56-48CA-8A30-93735E6D9BDB}" type="slidenum">
              <a:rPr lang="en-US"/>
              <a:pPr>
                <a:defRPr/>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4" name="Rectangle 6"/>
          <p:cNvSpPr/>
          <p:nvPr/>
        </p:nvSpPr>
        <p:spPr>
          <a:xfrm>
            <a:off x="914400" y="2819400"/>
            <a:ext cx="7315200" cy="1279525"/>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5" name="Rectangle 7"/>
          <p:cNvSpPr/>
          <p:nvPr/>
        </p:nvSpPr>
        <p:spPr>
          <a:xfrm>
            <a:off x="914400" y="2819400"/>
            <a:ext cx="228600" cy="1279525"/>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2" name="Title 1"/>
          <p:cNvSpPr>
            <a:spLocks noGrp="1"/>
          </p:cNvSpPr>
          <p:nvPr>
            <p:ph type="title"/>
          </p:nvPr>
        </p:nvSpPr>
        <p:spPr>
          <a:xfrm>
            <a:off x="1219200" y="2971800"/>
            <a:ext cx="6858000" cy="1066800"/>
          </a:xfrm>
        </p:spPr>
        <p:txBody>
          <a:bodyPr anchor="t"/>
          <a:lstStyle>
            <a:lvl1pPr algn="r">
              <a:buNone/>
              <a:defRPr sz="3200" b="0" cap="none" baseline="0"/>
            </a:lvl1pPr>
          </a:lstStyle>
          <a:p>
            <a:r>
              <a:rPr lang="en-US" smtClean="0"/>
              <a:t>Click to edit Master title style</a:t>
            </a:r>
            <a:endParaRPr lang="en-US"/>
          </a:p>
        </p:txBody>
      </p:sp>
      <p:sp>
        <p:nvSpPr>
          <p:cNvPr id="3" name="Text Placeholder 2"/>
          <p:cNvSpPr>
            <a:spLocks noGrp="1"/>
          </p:cNvSpPr>
          <p:nvPr>
            <p:ph type="body" idx="1"/>
          </p:nvPr>
        </p:nvSpPr>
        <p:spPr>
          <a:xfrm>
            <a:off x="1295400" y="4267200"/>
            <a:ext cx="6781800" cy="1143000"/>
          </a:xfrm>
        </p:spPr>
        <p:txBody>
          <a:bodyPr/>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smtClean="0"/>
              <a:t>Click to edit Master text styles</a:t>
            </a:r>
          </a:p>
        </p:txBody>
      </p:sp>
      <p:sp>
        <p:nvSpPr>
          <p:cNvPr id="6" name="Date Placeholder 3"/>
          <p:cNvSpPr>
            <a:spLocks noGrp="1"/>
          </p:cNvSpPr>
          <p:nvPr>
            <p:ph type="dt" sz="half" idx="10"/>
          </p:nvPr>
        </p:nvSpPr>
        <p:spPr>
          <a:xfrm>
            <a:off x="6400800" y="6354763"/>
            <a:ext cx="2286000" cy="366712"/>
          </a:xfrm>
        </p:spPr>
        <p:txBody>
          <a:bodyPr/>
          <a:lstStyle>
            <a:lvl1pPr>
              <a:defRPr/>
            </a:lvl1pPr>
          </a:lstStyle>
          <a:p>
            <a:pPr>
              <a:defRPr/>
            </a:pPr>
            <a:fld id="{F55BACDA-76D2-43D6-9925-398167C50F0D}" type="datetimeFigureOut">
              <a:rPr lang="en-US"/>
              <a:pPr>
                <a:defRPr/>
              </a:pPr>
              <a:t>2/6/2014</a:t>
            </a:fld>
            <a:endParaRPr lang="en-US" dirty="0"/>
          </a:p>
        </p:txBody>
      </p:sp>
      <p:sp>
        <p:nvSpPr>
          <p:cNvPr id="7" name="Footer Placeholder 4"/>
          <p:cNvSpPr>
            <a:spLocks noGrp="1"/>
          </p:cNvSpPr>
          <p:nvPr>
            <p:ph type="ftr" sz="quarter" idx="11"/>
          </p:nvPr>
        </p:nvSpPr>
        <p:spPr>
          <a:xfrm>
            <a:off x="2898775" y="6354763"/>
            <a:ext cx="3475038" cy="366712"/>
          </a:xfrm>
        </p:spPr>
        <p:txBody>
          <a:bodyPr/>
          <a:lstStyle>
            <a:lvl1pPr>
              <a:defRPr dirty="0"/>
            </a:lvl1pPr>
          </a:lstStyle>
          <a:p>
            <a:pPr>
              <a:defRPr/>
            </a:pPr>
            <a:endParaRPr lang="en-US"/>
          </a:p>
        </p:txBody>
      </p:sp>
      <p:sp>
        <p:nvSpPr>
          <p:cNvPr id="8" name="Slide Number Placeholder 5"/>
          <p:cNvSpPr>
            <a:spLocks noGrp="1"/>
          </p:cNvSpPr>
          <p:nvPr>
            <p:ph type="sldNum" sz="quarter" idx="12"/>
          </p:nvPr>
        </p:nvSpPr>
        <p:spPr>
          <a:xfrm>
            <a:off x="1069975" y="6354763"/>
            <a:ext cx="1520825" cy="366712"/>
          </a:xfrm>
        </p:spPr>
        <p:txBody>
          <a:bodyPr/>
          <a:lstStyle>
            <a:lvl1pPr>
              <a:defRPr/>
            </a:lvl1pPr>
          </a:lstStyle>
          <a:p>
            <a:pPr>
              <a:defRPr/>
            </a:pPr>
            <a:fld id="{9518A899-5759-484B-8ED5-3BCB3C4B6A20}" type="slidenum">
              <a:rPr lang="en-US"/>
              <a:pPr>
                <a:defRPr/>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lang="en-US" smtClean="0"/>
              <a:t>Click to edit Master title style</a:t>
            </a:r>
            <a:endParaRPr lang="en-US"/>
          </a:p>
        </p:txBody>
      </p:sp>
      <p:sp>
        <p:nvSpPr>
          <p:cNvPr id="9" name="Content Placeholder 8"/>
          <p:cNvSpPr>
            <a:spLocks noGrp="1"/>
          </p:cNvSpPr>
          <p:nvPr>
            <p:ph sz="quarter" idx="1"/>
          </p:nvPr>
        </p:nvSpPr>
        <p:spPr>
          <a:xfrm>
            <a:off x="457200" y="1219200"/>
            <a:ext cx="4041648" cy="49377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2"/>
          </p:nvPr>
        </p:nvSpPr>
        <p:spPr>
          <a:xfrm>
            <a:off x="4632198" y="1216152"/>
            <a:ext cx="4041648" cy="49377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13"/>
          <p:cNvSpPr>
            <a:spLocks noGrp="1"/>
          </p:cNvSpPr>
          <p:nvPr>
            <p:ph type="dt" sz="half" idx="10"/>
          </p:nvPr>
        </p:nvSpPr>
        <p:spPr/>
        <p:txBody>
          <a:bodyPr/>
          <a:lstStyle>
            <a:lvl1pPr>
              <a:defRPr/>
            </a:lvl1pPr>
          </a:lstStyle>
          <a:p>
            <a:pPr>
              <a:defRPr/>
            </a:pPr>
            <a:fld id="{9F26E6A4-098F-4A4F-B71E-9772E88050A6}" type="datetimeFigureOut">
              <a:rPr lang="en-US"/>
              <a:pPr>
                <a:defRPr/>
              </a:pPr>
              <a:t>2/6/2014</a:t>
            </a:fld>
            <a:endParaRPr lang="en-US" dirty="0"/>
          </a:p>
        </p:txBody>
      </p:sp>
      <p:sp>
        <p:nvSpPr>
          <p:cNvPr id="6" name="Footer Placeholder 2"/>
          <p:cNvSpPr>
            <a:spLocks noGrp="1"/>
          </p:cNvSpPr>
          <p:nvPr>
            <p:ph type="ftr" sz="quarter" idx="11"/>
          </p:nvPr>
        </p:nvSpPr>
        <p:spPr/>
        <p:txBody>
          <a:bodyPr/>
          <a:lstStyle>
            <a:lvl1pPr>
              <a:defRPr/>
            </a:lvl1pPr>
          </a:lstStyle>
          <a:p>
            <a:pPr>
              <a:defRPr/>
            </a:pPr>
            <a:endParaRPr lang="en-US"/>
          </a:p>
        </p:txBody>
      </p:sp>
      <p:sp>
        <p:nvSpPr>
          <p:cNvPr id="7" name="Slide Number Placeholder 22"/>
          <p:cNvSpPr>
            <a:spLocks noGrp="1"/>
          </p:cNvSpPr>
          <p:nvPr>
            <p:ph type="sldNum" sz="quarter" idx="12"/>
          </p:nvPr>
        </p:nvSpPr>
        <p:spPr/>
        <p:txBody>
          <a:bodyPr/>
          <a:lstStyle>
            <a:lvl1pPr>
              <a:defRPr/>
            </a:lvl1pPr>
          </a:lstStyle>
          <a:p>
            <a:pPr>
              <a:defRPr/>
            </a:pPr>
            <a:fld id="{C9F40102-3A44-4459-877C-9A03F152D77D}" type="slidenum">
              <a:rPr lang="en-US"/>
              <a:pPr>
                <a:defRPr/>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285875"/>
            <a:ext cx="4040188" cy="685800"/>
          </a:xfrm>
          <a:noFill/>
          <a:ln>
            <a:noFill/>
          </a:ln>
        </p:spPr>
        <p:txBody>
          <a:bodyPr anchor="b">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anchor="b"/>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11" name="Content Placeholder 10"/>
          <p:cNvSpPr>
            <a:spLocks noGrp="1"/>
          </p:cNvSpPr>
          <p:nvPr>
            <p:ph sz="quarter" idx="2"/>
          </p:nvPr>
        </p:nvSpPr>
        <p:spPr>
          <a:xfrm>
            <a:off x="457200" y="2133600"/>
            <a:ext cx="4038600" cy="4038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3" name="Content Placeholder 12"/>
          <p:cNvSpPr>
            <a:spLocks noGrp="1"/>
          </p:cNvSpPr>
          <p:nvPr>
            <p:ph sz="quarter" idx="4"/>
          </p:nvPr>
        </p:nvSpPr>
        <p:spPr>
          <a:xfrm>
            <a:off x="4648200" y="2133600"/>
            <a:ext cx="4038600" cy="4038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13"/>
          <p:cNvSpPr>
            <a:spLocks noGrp="1"/>
          </p:cNvSpPr>
          <p:nvPr>
            <p:ph type="dt" sz="half" idx="10"/>
          </p:nvPr>
        </p:nvSpPr>
        <p:spPr/>
        <p:txBody>
          <a:bodyPr/>
          <a:lstStyle>
            <a:lvl1pPr>
              <a:defRPr/>
            </a:lvl1pPr>
          </a:lstStyle>
          <a:p>
            <a:pPr>
              <a:defRPr/>
            </a:pPr>
            <a:fld id="{152EF427-0F96-4DB9-985D-2E4C224AF5E2}" type="datetimeFigureOut">
              <a:rPr lang="en-US"/>
              <a:pPr>
                <a:defRPr/>
              </a:pPr>
              <a:t>2/6/2014</a:t>
            </a:fld>
            <a:endParaRPr lang="en-US" dirty="0"/>
          </a:p>
        </p:txBody>
      </p:sp>
      <p:sp>
        <p:nvSpPr>
          <p:cNvPr id="8" name="Footer Placeholder 2"/>
          <p:cNvSpPr>
            <a:spLocks noGrp="1"/>
          </p:cNvSpPr>
          <p:nvPr>
            <p:ph type="ftr" sz="quarter" idx="11"/>
          </p:nvPr>
        </p:nvSpPr>
        <p:spPr/>
        <p:txBody>
          <a:bodyPr/>
          <a:lstStyle>
            <a:lvl1pPr>
              <a:defRPr/>
            </a:lvl1pPr>
          </a:lstStyle>
          <a:p>
            <a:pPr>
              <a:defRPr/>
            </a:pPr>
            <a:endParaRPr lang="en-US"/>
          </a:p>
        </p:txBody>
      </p:sp>
      <p:sp>
        <p:nvSpPr>
          <p:cNvPr id="9" name="Slide Number Placeholder 22"/>
          <p:cNvSpPr>
            <a:spLocks noGrp="1"/>
          </p:cNvSpPr>
          <p:nvPr>
            <p:ph type="sldNum" sz="quarter" idx="12"/>
          </p:nvPr>
        </p:nvSpPr>
        <p:spPr/>
        <p:txBody>
          <a:bodyPr/>
          <a:lstStyle>
            <a:lvl1pPr>
              <a:defRPr/>
            </a:lvl1pPr>
          </a:lstStyle>
          <a:p>
            <a:pPr>
              <a:defRPr/>
            </a:pPr>
            <a:fld id="{82293714-C55B-409E-83AD-29822C406095}" type="slidenum">
              <a:rPr lang="en-US"/>
              <a:pPr>
                <a:defRPr/>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Isosceles Triangle 5"/>
          <p:cNvSpPr>
            <a:spLocks noChangeAspect="1"/>
          </p:cNvSpPr>
          <p:nvPr/>
        </p:nvSpPr>
        <p:spPr>
          <a:xfrm rot="5400000">
            <a:off x="419100" y="6467475"/>
            <a:ext cx="190500" cy="120650"/>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2" name="Title 1"/>
          <p:cNvSpPr>
            <a:spLocks noGrp="1"/>
          </p:cNvSpPr>
          <p:nvPr>
            <p:ph type="title"/>
          </p:nvPr>
        </p:nvSpPr>
        <p:spPr>
          <a:xfrm>
            <a:off x="457200" y="228600"/>
            <a:ext cx="8229600" cy="914400"/>
          </a:xfrm>
        </p:spPr>
        <p:txBody>
          <a:bodyPr/>
          <a:lstStyle/>
          <a:p>
            <a:r>
              <a:rPr lang="en-US" smtClean="0"/>
              <a:t>Click to edit Master title style</a:t>
            </a:r>
            <a:endParaRPr lang="en-US"/>
          </a:p>
        </p:txBody>
      </p:sp>
      <p:sp>
        <p:nvSpPr>
          <p:cNvPr id="4" name="Date Placeholder 2"/>
          <p:cNvSpPr>
            <a:spLocks noGrp="1"/>
          </p:cNvSpPr>
          <p:nvPr>
            <p:ph type="dt" sz="half" idx="10"/>
          </p:nvPr>
        </p:nvSpPr>
        <p:spPr/>
        <p:txBody>
          <a:bodyPr/>
          <a:lstStyle>
            <a:lvl1pPr>
              <a:defRPr/>
            </a:lvl1pPr>
          </a:lstStyle>
          <a:p>
            <a:pPr>
              <a:defRPr/>
            </a:pPr>
            <a:fld id="{57D9B5F5-5D7B-4E17-B2E8-538A247B6FF7}" type="datetimeFigureOut">
              <a:rPr lang="en-US"/>
              <a:pPr>
                <a:defRPr/>
              </a:pPr>
              <a:t>2/6/2014</a:t>
            </a:fld>
            <a:endParaRPr lang="en-US" dirty="0"/>
          </a:p>
        </p:txBody>
      </p:sp>
      <p:sp>
        <p:nvSpPr>
          <p:cNvPr id="5" name="Footer Placeholder 3"/>
          <p:cNvSpPr>
            <a:spLocks noGrp="1"/>
          </p:cNvSpPr>
          <p:nvPr>
            <p:ph type="ftr" sz="quarter" idx="11"/>
          </p:nvPr>
        </p:nvSpPr>
        <p:spPr/>
        <p:txBody>
          <a:bodyPr/>
          <a:lstStyle>
            <a:lvl1pPr>
              <a:defRPr dirty="0"/>
            </a:lvl1pPr>
          </a:lstStyle>
          <a:p>
            <a:pPr>
              <a:defRPr/>
            </a:pPr>
            <a:endParaRPr lang="en-US"/>
          </a:p>
        </p:txBody>
      </p:sp>
      <p:sp>
        <p:nvSpPr>
          <p:cNvPr id="6" name="Slide Number Placeholder 4"/>
          <p:cNvSpPr>
            <a:spLocks noGrp="1"/>
          </p:cNvSpPr>
          <p:nvPr>
            <p:ph type="sldNum" sz="quarter" idx="12"/>
          </p:nvPr>
        </p:nvSpPr>
        <p:spPr/>
        <p:txBody>
          <a:bodyPr/>
          <a:lstStyle>
            <a:lvl1pPr>
              <a:defRPr/>
            </a:lvl1pPr>
          </a:lstStyle>
          <a:p>
            <a:pPr>
              <a:defRPr/>
            </a:pPr>
            <a:fld id="{232BD02C-20BD-4F8A-81EB-515181493CCA}" type="slidenum">
              <a:rPr lang="en-US"/>
              <a:pPr>
                <a:defRPr/>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a:lstStyle/>
          <a:p>
            <a:pPr fontAlgn="auto">
              <a:spcBef>
                <a:spcPts val="0"/>
              </a:spcBef>
              <a:spcAft>
                <a:spcPts val="0"/>
              </a:spcAft>
              <a:defRPr/>
            </a:pPr>
            <a:endParaRPr lang="en-US" dirty="0">
              <a:latin typeface="+mn-lt"/>
            </a:endParaRPr>
          </a:p>
        </p:txBody>
      </p:sp>
      <p:sp>
        <p:nvSpPr>
          <p:cNvPr id="6" name="Straight Connector 9"/>
          <p:cNvSpPr>
            <a:spLocks noChangeShapeType="1"/>
          </p:cNvSpPr>
          <p:nvPr/>
        </p:nvSpPr>
        <p:spPr bwMode="auto">
          <a:xfrm rot="5400000">
            <a:off x="3160712" y="3324226"/>
            <a:ext cx="6035675" cy="0"/>
          </a:xfrm>
          <a:prstGeom prst="line">
            <a:avLst/>
          </a:prstGeom>
          <a:noFill/>
          <a:ln w="9525" cap="flat" cmpd="sng" algn="ctr">
            <a:solidFill>
              <a:schemeClr val="accent2"/>
            </a:solidFill>
            <a:prstDash val="dash"/>
            <a:round/>
            <a:headEnd type="none" w="med" len="med"/>
            <a:tailEnd type="none" w="med" len="med"/>
          </a:ln>
          <a:effectLst/>
        </p:spPr>
        <p:txBody>
          <a:bodyPr/>
          <a:lstStyle/>
          <a:p>
            <a:pPr fontAlgn="auto">
              <a:spcBef>
                <a:spcPts val="0"/>
              </a:spcBef>
              <a:spcAft>
                <a:spcPts val="0"/>
              </a:spcAft>
              <a:defRPr/>
            </a:pPr>
            <a:endParaRPr lang="en-US" dirty="0">
              <a:latin typeface="+mn-lt"/>
            </a:endParaRPr>
          </a:p>
        </p:txBody>
      </p:sp>
      <p:sp>
        <p:nvSpPr>
          <p:cNvPr id="7" name="Isosceles Triangle 8"/>
          <p:cNvSpPr>
            <a:spLocks noChangeAspect="1"/>
          </p:cNvSpPr>
          <p:nvPr/>
        </p:nvSpPr>
        <p:spPr>
          <a:xfrm rot="5400000">
            <a:off x="419100" y="6467475"/>
            <a:ext cx="190500" cy="120650"/>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2" name="Title 1"/>
          <p:cNvSpPr>
            <a:spLocks noGrp="1"/>
          </p:cNvSpPr>
          <p:nvPr>
            <p:ph type="title"/>
          </p:nvPr>
        </p:nvSpPr>
        <p:spPr>
          <a:xfrm>
            <a:off x="6324600" y="304800"/>
            <a:ext cx="2514600" cy="838200"/>
          </a:xfrm>
        </p:spPr>
        <p:txBody>
          <a:bodyPr>
            <a:noAutofit/>
          </a:bodyPr>
          <a:lstStyle>
            <a:lvl1pPr algn="l">
              <a:buNone/>
              <a:defRPr sz="2000" b="1">
                <a:solidFill>
                  <a:schemeClr val="tx2"/>
                </a:solidFill>
                <a:latin typeface="+mn-lt"/>
                <a:ea typeface="+mn-ea"/>
                <a:cs typeface="+mn-cs"/>
              </a:defRPr>
            </a:lvl1pPr>
          </a:lstStyle>
          <a:p>
            <a:r>
              <a:rPr lang="en-US" smtClean="0"/>
              <a:t>Click to edit Master title style</a:t>
            </a:r>
            <a:endParaRPr lang="en-US"/>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a:r>
              <a:rPr lang="en-US" smtClean="0"/>
              <a:t>Click to edit Master text styles</a:t>
            </a:r>
          </a:p>
        </p:txBody>
      </p:sp>
      <p:sp>
        <p:nvSpPr>
          <p:cNvPr id="12" name="Content Placeholder 11"/>
          <p:cNvSpPr>
            <a:spLocks noGrp="1"/>
          </p:cNvSpPr>
          <p:nvPr>
            <p:ph sz="quarter" idx="1"/>
          </p:nvPr>
        </p:nvSpPr>
        <p:spPr>
          <a:xfrm>
            <a:off x="304800" y="304800"/>
            <a:ext cx="5715000" cy="5715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8" name="Date Placeholder 4"/>
          <p:cNvSpPr>
            <a:spLocks noGrp="1"/>
          </p:cNvSpPr>
          <p:nvPr>
            <p:ph type="dt" sz="half" idx="10"/>
          </p:nvPr>
        </p:nvSpPr>
        <p:spPr/>
        <p:txBody>
          <a:bodyPr/>
          <a:lstStyle>
            <a:lvl1pPr>
              <a:defRPr/>
            </a:lvl1pPr>
          </a:lstStyle>
          <a:p>
            <a:pPr>
              <a:defRPr/>
            </a:pPr>
            <a:fld id="{22C6BFD6-23F9-401A-933C-2BC81E034128}" type="datetimeFigureOut">
              <a:rPr lang="en-US"/>
              <a:pPr>
                <a:defRPr/>
              </a:pPr>
              <a:t>2/6/2014</a:t>
            </a:fld>
            <a:endParaRPr lang="en-US" dirty="0"/>
          </a:p>
        </p:txBody>
      </p:sp>
      <p:sp>
        <p:nvSpPr>
          <p:cNvPr id="9" name="Footer Placeholder 5"/>
          <p:cNvSpPr>
            <a:spLocks noGrp="1"/>
          </p:cNvSpPr>
          <p:nvPr>
            <p:ph type="ftr" sz="quarter" idx="11"/>
          </p:nvPr>
        </p:nvSpPr>
        <p:spPr/>
        <p:txBody>
          <a:bodyPr/>
          <a:lstStyle>
            <a:lvl1pPr>
              <a:defRPr dirty="0"/>
            </a:lvl1pPr>
          </a:lstStyle>
          <a:p>
            <a:pPr>
              <a:defRPr/>
            </a:pPr>
            <a:endParaRPr lang="en-US"/>
          </a:p>
        </p:txBody>
      </p:sp>
      <p:sp>
        <p:nvSpPr>
          <p:cNvPr id="10" name="Slide Number Placeholder 6"/>
          <p:cNvSpPr>
            <a:spLocks noGrp="1"/>
          </p:cNvSpPr>
          <p:nvPr>
            <p:ph type="sldNum" sz="quarter" idx="12"/>
          </p:nvPr>
        </p:nvSpPr>
        <p:spPr/>
        <p:txBody>
          <a:bodyPr/>
          <a:lstStyle>
            <a:lvl1pPr>
              <a:defRPr/>
            </a:lvl1pPr>
          </a:lstStyle>
          <a:p>
            <a:pPr>
              <a:defRPr/>
            </a:pPr>
            <a:fld id="{A7A252B7-C488-4DAA-86B8-06455337A953}" type="slidenum">
              <a:rPr lang="en-US"/>
              <a:pPr>
                <a:defRPr/>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5"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a:lstStyle/>
          <a:p>
            <a:pPr fontAlgn="auto">
              <a:spcBef>
                <a:spcPts val="0"/>
              </a:spcBef>
              <a:spcAft>
                <a:spcPts val="0"/>
              </a:spcAft>
              <a:defRPr/>
            </a:pPr>
            <a:endParaRPr lang="en-US" dirty="0">
              <a:latin typeface="+mn-lt"/>
            </a:endParaRPr>
          </a:p>
        </p:txBody>
      </p:sp>
      <p:sp>
        <p:nvSpPr>
          <p:cNvPr id="6" name="Isosceles Triangle 8"/>
          <p:cNvSpPr>
            <a:spLocks noChangeAspect="1"/>
          </p:cNvSpPr>
          <p:nvPr/>
        </p:nvSpPr>
        <p:spPr>
          <a:xfrm rot="5400000">
            <a:off x="419100" y="6467475"/>
            <a:ext cx="190500" cy="120650"/>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7" name="Rectangle 9"/>
          <p:cNvSpPr/>
          <p:nvPr/>
        </p:nvSpPr>
        <p:spPr>
          <a:xfrm>
            <a:off x="457200" y="500063"/>
            <a:ext cx="182563"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lang="en-US" smtClean="0"/>
              <a:t>Click to edit Master title style</a:t>
            </a:r>
            <a:endParaRPr lang="en-US"/>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normAutofit/>
          </a:bodyPr>
          <a:lstStyle>
            <a:lvl1pPr marL="0" indent="0">
              <a:spcBef>
                <a:spcPts val="600"/>
              </a:spcBef>
              <a:buNone/>
              <a:defRPr sz="3200"/>
            </a:lvl1pPr>
          </a:lstStyle>
          <a:p>
            <a:pPr lvl="0"/>
            <a:r>
              <a:rPr lang="en-US" noProof="0" dirty="0" smtClean="0"/>
              <a:t>Click icon to add picture</a:t>
            </a:r>
            <a:endParaRPr lang="en-US" noProof="0" dirty="0"/>
          </a:p>
        </p:txBody>
      </p:sp>
      <p:sp>
        <p:nvSpPr>
          <p:cNvPr id="4" name="Text Placeholder 3"/>
          <p:cNvSpPr>
            <a:spLocks noGrp="1"/>
          </p:cNvSpPr>
          <p:nvPr>
            <p:ph type="body" sz="half" idx="2"/>
          </p:nvPr>
        </p:nvSpPr>
        <p:spPr>
          <a:xfrm>
            <a:off x="457200" y="1219200"/>
            <a:ext cx="8229600" cy="533400"/>
          </a:xfrm>
        </p:spPr>
        <p:txBody>
          <a:bodyPr anchor="ctr"/>
          <a:lstStyle>
            <a:lvl1pPr marL="0" indent="0" algn="l">
              <a:buFontTx/>
              <a:buNone/>
              <a:defRPr sz="1400"/>
            </a:lvl1pPr>
            <a:lvl2pPr>
              <a:defRPr sz="1200"/>
            </a:lvl2pPr>
            <a:lvl3pPr>
              <a:defRPr sz="1000"/>
            </a:lvl3pPr>
            <a:lvl4pPr>
              <a:defRPr sz="900"/>
            </a:lvl4pPr>
            <a:lvl5pPr>
              <a:defRPr sz="900"/>
            </a:lvl5pPr>
          </a:lstStyle>
          <a:p>
            <a:pPr lvl="0"/>
            <a:r>
              <a:rPr lang="en-US" smtClean="0"/>
              <a:t>Click to edit Master text styles</a:t>
            </a:r>
          </a:p>
        </p:txBody>
      </p:sp>
      <p:sp>
        <p:nvSpPr>
          <p:cNvPr id="8" name="Date Placeholder 4"/>
          <p:cNvSpPr>
            <a:spLocks noGrp="1"/>
          </p:cNvSpPr>
          <p:nvPr>
            <p:ph type="dt" sz="half" idx="10"/>
          </p:nvPr>
        </p:nvSpPr>
        <p:spPr/>
        <p:txBody>
          <a:bodyPr/>
          <a:lstStyle>
            <a:lvl1pPr>
              <a:defRPr/>
            </a:lvl1pPr>
          </a:lstStyle>
          <a:p>
            <a:pPr>
              <a:defRPr/>
            </a:pPr>
            <a:fld id="{C4397DE4-9AEB-43BA-A81C-C30F40420A56}" type="datetimeFigureOut">
              <a:rPr lang="en-US"/>
              <a:pPr>
                <a:defRPr/>
              </a:pPr>
              <a:t>2/6/2014</a:t>
            </a:fld>
            <a:endParaRPr lang="en-US" dirty="0"/>
          </a:p>
        </p:txBody>
      </p:sp>
      <p:sp>
        <p:nvSpPr>
          <p:cNvPr id="9" name="Footer Placeholder 5"/>
          <p:cNvSpPr>
            <a:spLocks noGrp="1"/>
          </p:cNvSpPr>
          <p:nvPr>
            <p:ph type="ftr" sz="quarter" idx="11"/>
          </p:nvPr>
        </p:nvSpPr>
        <p:spPr/>
        <p:txBody>
          <a:bodyPr/>
          <a:lstStyle>
            <a:lvl1pPr>
              <a:defRPr dirty="0"/>
            </a:lvl1pPr>
          </a:lstStyle>
          <a:p>
            <a:pPr>
              <a:defRPr/>
            </a:pPr>
            <a:endParaRPr lang="en-US"/>
          </a:p>
        </p:txBody>
      </p:sp>
      <p:sp>
        <p:nvSpPr>
          <p:cNvPr id="10" name="Slide Number Placeholder 6"/>
          <p:cNvSpPr>
            <a:spLocks noGrp="1"/>
          </p:cNvSpPr>
          <p:nvPr>
            <p:ph type="sldNum" sz="quarter" idx="12"/>
          </p:nvPr>
        </p:nvSpPr>
        <p:spPr/>
        <p:txBody>
          <a:bodyPr/>
          <a:lstStyle>
            <a:lvl1pPr>
              <a:defRPr/>
            </a:lvl1pPr>
          </a:lstStyle>
          <a:p>
            <a:pPr>
              <a:defRPr/>
            </a:pPr>
            <a:fld id="{91007565-9C60-4045-BA9E-8B245369FDD2}" type="slidenum">
              <a:rPr lang="en-US"/>
              <a:pPr>
                <a:defRPr/>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13"/>
          <p:cNvSpPr>
            <a:spLocks noGrp="1"/>
          </p:cNvSpPr>
          <p:nvPr>
            <p:ph type="dt" sz="half" idx="10"/>
          </p:nvPr>
        </p:nvSpPr>
        <p:spPr/>
        <p:txBody>
          <a:bodyPr/>
          <a:lstStyle>
            <a:lvl1pPr>
              <a:defRPr/>
            </a:lvl1pPr>
          </a:lstStyle>
          <a:p>
            <a:pPr>
              <a:defRPr/>
            </a:pPr>
            <a:fld id="{6E42C1E1-09A4-401A-9344-B6890405AE60}" type="datetimeFigureOut">
              <a:rPr lang="en-US"/>
              <a:pPr>
                <a:defRPr/>
              </a:pPr>
              <a:t>2/6/2014</a:t>
            </a:fld>
            <a:endParaRPr lang="en-US" dirty="0"/>
          </a:p>
        </p:txBody>
      </p:sp>
      <p:sp>
        <p:nvSpPr>
          <p:cNvPr id="5" name="Footer Placeholder 2"/>
          <p:cNvSpPr>
            <a:spLocks noGrp="1"/>
          </p:cNvSpPr>
          <p:nvPr>
            <p:ph type="ftr" sz="quarter" idx="11"/>
          </p:nvPr>
        </p:nvSpPr>
        <p:spPr/>
        <p:txBody>
          <a:bodyPr/>
          <a:lstStyle>
            <a:lvl1pPr>
              <a:defRPr/>
            </a:lvl1pPr>
          </a:lstStyle>
          <a:p>
            <a:pPr>
              <a:defRPr/>
            </a:pPr>
            <a:endParaRPr lang="en-US"/>
          </a:p>
        </p:txBody>
      </p:sp>
      <p:sp>
        <p:nvSpPr>
          <p:cNvPr id="6" name="Slide Number Placeholder 22"/>
          <p:cNvSpPr>
            <a:spLocks noGrp="1"/>
          </p:cNvSpPr>
          <p:nvPr>
            <p:ph type="sldNum" sz="quarter" idx="12"/>
          </p:nvPr>
        </p:nvSpPr>
        <p:spPr/>
        <p:txBody>
          <a:bodyPr/>
          <a:lstStyle>
            <a:lvl1pPr>
              <a:defRPr/>
            </a:lvl1pPr>
          </a:lstStyle>
          <a:p>
            <a:pPr>
              <a:defRPr/>
            </a:pPr>
            <a:fld id="{AE780C72-3186-46A5-9937-E15BECFA42DD}" type="slidenum">
              <a:rPr lang="en-US"/>
              <a:pPr>
                <a:defRPr/>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4"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a:lstStyle/>
          <a:p>
            <a:pPr fontAlgn="auto">
              <a:spcBef>
                <a:spcPts val="0"/>
              </a:spcBef>
              <a:spcAft>
                <a:spcPts val="0"/>
              </a:spcAft>
              <a:defRPr/>
            </a:pPr>
            <a:endParaRPr lang="en-US" dirty="0">
              <a:latin typeface="+mn-lt"/>
            </a:endParaRPr>
          </a:p>
        </p:txBody>
      </p:sp>
      <p:sp>
        <p:nvSpPr>
          <p:cNvPr id="5" name="Isosceles Triangle 7"/>
          <p:cNvSpPr>
            <a:spLocks noChangeAspect="1"/>
          </p:cNvSpPr>
          <p:nvPr/>
        </p:nvSpPr>
        <p:spPr>
          <a:xfrm rot="5400000">
            <a:off x="419100" y="6467475"/>
            <a:ext cx="190500" cy="120650"/>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6" name="Straight Connector 8"/>
          <p:cNvSpPr>
            <a:spLocks noChangeShapeType="1"/>
          </p:cNvSpPr>
          <p:nvPr/>
        </p:nvSpPr>
        <p:spPr bwMode="auto">
          <a:xfrm rot="5400000">
            <a:off x="3630612" y="3201988"/>
            <a:ext cx="5851525" cy="0"/>
          </a:xfrm>
          <a:prstGeom prst="line">
            <a:avLst/>
          </a:prstGeom>
          <a:noFill/>
          <a:ln w="9525" cap="flat" cmpd="sng" algn="ctr">
            <a:solidFill>
              <a:schemeClr val="accent2"/>
            </a:solidFill>
            <a:prstDash val="dash"/>
            <a:round/>
            <a:headEnd type="none" w="med" len="med"/>
            <a:tailEnd type="none" w="med" len="med"/>
          </a:ln>
          <a:effectLst/>
        </p:spPr>
        <p:txBody>
          <a:bodyPr/>
          <a:lstStyle/>
          <a:p>
            <a:pPr fontAlgn="auto">
              <a:spcBef>
                <a:spcPts val="0"/>
              </a:spcBef>
              <a:spcAft>
                <a:spcPts val="0"/>
              </a:spcAft>
              <a:defRPr/>
            </a:pPr>
            <a:endParaRPr lang="en-US" dirty="0">
              <a:latin typeface="+mn-lt"/>
            </a:endParaRPr>
          </a:p>
        </p:txBody>
      </p:sp>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3"/>
          <p:cNvSpPr>
            <a:spLocks noGrp="1"/>
          </p:cNvSpPr>
          <p:nvPr>
            <p:ph type="dt" sz="half" idx="10"/>
          </p:nvPr>
        </p:nvSpPr>
        <p:spPr/>
        <p:txBody>
          <a:bodyPr/>
          <a:lstStyle>
            <a:lvl1pPr>
              <a:defRPr/>
            </a:lvl1pPr>
          </a:lstStyle>
          <a:p>
            <a:pPr>
              <a:defRPr/>
            </a:pPr>
            <a:fld id="{76B2E888-3155-4D5A-BCE5-50A17ADD08F8}" type="datetimeFigureOut">
              <a:rPr lang="en-US"/>
              <a:pPr>
                <a:defRPr/>
              </a:pPr>
              <a:t>2/6/2014</a:t>
            </a:fld>
            <a:endParaRPr lang="en-US" dirty="0"/>
          </a:p>
        </p:txBody>
      </p:sp>
      <p:sp>
        <p:nvSpPr>
          <p:cNvPr id="8" name="Footer Placeholder 4"/>
          <p:cNvSpPr>
            <a:spLocks noGrp="1"/>
          </p:cNvSpPr>
          <p:nvPr>
            <p:ph type="ftr" sz="quarter" idx="11"/>
          </p:nvPr>
        </p:nvSpPr>
        <p:spPr/>
        <p:txBody>
          <a:bodyPr/>
          <a:lstStyle>
            <a:lvl1pPr>
              <a:defRPr dirty="0"/>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pPr>
              <a:defRPr/>
            </a:pPr>
            <a:fld id="{F20B0B77-80D3-4887-8055-F06926EB4C23}" type="slidenum">
              <a:rPr lang="en-US"/>
              <a:pPr>
                <a:defRPr/>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098" name="Title Placeholder 21"/>
          <p:cNvSpPr>
            <a:spLocks noGrp="1"/>
          </p:cNvSpPr>
          <p:nvPr>
            <p:ph type="title"/>
          </p:nvPr>
        </p:nvSpPr>
        <p:spPr bwMode="auto">
          <a:xfrm>
            <a:off x="457200" y="152400"/>
            <a:ext cx="8229600" cy="9906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smtClean="0"/>
              <a:t>Click to edit Master title style</a:t>
            </a:r>
          </a:p>
        </p:txBody>
      </p:sp>
      <p:sp>
        <p:nvSpPr>
          <p:cNvPr id="4099" name="Text Placeholder 12"/>
          <p:cNvSpPr>
            <a:spLocks noGrp="1"/>
          </p:cNvSpPr>
          <p:nvPr>
            <p:ph type="body" idx="1"/>
          </p:nvPr>
        </p:nvSpPr>
        <p:spPr bwMode="auto">
          <a:xfrm>
            <a:off x="457200" y="1219200"/>
            <a:ext cx="8229600" cy="491013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4" name="Date Placeholder 13"/>
          <p:cNvSpPr>
            <a:spLocks noGrp="1"/>
          </p:cNvSpPr>
          <p:nvPr>
            <p:ph type="dt" sz="half" idx="2"/>
          </p:nvPr>
        </p:nvSpPr>
        <p:spPr>
          <a:xfrm>
            <a:off x="6400800" y="6356350"/>
            <a:ext cx="2289175" cy="365125"/>
          </a:xfrm>
          <a:prstGeom prst="rect">
            <a:avLst/>
          </a:prstGeom>
        </p:spPr>
        <p:txBody>
          <a:bodyPr vert="horz"/>
          <a:lstStyle>
            <a:lvl1pPr algn="l" eaLnBrk="1" fontAlgn="auto" latinLnBrk="0" hangingPunct="1">
              <a:spcBef>
                <a:spcPts val="0"/>
              </a:spcBef>
              <a:spcAft>
                <a:spcPts val="0"/>
              </a:spcAft>
              <a:defRPr kumimoji="0" sz="1400">
                <a:solidFill>
                  <a:schemeClr val="tx2"/>
                </a:solidFill>
                <a:latin typeface="+mn-lt"/>
              </a:defRPr>
            </a:lvl1pPr>
          </a:lstStyle>
          <a:p>
            <a:pPr>
              <a:defRPr/>
            </a:pPr>
            <a:fld id="{E7E577F5-4960-457D-9EA8-CB7DDC6327C0}" type="datetimeFigureOut">
              <a:rPr lang="en-US"/>
              <a:pPr>
                <a:defRPr/>
              </a:pPr>
              <a:t>2/6/2014</a:t>
            </a:fld>
            <a:endParaRPr lang="en-US" dirty="0"/>
          </a:p>
        </p:txBody>
      </p:sp>
      <p:sp>
        <p:nvSpPr>
          <p:cNvPr id="3" name="Footer Placeholder 2"/>
          <p:cNvSpPr>
            <a:spLocks noGrp="1"/>
          </p:cNvSpPr>
          <p:nvPr>
            <p:ph type="ftr" sz="quarter" idx="3"/>
          </p:nvPr>
        </p:nvSpPr>
        <p:spPr>
          <a:xfrm>
            <a:off x="2898775" y="6356350"/>
            <a:ext cx="3505200" cy="365125"/>
          </a:xfrm>
          <a:prstGeom prst="rect">
            <a:avLst/>
          </a:prstGeom>
        </p:spPr>
        <p:txBody>
          <a:bodyPr vert="horz"/>
          <a:lstStyle>
            <a:lvl1pPr algn="r" eaLnBrk="1" fontAlgn="auto" latinLnBrk="0" hangingPunct="1">
              <a:spcBef>
                <a:spcPts val="0"/>
              </a:spcBef>
              <a:spcAft>
                <a:spcPts val="0"/>
              </a:spcAft>
              <a:defRPr kumimoji="0" sz="1400" dirty="0">
                <a:solidFill>
                  <a:schemeClr val="tx2"/>
                </a:solidFill>
                <a:latin typeface="+mn-lt"/>
              </a:defRPr>
            </a:lvl1pPr>
          </a:lstStyle>
          <a:p>
            <a:pPr>
              <a:defRPr/>
            </a:pPr>
            <a:endParaRPr lang="en-US"/>
          </a:p>
        </p:txBody>
      </p:sp>
      <p:sp>
        <p:nvSpPr>
          <p:cNvPr id="23" name="Slide Number Placeholder 22"/>
          <p:cNvSpPr>
            <a:spLocks noGrp="1"/>
          </p:cNvSpPr>
          <p:nvPr>
            <p:ph type="sldNum" sz="quarter" idx="4"/>
          </p:nvPr>
        </p:nvSpPr>
        <p:spPr>
          <a:xfrm>
            <a:off x="612775" y="6356350"/>
            <a:ext cx="1981200" cy="365125"/>
          </a:xfrm>
          <a:prstGeom prst="rect">
            <a:avLst/>
          </a:prstGeom>
        </p:spPr>
        <p:txBody>
          <a:bodyPr vert="horz"/>
          <a:lstStyle>
            <a:lvl1pPr algn="l" eaLnBrk="1" fontAlgn="auto" latinLnBrk="0" hangingPunct="1">
              <a:spcBef>
                <a:spcPts val="0"/>
              </a:spcBef>
              <a:spcAft>
                <a:spcPts val="0"/>
              </a:spcAft>
              <a:defRPr kumimoji="0" sz="1400">
                <a:solidFill>
                  <a:schemeClr val="tx2"/>
                </a:solidFill>
                <a:latin typeface="+mn-lt"/>
              </a:defRPr>
            </a:lvl1pPr>
          </a:lstStyle>
          <a:p>
            <a:pPr>
              <a:defRPr/>
            </a:pPr>
            <a:fld id="{BBE14E13-4959-448A-ABD4-42DB584BB9E7}" type="slidenum">
              <a:rPr lang="en-US"/>
              <a:pPr>
                <a:defRPr/>
              </a:pPr>
              <a:t>‹#›</a:t>
            </a:fld>
            <a:endParaRPr lang="en-US" dirty="0"/>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a:lstStyle/>
          <a:p>
            <a:pPr fontAlgn="auto">
              <a:spcBef>
                <a:spcPts val="0"/>
              </a:spcBef>
              <a:spcAft>
                <a:spcPts val="0"/>
              </a:spcAft>
              <a:defRPr/>
            </a:pPr>
            <a:endParaRPr lang="en-US" dirty="0">
              <a:latin typeface="+mn-lt"/>
            </a:endParaRPr>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a:lstStyle/>
          <a:p>
            <a:pPr fontAlgn="auto">
              <a:spcBef>
                <a:spcPts val="0"/>
              </a:spcBef>
              <a:spcAft>
                <a:spcPts val="0"/>
              </a:spcAft>
              <a:defRPr/>
            </a:pPr>
            <a:endParaRPr lang="en-US" dirty="0">
              <a:latin typeface="+mn-lt"/>
            </a:endParaRPr>
          </a:p>
        </p:txBody>
      </p:sp>
      <p:sp>
        <p:nvSpPr>
          <p:cNvPr id="10" name="Isosceles Triangle 9"/>
          <p:cNvSpPr>
            <a:spLocks noChangeAspect="1"/>
          </p:cNvSpPr>
          <p:nvPr/>
        </p:nvSpPr>
        <p:spPr>
          <a:xfrm rot="5400000">
            <a:off x="419100" y="6467475"/>
            <a:ext cx="190500" cy="120650"/>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spTree>
  </p:cSld>
  <p:clrMap bg1="lt1" tx1="dk1" bg2="lt2" tx2="dk2" accent1="accent1" accent2="accent2" accent3="accent3" accent4="accent4" accent5="accent5" accent6="accent6" hlink="hlink" folHlink="folHlink"/>
  <p:sldLayoutIdLst>
    <p:sldLayoutId id="2147483952" r:id="rId1"/>
    <p:sldLayoutId id="2147483948" r:id="rId2"/>
    <p:sldLayoutId id="2147483953" r:id="rId3"/>
    <p:sldLayoutId id="2147483949" r:id="rId4"/>
    <p:sldLayoutId id="2147483950" r:id="rId5"/>
    <p:sldLayoutId id="2147483954" r:id="rId6"/>
    <p:sldLayoutId id="2147483955" r:id="rId7"/>
    <p:sldLayoutId id="2147483956" r:id="rId8"/>
    <p:sldLayoutId id="2147483951" r:id="rId9"/>
    <p:sldLayoutId id="2147483957" r:id="rId10"/>
  </p:sldLayoutIdLst>
  <p:txStyles>
    <p:titleStyle>
      <a:lvl1pPr algn="l" rtl="0" eaLnBrk="0" fontAlgn="base" hangingPunct="0">
        <a:spcBef>
          <a:spcPct val="0"/>
        </a:spcBef>
        <a:spcAft>
          <a:spcPct val="0"/>
        </a:spcAft>
        <a:defRPr sz="3200" kern="1200">
          <a:solidFill>
            <a:schemeClr val="tx2"/>
          </a:solidFill>
          <a:latin typeface="+mj-lt"/>
          <a:ea typeface="+mj-ea"/>
          <a:cs typeface="+mj-cs"/>
        </a:defRPr>
      </a:lvl1pPr>
      <a:lvl2pPr algn="l" rtl="0" eaLnBrk="0" fontAlgn="base" hangingPunct="0">
        <a:spcBef>
          <a:spcPct val="0"/>
        </a:spcBef>
        <a:spcAft>
          <a:spcPct val="0"/>
        </a:spcAft>
        <a:defRPr sz="3200">
          <a:solidFill>
            <a:schemeClr val="tx2"/>
          </a:solidFill>
          <a:latin typeface="Bookman Old Style" pitchFamily="18" charset="0"/>
        </a:defRPr>
      </a:lvl2pPr>
      <a:lvl3pPr algn="l" rtl="0" eaLnBrk="0" fontAlgn="base" hangingPunct="0">
        <a:spcBef>
          <a:spcPct val="0"/>
        </a:spcBef>
        <a:spcAft>
          <a:spcPct val="0"/>
        </a:spcAft>
        <a:defRPr sz="3200">
          <a:solidFill>
            <a:schemeClr val="tx2"/>
          </a:solidFill>
          <a:latin typeface="Bookman Old Style" pitchFamily="18" charset="0"/>
        </a:defRPr>
      </a:lvl3pPr>
      <a:lvl4pPr algn="l" rtl="0" eaLnBrk="0" fontAlgn="base" hangingPunct="0">
        <a:spcBef>
          <a:spcPct val="0"/>
        </a:spcBef>
        <a:spcAft>
          <a:spcPct val="0"/>
        </a:spcAft>
        <a:defRPr sz="3200">
          <a:solidFill>
            <a:schemeClr val="tx2"/>
          </a:solidFill>
          <a:latin typeface="Bookman Old Style" pitchFamily="18" charset="0"/>
        </a:defRPr>
      </a:lvl4pPr>
      <a:lvl5pPr algn="l" rtl="0" eaLnBrk="0" fontAlgn="base" hangingPunct="0">
        <a:spcBef>
          <a:spcPct val="0"/>
        </a:spcBef>
        <a:spcAft>
          <a:spcPct val="0"/>
        </a:spcAft>
        <a:defRPr sz="3200">
          <a:solidFill>
            <a:schemeClr val="tx2"/>
          </a:solidFill>
          <a:latin typeface="Bookman Old Style" pitchFamily="18" charset="0"/>
        </a:defRPr>
      </a:lvl5pPr>
      <a:lvl6pPr marL="457200" algn="l" rtl="0" fontAlgn="base">
        <a:spcBef>
          <a:spcPct val="0"/>
        </a:spcBef>
        <a:spcAft>
          <a:spcPct val="0"/>
        </a:spcAft>
        <a:defRPr sz="3200">
          <a:solidFill>
            <a:schemeClr val="tx2"/>
          </a:solidFill>
          <a:latin typeface="Bookman Old Style" pitchFamily="18" charset="0"/>
        </a:defRPr>
      </a:lvl6pPr>
      <a:lvl7pPr marL="914400" algn="l" rtl="0" fontAlgn="base">
        <a:spcBef>
          <a:spcPct val="0"/>
        </a:spcBef>
        <a:spcAft>
          <a:spcPct val="0"/>
        </a:spcAft>
        <a:defRPr sz="3200">
          <a:solidFill>
            <a:schemeClr val="tx2"/>
          </a:solidFill>
          <a:latin typeface="Bookman Old Style" pitchFamily="18" charset="0"/>
        </a:defRPr>
      </a:lvl7pPr>
      <a:lvl8pPr marL="1371600" algn="l" rtl="0" fontAlgn="base">
        <a:spcBef>
          <a:spcPct val="0"/>
        </a:spcBef>
        <a:spcAft>
          <a:spcPct val="0"/>
        </a:spcAft>
        <a:defRPr sz="3200">
          <a:solidFill>
            <a:schemeClr val="tx2"/>
          </a:solidFill>
          <a:latin typeface="Bookman Old Style" pitchFamily="18" charset="0"/>
        </a:defRPr>
      </a:lvl8pPr>
      <a:lvl9pPr marL="1828800" algn="l" rtl="0" fontAlgn="base">
        <a:spcBef>
          <a:spcPct val="0"/>
        </a:spcBef>
        <a:spcAft>
          <a:spcPct val="0"/>
        </a:spcAft>
        <a:defRPr sz="3200">
          <a:solidFill>
            <a:schemeClr val="tx2"/>
          </a:solidFill>
          <a:latin typeface="Bookman Old Style" pitchFamily="18" charset="0"/>
        </a:defRPr>
      </a:lvl9pPr>
    </p:titleStyle>
    <p:bodyStyle>
      <a:lvl1pPr marL="273050" indent="-273050" algn="l" rtl="0" eaLnBrk="0" fontAlgn="base" hangingPunct="0">
        <a:spcBef>
          <a:spcPts val="600"/>
        </a:spcBef>
        <a:spcAft>
          <a:spcPct val="0"/>
        </a:spcAft>
        <a:buClr>
          <a:schemeClr val="accent1"/>
        </a:buClr>
        <a:buSzPct val="76000"/>
        <a:buFont typeface="Wingdings 3" pitchFamily="18" charset="2"/>
        <a:buChar char=""/>
        <a:defRPr sz="2600" kern="1200">
          <a:solidFill>
            <a:schemeClr val="tx1"/>
          </a:solidFill>
          <a:latin typeface="+mn-lt"/>
          <a:ea typeface="+mn-ea"/>
          <a:cs typeface="+mn-cs"/>
        </a:defRPr>
      </a:lvl1pPr>
      <a:lvl2pPr marL="547688" indent="-273050" algn="l" rtl="0" eaLnBrk="0" fontAlgn="base" hangingPunct="0">
        <a:spcBef>
          <a:spcPts val="500"/>
        </a:spcBef>
        <a:spcAft>
          <a:spcPct val="0"/>
        </a:spcAft>
        <a:buClr>
          <a:schemeClr val="accent2"/>
        </a:buClr>
        <a:buSzPct val="76000"/>
        <a:buFont typeface="Wingdings 3" pitchFamily="18" charset="2"/>
        <a:buChar char=""/>
        <a:defRPr sz="2300" kern="1200">
          <a:solidFill>
            <a:schemeClr val="tx2"/>
          </a:solidFill>
          <a:latin typeface="+mn-lt"/>
          <a:ea typeface="+mn-ea"/>
          <a:cs typeface="+mn-cs"/>
        </a:defRPr>
      </a:lvl2pPr>
      <a:lvl3pPr marL="822325" indent="-228600" algn="l" rtl="0" eaLnBrk="0" fontAlgn="base" hangingPunct="0">
        <a:spcBef>
          <a:spcPts val="500"/>
        </a:spcBef>
        <a:spcAft>
          <a:spcPct val="0"/>
        </a:spcAft>
        <a:buClr>
          <a:srgbClr val="BCBCBC"/>
        </a:buClr>
        <a:buSzPct val="76000"/>
        <a:buFont typeface="Wingdings 3" pitchFamily="18" charset="2"/>
        <a:buChar char=""/>
        <a:defRPr sz="2000" kern="1200">
          <a:solidFill>
            <a:schemeClr val="tx1"/>
          </a:solidFill>
          <a:latin typeface="+mn-lt"/>
          <a:ea typeface="+mn-ea"/>
          <a:cs typeface="+mn-cs"/>
        </a:defRPr>
      </a:lvl3pPr>
      <a:lvl4pPr marL="1096963" indent="-228600" algn="l" rtl="0" eaLnBrk="0" fontAlgn="base" hangingPunct="0">
        <a:spcBef>
          <a:spcPts val="400"/>
        </a:spcBef>
        <a:spcAft>
          <a:spcPct val="0"/>
        </a:spcAft>
        <a:buClr>
          <a:srgbClr val="8BA2B4"/>
        </a:buClr>
        <a:buSzPct val="70000"/>
        <a:buFont typeface="Wingdings" pitchFamily="2" charset="2"/>
        <a:buChar char=""/>
        <a:defRPr sz="2000" kern="1200">
          <a:solidFill>
            <a:schemeClr val="tx1"/>
          </a:solidFill>
          <a:latin typeface="+mn-lt"/>
          <a:ea typeface="+mn-ea"/>
          <a:cs typeface="+mn-cs"/>
        </a:defRPr>
      </a:lvl4pPr>
      <a:lvl5pPr marL="1371600" indent="-228600" algn="l" rtl="0" eaLnBrk="0" fontAlgn="base" hangingPunct="0">
        <a:spcBef>
          <a:spcPts val="300"/>
        </a:spcBef>
        <a:spcAft>
          <a:spcPct val="0"/>
        </a:spcAft>
        <a:buClr>
          <a:schemeClr val="accent2"/>
        </a:buClr>
        <a:buSzPct val="70000"/>
        <a:buFont typeface="Wingdings" pitchFamily="2" charset="2"/>
        <a:buChar char=""/>
        <a:defRPr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javascript:PopImage('IMG_218','http://images.books24x7.com/bookimages/id_10469/fig18_11_0.jpg','753','771')"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javascript:PopImage('IMG_210','http://images.books24x7.com/bookimages/id_10469/fig18_03_0.jpg','526','522')"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hyperlink" Target="javascript:PopImage('IMG_208','http://images.books24x7.com/bookimages/id_10469/fig18_01_0.jpg','499','520')"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hyperlink" Target="javascript:PopImage('IMG_208','http://images.books24x7.com/bookimages/id_10469/fig18_01_0.jpg','499','520')"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hyperlink" Target="javascript:PopImage('IMG_209','http://images.books24x7.com/bookimages/id_10469/fig18_02_0.jpg','904','987')"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15.emf"/><Relationship Id="rId4" Type="http://schemas.openxmlformats.org/officeDocument/2006/relationships/oleObject" Target="../embeddings/Microsoft_Word_97_-_2003_Document1.doc"/></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2.xml"/><Relationship Id="rId1" Type="http://schemas.openxmlformats.org/officeDocument/2006/relationships/vmlDrawing" Target="../drawings/vmlDrawing2.vml"/><Relationship Id="rId5" Type="http://schemas.openxmlformats.org/officeDocument/2006/relationships/image" Target="../media/image16.emf"/><Relationship Id="rId4" Type="http://schemas.openxmlformats.org/officeDocument/2006/relationships/oleObject" Target="../embeddings/Microsoft_Word_97_-_2003_Document2.doc"/></Relationships>
</file>

<file path=ppt/slides/_rels/slide54.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2.xml"/><Relationship Id="rId1" Type="http://schemas.openxmlformats.org/officeDocument/2006/relationships/vmlDrawing" Target="../drawings/vmlDrawing3.vml"/><Relationship Id="rId4" Type="http://schemas.openxmlformats.org/officeDocument/2006/relationships/image" Target="../media/image17.wmf"/></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hyperlink" Target="javascript:PopImage('IMG_213','http://images.books24x7.com/bookimages/id_10469/fig18_06_0.jpg','477','444')" TargetMode="External"/><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pPr eaLnBrk="1" fontAlgn="auto" hangingPunct="1">
              <a:spcAft>
                <a:spcPts val="0"/>
              </a:spcAft>
              <a:defRPr/>
            </a:pPr>
            <a:r>
              <a:rPr lang="en-GB" dirty="0" smtClean="0">
                <a:latin typeface="+mn-lt"/>
              </a:rPr>
              <a:t>Clustering Technologies</a:t>
            </a:r>
            <a:endParaRPr lang="en-US" dirty="0">
              <a:latin typeface="+mn-lt"/>
            </a:endParaRPr>
          </a:p>
        </p:txBody>
      </p:sp>
      <p:sp>
        <p:nvSpPr>
          <p:cNvPr id="3" name="Subtitle 2"/>
          <p:cNvSpPr>
            <a:spLocks noGrp="1"/>
          </p:cNvSpPr>
          <p:nvPr>
            <p:ph type="subTitle" idx="1"/>
          </p:nvPr>
        </p:nvSpPr>
        <p:spPr>
          <a:xfrm>
            <a:off x="1000125" y="714375"/>
            <a:ext cx="6480175" cy="1752600"/>
          </a:xfrm>
        </p:spPr>
        <p:txBody>
          <a:bodyPr>
            <a:normAutofit/>
          </a:bodyPr>
          <a:lstStyle/>
          <a:p>
            <a:pPr eaLnBrk="1" fontAlgn="auto" hangingPunct="1">
              <a:spcAft>
                <a:spcPts val="0"/>
              </a:spcAft>
              <a:buFont typeface="Wingdings 3"/>
              <a:buNone/>
              <a:defRPr/>
            </a:pPr>
            <a:r>
              <a:rPr lang="en-GB" dirty="0" smtClean="0">
                <a:latin typeface="+mn-lt"/>
              </a:rPr>
              <a:t>MSc Computer Networks</a:t>
            </a:r>
          </a:p>
          <a:p>
            <a:pPr eaLnBrk="1" fontAlgn="auto" hangingPunct="1">
              <a:spcAft>
                <a:spcPts val="0"/>
              </a:spcAft>
              <a:buFont typeface="Wingdings 3"/>
              <a:buNone/>
              <a:defRPr/>
            </a:pPr>
            <a:r>
              <a:rPr lang="en-GB" dirty="0" smtClean="0">
                <a:latin typeface="+mn-lt"/>
              </a:rPr>
              <a:t>Network Operating Systems</a:t>
            </a:r>
          </a:p>
          <a:p>
            <a:pPr eaLnBrk="1" fontAlgn="auto" hangingPunct="1">
              <a:spcAft>
                <a:spcPts val="0"/>
              </a:spcAft>
              <a:buFont typeface="Wingdings 3"/>
              <a:buNone/>
              <a:defRPr/>
            </a:pPr>
            <a:r>
              <a:rPr lang="en-GB" dirty="0" smtClean="0">
                <a:latin typeface="+mn-lt"/>
              </a:rPr>
              <a:t>Lee Cobley and </a:t>
            </a:r>
            <a:r>
              <a:rPr lang="en-GB" smtClean="0">
                <a:latin typeface="+mn-lt"/>
              </a:rPr>
              <a:t>Tim Bashford</a:t>
            </a:r>
            <a:endParaRPr lang="en-US" dirty="0">
              <a:latin typeface="+mn-lt"/>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625" y="0"/>
            <a:ext cx="8229600" cy="990600"/>
          </a:xfrm>
        </p:spPr>
        <p:txBody>
          <a:bodyPr>
            <a:normAutofit/>
          </a:bodyPr>
          <a:lstStyle/>
          <a:p>
            <a:pPr algn="ctr" eaLnBrk="1" fontAlgn="auto" hangingPunct="1">
              <a:spcAft>
                <a:spcPts val="0"/>
              </a:spcAft>
              <a:defRPr/>
            </a:pPr>
            <a:r>
              <a:rPr lang="en-GB" b="1" dirty="0" smtClean="0">
                <a:latin typeface="+mn-lt"/>
                <a:cs typeface="Arial" pitchFamily="34" charset="0"/>
              </a:rPr>
              <a:t>Windows 2003 Clustering Technologies.</a:t>
            </a:r>
            <a:endParaRPr lang="en-US" b="1" dirty="0">
              <a:latin typeface="+mn-lt"/>
              <a:cs typeface="Arial" pitchFamily="34" charset="0"/>
            </a:endParaRPr>
          </a:p>
        </p:txBody>
      </p:sp>
      <p:sp>
        <p:nvSpPr>
          <p:cNvPr id="12291" name="Content Placeholder 3"/>
          <p:cNvSpPr>
            <a:spLocks noGrp="1"/>
          </p:cNvSpPr>
          <p:nvPr>
            <p:ph sz="quarter" idx="1"/>
          </p:nvPr>
        </p:nvSpPr>
        <p:spPr>
          <a:xfrm>
            <a:off x="500063" y="1357313"/>
            <a:ext cx="8229600" cy="4937125"/>
          </a:xfrm>
        </p:spPr>
        <p:txBody>
          <a:bodyPr/>
          <a:lstStyle/>
          <a:p>
            <a:pPr eaLnBrk="1" hangingPunct="1"/>
            <a:r>
              <a:rPr lang="en-US" smtClean="0"/>
              <a:t>Overview of Clustering Technologies.</a:t>
            </a:r>
          </a:p>
          <a:p>
            <a:pPr eaLnBrk="1" hangingPunct="1"/>
            <a:r>
              <a:rPr lang="en-GB" smtClean="0"/>
              <a:t>Cluster Modes.</a:t>
            </a:r>
          </a:p>
          <a:p>
            <a:pPr eaLnBrk="1" hangingPunct="1"/>
            <a:r>
              <a:rPr lang="en-GB" smtClean="0"/>
              <a:t>Clustering Strategies</a:t>
            </a:r>
          </a:p>
          <a:p>
            <a:pPr eaLnBrk="1" hangingPunct="1"/>
            <a:r>
              <a:rPr lang="en-GB" smtClean="0"/>
              <a:t>Cluster Organisation</a:t>
            </a:r>
          </a:p>
          <a:p>
            <a:pPr eaLnBrk="1" hangingPunct="1"/>
            <a:r>
              <a:rPr lang="en-GB" smtClean="0"/>
              <a:t>Cluster Configurations &amp; Architecture.</a:t>
            </a:r>
          </a:p>
          <a:p>
            <a:pPr eaLnBrk="1" hangingPunct="1"/>
            <a:r>
              <a:rPr lang="en-GB" smtClean="0"/>
              <a:t>Setting up a Server Cluster to host high availability Applications.</a:t>
            </a:r>
          </a:p>
          <a:p>
            <a:pPr eaLnBrk="1" hangingPunct="1"/>
            <a:r>
              <a:rPr lang="en-GB" smtClean="0"/>
              <a:t>Setting up a Network Load Balancing Cluster</a:t>
            </a:r>
          </a:p>
          <a:p>
            <a:pPr eaLnBrk="1" hangingPunct="1"/>
            <a:endParaRPr lang="en-GB" smtClean="0"/>
          </a:p>
          <a:p>
            <a:pPr eaLnBrk="1" hangingPunct="1"/>
            <a:endParaRPr lang="en-US" smtClean="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Content Placeholder 2"/>
          <p:cNvSpPr>
            <a:spLocks noGrp="1"/>
          </p:cNvSpPr>
          <p:nvPr>
            <p:ph sz="quarter" idx="1"/>
          </p:nvPr>
        </p:nvSpPr>
        <p:spPr>
          <a:xfrm>
            <a:off x="357188" y="1143000"/>
            <a:ext cx="8643937" cy="4937125"/>
          </a:xfrm>
        </p:spPr>
        <p:txBody>
          <a:bodyPr/>
          <a:lstStyle/>
          <a:p>
            <a:pPr eaLnBrk="1" hangingPunct="1"/>
            <a:r>
              <a:rPr lang="en-GB" sz="2000" b="1" i="1" dirty="0" err="1" smtClean="0"/>
              <a:t>Pfister</a:t>
            </a:r>
            <a:r>
              <a:rPr lang="en-GB" sz="2000" dirty="0" smtClean="0"/>
              <a:t> defines a cluster as “a parallel or distributed system that consists of a collection of interconnected whole computers that is utilised as a single, unified computing resource.</a:t>
            </a:r>
          </a:p>
          <a:p>
            <a:pPr eaLnBrk="1" hangingPunct="1"/>
            <a:endParaRPr lang="en-GB" sz="2000" dirty="0" smtClean="0"/>
          </a:p>
          <a:p>
            <a:pPr eaLnBrk="1" hangingPunct="1"/>
            <a:r>
              <a:rPr lang="en-GB" sz="2000" dirty="0" smtClean="0"/>
              <a:t>In a cluster, servers are physically connected together via a network, they may or may not also share access to storage devices.</a:t>
            </a:r>
          </a:p>
          <a:p>
            <a:pPr eaLnBrk="1" hangingPunct="1"/>
            <a:endParaRPr lang="en-GB" sz="2000" dirty="0" smtClean="0"/>
          </a:p>
          <a:p>
            <a:pPr eaLnBrk="1" hangingPunct="1"/>
            <a:r>
              <a:rPr lang="en-GB" sz="2000" dirty="0" smtClean="0"/>
              <a:t>Each server connected in a cluster is referred to as a node.</a:t>
            </a:r>
          </a:p>
          <a:p>
            <a:pPr eaLnBrk="1" hangingPunct="1">
              <a:buFont typeface="Wingdings 3" pitchFamily="18" charset="2"/>
              <a:buNone/>
            </a:pPr>
            <a:r>
              <a:rPr lang="en-GB" sz="2000" dirty="0" smtClean="0"/>
              <a:t>  </a:t>
            </a:r>
          </a:p>
          <a:p>
            <a:pPr eaLnBrk="1" hangingPunct="1"/>
            <a:r>
              <a:rPr lang="en-GB" sz="2000" dirty="0" smtClean="0"/>
              <a:t>Nodes are interconnected and work together, appearing as a single unit, to provide high availability to critical resources (email, internet, database servers, etc).</a:t>
            </a:r>
          </a:p>
          <a:p>
            <a:pPr eaLnBrk="1" hangingPunct="1"/>
            <a:endParaRPr lang="en-GB" sz="2000" dirty="0" smtClean="0"/>
          </a:p>
          <a:p>
            <a:pPr eaLnBrk="1" hangingPunct="1"/>
            <a:r>
              <a:rPr lang="en-GB" sz="2000" dirty="0" smtClean="0"/>
              <a:t>Clustering technologies used when preparing and deploying server clusters.</a:t>
            </a:r>
          </a:p>
          <a:p>
            <a:pPr eaLnBrk="1" hangingPunct="1">
              <a:buFont typeface="Wingdings 3" pitchFamily="18" charset="2"/>
              <a:buNone/>
            </a:pPr>
            <a:endParaRPr lang="en-GB" sz="2000" dirty="0" smtClean="0"/>
          </a:p>
          <a:p>
            <a:pPr eaLnBrk="1" hangingPunct="1"/>
            <a:endParaRPr lang="en-US" sz="2000" dirty="0" smtClean="0"/>
          </a:p>
        </p:txBody>
      </p:sp>
      <p:sp>
        <p:nvSpPr>
          <p:cNvPr id="5" name="Title 1"/>
          <p:cNvSpPr>
            <a:spLocks noGrp="1"/>
          </p:cNvSpPr>
          <p:nvPr>
            <p:ph type="title"/>
          </p:nvPr>
        </p:nvSpPr>
        <p:spPr>
          <a:xfrm>
            <a:off x="500063" y="0"/>
            <a:ext cx="8229600" cy="990600"/>
          </a:xfrm>
        </p:spPr>
        <p:txBody>
          <a:bodyPr>
            <a:normAutofit fontScale="90000"/>
          </a:bodyPr>
          <a:lstStyle/>
          <a:p>
            <a:pPr algn="ctr" eaLnBrk="1" fontAlgn="auto" hangingPunct="1">
              <a:spcAft>
                <a:spcPts val="0"/>
              </a:spcAft>
              <a:defRPr/>
            </a:pPr>
            <a:r>
              <a:rPr lang="en-GB" b="1" dirty="0" smtClean="0">
                <a:latin typeface="+mn-lt"/>
                <a:cs typeface="Arial" pitchFamily="34" charset="0"/>
              </a:rPr>
              <a:t>Microsoft Clustering Technologies – An overview</a:t>
            </a:r>
            <a:endParaRPr lang="en-US" b="1" dirty="0">
              <a:latin typeface="+mn-lt"/>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5361">
                                            <p:txEl>
                                              <p:pRg st="0" end="0"/>
                                            </p:txEl>
                                          </p:spTgt>
                                        </p:tgtEl>
                                        <p:attrNameLst>
                                          <p:attrName>style.visibility</p:attrName>
                                        </p:attrNameLst>
                                      </p:cBhvr>
                                      <p:to>
                                        <p:strVal val="visible"/>
                                      </p:to>
                                    </p:set>
                                    <p:anim calcmode="lin" valueType="num">
                                      <p:cBhvr additive="base">
                                        <p:cTn id="7" dur="500" fill="hold"/>
                                        <p:tgtEl>
                                          <p:spTgt spid="1536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536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5361">
                                            <p:txEl>
                                              <p:pRg st="2" end="2"/>
                                            </p:txEl>
                                          </p:spTgt>
                                        </p:tgtEl>
                                        <p:attrNameLst>
                                          <p:attrName>style.visibility</p:attrName>
                                        </p:attrNameLst>
                                      </p:cBhvr>
                                      <p:to>
                                        <p:strVal val="visible"/>
                                      </p:to>
                                    </p:set>
                                    <p:anim calcmode="lin" valueType="num">
                                      <p:cBhvr additive="base">
                                        <p:cTn id="13" dur="500" fill="hold"/>
                                        <p:tgtEl>
                                          <p:spTgt spid="15361">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536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5361">
                                            <p:txEl>
                                              <p:pRg st="4" end="4"/>
                                            </p:txEl>
                                          </p:spTgt>
                                        </p:tgtEl>
                                        <p:attrNameLst>
                                          <p:attrName>style.visibility</p:attrName>
                                        </p:attrNameLst>
                                      </p:cBhvr>
                                      <p:to>
                                        <p:strVal val="visible"/>
                                      </p:to>
                                    </p:set>
                                    <p:anim calcmode="lin" valueType="num">
                                      <p:cBhvr additive="base">
                                        <p:cTn id="19" dur="500" fill="hold"/>
                                        <p:tgtEl>
                                          <p:spTgt spid="15361">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536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5361">
                                            <p:txEl>
                                              <p:pRg st="6" end="6"/>
                                            </p:txEl>
                                          </p:spTgt>
                                        </p:tgtEl>
                                        <p:attrNameLst>
                                          <p:attrName>style.visibility</p:attrName>
                                        </p:attrNameLst>
                                      </p:cBhvr>
                                      <p:to>
                                        <p:strVal val="visible"/>
                                      </p:to>
                                    </p:set>
                                    <p:anim calcmode="lin" valueType="num">
                                      <p:cBhvr additive="base">
                                        <p:cTn id="25" dur="500" fill="hold"/>
                                        <p:tgtEl>
                                          <p:spTgt spid="15361">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5361">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5361">
                                            <p:txEl>
                                              <p:pRg st="8" end="8"/>
                                            </p:txEl>
                                          </p:spTgt>
                                        </p:tgtEl>
                                        <p:attrNameLst>
                                          <p:attrName>style.visibility</p:attrName>
                                        </p:attrNameLst>
                                      </p:cBhvr>
                                      <p:to>
                                        <p:strVal val="visible"/>
                                      </p:to>
                                    </p:set>
                                    <p:anim calcmode="lin" valueType="num">
                                      <p:cBhvr additive="base">
                                        <p:cTn id="31" dur="500" fill="hold"/>
                                        <p:tgtEl>
                                          <p:spTgt spid="15361">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5361">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Content Placeholder 2"/>
          <p:cNvSpPr>
            <a:spLocks noGrp="1"/>
          </p:cNvSpPr>
          <p:nvPr>
            <p:ph sz="quarter" idx="1"/>
          </p:nvPr>
        </p:nvSpPr>
        <p:spPr>
          <a:xfrm>
            <a:off x="285750" y="1143000"/>
            <a:ext cx="8643938" cy="857250"/>
          </a:xfrm>
        </p:spPr>
        <p:txBody>
          <a:bodyPr/>
          <a:lstStyle/>
          <a:p>
            <a:pPr eaLnBrk="1" hangingPunct="1"/>
            <a:r>
              <a:rPr lang="en-GB" sz="1900" dirty="0" smtClean="0"/>
              <a:t>Microsoft Clustering services allow administrators to </a:t>
            </a:r>
          </a:p>
          <a:p>
            <a:pPr eaLnBrk="1" hangingPunct="1">
              <a:buFont typeface="Wingdings 3" pitchFamily="18" charset="2"/>
              <a:buNone/>
            </a:pPr>
            <a:r>
              <a:rPr lang="en-GB" sz="1900" dirty="0" smtClean="0"/>
              <a:t>	manage a multi-node cluster as a single system.</a:t>
            </a:r>
          </a:p>
          <a:p>
            <a:pPr eaLnBrk="1" hangingPunct="1"/>
            <a:endParaRPr lang="en-GB" sz="1900" dirty="0" smtClean="0"/>
          </a:p>
          <a:p>
            <a:pPr eaLnBrk="1" hangingPunct="1"/>
            <a:r>
              <a:rPr lang="en-GB" sz="1900" dirty="0" smtClean="0"/>
              <a:t>Users access the cluster as a single system; they are </a:t>
            </a:r>
          </a:p>
          <a:p>
            <a:pPr eaLnBrk="1" hangingPunct="1">
              <a:buFont typeface="Wingdings 3" pitchFamily="18" charset="2"/>
              <a:buNone/>
            </a:pPr>
            <a:r>
              <a:rPr lang="en-GB" sz="1900" dirty="0" smtClean="0"/>
              <a:t>	given no indication that resources are clustered.  </a:t>
            </a:r>
          </a:p>
          <a:p>
            <a:pPr eaLnBrk="1" hangingPunct="1">
              <a:buFont typeface="Wingdings 3" pitchFamily="18" charset="2"/>
              <a:buNone/>
            </a:pPr>
            <a:endParaRPr lang="en-GB" sz="1900" dirty="0" smtClean="0"/>
          </a:p>
          <a:p>
            <a:pPr eaLnBrk="1" hangingPunct="1"/>
            <a:r>
              <a:rPr lang="en-GB" sz="1900" dirty="0" smtClean="0"/>
              <a:t>Resource failover is transparent; irrespective of whether the </a:t>
            </a:r>
          </a:p>
          <a:p>
            <a:pPr eaLnBrk="1" hangingPunct="1">
              <a:buNone/>
            </a:pPr>
            <a:r>
              <a:rPr lang="en-GB" sz="1900" dirty="0" smtClean="0"/>
              <a:t>    fault is hardware or software based. </a:t>
            </a:r>
          </a:p>
          <a:p>
            <a:pPr eaLnBrk="1" hangingPunct="1"/>
            <a:endParaRPr lang="en-GB" sz="1900" dirty="0" smtClean="0"/>
          </a:p>
          <a:p>
            <a:pPr eaLnBrk="1" hangingPunct="1"/>
            <a:r>
              <a:rPr lang="en-GB" sz="1900" dirty="0" smtClean="0"/>
              <a:t>May experience temporary degraded service, </a:t>
            </a:r>
          </a:p>
          <a:p>
            <a:pPr eaLnBrk="1" hangingPunct="1">
              <a:buFont typeface="Wingdings 3" pitchFamily="18" charset="2"/>
              <a:buNone/>
            </a:pPr>
            <a:r>
              <a:rPr lang="en-GB" sz="1900" dirty="0" smtClean="0"/>
              <a:t>	but will not completely lose access to the service.</a:t>
            </a:r>
          </a:p>
          <a:p>
            <a:pPr eaLnBrk="1" hangingPunct="1">
              <a:buFont typeface="Wingdings 3" pitchFamily="18" charset="2"/>
              <a:buNone/>
            </a:pPr>
            <a:endParaRPr lang="en-GB" sz="1900" dirty="0" smtClean="0"/>
          </a:p>
          <a:p>
            <a:pPr eaLnBrk="1" hangingPunct="1"/>
            <a:r>
              <a:rPr lang="en-GB" sz="1900" dirty="0" smtClean="0"/>
              <a:t>MSCS (Microsoft Cluster Services) first designed in Windows NT Server 4.0 O/S.  Substantially advanced in Microsoft Windows Server 2003 </a:t>
            </a:r>
            <a:r>
              <a:rPr lang="en-GB" sz="1900" dirty="0" err="1" smtClean="0"/>
              <a:t>Datacenter</a:t>
            </a:r>
            <a:r>
              <a:rPr lang="en-GB" sz="1900" dirty="0" smtClean="0"/>
              <a:t> and Enterprise editions and Windows 2008 Server O/S.</a:t>
            </a:r>
            <a:endParaRPr lang="en-US" sz="1900" dirty="0" smtClean="0"/>
          </a:p>
          <a:p>
            <a:pPr eaLnBrk="1" hangingPunct="1"/>
            <a:endParaRPr lang="en-GB" sz="1900" dirty="0" smtClean="0"/>
          </a:p>
          <a:p>
            <a:pPr eaLnBrk="1" hangingPunct="1">
              <a:buFont typeface="Wingdings 3" pitchFamily="18" charset="2"/>
              <a:buNone/>
            </a:pPr>
            <a:endParaRPr lang="en-GB" sz="1900" dirty="0" smtClean="0"/>
          </a:p>
        </p:txBody>
      </p:sp>
      <p:sp>
        <p:nvSpPr>
          <p:cNvPr id="4" name="Title 1"/>
          <p:cNvSpPr>
            <a:spLocks noGrp="1"/>
          </p:cNvSpPr>
          <p:nvPr>
            <p:ph type="title"/>
          </p:nvPr>
        </p:nvSpPr>
        <p:spPr>
          <a:xfrm>
            <a:off x="500063" y="0"/>
            <a:ext cx="8229600" cy="990600"/>
          </a:xfrm>
        </p:spPr>
        <p:txBody>
          <a:bodyPr>
            <a:normAutofit fontScale="90000"/>
          </a:bodyPr>
          <a:lstStyle/>
          <a:p>
            <a:pPr algn="ctr" eaLnBrk="1" fontAlgn="auto" hangingPunct="1">
              <a:spcAft>
                <a:spcPts val="0"/>
              </a:spcAft>
              <a:defRPr/>
            </a:pPr>
            <a:r>
              <a:rPr lang="en-GB" b="1" dirty="0" smtClean="0">
                <a:latin typeface="+mn-lt"/>
                <a:cs typeface="Arial" pitchFamily="34" charset="0"/>
              </a:rPr>
              <a:t>Microsoft Clustering Technologies – An overview</a:t>
            </a:r>
            <a:endParaRPr lang="en-US" b="1" dirty="0">
              <a:latin typeface="+mn-lt"/>
              <a:cs typeface="Arial" pitchFamily="34" charset="0"/>
            </a:endParaRPr>
          </a:p>
        </p:txBody>
      </p:sp>
      <p:pic>
        <p:nvPicPr>
          <p:cNvPr id="16387" name="Picture 18" descr="72948d17-9560-46e4-83b7-f695d853faa0"/>
          <p:cNvPicPr>
            <a:picLocks noChangeAspect="1" noChangeArrowheads="1"/>
          </p:cNvPicPr>
          <p:nvPr/>
        </p:nvPicPr>
        <p:blipFill>
          <a:blip r:embed="rId3"/>
          <a:srcRect/>
          <a:stretch>
            <a:fillRect/>
          </a:stretch>
        </p:blipFill>
        <p:spPr bwMode="auto">
          <a:xfrm>
            <a:off x="6786578" y="1357298"/>
            <a:ext cx="2116137" cy="3128962"/>
          </a:xfrm>
          <a:prstGeom prst="rect">
            <a:avLst/>
          </a:prstGeom>
          <a:noFill/>
          <a:ln w="9525">
            <a:noFill/>
            <a:miter lim="800000"/>
            <a:headEnd/>
            <a:tailEnd/>
          </a:ln>
        </p:spPr>
      </p:pic>
      <p:sp>
        <p:nvSpPr>
          <p:cNvPr id="16388" name="Rectangle 5"/>
          <p:cNvSpPr>
            <a:spLocks noChangeArrowheads="1"/>
          </p:cNvSpPr>
          <p:nvPr/>
        </p:nvSpPr>
        <p:spPr bwMode="auto">
          <a:xfrm>
            <a:off x="6643688" y="4572000"/>
            <a:ext cx="2214562" cy="830263"/>
          </a:xfrm>
          <a:prstGeom prst="rect">
            <a:avLst/>
          </a:prstGeom>
          <a:noFill/>
          <a:ln w="9525">
            <a:noFill/>
            <a:miter lim="800000"/>
            <a:headEnd/>
            <a:tailEnd/>
          </a:ln>
        </p:spPr>
        <p:txBody>
          <a:bodyPr>
            <a:spAutoFit/>
          </a:bodyPr>
          <a:lstStyle/>
          <a:p>
            <a:r>
              <a:rPr lang="en-GB" sz="1200" i="1">
                <a:latin typeface="Gill Sans MT" pitchFamily="34" charset="0"/>
              </a:rPr>
              <a:t>Fig: A typical network load balancing implementation using Microsoft clustering technologies</a:t>
            </a:r>
            <a:endParaRPr lang="en-US" sz="1200" i="1">
              <a:latin typeface="Gill Sans MT"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6385">
                                            <p:txEl>
                                              <p:pRg st="0" end="0"/>
                                            </p:txEl>
                                          </p:spTgt>
                                        </p:tgtEl>
                                        <p:attrNameLst>
                                          <p:attrName>style.visibility</p:attrName>
                                        </p:attrNameLst>
                                      </p:cBhvr>
                                      <p:to>
                                        <p:strVal val="visible"/>
                                      </p:to>
                                    </p:set>
                                    <p:anim calcmode="lin" valueType="num">
                                      <p:cBhvr additive="base">
                                        <p:cTn id="7" dur="500" fill="hold"/>
                                        <p:tgtEl>
                                          <p:spTgt spid="1638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638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6385">
                                            <p:txEl>
                                              <p:pRg st="1" end="1"/>
                                            </p:txEl>
                                          </p:spTgt>
                                        </p:tgtEl>
                                        <p:attrNameLst>
                                          <p:attrName>style.visibility</p:attrName>
                                        </p:attrNameLst>
                                      </p:cBhvr>
                                      <p:to>
                                        <p:strVal val="visible"/>
                                      </p:to>
                                    </p:set>
                                    <p:anim calcmode="lin" valueType="num">
                                      <p:cBhvr additive="base">
                                        <p:cTn id="11" dur="500" fill="hold"/>
                                        <p:tgtEl>
                                          <p:spTgt spid="16385">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638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16385">
                                            <p:txEl>
                                              <p:pRg st="3" end="3"/>
                                            </p:txEl>
                                          </p:spTgt>
                                        </p:tgtEl>
                                        <p:attrNameLst>
                                          <p:attrName>style.visibility</p:attrName>
                                        </p:attrNameLst>
                                      </p:cBhvr>
                                      <p:to>
                                        <p:strVal val="visible"/>
                                      </p:to>
                                    </p:set>
                                    <p:anim calcmode="lin" valueType="num">
                                      <p:cBhvr additive="base">
                                        <p:cTn id="17" dur="500" fill="hold"/>
                                        <p:tgtEl>
                                          <p:spTgt spid="16385">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16385">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16385">
                                            <p:txEl>
                                              <p:pRg st="4" end="4"/>
                                            </p:txEl>
                                          </p:spTgt>
                                        </p:tgtEl>
                                        <p:attrNameLst>
                                          <p:attrName>style.visibility</p:attrName>
                                        </p:attrNameLst>
                                      </p:cBhvr>
                                      <p:to>
                                        <p:strVal val="visible"/>
                                      </p:to>
                                    </p:set>
                                    <p:anim calcmode="lin" valueType="num">
                                      <p:cBhvr additive="base">
                                        <p:cTn id="21" dur="500" fill="hold"/>
                                        <p:tgtEl>
                                          <p:spTgt spid="16385">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1638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16385">
                                            <p:txEl>
                                              <p:pRg st="6" end="6"/>
                                            </p:txEl>
                                          </p:spTgt>
                                        </p:tgtEl>
                                        <p:attrNameLst>
                                          <p:attrName>style.visibility</p:attrName>
                                        </p:attrNameLst>
                                      </p:cBhvr>
                                      <p:to>
                                        <p:strVal val="visible"/>
                                      </p:to>
                                    </p:set>
                                    <p:anim calcmode="lin" valueType="num">
                                      <p:cBhvr additive="base">
                                        <p:cTn id="27" dur="500" fill="hold"/>
                                        <p:tgtEl>
                                          <p:spTgt spid="16385">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638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16385">
                                            <p:txEl>
                                              <p:pRg st="7" end="7"/>
                                            </p:txEl>
                                          </p:spTgt>
                                        </p:tgtEl>
                                        <p:attrNameLst>
                                          <p:attrName>style.visibility</p:attrName>
                                        </p:attrNameLst>
                                      </p:cBhvr>
                                      <p:to>
                                        <p:strVal val="visible"/>
                                      </p:to>
                                    </p:set>
                                    <p:anim calcmode="lin" valueType="num">
                                      <p:cBhvr additive="base">
                                        <p:cTn id="33" dur="500" fill="hold"/>
                                        <p:tgtEl>
                                          <p:spTgt spid="16385">
                                            <p:txEl>
                                              <p:pRg st="7" end="7"/>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1638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16385">
                                            <p:txEl>
                                              <p:pRg st="9" end="9"/>
                                            </p:txEl>
                                          </p:spTgt>
                                        </p:tgtEl>
                                        <p:attrNameLst>
                                          <p:attrName>style.visibility</p:attrName>
                                        </p:attrNameLst>
                                      </p:cBhvr>
                                      <p:to>
                                        <p:strVal val="visible"/>
                                      </p:to>
                                    </p:set>
                                    <p:anim calcmode="lin" valueType="num">
                                      <p:cBhvr additive="base">
                                        <p:cTn id="39" dur="500" fill="hold"/>
                                        <p:tgtEl>
                                          <p:spTgt spid="16385">
                                            <p:txEl>
                                              <p:pRg st="9" end="9"/>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16385">
                                            <p:txEl>
                                              <p:pRg st="9" end="9"/>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16385">
                                            <p:txEl>
                                              <p:pRg st="10" end="10"/>
                                            </p:txEl>
                                          </p:spTgt>
                                        </p:tgtEl>
                                        <p:attrNameLst>
                                          <p:attrName>style.visibility</p:attrName>
                                        </p:attrNameLst>
                                      </p:cBhvr>
                                      <p:to>
                                        <p:strVal val="visible"/>
                                      </p:to>
                                    </p:set>
                                    <p:anim calcmode="lin" valueType="num">
                                      <p:cBhvr additive="base">
                                        <p:cTn id="43" dur="500" fill="hold"/>
                                        <p:tgtEl>
                                          <p:spTgt spid="16385">
                                            <p:txEl>
                                              <p:pRg st="10" end="1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6385">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16387"/>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16388"/>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16385">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8"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Content Placeholder 2"/>
          <p:cNvSpPr>
            <a:spLocks noGrp="1"/>
          </p:cNvSpPr>
          <p:nvPr>
            <p:ph sz="quarter" idx="1"/>
          </p:nvPr>
        </p:nvSpPr>
        <p:spPr>
          <a:xfrm>
            <a:off x="428625" y="857250"/>
            <a:ext cx="8229600" cy="4937125"/>
          </a:xfrm>
        </p:spPr>
        <p:txBody>
          <a:bodyPr/>
          <a:lstStyle/>
          <a:p>
            <a:pPr eaLnBrk="1" hangingPunct="1">
              <a:buFont typeface="Wingdings 3" pitchFamily="18" charset="2"/>
              <a:buNone/>
            </a:pPr>
            <a:endParaRPr lang="en-GB" sz="1900" smtClean="0"/>
          </a:p>
          <a:p>
            <a:pPr eaLnBrk="1" hangingPunct="1"/>
            <a:r>
              <a:rPr lang="en-GB" sz="1900" smtClean="0"/>
              <a:t>The </a:t>
            </a:r>
            <a:r>
              <a:rPr lang="en-GB" sz="1900" b="1" smtClean="0"/>
              <a:t>Cluster Service </a:t>
            </a:r>
            <a:r>
              <a:rPr lang="en-GB" sz="1900" smtClean="0"/>
              <a:t>is one of two harmonious ‘clustering solutions’ available in Microsoft Clustering Technologies, the other being </a:t>
            </a:r>
            <a:r>
              <a:rPr lang="en-GB" sz="1900" b="1" smtClean="0"/>
              <a:t>Network Load Balancing (NLB).</a:t>
            </a:r>
          </a:p>
          <a:p>
            <a:pPr eaLnBrk="1" hangingPunct="1"/>
            <a:endParaRPr lang="en-GB" sz="1900" smtClean="0"/>
          </a:p>
          <a:p>
            <a:pPr eaLnBrk="1" hangingPunct="1"/>
            <a:r>
              <a:rPr lang="en-GB" sz="1900" smtClean="0"/>
              <a:t>Clustering technologies provide organisations with tangible benefits such as improved uptime, reduced system failure and the ability to produce scalable solutions.  </a:t>
            </a:r>
          </a:p>
          <a:p>
            <a:pPr eaLnBrk="1" hangingPunct="1"/>
            <a:endParaRPr lang="en-GB" sz="1900" smtClean="0"/>
          </a:p>
          <a:p>
            <a:pPr eaLnBrk="1" hangingPunct="1"/>
            <a:r>
              <a:rPr lang="en-GB" sz="1900" smtClean="0"/>
              <a:t>Designed to protect against application/service failure, system failure and site failure by </a:t>
            </a:r>
            <a:r>
              <a:rPr lang="en-GB" sz="1900" b="1" i="1" smtClean="0"/>
              <a:t>‘minimising single points of failure’.</a:t>
            </a:r>
          </a:p>
          <a:p>
            <a:pPr eaLnBrk="1" hangingPunct="1"/>
            <a:endParaRPr lang="en-GB" sz="1900" smtClean="0"/>
          </a:p>
          <a:p>
            <a:pPr eaLnBrk="1" hangingPunct="1"/>
            <a:r>
              <a:rPr lang="en-GB" sz="1900" smtClean="0"/>
              <a:t>The existing features are enhanced in the form of a three part clustering strategy that incorporates 3 primary technologies.</a:t>
            </a:r>
          </a:p>
          <a:p>
            <a:pPr eaLnBrk="1" hangingPunct="1">
              <a:buFont typeface="Wingdings 3" pitchFamily="18" charset="2"/>
              <a:buNone/>
            </a:pPr>
            <a:r>
              <a:rPr lang="en-GB" sz="1900" smtClean="0"/>
              <a:t> </a:t>
            </a:r>
            <a:endParaRPr lang="en-US" sz="1900" smtClean="0"/>
          </a:p>
        </p:txBody>
      </p:sp>
      <p:sp>
        <p:nvSpPr>
          <p:cNvPr id="4" name="Title 1"/>
          <p:cNvSpPr>
            <a:spLocks noGrp="1"/>
          </p:cNvSpPr>
          <p:nvPr>
            <p:ph type="title"/>
          </p:nvPr>
        </p:nvSpPr>
        <p:spPr>
          <a:xfrm>
            <a:off x="500063" y="0"/>
            <a:ext cx="8229600" cy="990600"/>
          </a:xfrm>
        </p:spPr>
        <p:txBody>
          <a:bodyPr>
            <a:normAutofit fontScale="90000"/>
          </a:bodyPr>
          <a:lstStyle/>
          <a:p>
            <a:pPr algn="ctr" eaLnBrk="1" fontAlgn="auto" hangingPunct="1">
              <a:spcAft>
                <a:spcPts val="0"/>
              </a:spcAft>
              <a:defRPr/>
            </a:pPr>
            <a:r>
              <a:rPr lang="en-GB" b="1" dirty="0" smtClean="0">
                <a:latin typeface="+mn-lt"/>
                <a:cs typeface="Arial" pitchFamily="34" charset="0"/>
              </a:rPr>
              <a:t>Microsoft Clustering Technologies – An overview</a:t>
            </a:r>
            <a:endParaRPr lang="en-US" b="1" dirty="0">
              <a:latin typeface="+mn-lt"/>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40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409">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409">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740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457200" y="1219200"/>
            <a:ext cx="8329613" cy="5067300"/>
          </a:xfrm>
        </p:spPr>
        <p:txBody>
          <a:bodyPr/>
          <a:lstStyle/>
          <a:p>
            <a:pPr lvl="1" eaLnBrk="1" hangingPunct="1">
              <a:lnSpc>
                <a:spcPct val="80000"/>
              </a:lnSpc>
            </a:pPr>
            <a:r>
              <a:rPr lang="en-GB" sz="1900" dirty="0" smtClean="0"/>
              <a:t>Offer a range of </a:t>
            </a:r>
            <a:r>
              <a:rPr lang="en-GB" sz="1900" b="1" u="sng" dirty="0" smtClean="0"/>
              <a:t>configurable failover designs</a:t>
            </a:r>
            <a:r>
              <a:rPr lang="en-GB" sz="1900" b="1" dirty="0" smtClean="0"/>
              <a:t> </a:t>
            </a:r>
            <a:r>
              <a:rPr lang="en-GB" sz="1900" dirty="0" smtClean="0"/>
              <a:t>for high availability, reliable, scalable applications.  (E.g. N-Node Failover Pairs – each application set to failover to a particular node, or Random Failover)</a:t>
            </a:r>
          </a:p>
          <a:p>
            <a:pPr lvl="1" eaLnBrk="1" hangingPunct="1">
              <a:lnSpc>
                <a:spcPct val="80000"/>
              </a:lnSpc>
            </a:pPr>
            <a:endParaRPr lang="en-GB" sz="1900" dirty="0" smtClean="0"/>
          </a:p>
          <a:p>
            <a:pPr lvl="1" eaLnBrk="1" hangingPunct="1">
              <a:lnSpc>
                <a:spcPct val="80000"/>
              </a:lnSpc>
            </a:pPr>
            <a:r>
              <a:rPr lang="en-GB" sz="1900" dirty="0" smtClean="0"/>
              <a:t>2 – 8 nodes grouped together to seamlessly offer services to clients.</a:t>
            </a:r>
          </a:p>
          <a:p>
            <a:pPr lvl="1" eaLnBrk="1" hangingPunct="1">
              <a:lnSpc>
                <a:spcPct val="80000"/>
              </a:lnSpc>
              <a:buFont typeface="Wingdings 3" pitchFamily="18" charset="2"/>
              <a:buNone/>
            </a:pPr>
            <a:r>
              <a:rPr lang="en-GB" sz="1900" dirty="0" smtClean="0"/>
              <a:t> </a:t>
            </a:r>
          </a:p>
          <a:p>
            <a:pPr lvl="1" eaLnBrk="1" hangingPunct="1">
              <a:lnSpc>
                <a:spcPct val="80000"/>
              </a:lnSpc>
            </a:pPr>
            <a:r>
              <a:rPr lang="en-GB" sz="1900" dirty="0" smtClean="0"/>
              <a:t>Suitable for ‘scaling out’ (8 CPUs, 64 GB RAM in </a:t>
            </a:r>
            <a:r>
              <a:rPr lang="en-GB" sz="1900" dirty="0" err="1" smtClean="0"/>
              <a:t>Datacenter</a:t>
            </a:r>
            <a:r>
              <a:rPr lang="en-GB" sz="1900" dirty="0" smtClean="0"/>
              <a:t> Editions)</a:t>
            </a:r>
          </a:p>
          <a:p>
            <a:pPr lvl="1" eaLnBrk="1" hangingPunct="1">
              <a:lnSpc>
                <a:spcPct val="80000"/>
              </a:lnSpc>
            </a:pPr>
            <a:endParaRPr lang="en-GB" sz="1900" dirty="0" smtClean="0"/>
          </a:p>
          <a:p>
            <a:pPr lvl="1" eaLnBrk="1" hangingPunct="1">
              <a:lnSpc>
                <a:spcPct val="80000"/>
              </a:lnSpc>
            </a:pPr>
            <a:r>
              <a:rPr lang="en-GB" sz="1900" dirty="0" smtClean="0"/>
              <a:t>Industry standard hardware compliant.</a:t>
            </a:r>
          </a:p>
          <a:p>
            <a:pPr lvl="1" eaLnBrk="1" hangingPunct="1">
              <a:lnSpc>
                <a:spcPct val="80000"/>
              </a:lnSpc>
              <a:buFont typeface="Wingdings 3" pitchFamily="18" charset="2"/>
              <a:buNone/>
            </a:pPr>
            <a:endParaRPr lang="en-GB" sz="1900" dirty="0" smtClean="0"/>
          </a:p>
          <a:p>
            <a:pPr lvl="1" eaLnBrk="1" hangingPunct="1">
              <a:lnSpc>
                <a:spcPct val="80000"/>
              </a:lnSpc>
            </a:pPr>
            <a:r>
              <a:rPr lang="en-GB" sz="1900" dirty="0" smtClean="0"/>
              <a:t>Generally used in </a:t>
            </a:r>
            <a:r>
              <a:rPr lang="en-GB" sz="1900" b="1" dirty="0" smtClean="0"/>
              <a:t>‘packs’ </a:t>
            </a:r>
            <a:r>
              <a:rPr lang="en-GB" sz="1900" dirty="0" smtClean="0"/>
              <a:t>sharing access to partitioned data. Maintains data integrity.</a:t>
            </a:r>
          </a:p>
          <a:p>
            <a:pPr lvl="1" eaLnBrk="1" hangingPunct="1">
              <a:lnSpc>
                <a:spcPct val="80000"/>
              </a:lnSpc>
              <a:buFont typeface="Wingdings 3" pitchFamily="18" charset="2"/>
              <a:buNone/>
            </a:pPr>
            <a:endParaRPr lang="en-GB" sz="1900" dirty="0" smtClean="0"/>
          </a:p>
          <a:p>
            <a:pPr lvl="1" eaLnBrk="1" hangingPunct="1">
              <a:lnSpc>
                <a:spcPct val="80000"/>
              </a:lnSpc>
            </a:pPr>
            <a:r>
              <a:rPr lang="en-GB" sz="1900" dirty="0" smtClean="0"/>
              <a:t>Uses concept of ‘heartbeats’ to monitor condition of all participating servers in the cluster.  </a:t>
            </a:r>
          </a:p>
        </p:txBody>
      </p:sp>
      <p:sp>
        <p:nvSpPr>
          <p:cNvPr id="16387" name="Title 1"/>
          <p:cNvSpPr>
            <a:spLocks noGrp="1"/>
          </p:cNvSpPr>
          <p:nvPr>
            <p:ph type="title"/>
          </p:nvPr>
        </p:nvSpPr>
        <p:spPr>
          <a:xfrm>
            <a:off x="500063" y="0"/>
            <a:ext cx="8229600" cy="990600"/>
          </a:xfrm>
        </p:spPr>
        <p:txBody>
          <a:bodyPr/>
          <a:lstStyle/>
          <a:p>
            <a:pPr algn="ctr" eaLnBrk="1" hangingPunct="1"/>
            <a:r>
              <a:rPr lang="en-GB" b="1" dirty="0" smtClean="0">
                <a:latin typeface="Gill Sans MT" pitchFamily="34" charset="0"/>
                <a:cs typeface="Arial" pitchFamily="34" charset="0"/>
              </a:rPr>
              <a:t>Cluster Modes – Server Clusters</a:t>
            </a:r>
            <a:endParaRPr lang="en-US" b="1" dirty="0" smtClean="0">
              <a:latin typeface="Gill Sans MT"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500063" y="0"/>
            <a:ext cx="8229600" cy="990600"/>
          </a:xfrm>
        </p:spPr>
        <p:txBody>
          <a:bodyPr/>
          <a:lstStyle/>
          <a:p>
            <a:pPr algn="ctr" eaLnBrk="1" hangingPunct="1"/>
            <a:r>
              <a:rPr lang="en-GB" sz="3300" b="1" dirty="0" smtClean="0">
                <a:latin typeface="Gill Sans MT" pitchFamily="34" charset="0"/>
                <a:cs typeface="Arial" pitchFamily="34" charset="0"/>
              </a:rPr>
              <a:t>Cluster Modes – Server Clusters.</a:t>
            </a:r>
            <a:endParaRPr lang="en-US" sz="3300" b="1" dirty="0" smtClean="0">
              <a:latin typeface="Gill Sans MT" pitchFamily="34" charset="0"/>
              <a:cs typeface="Arial" pitchFamily="34" charset="0"/>
            </a:endParaRPr>
          </a:p>
        </p:txBody>
      </p:sp>
      <p:pic>
        <p:nvPicPr>
          <p:cNvPr id="19458" name="IMG_218" descr="Image from book">
            <a:hlinkClick r:id="rId3"/>
          </p:cNvPr>
          <p:cNvPicPr>
            <a:picLocks noChangeAspect="1" noChangeArrowheads="1"/>
          </p:cNvPicPr>
          <p:nvPr/>
        </p:nvPicPr>
        <p:blipFill>
          <a:blip r:embed="rId4"/>
          <a:srcRect/>
          <a:stretch>
            <a:fillRect/>
          </a:stretch>
        </p:blipFill>
        <p:spPr bwMode="auto">
          <a:xfrm>
            <a:off x="571500" y="1214438"/>
            <a:ext cx="4044950" cy="4143375"/>
          </a:xfrm>
          <a:prstGeom prst="rect">
            <a:avLst/>
          </a:prstGeom>
          <a:noFill/>
          <a:ln w="9525">
            <a:noFill/>
            <a:miter lim="800000"/>
            <a:headEnd/>
            <a:tailEnd/>
          </a:ln>
        </p:spPr>
      </p:pic>
      <p:sp>
        <p:nvSpPr>
          <p:cNvPr id="19459" name="Content Placeholder 2"/>
          <p:cNvSpPr>
            <a:spLocks noGrp="1"/>
          </p:cNvSpPr>
          <p:nvPr>
            <p:ph sz="quarter" idx="1"/>
          </p:nvPr>
        </p:nvSpPr>
        <p:spPr>
          <a:xfrm>
            <a:off x="428625" y="5500688"/>
            <a:ext cx="4214813" cy="4995862"/>
          </a:xfrm>
        </p:spPr>
        <p:txBody>
          <a:bodyPr/>
          <a:lstStyle/>
          <a:p>
            <a:pPr eaLnBrk="1" hangingPunct="1"/>
            <a:r>
              <a:rPr lang="en-GB" sz="1400" b="1" i="1" smtClean="0">
                <a:solidFill>
                  <a:srgbClr val="002060"/>
                </a:solidFill>
              </a:rPr>
              <a:t>Fig: A typical Server cluster configured to provide ‘failover’, utilising shared resources.  </a:t>
            </a:r>
            <a:endParaRPr lang="en-US" sz="1400" b="1" i="1" smtClean="0">
              <a:solidFill>
                <a:srgbClr val="002060"/>
              </a:solidFill>
            </a:endParaRPr>
          </a:p>
        </p:txBody>
      </p:sp>
      <p:sp>
        <p:nvSpPr>
          <p:cNvPr id="8" name="Content Placeholder 2"/>
          <p:cNvSpPr txBox="1">
            <a:spLocks/>
          </p:cNvSpPr>
          <p:nvPr/>
        </p:nvSpPr>
        <p:spPr bwMode="auto">
          <a:xfrm>
            <a:off x="4572000" y="1196975"/>
            <a:ext cx="4572000" cy="5072063"/>
          </a:xfrm>
          <a:prstGeom prst="rect">
            <a:avLst/>
          </a:prstGeom>
          <a:noFill/>
          <a:ln w="9525">
            <a:noFill/>
            <a:miter lim="800000"/>
            <a:headEnd/>
            <a:tailEnd/>
          </a:ln>
        </p:spPr>
        <p:txBody>
          <a:bodyPr/>
          <a:lstStyle/>
          <a:p>
            <a:pPr marL="273050" indent="-273050">
              <a:lnSpc>
                <a:spcPct val="90000"/>
              </a:lnSpc>
              <a:spcBef>
                <a:spcPts val="600"/>
              </a:spcBef>
              <a:buClr>
                <a:schemeClr val="accent1"/>
              </a:buClr>
              <a:buSzPct val="76000"/>
              <a:buFont typeface="Wingdings 3" pitchFamily="18" charset="2"/>
              <a:buChar char=""/>
            </a:pPr>
            <a:r>
              <a:rPr lang="en-GB" dirty="0"/>
              <a:t>Can use </a:t>
            </a:r>
            <a:r>
              <a:rPr lang="en-GB" b="1" dirty="0"/>
              <a:t>‘passive’ </a:t>
            </a:r>
            <a:r>
              <a:rPr lang="en-GB" dirty="0"/>
              <a:t>and </a:t>
            </a:r>
            <a:r>
              <a:rPr lang="en-GB" b="1" dirty="0"/>
              <a:t>‘active’ </a:t>
            </a:r>
            <a:r>
              <a:rPr lang="en-GB" dirty="0"/>
              <a:t>nodes in a cluster, otherwise known as Primary and Standby nodes.</a:t>
            </a:r>
          </a:p>
          <a:p>
            <a:pPr marL="273050" indent="-273050">
              <a:lnSpc>
                <a:spcPct val="90000"/>
              </a:lnSpc>
              <a:spcBef>
                <a:spcPts val="600"/>
              </a:spcBef>
              <a:buClr>
                <a:schemeClr val="accent1"/>
              </a:buClr>
              <a:buSzPct val="76000"/>
              <a:buFont typeface="Wingdings 3" pitchFamily="18" charset="2"/>
              <a:buChar char=""/>
            </a:pPr>
            <a:r>
              <a:rPr lang="en-GB" dirty="0"/>
              <a:t>Use clustered storage devices (commonly disk array) for data and cluster configuration data.  Uses ‘Quorum Device’, to independently store cluster configuration data.</a:t>
            </a:r>
          </a:p>
          <a:p>
            <a:pPr marL="273050" indent="-273050">
              <a:lnSpc>
                <a:spcPct val="90000"/>
              </a:lnSpc>
              <a:spcBef>
                <a:spcPts val="600"/>
              </a:spcBef>
              <a:buClr>
                <a:schemeClr val="accent1"/>
              </a:buClr>
              <a:buSzPct val="76000"/>
              <a:buFont typeface="Wingdings 3" pitchFamily="18" charset="2"/>
              <a:buChar char=""/>
            </a:pPr>
            <a:r>
              <a:rPr lang="en-GB" dirty="0">
                <a:latin typeface="Gill Sans MT" pitchFamily="34" charset="0"/>
              </a:rPr>
              <a:t>Each disk in array is owned </a:t>
            </a:r>
            <a:r>
              <a:rPr lang="en-GB" dirty="0" smtClean="0">
                <a:latin typeface="Gill Sans MT" pitchFamily="34" charset="0"/>
              </a:rPr>
              <a:t>and </a:t>
            </a:r>
            <a:r>
              <a:rPr lang="en-GB" dirty="0">
                <a:latin typeface="Gill Sans MT" pitchFamily="34" charset="0"/>
              </a:rPr>
              <a:t>managed by only one server at a time.</a:t>
            </a:r>
          </a:p>
          <a:p>
            <a:pPr marL="273050" indent="-273050">
              <a:lnSpc>
                <a:spcPct val="90000"/>
              </a:lnSpc>
              <a:spcBef>
                <a:spcPts val="600"/>
              </a:spcBef>
              <a:buClr>
                <a:schemeClr val="accent1"/>
              </a:buClr>
              <a:buSzPct val="76000"/>
              <a:buFont typeface="Wingdings 3" pitchFamily="18" charset="2"/>
              <a:buChar char=""/>
            </a:pPr>
            <a:r>
              <a:rPr lang="en-GB" b="1" dirty="0">
                <a:latin typeface="Gill Sans MT" pitchFamily="34" charset="0"/>
              </a:rPr>
              <a:t>Quorum – </a:t>
            </a:r>
            <a:r>
              <a:rPr lang="en-GB" dirty="0">
                <a:latin typeface="Gill Sans MT" pitchFamily="34" charset="0"/>
              </a:rPr>
              <a:t>used to track which node owns an application.</a:t>
            </a:r>
          </a:p>
          <a:p>
            <a:pPr marL="273050" indent="-273050">
              <a:lnSpc>
                <a:spcPct val="90000"/>
              </a:lnSpc>
              <a:spcBef>
                <a:spcPts val="600"/>
              </a:spcBef>
              <a:buClr>
                <a:schemeClr val="accent1"/>
              </a:buClr>
              <a:buSzPct val="76000"/>
              <a:buFont typeface="Wingdings 3" pitchFamily="18" charset="2"/>
              <a:buChar char=""/>
            </a:pPr>
            <a:r>
              <a:rPr lang="en-GB" b="1" dirty="0">
                <a:latin typeface="Gill Sans MT" pitchFamily="34" charset="0"/>
              </a:rPr>
              <a:t>Quorum device – </a:t>
            </a:r>
            <a:r>
              <a:rPr lang="en-GB" dirty="0">
                <a:latin typeface="Gill Sans MT" pitchFamily="34" charset="0"/>
              </a:rPr>
              <a:t>controlled by the Primary node for an application.</a:t>
            </a:r>
          </a:p>
          <a:p>
            <a:pPr marL="273050" indent="-273050">
              <a:lnSpc>
                <a:spcPct val="90000"/>
              </a:lnSpc>
              <a:spcBef>
                <a:spcPts val="600"/>
              </a:spcBef>
              <a:buClr>
                <a:schemeClr val="accent1"/>
              </a:buClr>
              <a:buSzPct val="76000"/>
              <a:buFont typeface="Wingdings 3" pitchFamily="18" charset="2"/>
              <a:buChar char=""/>
            </a:pPr>
            <a:r>
              <a:rPr lang="en-GB" b="1" dirty="0">
                <a:latin typeface="Gill Sans MT" pitchFamily="34" charset="0"/>
              </a:rPr>
              <a:t>If application fails over to a Standby node  </a:t>
            </a:r>
            <a:r>
              <a:rPr lang="en-GB" dirty="0">
                <a:latin typeface="Gill Sans MT" pitchFamily="34" charset="0"/>
              </a:rPr>
              <a:t>– this node takes ownership of the Quorum.</a:t>
            </a:r>
          </a:p>
          <a:p>
            <a:pPr marL="273050" indent="-273050">
              <a:lnSpc>
                <a:spcPct val="90000"/>
              </a:lnSpc>
              <a:spcBef>
                <a:spcPts val="600"/>
              </a:spcBef>
              <a:buClr>
                <a:schemeClr val="accent1"/>
              </a:buClr>
              <a:buSzPct val="76000"/>
              <a:buFont typeface="Wingdings 3" pitchFamily="18" charset="2"/>
              <a:buChar char=""/>
            </a:pPr>
            <a:endParaRPr lang="en-GB" dirty="0">
              <a:latin typeface="Gill Sans MT" pitchFamily="34" charset="0"/>
            </a:endParaRPr>
          </a:p>
          <a:p>
            <a:pPr marL="273050" indent="-273050">
              <a:lnSpc>
                <a:spcPct val="90000"/>
              </a:lnSpc>
              <a:spcBef>
                <a:spcPts val="600"/>
              </a:spcBef>
              <a:buClr>
                <a:schemeClr val="accent1"/>
              </a:buClr>
              <a:buSzPct val="76000"/>
              <a:buFont typeface="Wingdings 3" pitchFamily="18" charset="2"/>
              <a:buChar char=""/>
            </a:pPr>
            <a:endParaRPr lang="en-GB" dirty="0">
              <a:latin typeface="Gill Sans MT" pitchFamily="34" charset="0"/>
            </a:endParaRPr>
          </a:p>
          <a:p>
            <a:pPr marL="273050" indent="-273050">
              <a:lnSpc>
                <a:spcPct val="90000"/>
              </a:lnSpc>
              <a:spcBef>
                <a:spcPts val="600"/>
              </a:spcBef>
              <a:buClr>
                <a:schemeClr val="accent1"/>
              </a:buClr>
              <a:buSzPct val="76000"/>
              <a:buFont typeface="Wingdings 3" pitchFamily="18" charset="2"/>
              <a:buNone/>
            </a:pPr>
            <a:endParaRPr lang="en-GB" dirty="0">
              <a:latin typeface="Gill Sans MT"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45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Content Placeholder 2"/>
          <p:cNvSpPr>
            <a:spLocks noGrp="1"/>
          </p:cNvSpPr>
          <p:nvPr>
            <p:ph sz="quarter" idx="1"/>
          </p:nvPr>
        </p:nvSpPr>
        <p:spPr>
          <a:xfrm>
            <a:off x="457200" y="1219200"/>
            <a:ext cx="8229600" cy="4937125"/>
          </a:xfrm>
        </p:spPr>
        <p:txBody>
          <a:bodyPr/>
          <a:lstStyle/>
          <a:p>
            <a:pPr eaLnBrk="1" hangingPunct="1">
              <a:lnSpc>
                <a:spcPct val="90000"/>
              </a:lnSpc>
            </a:pPr>
            <a:r>
              <a:rPr lang="en-GB" sz="2000" dirty="0" smtClean="0"/>
              <a:t>Most clustered applications/services and their related resources are assigned to one node at a time.</a:t>
            </a:r>
          </a:p>
          <a:p>
            <a:pPr eaLnBrk="1" hangingPunct="1">
              <a:lnSpc>
                <a:spcPct val="90000"/>
              </a:lnSpc>
              <a:buFont typeface="Wingdings 3" pitchFamily="18" charset="2"/>
              <a:buNone/>
            </a:pPr>
            <a:endParaRPr lang="en-GB" sz="2000" dirty="0" smtClean="0"/>
          </a:p>
          <a:p>
            <a:pPr eaLnBrk="1" hangingPunct="1">
              <a:lnSpc>
                <a:spcPct val="90000"/>
              </a:lnSpc>
            </a:pPr>
            <a:r>
              <a:rPr lang="en-GB" sz="2000" b="1" i="1" dirty="0" smtClean="0"/>
              <a:t>Resource group </a:t>
            </a:r>
            <a:r>
              <a:rPr lang="en-GB" sz="2000" dirty="0" smtClean="0"/>
              <a:t>– Contains all components required by the Application you are clustering </a:t>
            </a:r>
          </a:p>
          <a:p>
            <a:pPr lvl="1" eaLnBrk="1" hangingPunct="1">
              <a:lnSpc>
                <a:spcPct val="90000"/>
              </a:lnSpc>
            </a:pPr>
            <a:r>
              <a:rPr lang="en-GB" sz="1700" dirty="0" smtClean="0"/>
              <a:t>(E.g. IP addresses, Network Names, Applications, Services and Disk Drives).</a:t>
            </a:r>
            <a:endParaRPr lang="en-GB" sz="2000" dirty="0" smtClean="0"/>
          </a:p>
          <a:p>
            <a:pPr eaLnBrk="1" hangingPunct="1">
              <a:lnSpc>
                <a:spcPct val="90000"/>
              </a:lnSpc>
            </a:pPr>
            <a:endParaRPr lang="en-GB" sz="2000" dirty="0" smtClean="0"/>
          </a:p>
          <a:p>
            <a:pPr eaLnBrk="1" hangingPunct="1">
              <a:lnSpc>
                <a:spcPct val="90000"/>
              </a:lnSpc>
            </a:pPr>
            <a:r>
              <a:rPr lang="en-GB" sz="2000" dirty="0" smtClean="0"/>
              <a:t>Generally most services run on </a:t>
            </a:r>
            <a:r>
              <a:rPr lang="en-GB" sz="2000" dirty="0" smtClean="0">
                <a:latin typeface="+mj-lt"/>
              </a:rPr>
              <a:t>1</a:t>
            </a:r>
            <a:r>
              <a:rPr lang="en-GB" sz="2000" dirty="0" smtClean="0"/>
              <a:t> node at  a time</a:t>
            </a:r>
          </a:p>
          <a:p>
            <a:pPr lvl="1" eaLnBrk="1" hangingPunct="1">
              <a:lnSpc>
                <a:spcPct val="90000"/>
              </a:lnSpc>
            </a:pPr>
            <a:r>
              <a:rPr lang="en-GB" sz="1700" dirty="0" smtClean="0"/>
              <a:t>Many nodes run lots of services simultaneously to utilise hardware resources.</a:t>
            </a:r>
          </a:p>
          <a:p>
            <a:pPr lvl="1" eaLnBrk="1" hangingPunct="1">
              <a:lnSpc>
                <a:spcPct val="90000"/>
              </a:lnSpc>
              <a:buFont typeface="Wingdings 3" pitchFamily="18" charset="2"/>
              <a:buNone/>
            </a:pPr>
            <a:endParaRPr lang="en-GB" sz="2000" dirty="0" smtClean="0"/>
          </a:p>
          <a:p>
            <a:pPr eaLnBrk="1" hangingPunct="1">
              <a:lnSpc>
                <a:spcPct val="90000"/>
              </a:lnSpc>
            </a:pPr>
            <a:r>
              <a:rPr lang="en-GB" sz="2000" dirty="0" smtClean="0"/>
              <a:t>Some services (E.g. SQL Server) run on multiple nodes simultaneously.</a:t>
            </a:r>
          </a:p>
          <a:p>
            <a:pPr eaLnBrk="1" hangingPunct="1">
              <a:lnSpc>
                <a:spcPct val="90000"/>
              </a:lnSpc>
            </a:pPr>
            <a:endParaRPr lang="en-GB" sz="2000" dirty="0" smtClean="0"/>
          </a:p>
        </p:txBody>
      </p:sp>
      <p:sp>
        <p:nvSpPr>
          <p:cNvPr id="18435" name="Title 1"/>
          <p:cNvSpPr>
            <a:spLocks noGrp="1"/>
          </p:cNvSpPr>
          <p:nvPr>
            <p:ph type="title"/>
          </p:nvPr>
        </p:nvSpPr>
        <p:spPr>
          <a:xfrm>
            <a:off x="500063" y="0"/>
            <a:ext cx="8229600" cy="990600"/>
          </a:xfrm>
        </p:spPr>
        <p:txBody>
          <a:bodyPr/>
          <a:lstStyle/>
          <a:p>
            <a:pPr algn="ctr" eaLnBrk="1" hangingPunct="1"/>
            <a:r>
              <a:rPr lang="en-GB" sz="3300" b="1" smtClean="0">
                <a:latin typeface="Gill Sans MT" pitchFamily="34" charset="0"/>
                <a:cs typeface="Arial" pitchFamily="34" charset="0"/>
              </a:rPr>
              <a:t>Cluster Modes – Server Clusters.</a:t>
            </a:r>
            <a:endParaRPr lang="en-US" sz="3300" b="1" smtClean="0">
              <a:latin typeface="Gill Sans MT" pitchFamily="34" charset="0"/>
              <a:cs typeface="Arial"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Content Placeholder 5" descr="resourcegroup.gif"/>
          <p:cNvPicPr>
            <a:picLocks noGrp="1" noChangeAspect="1"/>
          </p:cNvPicPr>
          <p:nvPr>
            <p:ph sz="quarter" idx="1"/>
          </p:nvPr>
        </p:nvPicPr>
        <p:blipFill>
          <a:blip r:embed="rId2"/>
          <a:srcRect/>
          <a:stretch>
            <a:fillRect/>
          </a:stretch>
        </p:blipFill>
        <p:spPr>
          <a:xfrm>
            <a:off x="642938" y="1214438"/>
            <a:ext cx="4929187" cy="5045075"/>
          </a:xfrm>
        </p:spPr>
      </p:pic>
      <p:sp>
        <p:nvSpPr>
          <p:cNvPr id="19459" name="Title 1"/>
          <p:cNvSpPr>
            <a:spLocks noGrp="1"/>
          </p:cNvSpPr>
          <p:nvPr>
            <p:ph type="title"/>
          </p:nvPr>
        </p:nvSpPr>
        <p:spPr>
          <a:xfrm>
            <a:off x="500063" y="0"/>
            <a:ext cx="8229600" cy="990600"/>
          </a:xfrm>
        </p:spPr>
        <p:txBody>
          <a:bodyPr/>
          <a:lstStyle/>
          <a:p>
            <a:pPr algn="ctr" eaLnBrk="1" hangingPunct="1"/>
            <a:r>
              <a:rPr lang="en-GB" sz="3300" b="1" smtClean="0">
                <a:latin typeface="Gill Sans MT" pitchFamily="34" charset="0"/>
                <a:cs typeface="Arial" pitchFamily="34" charset="0"/>
              </a:rPr>
              <a:t>Cluster Modes – Server Clusters.</a:t>
            </a:r>
            <a:endParaRPr lang="en-US" sz="3300" b="1" smtClean="0">
              <a:latin typeface="Gill Sans MT" pitchFamily="34" charset="0"/>
              <a:cs typeface="Arial" pitchFamily="34" charset="0"/>
            </a:endParaRPr>
          </a:p>
        </p:txBody>
      </p:sp>
      <p:sp>
        <p:nvSpPr>
          <p:cNvPr id="19460" name="Content Placeholder 2"/>
          <p:cNvSpPr txBox="1">
            <a:spLocks/>
          </p:cNvSpPr>
          <p:nvPr/>
        </p:nvSpPr>
        <p:spPr bwMode="auto">
          <a:xfrm>
            <a:off x="5715000" y="1285875"/>
            <a:ext cx="2971800" cy="4799013"/>
          </a:xfrm>
          <a:prstGeom prst="rect">
            <a:avLst/>
          </a:prstGeom>
          <a:noFill/>
          <a:ln w="9525">
            <a:noFill/>
            <a:miter lim="800000"/>
            <a:headEnd/>
            <a:tailEnd/>
          </a:ln>
        </p:spPr>
        <p:txBody>
          <a:bodyPr/>
          <a:lstStyle/>
          <a:p>
            <a:pPr marL="273050" indent="-273050">
              <a:lnSpc>
                <a:spcPct val="90000"/>
              </a:lnSpc>
              <a:spcBef>
                <a:spcPts val="600"/>
              </a:spcBef>
              <a:buClr>
                <a:schemeClr val="accent1"/>
              </a:buClr>
              <a:buSzPct val="76000"/>
              <a:buFont typeface="Wingdings 3" pitchFamily="18" charset="2"/>
              <a:buChar char=""/>
            </a:pPr>
            <a:r>
              <a:rPr lang="en-GB" sz="1600" b="1" i="1">
                <a:latin typeface="Gill Sans MT" pitchFamily="34" charset="0"/>
              </a:rPr>
              <a:t>Fig:  Resource group usage:  </a:t>
            </a:r>
            <a:r>
              <a:rPr lang="en-GB" sz="1600">
                <a:latin typeface="Gill Sans MT" pitchFamily="34" charset="0"/>
              </a:rPr>
              <a:t>Applications and the resources they are dependant upon are placed into Resource Groups in the Server Cluster</a:t>
            </a:r>
          </a:p>
          <a:p>
            <a:pPr marL="273050" indent="-273050">
              <a:lnSpc>
                <a:spcPct val="90000"/>
              </a:lnSpc>
              <a:spcBef>
                <a:spcPts val="600"/>
              </a:spcBef>
              <a:buClr>
                <a:schemeClr val="accent1"/>
              </a:buClr>
              <a:buSzPct val="76000"/>
              <a:buFont typeface="Wingdings 3" pitchFamily="18" charset="2"/>
              <a:buChar char=""/>
            </a:pPr>
            <a:endParaRPr lang="en-GB" sz="1600" b="1">
              <a:latin typeface="Gill Sans MT"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457200" y="1219200"/>
            <a:ext cx="8229600" cy="4937125"/>
          </a:xfrm>
        </p:spPr>
        <p:txBody>
          <a:bodyPr/>
          <a:lstStyle/>
          <a:p>
            <a:pPr eaLnBrk="1" hangingPunct="1">
              <a:lnSpc>
                <a:spcPct val="90000"/>
              </a:lnSpc>
              <a:defRPr/>
            </a:pPr>
            <a:r>
              <a:rPr lang="en-GB" sz="2000" dirty="0" smtClean="0"/>
              <a:t>Dependencies – needs Active Directory, DNS.</a:t>
            </a:r>
          </a:p>
          <a:p>
            <a:pPr lvl="1" eaLnBrk="1" hangingPunct="1">
              <a:lnSpc>
                <a:spcPct val="90000"/>
              </a:lnSpc>
              <a:defRPr/>
            </a:pPr>
            <a:r>
              <a:rPr lang="en-GB" sz="1700" dirty="0" smtClean="0"/>
              <a:t>Clusters do not support IP address configuration via DHCP, static addresses are used.</a:t>
            </a:r>
          </a:p>
          <a:p>
            <a:pPr marL="273050" lvl="1" eaLnBrk="1" hangingPunct="1">
              <a:spcBef>
                <a:spcPts val="600"/>
              </a:spcBef>
              <a:buClr>
                <a:schemeClr val="accent1"/>
              </a:buClr>
              <a:defRPr/>
            </a:pPr>
            <a:endParaRPr lang="en-GB" sz="2000" dirty="0" smtClean="0">
              <a:solidFill>
                <a:schemeClr val="tx1"/>
              </a:solidFill>
            </a:endParaRPr>
          </a:p>
          <a:p>
            <a:pPr marL="273050" lvl="1" eaLnBrk="1" hangingPunct="1">
              <a:spcBef>
                <a:spcPts val="600"/>
              </a:spcBef>
              <a:buClr>
                <a:schemeClr val="accent1"/>
              </a:buClr>
              <a:defRPr/>
            </a:pPr>
            <a:r>
              <a:rPr lang="en-GB" sz="2000" dirty="0" smtClean="0">
                <a:solidFill>
                  <a:schemeClr val="tx1"/>
                </a:solidFill>
              </a:rPr>
              <a:t>Designed for ‘stateful’ applications or applications that have long-running-in memory state or frequently updated data.  Unlike stateless applications (HTTP) which do not have this capability.</a:t>
            </a:r>
          </a:p>
          <a:p>
            <a:pPr marL="273050" lvl="1" eaLnBrk="1" hangingPunct="1">
              <a:spcBef>
                <a:spcPts val="600"/>
              </a:spcBef>
              <a:buClr>
                <a:schemeClr val="accent1"/>
              </a:buClr>
              <a:defRPr/>
            </a:pPr>
            <a:endParaRPr lang="en-GB" sz="2000" dirty="0" smtClean="0">
              <a:solidFill>
                <a:schemeClr val="tx1"/>
              </a:solidFill>
            </a:endParaRPr>
          </a:p>
          <a:p>
            <a:pPr marL="273050" lvl="1" eaLnBrk="1" hangingPunct="1">
              <a:spcBef>
                <a:spcPts val="600"/>
              </a:spcBef>
              <a:buClr>
                <a:schemeClr val="accent1"/>
              </a:buClr>
              <a:defRPr/>
            </a:pPr>
            <a:r>
              <a:rPr lang="en-GB" sz="2000" dirty="0" smtClean="0">
                <a:solidFill>
                  <a:schemeClr val="tx1"/>
                </a:solidFill>
              </a:rPr>
              <a:t>Stateful applications have the capability to retain application data and configuration settings even when new operations are performed.</a:t>
            </a:r>
          </a:p>
          <a:p>
            <a:pPr marL="547687" lvl="2" eaLnBrk="1" hangingPunct="1">
              <a:spcBef>
                <a:spcPts val="600"/>
              </a:spcBef>
              <a:buClr>
                <a:schemeClr val="accent1"/>
              </a:buClr>
              <a:defRPr/>
            </a:pPr>
            <a:r>
              <a:rPr lang="en-GB" sz="1800" dirty="0" smtClean="0"/>
              <a:t>Many modern applications are inherently stateful.</a:t>
            </a:r>
          </a:p>
          <a:p>
            <a:pPr marL="547687" lvl="2" eaLnBrk="1" hangingPunct="1">
              <a:spcBef>
                <a:spcPts val="600"/>
              </a:spcBef>
              <a:buClr>
                <a:schemeClr val="accent1"/>
              </a:buClr>
              <a:defRPr/>
            </a:pPr>
            <a:r>
              <a:rPr lang="en-GB" sz="1800" dirty="0" smtClean="0"/>
              <a:t>Common Application Examples include SQL Server and Exchange Server.  </a:t>
            </a:r>
            <a:endParaRPr lang="en-GB" sz="2000" dirty="0" smtClean="0"/>
          </a:p>
          <a:p>
            <a:pPr eaLnBrk="1" hangingPunct="1">
              <a:lnSpc>
                <a:spcPct val="90000"/>
              </a:lnSpc>
              <a:defRPr/>
            </a:pPr>
            <a:r>
              <a:rPr lang="en-GB" sz="2000" dirty="0" smtClean="0"/>
              <a:t>(A) Configure server cluster, (B) Configure the application being clustered by using </a:t>
            </a:r>
            <a:r>
              <a:rPr lang="en-GB" sz="2000" b="1" dirty="0" smtClean="0"/>
              <a:t>Resource groups.</a:t>
            </a:r>
          </a:p>
          <a:p>
            <a:pPr eaLnBrk="1" hangingPunct="1">
              <a:lnSpc>
                <a:spcPct val="90000"/>
              </a:lnSpc>
              <a:defRPr/>
            </a:pPr>
            <a:r>
              <a:rPr lang="en-GB" sz="2000" dirty="0" smtClean="0"/>
              <a:t>Involves initialising </a:t>
            </a:r>
            <a:r>
              <a:rPr lang="en-GB" sz="2000" b="1" dirty="0" smtClean="0"/>
              <a:t>Virtual Servers </a:t>
            </a:r>
            <a:r>
              <a:rPr lang="en-GB" sz="2000" dirty="0" smtClean="0"/>
              <a:t>and creating </a:t>
            </a:r>
            <a:r>
              <a:rPr lang="en-GB" sz="2000" b="1" dirty="0" smtClean="0"/>
              <a:t>Resource Groups.</a:t>
            </a:r>
          </a:p>
          <a:p>
            <a:pPr marL="730250" lvl="1" eaLnBrk="1" hangingPunct="1">
              <a:lnSpc>
                <a:spcPct val="90000"/>
              </a:lnSpc>
              <a:spcBef>
                <a:spcPts val="600"/>
              </a:spcBef>
              <a:buClr>
                <a:schemeClr val="accent1"/>
              </a:buClr>
              <a:defRPr/>
            </a:pPr>
            <a:r>
              <a:rPr lang="en-GB" sz="2000" i="1" dirty="0" smtClean="0"/>
              <a:t>Applications installed to Virtual Servers in the cluster.</a:t>
            </a:r>
            <a:endParaRPr lang="en-US" sz="2000" i="1" dirty="0" smtClean="0"/>
          </a:p>
          <a:p>
            <a:pPr eaLnBrk="1" hangingPunct="1">
              <a:defRPr/>
            </a:pPr>
            <a:endParaRPr lang="en-US" sz="2000" dirty="0" smtClean="0"/>
          </a:p>
          <a:p>
            <a:pPr eaLnBrk="1" hangingPunct="1">
              <a:defRPr/>
            </a:pPr>
            <a:endParaRPr lang="en-US" dirty="0"/>
          </a:p>
        </p:txBody>
      </p:sp>
      <p:sp>
        <p:nvSpPr>
          <p:cNvPr id="20483" name="Title 1"/>
          <p:cNvSpPr>
            <a:spLocks noGrp="1"/>
          </p:cNvSpPr>
          <p:nvPr>
            <p:ph type="title"/>
          </p:nvPr>
        </p:nvSpPr>
        <p:spPr>
          <a:xfrm>
            <a:off x="500063" y="0"/>
            <a:ext cx="8229600" cy="990600"/>
          </a:xfrm>
        </p:spPr>
        <p:txBody>
          <a:bodyPr/>
          <a:lstStyle/>
          <a:p>
            <a:pPr algn="ctr" eaLnBrk="1" hangingPunct="1"/>
            <a:r>
              <a:rPr lang="en-GB" sz="3300" b="1" smtClean="0">
                <a:latin typeface="Gill Sans MT" pitchFamily="34" charset="0"/>
                <a:cs typeface="Arial" pitchFamily="34" charset="0"/>
              </a:rPr>
              <a:t>Cluster Modes – Server Clusters.</a:t>
            </a:r>
            <a:endParaRPr lang="en-US" sz="3300" b="1" smtClean="0">
              <a:latin typeface="Gill Sans MT" pitchFamily="34" charset="0"/>
              <a:cs typeface="Arial"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500063" y="1143000"/>
            <a:ext cx="8229600" cy="4937125"/>
          </a:xfrm>
        </p:spPr>
        <p:txBody>
          <a:bodyPr/>
          <a:lstStyle/>
          <a:p>
            <a:pPr marL="273050" lvl="1" eaLnBrk="1" hangingPunct="1">
              <a:spcBef>
                <a:spcPts val="600"/>
              </a:spcBef>
              <a:buClr>
                <a:schemeClr val="accent1"/>
              </a:buClr>
            </a:pPr>
            <a:r>
              <a:rPr lang="en-GB" sz="1800" smtClean="0">
                <a:solidFill>
                  <a:schemeClr val="tx1"/>
                </a:solidFill>
              </a:rPr>
              <a:t>Some of the resources that are commonly deployed on Server Clusters include:</a:t>
            </a:r>
          </a:p>
          <a:p>
            <a:pPr marL="546100" lvl="2" eaLnBrk="1" hangingPunct="1">
              <a:spcBef>
                <a:spcPts val="600"/>
              </a:spcBef>
              <a:buClr>
                <a:schemeClr val="accent1"/>
              </a:buClr>
            </a:pPr>
            <a:r>
              <a:rPr lang="en-GB" sz="1800" smtClean="0">
                <a:solidFill>
                  <a:schemeClr val="tx2"/>
                </a:solidFill>
              </a:rPr>
              <a:t>Printing</a:t>
            </a:r>
          </a:p>
          <a:p>
            <a:pPr marL="546100" lvl="2" eaLnBrk="1" hangingPunct="1">
              <a:spcBef>
                <a:spcPts val="600"/>
              </a:spcBef>
              <a:buClr>
                <a:schemeClr val="accent1"/>
              </a:buClr>
            </a:pPr>
            <a:r>
              <a:rPr lang="en-GB" sz="1800" smtClean="0">
                <a:solidFill>
                  <a:schemeClr val="tx2"/>
                </a:solidFill>
              </a:rPr>
              <a:t>File Sharing </a:t>
            </a:r>
          </a:p>
          <a:p>
            <a:pPr marL="546100" lvl="2" eaLnBrk="1" hangingPunct="1">
              <a:spcBef>
                <a:spcPts val="600"/>
              </a:spcBef>
              <a:buClr>
                <a:schemeClr val="accent1"/>
              </a:buClr>
            </a:pPr>
            <a:r>
              <a:rPr lang="en-GB" sz="1800" smtClean="0">
                <a:solidFill>
                  <a:schemeClr val="tx2"/>
                </a:solidFill>
              </a:rPr>
              <a:t>Network Infrastructure Services – e.g. DHCP, WINS</a:t>
            </a:r>
          </a:p>
          <a:p>
            <a:pPr marL="546100" lvl="2" eaLnBrk="1" hangingPunct="1">
              <a:spcBef>
                <a:spcPts val="600"/>
              </a:spcBef>
              <a:buClr>
                <a:schemeClr val="accent1"/>
              </a:buClr>
            </a:pPr>
            <a:r>
              <a:rPr lang="en-GB" sz="1800" smtClean="0">
                <a:solidFill>
                  <a:schemeClr val="tx2"/>
                </a:solidFill>
              </a:rPr>
              <a:t>Services that support transaction processing and distributed applications (E.g. DTC)</a:t>
            </a:r>
          </a:p>
          <a:p>
            <a:pPr marL="546100" lvl="2" eaLnBrk="1" hangingPunct="1">
              <a:spcBef>
                <a:spcPts val="600"/>
              </a:spcBef>
              <a:buClr>
                <a:schemeClr val="accent1"/>
              </a:buClr>
            </a:pPr>
            <a:r>
              <a:rPr lang="en-GB" sz="1800" smtClean="0">
                <a:solidFill>
                  <a:schemeClr val="tx2"/>
                </a:solidFill>
              </a:rPr>
              <a:t>Messaging Applications – E.g. Exchange Server</a:t>
            </a:r>
          </a:p>
          <a:p>
            <a:pPr marL="546100" lvl="2" eaLnBrk="1" hangingPunct="1">
              <a:spcBef>
                <a:spcPts val="600"/>
              </a:spcBef>
              <a:buClr>
                <a:schemeClr val="accent1"/>
              </a:buClr>
            </a:pPr>
            <a:r>
              <a:rPr lang="en-GB" sz="1800" smtClean="0">
                <a:solidFill>
                  <a:schemeClr val="tx2"/>
                </a:solidFill>
              </a:rPr>
              <a:t>Database Applications – E.g. SQL Server.</a:t>
            </a:r>
          </a:p>
          <a:p>
            <a:pPr marL="273050" lvl="1" eaLnBrk="1" hangingPunct="1">
              <a:spcBef>
                <a:spcPts val="600"/>
              </a:spcBef>
              <a:buClr>
                <a:schemeClr val="accent1"/>
              </a:buClr>
            </a:pPr>
            <a:endParaRPr lang="en-GB" sz="1800" smtClean="0"/>
          </a:p>
          <a:p>
            <a:pPr marL="273050" lvl="1" eaLnBrk="1" hangingPunct="1">
              <a:spcBef>
                <a:spcPts val="600"/>
              </a:spcBef>
              <a:buClr>
                <a:schemeClr val="accent1"/>
              </a:buClr>
            </a:pPr>
            <a:r>
              <a:rPr lang="en-GB" sz="1800" smtClean="0">
                <a:solidFill>
                  <a:schemeClr val="tx1"/>
                </a:solidFill>
              </a:rPr>
              <a:t>3 configuration modes – </a:t>
            </a:r>
            <a:r>
              <a:rPr lang="en-GB" sz="1800" b="1" smtClean="0">
                <a:solidFill>
                  <a:schemeClr val="tx1"/>
                </a:solidFill>
              </a:rPr>
              <a:t>Single-node,</a:t>
            </a:r>
            <a:r>
              <a:rPr lang="en-GB" sz="1800" smtClean="0">
                <a:solidFill>
                  <a:schemeClr val="tx1"/>
                </a:solidFill>
              </a:rPr>
              <a:t> </a:t>
            </a:r>
            <a:r>
              <a:rPr lang="en-GB" sz="1800" b="1" smtClean="0">
                <a:solidFill>
                  <a:schemeClr val="tx1"/>
                </a:solidFill>
              </a:rPr>
              <a:t>Single Quorum Device multi-node clusters</a:t>
            </a:r>
            <a:r>
              <a:rPr lang="en-GB" sz="1800" smtClean="0">
                <a:solidFill>
                  <a:schemeClr val="tx1"/>
                </a:solidFill>
              </a:rPr>
              <a:t>, </a:t>
            </a:r>
            <a:r>
              <a:rPr lang="en-GB" sz="1800" b="1" smtClean="0">
                <a:solidFill>
                  <a:schemeClr val="tx1"/>
                </a:solidFill>
              </a:rPr>
              <a:t>Majority Node Set Clusters.</a:t>
            </a:r>
          </a:p>
          <a:p>
            <a:pPr marL="273050" lvl="1" eaLnBrk="1" hangingPunct="1">
              <a:spcBef>
                <a:spcPts val="600"/>
              </a:spcBef>
              <a:buClr>
                <a:schemeClr val="accent1"/>
              </a:buClr>
            </a:pPr>
            <a:endParaRPr lang="en-GB" sz="1800" b="1" smtClean="0">
              <a:solidFill>
                <a:schemeClr val="tx1"/>
              </a:solidFill>
            </a:endParaRPr>
          </a:p>
          <a:p>
            <a:pPr marL="273050" lvl="1" eaLnBrk="1" hangingPunct="1">
              <a:spcBef>
                <a:spcPts val="600"/>
              </a:spcBef>
              <a:buClr>
                <a:schemeClr val="accent1"/>
              </a:buClr>
            </a:pPr>
            <a:r>
              <a:rPr lang="en-GB" sz="1800" smtClean="0">
                <a:solidFill>
                  <a:schemeClr val="tx1"/>
                </a:solidFill>
              </a:rPr>
              <a:t>Deploying Server Cluster – </a:t>
            </a:r>
            <a:r>
              <a:rPr lang="en-GB" sz="1800" b="1" smtClean="0">
                <a:solidFill>
                  <a:schemeClr val="tx1"/>
                </a:solidFill>
              </a:rPr>
              <a:t>(i). Install cluster, add nodes </a:t>
            </a:r>
            <a:r>
              <a:rPr lang="en-GB" sz="1800" smtClean="0">
                <a:solidFill>
                  <a:schemeClr val="tx1"/>
                </a:solidFill>
              </a:rPr>
              <a:t>(ii). </a:t>
            </a:r>
            <a:r>
              <a:rPr lang="en-GB" sz="1800" b="1" smtClean="0">
                <a:solidFill>
                  <a:schemeClr val="tx1"/>
                </a:solidFill>
              </a:rPr>
              <a:t>Configure Resource Groups (required by the application you are clustering</a:t>
            </a:r>
            <a:r>
              <a:rPr lang="en-GB" sz="1800" smtClean="0">
                <a:solidFill>
                  <a:schemeClr val="tx1"/>
                </a:solidFill>
              </a:rPr>
              <a:t>, </a:t>
            </a:r>
            <a:r>
              <a:rPr lang="en-GB" sz="1800" b="1" smtClean="0">
                <a:solidFill>
                  <a:schemeClr val="tx1"/>
                </a:solidFill>
              </a:rPr>
              <a:t>(iii).  Bring cluster on-line</a:t>
            </a:r>
          </a:p>
          <a:p>
            <a:pPr marL="273050" lvl="1" eaLnBrk="1" hangingPunct="1">
              <a:spcBef>
                <a:spcPts val="600"/>
              </a:spcBef>
              <a:buClr>
                <a:schemeClr val="accent1"/>
              </a:buClr>
            </a:pPr>
            <a:endParaRPr lang="en-GB" sz="1800" b="1" smtClean="0">
              <a:solidFill>
                <a:schemeClr val="tx1"/>
              </a:solidFill>
            </a:endParaRPr>
          </a:p>
          <a:p>
            <a:pPr marL="273050" lvl="1" eaLnBrk="1" hangingPunct="1">
              <a:spcBef>
                <a:spcPts val="600"/>
              </a:spcBef>
              <a:buClr>
                <a:schemeClr val="accent1"/>
              </a:buClr>
            </a:pPr>
            <a:endParaRPr lang="en-GB" sz="1800" smtClean="0">
              <a:solidFill>
                <a:schemeClr val="tx1"/>
              </a:solidFill>
            </a:endParaRPr>
          </a:p>
          <a:p>
            <a:pPr marL="546100" lvl="2" eaLnBrk="1" hangingPunct="1">
              <a:spcBef>
                <a:spcPts val="600"/>
              </a:spcBef>
              <a:buClr>
                <a:schemeClr val="accent1"/>
              </a:buClr>
            </a:pPr>
            <a:endParaRPr lang="en-GB" sz="1800" smtClean="0"/>
          </a:p>
          <a:p>
            <a:pPr eaLnBrk="1" hangingPunct="1"/>
            <a:endParaRPr lang="en-US" sz="1800" smtClean="0"/>
          </a:p>
        </p:txBody>
      </p:sp>
      <p:sp>
        <p:nvSpPr>
          <p:cNvPr id="21507" name="Title 1"/>
          <p:cNvSpPr>
            <a:spLocks noGrp="1"/>
          </p:cNvSpPr>
          <p:nvPr>
            <p:ph type="title"/>
          </p:nvPr>
        </p:nvSpPr>
        <p:spPr>
          <a:xfrm>
            <a:off x="500063" y="0"/>
            <a:ext cx="8229600" cy="990600"/>
          </a:xfrm>
        </p:spPr>
        <p:txBody>
          <a:bodyPr/>
          <a:lstStyle/>
          <a:p>
            <a:pPr algn="ctr" eaLnBrk="1" hangingPunct="1"/>
            <a:r>
              <a:rPr lang="en-GB" b="1" smtClean="0">
                <a:latin typeface="Gill Sans MT" pitchFamily="34" charset="0"/>
                <a:cs typeface="Arial" pitchFamily="34" charset="0"/>
              </a:rPr>
              <a:t>Cluster Modes – Server Clusters</a:t>
            </a:r>
            <a:endParaRPr lang="en-US" b="1" smtClean="0">
              <a:latin typeface="Gill Sans MT"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Content Placeholder 2"/>
          <p:cNvSpPr txBox="1">
            <a:spLocks/>
          </p:cNvSpPr>
          <p:nvPr/>
        </p:nvSpPr>
        <p:spPr bwMode="auto">
          <a:xfrm>
            <a:off x="428625" y="642938"/>
            <a:ext cx="8572500" cy="4937125"/>
          </a:xfrm>
          <a:prstGeom prst="rect">
            <a:avLst/>
          </a:prstGeom>
          <a:noFill/>
          <a:ln w="9525">
            <a:noFill/>
            <a:miter lim="800000"/>
            <a:headEnd/>
            <a:tailEnd/>
          </a:ln>
        </p:spPr>
        <p:txBody>
          <a:bodyPr/>
          <a:lstStyle/>
          <a:p>
            <a:pPr marL="273050" indent="-273050">
              <a:spcBef>
                <a:spcPts val="600"/>
              </a:spcBef>
              <a:buClr>
                <a:schemeClr val="accent1"/>
              </a:buClr>
              <a:buSzPct val="76000"/>
              <a:buFont typeface="Wingdings 3" pitchFamily="18" charset="2"/>
              <a:buNone/>
            </a:pPr>
            <a:endParaRPr lang="en-GB" sz="2200">
              <a:latin typeface="Gill Sans MT" pitchFamily="34" charset="0"/>
            </a:endParaRPr>
          </a:p>
          <a:p>
            <a:pPr marL="273050" indent="-273050">
              <a:spcBef>
                <a:spcPts val="600"/>
              </a:spcBef>
              <a:buClr>
                <a:schemeClr val="accent1"/>
              </a:buClr>
              <a:buSzPct val="76000"/>
              <a:buFont typeface="Wingdings 3" pitchFamily="18" charset="2"/>
              <a:buChar char=""/>
            </a:pPr>
            <a:r>
              <a:rPr lang="en-GB" sz="2200" b="1">
                <a:latin typeface="Gill Sans MT" pitchFamily="34" charset="0"/>
              </a:rPr>
              <a:t>Network Load Balancing.</a:t>
            </a:r>
          </a:p>
          <a:p>
            <a:pPr marL="547688" lvl="1" indent="-273050">
              <a:spcBef>
                <a:spcPts val="600"/>
              </a:spcBef>
              <a:buClr>
                <a:schemeClr val="accent1"/>
              </a:buClr>
              <a:buSzPct val="76000"/>
              <a:buFont typeface="Wingdings 3" pitchFamily="18" charset="2"/>
              <a:buChar char=""/>
            </a:pPr>
            <a:r>
              <a:rPr lang="en-GB" sz="2000">
                <a:latin typeface="Gill Sans MT" pitchFamily="34" charset="0"/>
              </a:rPr>
              <a:t>Each individual server in the cluster referred to as a node.  Cluster presents virtual IP address to clients, NLB maps requests to hosts.</a:t>
            </a:r>
          </a:p>
          <a:p>
            <a:pPr marL="547688" lvl="1" indent="-273050">
              <a:spcBef>
                <a:spcPts val="600"/>
              </a:spcBef>
              <a:buClr>
                <a:schemeClr val="accent1"/>
              </a:buClr>
              <a:buSzPct val="76000"/>
              <a:buFont typeface="Wingdings 3" pitchFamily="18" charset="2"/>
              <a:buChar char=""/>
            </a:pPr>
            <a:r>
              <a:rPr lang="en-GB" sz="2000">
                <a:latin typeface="Gill Sans MT" pitchFamily="34" charset="0"/>
              </a:rPr>
              <a:t>Uses virtual networking to provide transparent </a:t>
            </a:r>
            <a:r>
              <a:rPr lang="en-GB" sz="2000" b="1" i="1">
                <a:latin typeface="Gill Sans MT" pitchFamily="34" charset="0"/>
              </a:rPr>
              <a:t>‘failover’</a:t>
            </a:r>
            <a:r>
              <a:rPr lang="en-GB" sz="2000">
                <a:latin typeface="Gill Sans MT" pitchFamily="34" charset="0"/>
              </a:rPr>
              <a:t> &amp; </a:t>
            </a:r>
            <a:r>
              <a:rPr lang="en-GB" sz="2000" b="1" i="1">
                <a:latin typeface="Gill Sans MT" pitchFamily="34" charset="0"/>
              </a:rPr>
              <a:t>‘failback’</a:t>
            </a:r>
            <a:r>
              <a:rPr lang="en-GB" sz="2000">
                <a:latin typeface="Gill Sans MT" pitchFamily="34" charset="0"/>
              </a:rPr>
              <a:t> service.  </a:t>
            </a:r>
          </a:p>
          <a:p>
            <a:pPr marL="547688" lvl="1" indent="-273050">
              <a:spcBef>
                <a:spcPts val="600"/>
              </a:spcBef>
              <a:buClr>
                <a:schemeClr val="accent1"/>
              </a:buClr>
              <a:buSzPct val="76000"/>
              <a:buFont typeface="Wingdings 3" pitchFamily="18" charset="2"/>
              <a:buChar char=""/>
            </a:pPr>
            <a:r>
              <a:rPr lang="en-GB" sz="2000" b="1">
                <a:latin typeface="Gill Sans MT" pitchFamily="34" charset="0"/>
              </a:rPr>
              <a:t>NLB</a:t>
            </a:r>
            <a:r>
              <a:rPr lang="en-GB" sz="2000">
                <a:latin typeface="Gill Sans MT" pitchFamily="34" charset="0"/>
              </a:rPr>
              <a:t> is a network driver installed on each host in the cluster – it is bound to the cluster(s) adapter(s). </a:t>
            </a:r>
          </a:p>
          <a:p>
            <a:pPr marL="547688" lvl="1" indent="-273050">
              <a:spcBef>
                <a:spcPts val="600"/>
              </a:spcBef>
              <a:buClr>
                <a:schemeClr val="accent1"/>
              </a:buClr>
              <a:buSzPct val="76000"/>
              <a:buFont typeface="Wingdings 3" pitchFamily="18" charset="2"/>
              <a:buChar char=""/>
            </a:pPr>
            <a:r>
              <a:rPr lang="en-GB" sz="2000">
                <a:latin typeface="Gill Sans MT" pitchFamily="34" charset="0"/>
              </a:rPr>
              <a:t>Uses </a:t>
            </a:r>
            <a:r>
              <a:rPr lang="en-GB" sz="2000" b="1">
                <a:latin typeface="Gill Sans MT" pitchFamily="34" charset="0"/>
              </a:rPr>
              <a:t>unicast</a:t>
            </a:r>
            <a:r>
              <a:rPr lang="en-GB" sz="2000">
                <a:latin typeface="Gill Sans MT" pitchFamily="34" charset="0"/>
              </a:rPr>
              <a:t> or </a:t>
            </a:r>
            <a:r>
              <a:rPr lang="en-GB" sz="2000" b="1">
                <a:latin typeface="Gill Sans MT" pitchFamily="34" charset="0"/>
              </a:rPr>
              <a:t>multicast</a:t>
            </a:r>
            <a:r>
              <a:rPr lang="en-GB" sz="2000">
                <a:latin typeface="Gill Sans MT" pitchFamily="34" charset="0"/>
              </a:rPr>
              <a:t> broadcasts to direct incoming traffic to all servers in the cluster/between nodes in the cluster.</a:t>
            </a:r>
          </a:p>
          <a:p>
            <a:pPr marL="547688" lvl="1" indent="-273050">
              <a:spcBef>
                <a:spcPts val="600"/>
              </a:spcBef>
              <a:buClr>
                <a:schemeClr val="accent1"/>
              </a:buClr>
              <a:buSzPct val="76000"/>
            </a:pPr>
            <a:endParaRPr lang="en-GB" sz="2000">
              <a:latin typeface="Gill Sans MT" pitchFamily="34" charset="0"/>
            </a:endParaRPr>
          </a:p>
          <a:p>
            <a:pPr marL="547688" lvl="1" indent="-273050">
              <a:spcBef>
                <a:spcPts val="600"/>
              </a:spcBef>
              <a:buClr>
                <a:schemeClr val="accent1"/>
              </a:buClr>
              <a:buSzPct val="76000"/>
              <a:buFont typeface="Wingdings 3" pitchFamily="18" charset="2"/>
              <a:buChar char=""/>
            </a:pPr>
            <a:r>
              <a:rPr lang="en-GB" sz="2000">
                <a:latin typeface="Gill Sans MT" pitchFamily="34" charset="0"/>
              </a:rPr>
              <a:t>Can operate in 4 modes; Single adapter in </a:t>
            </a:r>
            <a:r>
              <a:rPr lang="en-GB" sz="2000" b="1" i="1">
                <a:latin typeface="Gill Sans MT" pitchFamily="34" charset="0"/>
              </a:rPr>
              <a:t>unicast mode</a:t>
            </a:r>
            <a:r>
              <a:rPr lang="en-GB" sz="2000">
                <a:latin typeface="Gill Sans MT" pitchFamily="34" charset="0"/>
              </a:rPr>
              <a:t> (uses identical cluster MAC addresses for all adapters), Multiple adapters in unicast mode, Single adapter in </a:t>
            </a:r>
            <a:r>
              <a:rPr lang="en-GB" sz="2000" b="1" i="1">
                <a:latin typeface="Gill Sans MT" pitchFamily="34" charset="0"/>
              </a:rPr>
              <a:t>multicast</a:t>
            </a:r>
            <a:r>
              <a:rPr lang="en-GB" sz="2000">
                <a:latin typeface="Gill Sans MT" pitchFamily="34" charset="0"/>
              </a:rPr>
              <a:t> </a:t>
            </a:r>
            <a:r>
              <a:rPr lang="en-GB" sz="2000" b="1" i="1">
                <a:latin typeface="Gill Sans MT" pitchFamily="34" charset="0"/>
              </a:rPr>
              <a:t>mode</a:t>
            </a:r>
            <a:r>
              <a:rPr lang="en-GB" sz="2000">
                <a:latin typeface="Gill Sans MT" pitchFamily="34" charset="0"/>
              </a:rPr>
              <a:t> (uses cluster MAC and adapter’s unique MAC)  Multiple adapters in multicast mode.</a:t>
            </a:r>
          </a:p>
          <a:p>
            <a:pPr marL="547688" lvl="1" indent="-273050">
              <a:spcBef>
                <a:spcPts val="600"/>
              </a:spcBef>
              <a:buClr>
                <a:schemeClr val="accent1"/>
              </a:buClr>
              <a:buSzPct val="76000"/>
              <a:buFont typeface="Wingdings 3" pitchFamily="18" charset="2"/>
              <a:buChar char=""/>
            </a:pPr>
            <a:endParaRPr lang="en-GB" sz="2000">
              <a:latin typeface="Gill Sans MT" pitchFamily="34" charset="0"/>
            </a:endParaRPr>
          </a:p>
          <a:p>
            <a:pPr marL="547688" lvl="1" indent="-273050">
              <a:spcBef>
                <a:spcPts val="600"/>
              </a:spcBef>
              <a:buClr>
                <a:schemeClr val="accent1"/>
              </a:buClr>
              <a:buSzPct val="76000"/>
              <a:buFont typeface="Wingdings 3" pitchFamily="18" charset="2"/>
              <a:buChar char=""/>
            </a:pPr>
            <a:endParaRPr lang="en-GB" sz="2000">
              <a:latin typeface="Gill Sans MT" pitchFamily="34" charset="0"/>
            </a:endParaRPr>
          </a:p>
          <a:p>
            <a:pPr marL="547688" lvl="1" indent="-273050">
              <a:spcBef>
                <a:spcPts val="500"/>
              </a:spcBef>
              <a:buClr>
                <a:schemeClr val="accent2"/>
              </a:buClr>
              <a:buSzPct val="76000"/>
              <a:buFont typeface="Wingdings 3" pitchFamily="18" charset="2"/>
              <a:buChar char=""/>
            </a:pPr>
            <a:endParaRPr lang="en-GB" sz="2000">
              <a:solidFill>
                <a:schemeClr val="tx2"/>
              </a:solidFill>
              <a:latin typeface="Gill Sans MT" pitchFamily="34" charset="0"/>
            </a:endParaRPr>
          </a:p>
        </p:txBody>
      </p:sp>
      <p:sp>
        <p:nvSpPr>
          <p:cNvPr id="22531" name="Title 1"/>
          <p:cNvSpPr>
            <a:spLocks noGrp="1"/>
          </p:cNvSpPr>
          <p:nvPr>
            <p:ph type="title"/>
          </p:nvPr>
        </p:nvSpPr>
        <p:spPr>
          <a:xfrm>
            <a:off x="500063" y="0"/>
            <a:ext cx="8229600" cy="990600"/>
          </a:xfrm>
        </p:spPr>
        <p:txBody>
          <a:bodyPr/>
          <a:lstStyle/>
          <a:p>
            <a:pPr algn="ctr" eaLnBrk="1" hangingPunct="1"/>
            <a:r>
              <a:rPr lang="en-GB" b="1" smtClean="0">
                <a:latin typeface="Gill Sans MT" pitchFamily="34" charset="0"/>
                <a:cs typeface="Arial" pitchFamily="34" charset="0"/>
              </a:rPr>
              <a:t>Cluster Modes – NLB Clusters</a:t>
            </a:r>
            <a:endParaRPr lang="en-US" b="1" smtClean="0">
              <a:latin typeface="Gill Sans MT"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481">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481">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481">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481">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0481">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1" name="Rectangle 3"/>
          <p:cNvSpPr>
            <a:spLocks noGrp="1"/>
          </p:cNvSpPr>
          <p:nvPr>
            <p:ph type="body" idx="1"/>
          </p:nvPr>
        </p:nvSpPr>
        <p:spPr>
          <a:xfrm>
            <a:off x="468313" y="1125538"/>
            <a:ext cx="8229600" cy="4910137"/>
          </a:xfrm>
        </p:spPr>
        <p:txBody>
          <a:bodyPr/>
          <a:lstStyle/>
          <a:p>
            <a:pPr eaLnBrk="1" hangingPunct="1"/>
            <a:r>
              <a:rPr lang="en-GB" sz="1800" dirty="0" smtClean="0"/>
              <a:t>For optimal configuration 2 network adapters should be used; </a:t>
            </a:r>
            <a:r>
              <a:rPr lang="en-GB" sz="1800" b="1" dirty="0" smtClean="0"/>
              <a:t>1 cluster adapter</a:t>
            </a:r>
            <a:r>
              <a:rPr lang="en-GB" sz="1800" dirty="0" smtClean="0"/>
              <a:t> – node-node communications; </a:t>
            </a:r>
            <a:r>
              <a:rPr lang="en-GB" sz="1800" b="1" dirty="0" smtClean="0"/>
              <a:t>1 dedicated adapter</a:t>
            </a:r>
            <a:r>
              <a:rPr lang="en-GB" sz="1800" dirty="0" smtClean="0"/>
              <a:t> – dealing with clients outside the cluster.</a:t>
            </a:r>
          </a:p>
          <a:p>
            <a:pPr eaLnBrk="1" hangingPunct="1"/>
            <a:r>
              <a:rPr lang="en-GB" sz="1800" dirty="0" smtClean="0"/>
              <a:t>NLB Driver – works as a filter between clusters adapters and the TCP/IP stack, beneath higher level application level protocols.  Only a portion of inbound traffic is accepted per host, requests are partitioned across cluster.</a:t>
            </a:r>
          </a:p>
          <a:p>
            <a:pPr eaLnBrk="1" hangingPunct="1"/>
            <a:r>
              <a:rPr lang="en-GB" sz="1800" dirty="0" smtClean="0"/>
              <a:t>Maps requests to a host using the NLB driver </a:t>
            </a:r>
            <a:r>
              <a:rPr lang="en-GB" sz="1800" b="1" dirty="0" smtClean="0"/>
              <a:t>“Wlb.sys”, </a:t>
            </a:r>
            <a:r>
              <a:rPr lang="en-GB" sz="1800" dirty="0" smtClean="0"/>
              <a:t>which includes a statistical mapping algorithm that all hosts collectively use to determine which host should handle each request.</a:t>
            </a:r>
          </a:p>
          <a:p>
            <a:pPr eaLnBrk="1" hangingPunct="1"/>
            <a:r>
              <a:rPr lang="en-GB" sz="1800" dirty="0" smtClean="0"/>
              <a:t>Optimisation; Requests can be distributed equally across the cluster or </a:t>
            </a:r>
            <a:r>
              <a:rPr lang="en-GB" sz="1800" b="1" dirty="0" smtClean="0"/>
              <a:t>client affinity</a:t>
            </a:r>
            <a:r>
              <a:rPr lang="en-GB" sz="1800" dirty="0" smtClean="0"/>
              <a:t> and </a:t>
            </a:r>
            <a:r>
              <a:rPr lang="en-GB" sz="1800" b="1" dirty="0" smtClean="0"/>
              <a:t>port configuration</a:t>
            </a:r>
            <a:r>
              <a:rPr lang="en-GB" sz="1800" dirty="0" smtClean="0"/>
              <a:t> can be used for greater cluster control.</a:t>
            </a:r>
          </a:p>
          <a:p>
            <a:pPr eaLnBrk="1" hangingPunct="1"/>
            <a:r>
              <a:rPr lang="en-GB" sz="1800" b="1" i="1" dirty="0" smtClean="0"/>
              <a:t>Client</a:t>
            </a:r>
            <a:r>
              <a:rPr lang="en-GB" sz="1800" dirty="0" smtClean="0"/>
              <a:t> </a:t>
            </a:r>
            <a:r>
              <a:rPr lang="en-GB" sz="1800" b="1" i="1" dirty="0" smtClean="0"/>
              <a:t>affinity</a:t>
            </a:r>
            <a:r>
              <a:rPr lang="en-GB" sz="1800" dirty="0" smtClean="0"/>
              <a:t> – Where applications need to maintain session data, client affinity can be configured.  This ensures that a session established between one source IP and one host (</a:t>
            </a:r>
            <a:r>
              <a:rPr lang="en-GB" sz="1800" dirty="0" err="1" smtClean="0"/>
              <a:t>dest</a:t>
            </a:r>
            <a:r>
              <a:rPr lang="en-GB" sz="1800" dirty="0" smtClean="0"/>
              <a:t> IP) in the cluster is maintained.  3 Modes available, None, Single and Class C.</a:t>
            </a:r>
            <a:endParaRPr lang="en-GB" sz="1800" b="1" i="1" dirty="0" smtClean="0"/>
          </a:p>
          <a:p>
            <a:pPr eaLnBrk="1" hangingPunct="1"/>
            <a:r>
              <a:rPr lang="en-GB" sz="1800" b="1" i="1" dirty="0" smtClean="0"/>
              <a:t>Port</a:t>
            </a:r>
            <a:r>
              <a:rPr lang="en-GB" sz="1800" dirty="0" smtClean="0"/>
              <a:t> </a:t>
            </a:r>
            <a:r>
              <a:rPr lang="en-GB" sz="1800" b="1" i="1" dirty="0" smtClean="0"/>
              <a:t>configuration</a:t>
            </a:r>
            <a:r>
              <a:rPr lang="en-GB" sz="1800" dirty="0" smtClean="0"/>
              <a:t> – 3 modes Disabled, Single host, Multiple Hosts</a:t>
            </a:r>
            <a:endParaRPr lang="en-US" sz="1800" dirty="0" smtClean="0"/>
          </a:p>
        </p:txBody>
      </p:sp>
      <p:sp>
        <p:nvSpPr>
          <p:cNvPr id="23555" name="Title 1"/>
          <p:cNvSpPr>
            <a:spLocks/>
          </p:cNvSpPr>
          <p:nvPr/>
        </p:nvSpPr>
        <p:spPr bwMode="auto">
          <a:xfrm>
            <a:off x="500063" y="0"/>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Cluster Modes – NLB Clusters.</a:t>
            </a:r>
            <a:endParaRPr lang="en-US" sz="3200" b="1">
              <a:solidFill>
                <a:schemeClr val="tx2"/>
              </a:solidFill>
              <a:latin typeface="Gill Sans MT"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81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81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813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813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813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813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9" name="Rectangle 3"/>
          <p:cNvSpPr>
            <a:spLocks noGrp="1"/>
          </p:cNvSpPr>
          <p:nvPr>
            <p:ph type="body" idx="1"/>
          </p:nvPr>
        </p:nvSpPr>
        <p:spPr>
          <a:xfrm>
            <a:off x="428625" y="1143000"/>
            <a:ext cx="5214938" cy="4910138"/>
          </a:xfrm>
        </p:spPr>
        <p:txBody>
          <a:bodyPr/>
          <a:lstStyle/>
          <a:p>
            <a:pPr eaLnBrk="1" hangingPunct="1">
              <a:lnSpc>
                <a:spcPct val="80000"/>
              </a:lnSpc>
            </a:pPr>
            <a:r>
              <a:rPr lang="en-GB" sz="2000" dirty="0" smtClean="0"/>
              <a:t>No shared resource each node maintains a local copy of the TCP/IP application that is being load balanced.  Usually used in server/web farm configurations.</a:t>
            </a:r>
          </a:p>
          <a:p>
            <a:pPr eaLnBrk="1" hangingPunct="1">
              <a:lnSpc>
                <a:spcPct val="80000"/>
              </a:lnSpc>
            </a:pPr>
            <a:r>
              <a:rPr lang="en-GB" sz="2000" dirty="0" smtClean="0"/>
              <a:t>RAID configuration not as vital as Server Clusters; in NLB many different servers have identical data/applications.</a:t>
            </a:r>
          </a:p>
          <a:p>
            <a:pPr eaLnBrk="1" hangingPunct="1">
              <a:lnSpc>
                <a:spcPct val="80000"/>
              </a:lnSpc>
            </a:pPr>
            <a:r>
              <a:rPr lang="en-GB" sz="2000" dirty="0" smtClean="0"/>
              <a:t>Stress Testing vitally important before cluster is brought online – consider thresholds and the need for ‘scaling out’.</a:t>
            </a:r>
          </a:p>
          <a:p>
            <a:pPr eaLnBrk="1" hangingPunct="1">
              <a:lnSpc>
                <a:spcPct val="80000"/>
              </a:lnSpc>
            </a:pPr>
            <a:r>
              <a:rPr lang="en-GB" sz="2000" dirty="0" smtClean="0"/>
              <a:t>Node failure: uses concept of heartbeats to prevent requests being passed to failed nodes.  </a:t>
            </a:r>
            <a:r>
              <a:rPr lang="en-GB" sz="2000" b="1" i="1" dirty="0" smtClean="0"/>
              <a:t>Convergence</a:t>
            </a:r>
            <a:r>
              <a:rPr lang="en-GB" sz="2000" dirty="0" smtClean="0"/>
              <a:t> – a process which determines a default node that best defines/represents the present ‘state’ of the cluster.</a:t>
            </a:r>
          </a:p>
          <a:p>
            <a:pPr eaLnBrk="1" hangingPunct="1">
              <a:lnSpc>
                <a:spcPct val="80000"/>
              </a:lnSpc>
              <a:buFont typeface="Wingdings 3" pitchFamily="18" charset="2"/>
              <a:buNone/>
            </a:pPr>
            <a:endParaRPr lang="en-GB" sz="2000" dirty="0" smtClean="0"/>
          </a:p>
          <a:p>
            <a:pPr eaLnBrk="1" hangingPunct="1">
              <a:lnSpc>
                <a:spcPct val="80000"/>
              </a:lnSpc>
            </a:pPr>
            <a:endParaRPr lang="en-GB" sz="2000" dirty="0" smtClean="0"/>
          </a:p>
          <a:p>
            <a:pPr eaLnBrk="1" hangingPunct="1">
              <a:lnSpc>
                <a:spcPct val="80000"/>
              </a:lnSpc>
            </a:pPr>
            <a:endParaRPr lang="en-US" sz="2000" dirty="0" smtClean="0"/>
          </a:p>
        </p:txBody>
      </p:sp>
      <p:sp>
        <p:nvSpPr>
          <p:cNvPr id="24579" name="Title 1"/>
          <p:cNvSpPr>
            <a:spLocks/>
          </p:cNvSpPr>
          <p:nvPr/>
        </p:nvSpPr>
        <p:spPr bwMode="auto">
          <a:xfrm>
            <a:off x="500063" y="0"/>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Cluster Modes – NLB Clusters</a:t>
            </a:r>
            <a:endParaRPr lang="en-US" sz="3200" b="1">
              <a:solidFill>
                <a:schemeClr val="tx2"/>
              </a:solidFill>
              <a:latin typeface="Gill Sans MT" pitchFamily="34" charset="0"/>
              <a:cs typeface="Arial" pitchFamily="34" charset="0"/>
            </a:endParaRPr>
          </a:p>
        </p:txBody>
      </p:sp>
      <p:pic>
        <p:nvPicPr>
          <p:cNvPr id="50181" name="IMG_210" descr="Image from book">
            <a:hlinkClick r:id="rId3"/>
          </p:cNvPr>
          <p:cNvPicPr>
            <a:picLocks noChangeAspect="1" noChangeArrowheads="1"/>
          </p:cNvPicPr>
          <p:nvPr/>
        </p:nvPicPr>
        <p:blipFill>
          <a:blip r:embed="rId4"/>
          <a:srcRect/>
          <a:stretch>
            <a:fillRect/>
          </a:stretch>
        </p:blipFill>
        <p:spPr bwMode="auto">
          <a:xfrm>
            <a:off x="5651500" y="1341438"/>
            <a:ext cx="3241675" cy="3221037"/>
          </a:xfrm>
          <a:prstGeom prst="rect">
            <a:avLst/>
          </a:prstGeom>
          <a:noFill/>
          <a:ln w="9525">
            <a:noFill/>
            <a:miter lim="800000"/>
            <a:headEnd/>
            <a:tailEnd/>
          </a:ln>
        </p:spPr>
      </p:pic>
      <p:sp>
        <p:nvSpPr>
          <p:cNvPr id="50182" name="Rectangle 6"/>
          <p:cNvSpPr>
            <a:spLocks noChangeArrowheads="1"/>
          </p:cNvSpPr>
          <p:nvPr/>
        </p:nvSpPr>
        <p:spPr bwMode="auto">
          <a:xfrm>
            <a:off x="5724525" y="4652963"/>
            <a:ext cx="3168650" cy="508000"/>
          </a:xfrm>
          <a:prstGeom prst="rect">
            <a:avLst/>
          </a:prstGeom>
          <a:noFill/>
          <a:ln w="9525">
            <a:noFill/>
            <a:miter lim="800000"/>
            <a:headEnd/>
            <a:tailEnd/>
          </a:ln>
        </p:spPr>
        <p:txBody>
          <a:bodyPr>
            <a:spAutoFit/>
          </a:bodyPr>
          <a:lstStyle/>
          <a:p>
            <a:pPr>
              <a:lnSpc>
                <a:spcPct val="80000"/>
              </a:lnSpc>
              <a:spcBef>
                <a:spcPts val="600"/>
              </a:spcBef>
              <a:buClr>
                <a:schemeClr val="accent1"/>
              </a:buClr>
              <a:buSzPct val="76000"/>
              <a:buFont typeface="Wingdings 3" pitchFamily="18" charset="2"/>
              <a:buChar char=""/>
            </a:pPr>
            <a:r>
              <a:rPr lang="en-GB" sz="1400" b="1" i="1"/>
              <a:t> Fig: NLB architecture in multiple </a:t>
            </a:r>
          </a:p>
          <a:p>
            <a:pPr>
              <a:lnSpc>
                <a:spcPct val="80000"/>
              </a:lnSpc>
              <a:spcBef>
                <a:spcPts val="600"/>
              </a:spcBef>
              <a:buClr>
                <a:schemeClr val="accent1"/>
              </a:buClr>
              <a:buSzPct val="76000"/>
              <a:buFont typeface="Wingdings 3" pitchFamily="18" charset="2"/>
              <a:buNone/>
            </a:pPr>
            <a:r>
              <a:rPr lang="en-GB" sz="1400" b="1" i="1"/>
              <a:t>  adapter nodes.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01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017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017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017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0181"/>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018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8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457200" y="1219200"/>
            <a:ext cx="8229600" cy="4937125"/>
          </a:xfrm>
        </p:spPr>
        <p:txBody>
          <a:bodyPr/>
          <a:lstStyle/>
          <a:p>
            <a:pPr marL="273050" lvl="1" eaLnBrk="1" hangingPunct="1">
              <a:spcBef>
                <a:spcPts val="600"/>
              </a:spcBef>
              <a:buClr>
                <a:schemeClr val="accent1"/>
              </a:buClr>
            </a:pPr>
            <a:r>
              <a:rPr lang="en-GB" sz="2000" dirty="0" smtClean="0"/>
              <a:t>NLB is a TCP/IP service; it requires that TCP/IP protocols are installed on server adapters.</a:t>
            </a:r>
          </a:p>
          <a:p>
            <a:pPr marL="273050" lvl="1" eaLnBrk="1" hangingPunct="1">
              <a:spcBef>
                <a:spcPts val="600"/>
              </a:spcBef>
              <a:buClr>
                <a:schemeClr val="accent1"/>
              </a:buClr>
            </a:pPr>
            <a:r>
              <a:rPr lang="en-GB" sz="2000" dirty="0" smtClean="0"/>
              <a:t>Suitable for </a:t>
            </a:r>
            <a:r>
              <a:rPr lang="en-GB" sz="2000" b="1" dirty="0" smtClean="0"/>
              <a:t>‘stateless’ applications’ </a:t>
            </a:r>
            <a:r>
              <a:rPr lang="en-GB" sz="2000" dirty="0" smtClean="0"/>
              <a:t>(e.g. Front end web servers, media servers, terminal servers, VPNs, FTP Servers and other stateless IP applications). </a:t>
            </a:r>
          </a:p>
          <a:p>
            <a:pPr marL="273050" lvl="1" eaLnBrk="1" hangingPunct="1">
              <a:spcBef>
                <a:spcPts val="600"/>
              </a:spcBef>
              <a:buClr>
                <a:schemeClr val="accent1"/>
              </a:buClr>
            </a:pPr>
            <a:r>
              <a:rPr lang="en-GB" sz="2000" dirty="0" smtClean="0"/>
              <a:t>Stateless applications: do not have long running or in memory state</a:t>
            </a:r>
          </a:p>
          <a:p>
            <a:pPr marL="273050" lvl="1" eaLnBrk="1" hangingPunct="1">
              <a:spcBef>
                <a:spcPts val="600"/>
              </a:spcBef>
              <a:buClr>
                <a:schemeClr val="accent1"/>
              </a:buClr>
            </a:pPr>
            <a:r>
              <a:rPr lang="en-GB" sz="2000" dirty="0" smtClean="0"/>
              <a:t>Deals with each request as a separate request (e.g. HTTP Protocol each request for a page has no knowledge about previous pages )</a:t>
            </a:r>
          </a:p>
          <a:p>
            <a:pPr marL="273050" lvl="1" eaLnBrk="1" hangingPunct="1">
              <a:spcBef>
                <a:spcPts val="600"/>
              </a:spcBef>
              <a:buClr>
                <a:schemeClr val="accent1"/>
              </a:buClr>
            </a:pPr>
            <a:r>
              <a:rPr lang="en-GB" sz="2000" dirty="0" smtClean="0"/>
              <a:t>Many applications and services work with NLB providing they use TCP/IP as their network protocol and that they use an addressable set of TCP/UDP ports.  E.g.</a:t>
            </a:r>
          </a:p>
          <a:p>
            <a:pPr marL="546100" lvl="2" eaLnBrk="1" hangingPunct="1">
              <a:spcBef>
                <a:spcPts val="600"/>
              </a:spcBef>
              <a:buClr>
                <a:schemeClr val="accent1"/>
              </a:buClr>
            </a:pPr>
            <a:r>
              <a:rPr lang="en-GB" sz="1700" dirty="0" smtClean="0"/>
              <a:t>FTP  - ports 20, 21 over TCP/IP</a:t>
            </a:r>
          </a:p>
          <a:p>
            <a:pPr marL="546100" lvl="2" eaLnBrk="1" hangingPunct="1">
              <a:spcBef>
                <a:spcPts val="600"/>
              </a:spcBef>
              <a:buClr>
                <a:schemeClr val="accent1"/>
              </a:buClr>
            </a:pPr>
            <a:r>
              <a:rPr lang="en-GB" sz="1700" dirty="0" smtClean="0"/>
              <a:t>HTTP – port 80 over TCP</a:t>
            </a:r>
          </a:p>
          <a:p>
            <a:pPr marL="546100" lvl="2" eaLnBrk="1" hangingPunct="1">
              <a:spcBef>
                <a:spcPts val="600"/>
              </a:spcBef>
              <a:buClr>
                <a:schemeClr val="accent1"/>
              </a:buClr>
            </a:pPr>
            <a:r>
              <a:rPr lang="en-GB" sz="1700" dirty="0" smtClean="0"/>
              <a:t>HTTPS – port 443 over TCP</a:t>
            </a:r>
          </a:p>
          <a:p>
            <a:pPr marL="273050" lvl="1" eaLnBrk="1" hangingPunct="1">
              <a:spcBef>
                <a:spcPts val="600"/>
              </a:spcBef>
              <a:buClr>
                <a:schemeClr val="accent1"/>
              </a:buClr>
            </a:pPr>
            <a:endParaRPr lang="en-GB" sz="2000" dirty="0" smtClean="0"/>
          </a:p>
          <a:p>
            <a:pPr eaLnBrk="1" hangingPunct="1"/>
            <a:endParaRPr lang="en-US" dirty="0" smtClean="0"/>
          </a:p>
        </p:txBody>
      </p:sp>
      <p:sp>
        <p:nvSpPr>
          <p:cNvPr id="25603" name="Title 1"/>
          <p:cNvSpPr>
            <a:spLocks/>
          </p:cNvSpPr>
          <p:nvPr/>
        </p:nvSpPr>
        <p:spPr bwMode="auto">
          <a:xfrm>
            <a:off x="500063" y="0"/>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Cluster Modes – NLB Clusters</a:t>
            </a:r>
            <a:endParaRPr lang="en-US" sz="3200" b="1">
              <a:solidFill>
                <a:schemeClr val="tx2"/>
              </a:solidFill>
              <a:latin typeface="Gill Sans MT"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3"/>
          <p:cNvSpPr>
            <a:spLocks noGrp="1"/>
          </p:cNvSpPr>
          <p:nvPr>
            <p:ph type="body" idx="1"/>
          </p:nvPr>
        </p:nvSpPr>
        <p:spPr>
          <a:xfrm>
            <a:off x="457200" y="1219200"/>
            <a:ext cx="8229600" cy="4910138"/>
          </a:xfrm>
        </p:spPr>
        <p:txBody>
          <a:bodyPr/>
          <a:lstStyle/>
          <a:p>
            <a:pPr eaLnBrk="1" hangingPunct="1"/>
            <a:r>
              <a:rPr lang="en-GB" sz="2000" dirty="0" smtClean="0"/>
              <a:t>Highly suitable for Scaling out – NLB clusters can run between 2 – 32 nodes in Windows 2003 Data-</a:t>
            </a:r>
            <a:r>
              <a:rPr lang="en-GB" sz="2000" dirty="0" err="1" smtClean="0"/>
              <a:t>center</a:t>
            </a:r>
            <a:r>
              <a:rPr lang="en-GB" sz="2000" dirty="0" smtClean="0"/>
              <a:t>/Enterprise editions.</a:t>
            </a:r>
          </a:p>
          <a:p>
            <a:pPr eaLnBrk="1" hangingPunct="1"/>
            <a:endParaRPr lang="en-US" sz="2000" dirty="0" smtClean="0"/>
          </a:p>
        </p:txBody>
      </p:sp>
      <p:sp>
        <p:nvSpPr>
          <p:cNvPr id="26627" name="Title 1"/>
          <p:cNvSpPr>
            <a:spLocks/>
          </p:cNvSpPr>
          <p:nvPr/>
        </p:nvSpPr>
        <p:spPr bwMode="auto">
          <a:xfrm>
            <a:off x="500063" y="0"/>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Cluster Modes – NLB Clusters</a:t>
            </a:r>
            <a:endParaRPr lang="en-US" sz="3200" b="1">
              <a:solidFill>
                <a:schemeClr val="tx2"/>
              </a:solidFill>
              <a:latin typeface="Gill Sans MT" pitchFamily="34" charset="0"/>
              <a:cs typeface="Arial" pitchFamily="34" charset="0"/>
            </a:endParaRPr>
          </a:p>
        </p:txBody>
      </p:sp>
      <p:pic>
        <p:nvPicPr>
          <p:cNvPr id="26628" name="Picture 2" descr="dee52359-7b6b-4076-bad8-dd21513da7a8"/>
          <p:cNvPicPr>
            <a:picLocks noChangeAspect="1" noChangeArrowheads="1"/>
          </p:cNvPicPr>
          <p:nvPr/>
        </p:nvPicPr>
        <p:blipFill>
          <a:blip r:embed="rId3"/>
          <a:srcRect/>
          <a:stretch>
            <a:fillRect/>
          </a:stretch>
        </p:blipFill>
        <p:spPr bwMode="auto">
          <a:xfrm>
            <a:off x="1908175" y="2060575"/>
            <a:ext cx="4535488" cy="42132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1" name="Rectangle 3"/>
          <p:cNvSpPr>
            <a:spLocks noGrp="1"/>
          </p:cNvSpPr>
          <p:nvPr>
            <p:ph type="body" idx="1"/>
          </p:nvPr>
        </p:nvSpPr>
        <p:spPr>
          <a:xfrm>
            <a:off x="457200" y="1219200"/>
            <a:ext cx="8229600" cy="4910138"/>
          </a:xfrm>
        </p:spPr>
        <p:txBody>
          <a:bodyPr/>
          <a:lstStyle/>
          <a:p>
            <a:pPr eaLnBrk="1" hangingPunct="1"/>
            <a:r>
              <a:rPr lang="en-GB" sz="2000" dirty="0" smtClean="0"/>
              <a:t>Another type of clustering used as part of a multi-tiered approach.</a:t>
            </a:r>
          </a:p>
          <a:p>
            <a:pPr eaLnBrk="1" hangingPunct="1"/>
            <a:r>
              <a:rPr lang="en-GB" sz="2000" dirty="0" smtClean="0"/>
              <a:t>Provides </a:t>
            </a:r>
            <a:r>
              <a:rPr lang="en-GB" sz="2000" b="1" i="1" dirty="0" smtClean="0"/>
              <a:t>dynamic load balancing</a:t>
            </a:r>
            <a:r>
              <a:rPr lang="en-GB" sz="2000" dirty="0" smtClean="0"/>
              <a:t> for middle tier application servers (transactional) components and components that use COM+ (Object Oriented Architecture &amp; O/S Services).</a:t>
            </a:r>
          </a:p>
          <a:p>
            <a:pPr eaLnBrk="1" hangingPunct="1"/>
            <a:r>
              <a:rPr lang="en-GB" sz="2000" dirty="0" smtClean="0"/>
              <a:t>COM+  components use Component Object Model (COM) Objects and COM+ Services to specify their configuration and attributes (the framework for how you program the logic in your applications)</a:t>
            </a:r>
          </a:p>
          <a:p>
            <a:pPr eaLnBrk="1" hangingPunct="1"/>
            <a:r>
              <a:rPr lang="en-GB" sz="2000" dirty="0" smtClean="0"/>
              <a:t>Typically provides the </a:t>
            </a:r>
            <a:r>
              <a:rPr lang="en-GB" sz="2000" b="1" i="1" dirty="0" smtClean="0"/>
              <a:t>business logic </a:t>
            </a:r>
            <a:r>
              <a:rPr lang="en-GB" sz="2000" dirty="0" smtClean="0"/>
              <a:t>at the middle tier of a 3-tier architecture. </a:t>
            </a:r>
          </a:p>
          <a:p>
            <a:pPr eaLnBrk="1" hangingPunct="1"/>
            <a:r>
              <a:rPr lang="en-GB" sz="2000" dirty="0" smtClean="0"/>
              <a:t>COM+ components that work together to handle common functions are known as COM+ Applications. </a:t>
            </a:r>
          </a:p>
          <a:p>
            <a:pPr eaLnBrk="1" hangingPunct="1"/>
            <a:r>
              <a:rPr lang="en-GB" sz="2000" dirty="0" smtClean="0"/>
              <a:t>COM+ services provide enterprise level functionality for object management, security, events and queuing.</a:t>
            </a:r>
          </a:p>
        </p:txBody>
      </p:sp>
      <p:sp>
        <p:nvSpPr>
          <p:cNvPr id="27651" name="Title 1"/>
          <p:cNvSpPr>
            <a:spLocks/>
          </p:cNvSpPr>
          <p:nvPr/>
        </p:nvSpPr>
        <p:spPr bwMode="auto">
          <a:xfrm>
            <a:off x="500063" y="0"/>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Cluster Modes – CLB Clusters</a:t>
            </a:r>
            <a:endParaRPr lang="en-US" sz="3200" b="1">
              <a:solidFill>
                <a:schemeClr val="tx2"/>
              </a:solidFill>
              <a:latin typeface="Gill Sans MT"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83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837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837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837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837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837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3"/>
          <p:cNvSpPr>
            <a:spLocks noGrp="1"/>
          </p:cNvSpPr>
          <p:nvPr>
            <p:ph type="body" idx="1"/>
          </p:nvPr>
        </p:nvSpPr>
        <p:spPr>
          <a:xfrm>
            <a:off x="500063" y="5643563"/>
            <a:ext cx="5715000" cy="642937"/>
          </a:xfrm>
        </p:spPr>
        <p:txBody>
          <a:bodyPr/>
          <a:lstStyle/>
          <a:p>
            <a:pPr eaLnBrk="1" hangingPunct="1"/>
            <a:r>
              <a:rPr lang="en-GB" sz="1400" b="1" i="1" smtClean="0"/>
              <a:t>Fig:  An overview of 3 tier application development architecture.</a:t>
            </a:r>
          </a:p>
          <a:p>
            <a:pPr eaLnBrk="1" hangingPunct="1">
              <a:buFont typeface="Wingdings 3" pitchFamily="18" charset="2"/>
              <a:buNone/>
            </a:pPr>
            <a:r>
              <a:rPr lang="en-GB" sz="800" b="1" i="1" smtClean="0"/>
              <a:t>Source: http://triple-networks.com/wp-content/uploads/2007/07/overview_of_a_three-tier_application.png</a:t>
            </a:r>
            <a:endParaRPr lang="en-US" sz="800" b="1" i="1" smtClean="0"/>
          </a:p>
        </p:txBody>
      </p:sp>
      <p:sp>
        <p:nvSpPr>
          <p:cNvPr id="28675" name="Title 1"/>
          <p:cNvSpPr>
            <a:spLocks/>
          </p:cNvSpPr>
          <p:nvPr/>
        </p:nvSpPr>
        <p:spPr bwMode="auto">
          <a:xfrm>
            <a:off x="500063" y="0"/>
            <a:ext cx="8229600" cy="990600"/>
          </a:xfrm>
          <a:prstGeom prst="rect">
            <a:avLst/>
          </a:prstGeom>
          <a:noFill/>
          <a:ln w="9525">
            <a:noFill/>
            <a:miter lim="800000"/>
            <a:headEnd/>
            <a:tailEnd/>
          </a:ln>
        </p:spPr>
        <p:txBody>
          <a:bodyPr anchor="b"/>
          <a:lstStyle/>
          <a:p>
            <a:pPr algn="ctr"/>
            <a:endParaRPr lang="en-US" sz="3200" b="1">
              <a:solidFill>
                <a:schemeClr val="tx2"/>
              </a:solidFill>
              <a:latin typeface="Gill Sans MT" pitchFamily="34" charset="0"/>
              <a:cs typeface="Arial" pitchFamily="34" charset="0"/>
            </a:endParaRPr>
          </a:p>
        </p:txBody>
      </p:sp>
      <p:sp>
        <p:nvSpPr>
          <p:cNvPr id="28676" name="Title 1"/>
          <p:cNvSpPr>
            <a:spLocks/>
          </p:cNvSpPr>
          <p:nvPr/>
        </p:nvSpPr>
        <p:spPr bwMode="auto">
          <a:xfrm>
            <a:off x="468313" y="0"/>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Cluster Modes – CLB Clusters</a:t>
            </a:r>
            <a:endParaRPr lang="en-US" sz="3200" b="1">
              <a:solidFill>
                <a:schemeClr val="tx2"/>
              </a:solidFill>
              <a:latin typeface="Gill Sans MT" pitchFamily="34" charset="0"/>
              <a:cs typeface="Arial" pitchFamily="34" charset="0"/>
            </a:endParaRPr>
          </a:p>
        </p:txBody>
      </p:sp>
      <p:pic>
        <p:nvPicPr>
          <p:cNvPr id="6" name="Picture 5" descr="overview_of_a_three-tier_application.png"/>
          <p:cNvPicPr>
            <a:picLocks noChangeAspect="1"/>
          </p:cNvPicPr>
          <p:nvPr/>
        </p:nvPicPr>
        <p:blipFill>
          <a:blip r:embed="rId3"/>
          <a:srcRect/>
          <a:stretch>
            <a:fillRect/>
          </a:stretch>
        </p:blipFill>
        <p:spPr bwMode="auto">
          <a:xfrm>
            <a:off x="428625" y="1263650"/>
            <a:ext cx="4786313" cy="4305300"/>
          </a:xfrm>
          <a:prstGeom prst="rect">
            <a:avLst/>
          </a:prstGeom>
          <a:noFill/>
          <a:ln w="9525">
            <a:noFill/>
            <a:miter lim="800000"/>
            <a:headEnd/>
            <a:tailEnd/>
          </a:ln>
        </p:spPr>
      </p:pic>
      <p:sp>
        <p:nvSpPr>
          <p:cNvPr id="7" name="Rectangle 3"/>
          <p:cNvSpPr txBox="1">
            <a:spLocks/>
          </p:cNvSpPr>
          <p:nvPr/>
        </p:nvSpPr>
        <p:spPr bwMode="auto">
          <a:xfrm>
            <a:off x="5357813" y="1285875"/>
            <a:ext cx="3571875" cy="428625"/>
          </a:xfrm>
          <a:prstGeom prst="rect">
            <a:avLst/>
          </a:prstGeom>
          <a:noFill/>
          <a:ln w="9525">
            <a:noFill/>
            <a:miter lim="800000"/>
            <a:headEnd/>
            <a:tailEnd/>
          </a:ln>
        </p:spPr>
        <p:txBody>
          <a:bodyPr/>
          <a:lstStyle/>
          <a:p>
            <a:pPr marL="273050" indent="-273050">
              <a:spcBef>
                <a:spcPts val="600"/>
              </a:spcBef>
              <a:buClr>
                <a:schemeClr val="accent1"/>
              </a:buClr>
              <a:buSzPct val="76000"/>
              <a:buFont typeface="Wingdings 3" pitchFamily="18" charset="2"/>
              <a:buChar char=""/>
              <a:defRPr/>
            </a:pPr>
            <a:r>
              <a:rPr lang="en-GB" sz="2000" dirty="0">
                <a:latin typeface="+mn-lt"/>
              </a:rPr>
              <a:t>Note the logic tier; this is commonly referred to as the Application Level (Application Servers).</a:t>
            </a:r>
          </a:p>
          <a:p>
            <a:pPr marL="273050" indent="-273050">
              <a:spcBef>
                <a:spcPts val="600"/>
              </a:spcBef>
              <a:buClr>
                <a:schemeClr val="accent1"/>
              </a:buClr>
              <a:buSzPct val="76000"/>
              <a:buFont typeface="Wingdings 3" pitchFamily="18" charset="2"/>
              <a:buChar char=""/>
              <a:defRPr/>
            </a:pPr>
            <a:endParaRPr lang="en-GB" sz="2000" dirty="0">
              <a:latin typeface="+mn-lt"/>
            </a:endParaRPr>
          </a:p>
          <a:p>
            <a:pPr marL="273050" indent="-273050">
              <a:spcBef>
                <a:spcPts val="600"/>
              </a:spcBef>
              <a:buClr>
                <a:schemeClr val="accent1"/>
              </a:buClr>
              <a:buSzPct val="76000"/>
              <a:buFont typeface="Wingdings 3" pitchFamily="18" charset="2"/>
              <a:buChar char=""/>
              <a:defRPr/>
            </a:pPr>
            <a:r>
              <a:rPr lang="en-GB" sz="2000" dirty="0">
                <a:latin typeface="+mn-lt"/>
              </a:rPr>
              <a:t>Component Load Balancing is a feature available in </a:t>
            </a:r>
            <a:r>
              <a:rPr lang="en-GB" sz="2000" b="1" dirty="0">
                <a:latin typeface="+mn-lt"/>
              </a:rPr>
              <a:t>Microsoft Application Center </a:t>
            </a:r>
            <a:r>
              <a:rPr lang="en-GB" sz="2000" dirty="0">
                <a:latin typeface="+mn-lt"/>
              </a:rPr>
              <a:t>2000.  </a:t>
            </a:r>
          </a:p>
          <a:p>
            <a:pPr marL="273050" indent="-273050">
              <a:spcBef>
                <a:spcPts val="600"/>
              </a:spcBef>
              <a:buClr>
                <a:schemeClr val="accent1"/>
              </a:buClr>
              <a:buSzPct val="76000"/>
              <a:buFont typeface="Wingdings 3" pitchFamily="18" charset="2"/>
              <a:buChar char=""/>
              <a:defRPr/>
            </a:pPr>
            <a:endParaRPr lang="en-GB" sz="2000" dirty="0">
              <a:latin typeface="+mn-lt"/>
            </a:endParaRPr>
          </a:p>
          <a:p>
            <a:pPr marL="273050" indent="-273050">
              <a:spcBef>
                <a:spcPts val="600"/>
              </a:spcBef>
              <a:buClr>
                <a:schemeClr val="accent1"/>
              </a:buClr>
              <a:buSzPct val="76000"/>
              <a:buFont typeface="Wingdings 3" pitchFamily="18" charset="2"/>
              <a:buChar char=""/>
              <a:defRPr/>
            </a:pPr>
            <a:r>
              <a:rPr lang="en-GB" sz="2000" dirty="0" smtClean="0">
                <a:latin typeface="+mn-lt"/>
              </a:rPr>
              <a:t>Application </a:t>
            </a:r>
            <a:r>
              <a:rPr lang="en-GB" sz="2000" dirty="0">
                <a:latin typeface="+mn-lt"/>
              </a:rPr>
              <a:t>server clusters </a:t>
            </a:r>
            <a:r>
              <a:rPr lang="en-GB" sz="2000" dirty="0" smtClean="0">
                <a:latin typeface="+mn-lt"/>
              </a:rPr>
              <a:t> are </a:t>
            </a:r>
            <a:r>
              <a:rPr lang="en-GB" sz="2000" dirty="0">
                <a:latin typeface="+mn-lt"/>
              </a:rPr>
              <a:t>managed using</a:t>
            </a:r>
            <a:r>
              <a:rPr lang="en-GB" sz="2000" b="1" dirty="0">
                <a:latin typeface="+mn-lt"/>
              </a:rPr>
              <a:t> </a:t>
            </a:r>
            <a:r>
              <a:rPr lang="en-GB" sz="2000" b="1" dirty="0" smtClean="0">
                <a:latin typeface="+mn-lt"/>
              </a:rPr>
              <a:t>  </a:t>
            </a:r>
            <a:r>
              <a:rPr lang="en-GB" sz="2000" dirty="0" smtClean="0">
                <a:latin typeface="+mn-lt"/>
              </a:rPr>
              <a:t>Application </a:t>
            </a:r>
            <a:r>
              <a:rPr lang="en-GB" sz="2000" dirty="0" err="1" smtClean="0">
                <a:latin typeface="+mn-lt"/>
              </a:rPr>
              <a:t>Center</a:t>
            </a:r>
            <a:r>
              <a:rPr lang="en-GB" sz="2000" dirty="0" smtClean="0">
                <a:latin typeface="+mn-lt"/>
              </a:rPr>
              <a:t> software.</a:t>
            </a:r>
            <a:endParaRPr lang="en-US" sz="2000" dirty="0">
              <a:latin typeface="+mn-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4275">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4275">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5"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428625" y="1143000"/>
            <a:ext cx="4043363" cy="4638675"/>
          </a:xfrm>
        </p:spPr>
        <p:txBody>
          <a:bodyPr/>
          <a:lstStyle/>
          <a:p>
            <a:pPr eaLnBrk="1" hangingPunct="1"/>
            <a:r>
              <a:rPr lang="en-GB" sz="1900" dirty="0" smtClean="0"/>
              <a:t>Several components used in CLB.</a:t>
            </a:r>
          </a:p>
          <a:p>
            <a:pPr eaLnBrk="1" hangingPunct="1"/>
            <a:r>
              <a:rPr lang="en-GB" sz="1900" b="1" dirty="0" smtClean="0"/>
              <a:t>CLB software </a:t>
            </a:r>
            <a:r>
              <a:rPr lang="en-GB" sz="1900" dirty="0" smtClean="0"/>
              <a:t>– responsible for load balancing and determining the order in which cluster members should activate components during application execution.  Co-ordinates application.  </a:t>
            </a:r>
          </a:p>
          <a:p>
            <a:pPr eaLnBrk="1" hangingPunct="1"/>
            <a:r>
              <a:rPr lang="en-GB" sz="1900" b="1" dirty="0" smtClean="0"/>
              <a:t>Router</a:t>
            </a:r>
            <a:r>
              <a:rPr lang="en-GB" sz="1900" dirty="0" smtClean="0"/>
              <a:t> – handles message routing between front end web servers and application servers.</a:t>
            </a:r>
          </a:p>
          <a:p>
            <a:pPr lvl="1" eaLnBrk="1" hangingPunct="1"/>
            <a:r>
              <a:rPr lang="en-GB" sz="1600" dirty="0" smtClean="0"/>
              <a:t>Uses a routing list stored on front end web servers or a separate routing cluster. </a:t>
            </a:r>
          </a:p>
          <a:p>
            <a:pPr lvl="1" eaLnBrk="1" hangingPunct="1"/>
            <a:r>
              <a:rPr lang="en-GB" sz="1600" dirty="0" smtClean="0"/>
              <a:t>RTT - Tracks response time of application servers when given requests from front end web servers. </a:t>
            </a:r>
          </a:p>
          <a:p>
            <a:pPr eaLnBrk="1" hangingPunct="1"/>
            <a:endParaRPr lang="en-GB" sz="1900" dirty="0" smtClean="0"/>
          </a:p>
          <a:p>
            <a:pPr eaLnBrk="1" hangingPunct="1"/>
            <a:endParaRPr lang="en-US" sz="1900" dirty="0" smtClean="0"/>
          </a:p>
        </p:txBody>
      </p:sp>
      <p:sp>
        <p:nvSpPr>
          <p:cNvPr id="29699" name="Title 1"/>
          <p:cNvSpPr>
            <a:spLocks/>
          </p:cNvSpPr>
          <p:nvPr/>
        </p:nvSpPr>
        <p:spPr bwMode="auto">
          <a:xfrm>
            <a:off x="468313" y="0"/>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Cluster Modes – CLB Clusters</a:t>
            </a:r>
            <a:endParaRPr lang="en-US" sz="3200" b="1">
              <a:solidFill>
                <a:schemeClr val="tx2"/>
              </a:solidFill>
              <a:latin typeface="Gill Sans MT" pitchFamily="34" charset="0"/>
              <a:cs typeface="Arial" pitchFamily="34" charset="0"/>
            </a:endParaRPr>
          </a:p>
        </p:txBody>
      </p:sp>
      <p:pic>
        <p:nvPicPr>
          <p:cNvPr id="62467" name="Picture 31" descr="6916fae6-14c0-42cf-9e42-70e3f581a689"/>
          <p:cNvPicPr>
            <a:picLocks noChangeAspect="1" noChangeArrowheads="1"/>
          </p:cNvPicPr>
          <p:nvPr/>
        </p:nvPicPr>
        <p:blipFill>
          <a:blip r:embed="rId2"/>
          <a:srcRect/>
          <a:stretch>
            <a:fillRect/>
          </a:stretch>
        </p:blipFill>
        <p:spPr bwMode="auto">
          <a:xfrm>
            <a:off x="4500563" y="1857375"/>
            <a:ext cx="4216400" cy="2143125"/>
          </a:xfrm>
          <a:prstGeom prst="rect">
            <a:avLst/>
          </a:prstGeom>
          <a:noFill/>
          <a:ln w="9525">
            <a:noFill/>
            <a:miter lim="800000"/>
            <a:headEnd/>
            <a:tailEnd/>
          </a:ln>
        </p:spPr>
      </p:pic>
      <p:sp>
        <p:nvSpPr>
          <p:cNvPr id="7" name="Rectangle 3"/>
          <p:cNvSpPr txBox="1">
            <a:spLocks/>
          </p:cNvSpPr>
          <p:nvPr/>
        </p:nvSpPr>
        <p:spPr bwMode="auto">
          <a:xfrm>
            <a:off x="4572000" y="1357313"/>
            <a:ext cx="4714875" cy="428625"/>
          </a:xfrm>
          <a:prstGeom prst="rect">
            <a:avLst/>
          </a:prstGeom>
          <a:noFill/>
          <a:ln w="9525">
            <a:noFill/>
            <a:miter lim="800000"/>
            <a:headEnd/>
            <a:tailEnd/>
          </a:ln>
        </p:spPr>
        <p:txBody>
          <a:bodyPr/>
          <a:lstStyle/>
          <a:p>
            <a:pPr marL="273050" indent="-273050">
              <a:spcBef>
                <a:spcPts val="600"/>
              </a:spcBef>
              <a:buClr>
                <a:schemeClr val="accent1"/>
              </a:buClr>
              <a:buSzPct val="76000"/>
              <a:buFont typeface="Wingdings 3" pitchFamily="18" charset="2"/>
              <a:buChar char=""/>
              <a:defRPr/>
            </a:pPr>
            <a:r>
              <a:rPr lang="en-GB" sz="1200" b="1" i="1" dirty="0">
                <a:latin typeface="+mn-lt"/>
              </a:rPr>
              <a:t>Fig:  Component Load Balancing Architecture.</a:t>
            </a:r>
            <a:endParaRPr lang="en-US" sz="1200" b="1" i="1" dirty="0">
              <a:latin typeface="+mn-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2467"/>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p:cNvSpPr>
          <p:nvPr/>
        </p:nvSpPr>
        <p:spPr bwMode="auto">
          <a:xfrm>
            <a:off x="468313" y="0"/>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Cluster Modes – CLB Clusters</a:t>
            </a:r>
            <a:endParaRPr lang="en-US" sz="3200" b="1">
              <a:solidFill>
                <a:schemeClr val="tx2"/>
              </a:solidFill>
              <a:latin typeface="Gill Sans MT" pitchFamily="34" charset="0"/>
              <a:cs typeface="Arial" pitchFamily="34" charset="0"/>
            </a:endParaRPr>
          </a:p>
        </p:txBody>
      </p:sp>
      <p:sp>
        <p:nvSpPr>
          <p:cNvPr id="5" name="Content Placeholder 2"/>
          <p:cNvSpPr txBox="1">
            <a:spLocks/>
          </p:cNvSpPr>
          <p:nvPr/>
        </p:nvSpPr>
        <p:spPr bwMode="auto">
          <a:xfrm>
            <a:off x="428625" y="1143000"/>
            <a:ext cx="8286750" cy="5072063"/>
          </a:xfrm>
          <a:prstGeom prst="rect">
            <a:avLst/>
          </a:prstGeom>
          <a:noFill/>
          <a:ln w="9525">
            <a:noFill/>
            <a:miter lim="800000"/>
            <a:headEnd/>
            <a:tailEnd/>
          </a:ln>
        </p:spPr>
        <p:txBody>
          <a:bodyPr/>
          <a:lstStyle/>
          <a:p>
            <a:pPr marL="273050" indent="-273050">
              <a:spcBef>
                <a:spcPts val="600"/>
              </a:spcBef>
              <a:buClr>
                <a:schemeClr val="accent1"/>
              </a:buClr>
              <a:buSzPct val="76000"/>
              <a:buFont typeface="Wingdings 3" pitchFamily="18" charset="2"/>
              <a:buChar char=""/>
              <a:defRPr/>
            </a:pPr>
            <a:r>
              <a:rPr lang="en-GB" sz="2000" dirty="0">
                <a:latin typeface="+mn-lt"/>
              </a:rPr>
              <a:t>Application server with the Fastest response time is given the task</a:t>
            </a:r>
          </a:p>
          <a:p>
            <a:pPr marL="730250" lvl="1" indent="-273050">
              <a:spcBef>
                <a:spcPts val="600"/>
              </a:spcBef>
              <a:buClr>
                <a:schemeClr val="accent1"/>
              </a:buClr>
              <a:buSzPct val="76000"/>
              <a:buFont typeface="Wingdings 3" pitchFamily="18" charset="2"/>
              <a:buChar char=""/>
              <a:defRPr/>
            </a:pPr>
            <a:r>
              <a:rPr lang="en-GB" dirty="0">
                <a:latin typeface="+mn-lt"/>
              </a:rPr>
              <a:t>Periodically checked in ‘round robin fashion’ from in memory table.</a:t>
            </a:r>
          </a:p>
          <a:p>
            <a:pPr marL="730250" lvl="1" indent="-273050">
              <a:spcBef>
                <a:spcPts val="600"/>
              </a:spcBef>
              <a:buClr>
                <a:schemeClr val="accent1"/>
              </a:buClr>
              <a:buSzPct val="76000"/>
              <a:buFont typeface="Wingdings 3" pitchFamily="18" charset="2"/>
              <a:buChar char=""/>
              <a:defRPr/>
            </a:pPr>
            <a:r>
              <a:rPr lang="en-GB" dirty="0">
                <a:latin typeface="+mn-lt"/>
              </a:rPr>
              <a:t>This way, servers least busy (quickest response times) is given the next request.</a:t>
            </a:r>
            <a:endParaRPr lang="en-GB" sz="2000" b="1" dirty="0">
              <a:latin typeface="+mn-lt"/>
            </a:endParaRPr>
          </a:p>
          <a:p>
            <a:pPr marL="273050" indent="-273050">
              <a:spcBef>
                <a:spcPts val="600"/>
              </a:spcBef>
              <a:buClr>
                <a:schemeClr val="accent1"/>
              </a:buClr>
              <a:buSzPct val="76000"/>
              <a:buFont typeface="Wingdings 3" pitchFamily="18" charset="2"/>
              <a:buChar char=""/>
              <a:defRPr/>
            </a:pPr>
            <a:r>
              <a:rPr lang="en-GB" sz="2000" b="1" dirty="0">
                <a:latin typeface="+mn-lt"/>
              </a:rPr>
              <a:t>Application Server Clusters </a:t>
            </a:r>
            <a:r>
              <a:rPr lang="en-GB" sz="2000" dirty="0">
                <a:latin typeface="+mn-lt"/>
              </a:rPr>
              <a:t>– activate and run COM+ Components, in other words, hosts the logical components of the application.</a:t>
            </a:r>
          </a:p>
          <a:p>
            <a:pPr marL="273050" indent="-273050">
              <a:spcBef>
                <a:spcPts val="600"/>
              </a:spcBef>
              <a:buClr>
                <a:schemeClr val="accent1"/>
              </a:buClr>
              <a:buSzPct val="76000"/>
              <a:buFont typeface="Wingdings 3" pitchFamily="18" charset="2"/>
              <a:buChar char=""/>
              <a:defRPr/>
            </a:pPr>
            <a:r>
              <a:rPr lang="en-GB" sz="2000" b="1" dirty="0">
                <a:latin typeface="+mn-lt"/>
              </a:rPr>
              <a:t>Application Center Architecture </a:t>
            </a:r>
            <a:r>
              <a:rPr lang="en-GB" sz="2000" dirty="0">
                <a:latin typeface="+mn-lt"/>
              </a:rPr>
              <a:t>– includes both client and server components.</a:t>
            </a:r>
          </a:p>
          <a:p>
            <a:pPr marL="273050" indent="-273050">
              <a:spcBef>
                <a:spcPts val="600"/>
              </a:spcBef>
              <a:buClr>
                <a:schemeClr val="accent1"/>
              </a:buClr>
              <a:buSzPct val="76000"/>
              <a:buFont typeface="Wingdings 3" pitchFamily="18" charset="2"/>
              <a:buChar char=""/>
              <a:defRPr/>
            </a:pPr>
            <a:r>
              <a:rPr lang="en-GB" sz="2000" b="1" dirty="0">
                <a:latin typeface="+mn-lt"/>
              </a:rPr>
              <a:t>Server components </a:t>
            </a:r>
            <a:r>
              <a:rPr lang="en-GB" sz="2000" dirty="0">
                <a:latin typeface="+mn-lt"/>
              </a:rPr>
              <a:t>– responsible for activating and running the resources for a web site or COM+ Application, installed on Application Servers.</a:t>
            </a:r>
          </a:p>
          <a:p>
            <a:pPr marL="273050" indent="-273050">
              <a:spcBef>
                <a:spcPts val="600"/>
              </a:spcBef>
              <a:buClr>
                <a:schemeClr val="accent1"/>
              </a:buClr>
              <a:buSzPct val="76000"/>
              <a:buFont typeface="Wingdings 3" pitchFamily="18" charset="2"/>
              <a:buChar char=""/>
              <a:defRPr/>
            </a:pPr>
            <a:endParaRPr lang="en-US" sz="2000" dirty="0">
              <a:latin typeface="+mn-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457200" y="1219200"/>
            <a:ext cx="8229600" cy="4937125"/>
          </a:xfrm>
        </p:spPr>
        <p:txBody>
          <a:bodyPr/>
          <a:lstStyle/>
          <a:p>
            <a:pPr eaLnBrk="1" hangingPunct="1">
              <a:defRPr/>
            </a:pPr>
            <a:r>
              <a:rPr lang="en-GB" sz="2000" b="1" dirty="0" smtClean="0"/>
              <a:t>Client components </a:t>
            </a:r>
            <a:r>
              <a:rPr lang="en-GB" sz="2000" dirty="0" smtClean="0"/>
              <a:t>- installed on Front-end Web Servers or separate cluster. (e.g. Routing).</a:t>
            </a:r>
          </a:p>
          <a:p>
            <a:pPr marL="730250" lvl="1" eaLnBrk="1" hangingPunct="1">
              <a:spcBef>
                <a:spcPts val="600"/>
              </a:spcBef>
              <a:buClr>
                <a:schemeClr val="accent1"/>
              </a:buClr>
              <a:defRPr/>
            </a:pPr>
            <a:r>
              <a:rPr lang="en-GB" sz="2000" dirty="0" smtClean="0"/>
              <a:t>When used as part of a 3 tier architecture, it is common to use 2 clusters for CLB, 1 Component Routing Cluster (directs messages between Front end web and application servers and 1 Application Server Cluster that runs the Application Servers and the applications components.</a:t>
            </a:r>
            <a:endParaRPr lang="en-GB" sz="2000" b="1" dirty="0" smtClean="0"/>
          </a:p>
          <a:p>
            <a:pPr eaLnBrk="1" hangingPunct="1">
              <a:defRPr/>
            </a:pPr>
            <a:r>
              <a:rPr lang="en-GB" sz="2000" b="1" dirty="0" smtClean="0"/>
              <a:t>Planning CLB Clusters </a:t>
            </a:r>
            <a:r>
              <a:rPr lang="en-GB" sz="2000" dirty="0" smtClean="0"/>
              <a:t>– consider the size/needs of the organisation before choosing how to implement them.  </a:t>
            </a:r>
          </a:p>
          <a:p>
            <a:pPr lvl="1" eaLnBrk="1" hangingPunct="1">
              <a:defRPr/>
            </a:pPr>
            <a:r>
              <a:rPr lang="en-GB" sz="1700" dirty="0" smtClean="0"/>
              <a:t>E.g. Routing lists require high speed network access and are memory intensive, servers should be configured accordingly.</a:t>
            </a:r>
          </a:p>
          <a:p>
            <a:pPr eaLnBrk="1" hangingPunct="1">
              <a:defRPr/>
            </a:pPr>
            <a:r>
              <a:rPr lang="en-GB" sz="2000" dirty="0" smtClean="0"/>
              <a:t>Integrates with Network Load Balancing – uses Application </a:t>
            </a:r>
            <a:r>
              <a:rPr lang="en-GB" sz="2000" dirty="0" err="1" smtClean="0"/>
              <a:t>Center</a:t>
            </a:r>
            <a:r>
              <a:rPr lang="en-GB" sz="2000" dirty="0" smtClean="0"/>
              <a:t> software to add/remove nodes from the cluster.  </a:t>
            </a:r>
          </a:p>
          <a:p>
            <a:pPr eaLnBrk="1" hangingPunct="1">
              <a:defRPr/>
            </a:pPr>
            <a:r>
              <a:rPr lang="en-GB" sz="2000" dirty="0" smtClean="0"/>
              <a:t>Designed to provide high scalability and availability:</a:t>
            </a:r>
          </a:p>
          <a:p>
            <a:pPr lvl="1" eaLnBrk="1" hangingPunct="1">
              <a:defRPr/>
            </a:pPr>
            <a:r>
              <a:rPr lang="en-GB" sz="1700" dirty="0" smtClean="0"/>
              <a:t>Support up to 8 nodes simultaneously.</a:t>
            </a:r>
          </a:p>
          <a:p>
            <a:pPr lvl="1" eaLnBrk="1" hangingPunct="1">
              <a:buFont typeface="Wingdings 3" pitchFamily="18" charset="2"/>
              <a:buNone/>
              <a:defRPr/>
            </a:pPr>
            <a:endParaRPr lang="en-GB" sz="1700" dirty="0" smtClean="0"/>
          </a:p>
          <a:p>
            <a:pPr lvl="1" eaLnBrk="1" hangingPunct="1">
              <a:defRPr/>
            </a:pPr>
            <a:endParaRPr lang="en-GB" sz="1700" dirty="0" smtClean="0"/>
          </a:p>
          <a:p>
            <a:pPr eaLnBrk="1" hangingPunct="1">
              <a:defRPr/>
            </a:pPr>
            <a:endParaRPr lang="en-US" sz="2000" dirty="0"/>
          </a:p>
        </p:txBody>
      </p:sp>
      <p:sp>
        <p:nvSpPr>
          <p:cNvPr id="31747" name="Title 1"/>
          <p:cNvSpPr>
            <a:spLocks/>
          </p:cNvSpPr>
          <p:nvPr/>
        </p:nvSpPr>
        <p:spPr bwMode="auto">
          <a:xfrm>
            <a:off x="468313" y="0"/>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Cluster Modes – CLB Clusters</a:t>
            </a:r>
            <a:endParaRPr lang="en-US" sz="3200" b="1">
              <a:solidFill>
                <a:schemeClr val="tx2"/>
              </a:solidFill>
              <a:latin typeface="Gill Sans MT"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457200" y="1219200"/>
            <a:ext cx="8229600" cy="4937125"/>
          </a:xfrm>
        </p:spPr>
        <p:txBody>
          <a:bodyPr/>
          <a:lstStyle/>
          <a:p>
            <a:pPr eaLnBrk="1" hangingPunct="1"/>
            <a:r>
              <a:rPr lang="en-GB" sz="2000" dirty="0" smtClean="0"/>
              <a:t>Primary reasons organisations employ clustering strategies:</a:t>
            </a:r>
          </a:p>
          <a:p>
            <a:pPr lvl="1" eaLnBrk="1" hangingPunct="1"/>
            <a:r>
              <a:rPr lang="en-GB" sz="2000" dirty="0" smtClean="0"/>
              <a:t>To provide application availability</a:t>
            </a:r>
          </a:p>
          <a:p>
            <a:pPr lvl="1" eaLnBrk="1" hangingPunct="1"/>
            <a:r>
              <a:rPr lang="en-GB" sz="2000" dirty="0" smtClean="0"/>
              <a:t>To improve computing power</a:t>
            </a:r>
          </a:p>
          <a:p>
            <a:pPr lvl="1" eaLnBrk="1" hangingPunct="1"/>
            <a:r>
              <a:rPr lang="en-GB" sz="2000" dirty="0" smtClean="0"/>
              <a:t>To improve data integrity </a:t>
            </a:r>
          </a:p>
          <a:p>
            <a:pPr lvl="1" eaLnBrk="1" hangingPunct="1"/>
            <a:r>
              <a:rPr lang="en-GB" sz="2000" dirty="0" smtClean="0"/>
              <a:t>To reduce costs associated with downtime.</a:t>
            </a:r>
          </a:p>
          <a:p>
            <a:pPr eaLnBrk="1" hangingPunct="1"/>
            <a:r>
              <a:rPr lang="en-GB" sz="2000" dirty="0" smtClean="0"/>
              <a:t>Common events associated with application/service downtime include</a:t>
            </a:r>
          </a:p>
          <a:p>
            <a:pPr lvl="1" eaLnBrk="1" hangingPunct="1"/>
            <a:r>
              <a:rPr lang="en-GB" sz="1700" dirty="0" smtClean="0"/>
              <a:t>Planned downtime (Service packs, security patches, upgrades)</a:t>
            </a:r>
          </a:p>
          <a:p>
            <a:pPr lvl="1" eaLnBrk="1" hangingPunct="1"/>
            <a:r>
              <a:rPr lang="en-GB" sz="1700" dirty="0" smtClean="0"/>
              <a:t>Unexpected hardware failure</a:t>
            </a:r>
          </a:p>
          <a:p>
            <a:pPr lvl="1" eaLnBrk="1" hangingPunct="1"/>
            <a:r>
              <a:rPr lang="en-GB" sz="1700" dirty="0" smtClean="0"/>
              <a:t>Infrastructure failures, natural disasters.</a:t>
            </a:r>
          </a:p>
          <a:p>
            <a:pPr eaLnBrk="1" hangingPunct="1"/>
            <a:r>
              <a:rPr lang="en-GB" sz="2000" dirty="0" smtClean="0"/>
              <a:t>Microsoft Clustering technologies guard against three specific types of failure in computing organisations:</a:t>
            </a:r>
          </a:p>
          <a:p>
            <a:pPr lvl="1" eaLnBrk="1" hangingPunct="1"/>
            <a:r>
              <a:rPr lang="en-GB" sz="1700" dirty="0" smtClean="0"/>
              <a:t>Application/Service failure – essential applications or services not available.</a:t>
            </a:r>
          </a:p>
          <a:p>
            <a:pPr lvl="1" eaLnBrk="1" hangingPunct="1"/>
            <a:r>
              <a:rPr lang="en-GB" sz="1700" dirty="0" smtClean="0"/>
              <a:t>System/Hardware failure – systems or critical components (CPU, Memory, Disk Drives).</a:t>
            </a:r>
          </a:p>
          <a:p>
            <a:pPr lvl="1" eaLnBrk="1" hangingPunct="1"/>
            <a:r>
              <a:rPr lang="en-GB" sz="1700" dirty="0" smtClean="0"/>
              <a:t>Site Failure – Natural disasters (fires, floods, power).</a:t>
            </a:r>
          </a:p>
          <a:p>
            <a:pPr lvl="1" eaLnBrk="1" hangingPunct="1">
              <a:buFont typeface="Wingdings 3" pitchFamily="18" charset="2"/>
              <a:buNone/>
            </a:pPr>
            <a:endParaRPr lang="en-GB" sz="1700" dirty="0" smtClean="0"/>
          </a:p>
          <a:p>
            <a:pPr lvl="1" eaLnBrk="1" hangingPunct="1"/>
            <a:endParaRPr lang="en-GB" sz="1700" dirty="0" smtClean="0"/>
          </a:p>
          <a:p>
            <a:pPr lvl="1" eaLnBrk="1" hangingPunct="1">
              <a:buFont typeface="Wingdings 3" pitchFamily="18" charset="2"/>
              <a:buNone/>
            </a:pPr>
            <a:endParaRPr lang="en-GB" sz="2000" dirty="0" smtClean="0"/>
          </a:p>
        </p:txBody>
      </p:sp>
      <p:sp>
        <p:nvSpPr>
          <p:cNvPr id="32771" name="Title 1"/>
          <p:cNvSpPr>
            <a:spLocks/>
          </p:cNvSpPr>
          <p:nvPr/>
        </p:nvSpPr>
        <p:spPr bwMode="auto">
          <a:xfrm>
            <a:off x="468313" y="0"/>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Clustering Strategies – Why use clustering?</a:t>
            </a:r>
            <a:endParaRPr lang="en-US" sz="3200" b="1">
              <a:solidFill>
                <a:schemeClr val="tx2"/>
              </a:solidFill>
              <a:latin typeface="Gill Sans MT"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3">
                                            <p:txEl>
                                              <p:pRg st="11" end="11"/>
                                            </p:txEl>
                                          </p:spTgt>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p:cNvSpPr>
          <p:nvPr/>
        </p:nvSpPr>
        <p:spPr bwMode="auto">
          <a:xfrm>
            <a:off x="468313" y="0"/>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Clustering Strategies – Server Clusters Vs NLB Clusters.</a:t>
            </a:r>
            <a:endParaRPr lang="en-US" sz="3200" b="1">
              <a:solidFill>
                <a:schemeClr val="tx2"/>
              </a:solidFill>
              <a:latin typeface="Gill Sans MT" pitchFamily="34" charset="0"/>
              <a:cs typeface="Arial" pitchFamily="34" charset="0"/>
            </a:endParaRPr>
          </a:p>
        </p:txBody>
      </p:sp>
      <p:graphicFrame>
        <p:nvGraphicFramePr>
          <p:cNvPr id="6" name="Table 5"/>
          <p:cNvGraphicFramePr>
            <a:graphicFrameLocks noGrp="1"/>
          </p:cNvGraphicFramePr>
          <p:nvPr/>
        </p:nvGraphicFramePr>
        <p:xfrm>
          <a:off x="428625" y="1000125"/>
          <a:ext cx="8215402" cy="5328324"/>
        </p:xfrm>
        <a:graphic>
          <a:graphicData uri="http://schemas.openxmlformats.org/drawingml/2006/table">
            <a:tbl>
              <a:tblPr firstRow="1" bandRow="1">
                <a:tableStyleId>{5C22544A-7EE6-4342-B048-85BDC9FD1C3A}</a:tableStyleId>
              </a:tblPr>
              <a:tblGrid>
                <a:gridCol w="4107701"/>
                <a:gridCol w="4107701"/>
              </a:tblGrid>
              <a:tr h="364816">
                <a:tc>
                  <a:txBody>
                    <a:bodyPr/>
                    <a:lstStyle/>
                    <a:p>
                      <a:r>
                        <a:rPr lang="en-GB" sz="1600" dirty="0" smtClean="0">
                          <a:latin typeface="+mn-lt"/>
                        </a:rPr>
                        <a:t>Server</a:t>
                      </a:r>
                      <a:r>
                        <a:rPr lang="en-GB" sz="1600" baseline="0" dirty="0" smtClean="0">
                          <a:latin typeface="+mn-lt"/>
                        </a:rPr>
                        <a:t> Cluster</a:t>
                      </a:r>
                      <a:endParaRPr lang="en-US" sz="1600" dirty="0">
                        <a:latin typeface="+mn-lt"/>
                      </a:endParaRPr>
                    </a:p>
                  </a:txBody>
                  <a:tcPr/>
                </a:tc>
                <a:tc>
                  <a:txBody>
                    <a:bodyPr/>
                    <a:lstStyle/>
                    <a:p>
                      <a:r>
                        <a:rPr lang="en-GB" sz="1600" dirty="0" smtClean="0">
                          <a:latin typeface="+mn-lt"/>
                        </a:rPr>
                        <a:t>NLB</a:t>
                      </a:r>
                      <a:endParaRPr lang="en-US" sz="1600" dirty="0">
                        <a:latin typeface="+mn-lt"/>
                      </a:endParaRPr>
                    </a:p>
                  </a:txBody>
                  <a:tcPr/>
                </a:tc>
              </a:tr>
              <a:tr h="82026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smtClean="0">
                          <a:latin typeface="+mn-lt"/>
                          <a:ea typeface="Times New Roman"/>
                          <a:cs typeface="Times New Roman"/>
                        </a:rPr>
                        <a:t>Used for databases, e-mail services, line of business (LOB) applications, and custom applications</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smtClean="0">
                          <a:latin typeface="Arial"/>
                          <a:ea typeface="Times New Roman"/>
                          <a:cs typeface="Times New Roman"/>
                        </a:rPr>
                        <a:t>Used for Web servers, firewalls, and Web services</a:t>
                      </a:r>
                    </a:p>
                    <a:p>
                      <a:endParaRPr lang="en-US" sz="1600" dirty="0">
                        <a:latin typeface="+mn-lt"/>
                      </a:endParaRPr>
                    </a:p>
                  </a:txBody>
                  <a:tcPr/>
                </a:tc>
              </a:tr>
              <a:tr h="82026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smtClean="0">
                          <a:latin typeface="+mn-lt"/>
                          <a:ea typeface="Times New Roman"/>
                          <a:cs typeface="Times New Roman"/>
                        </a:rPr>
                        <a:t>Included with Windows Server 2003, Edition, and Windows Server 2003, Datacenter Edition</a:t>
                      </a:r>
                    </a:p>
                    <a:p>
                      <a:endParaRPr lang="en-US" sz="1600" dirty="0">
                        <a:latin typeface="+mn-lt"/>
                      </a:endParaRPr>
                    </a:p>
                  </a:txBody>
                  <a:tcPr/>
                </a:tc>
                <a:tc>
                  <a:txBody>
                    <a:bodyPr/>
                    <a:lstStyle/>
                    <a:p>
                      <a:r>
                        <a:rPr lang="en-US" sz="1600" dirty="0" smtClean="0">
                          <a:latin typeface="Arial"/>
                          <a:ea typeface="Times New Roman"/>
                          <a:cs typeface="Times New Roman"/>
                        </a:rPr>
                        <a:t>Included with all four versions of Windows Server </a:t>
                      </a:r>
                      <a:endParaRPr lang="en-US" sz="1600" dirty="0">
                        <a:latin typeface="+mn-lt"/>
                      </a:endParaRPr>
                    </a:p>
                  </a:txBody>
                  <a:tcPr/>
                </a:tc>
              </a:tr>
              <a:tr h="82026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smtClean="0">
                          <a:latin typeface="+mn-lt"/>
                          <a:ea typeface="Times New Roman"/>
                          <a:cs typeface="Times New Roman"/>
                        </a:rPr>
                        <a:t>Provides high availability and server consolidation</a:t>
                      </a:r>
                    </a:p>
                    <a:p>
                      <a:endParaRPr lang="en-US" sz="1600" dirty="0">
                        <a:latin typeface="+mn-lt"/>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smtClean="0">
                          <a:latin typeface="Arial"/>
                          <a:ea typeface="Times New Roman"/>
                          <a:cs typeface="Times New Roman"/>
                        </a:rPr>
                        <a:t>Provides high availability and scalability </a:t>
                      </a:r>
                    </a:p>
                    <a:p>
                      <a:endParaRPr lang="en-US" sz="1600" dirty="0">
                        <a:latin typeface="+mn-lt"/>
                      </a:endParaRPr>
                    </a:p>
                  </a:txBody>
                  <a:tcPr/>
                </a:tc>
              </a:tr>
              <a:tr h="1063308">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smtClean="0">
                          <a:latin typeface="+mn-lt"/>
                          <a:ea typeface="Times New Roman"/>
                          <a:cs typeface="Times New Roman"/>
                        </a:rPr>
                        <a:t>Can be deployed on a single network or geographically distributed</a:t>
                      </a:r>
                    </a:p>
                    <a:p>
                      <a:endParaRPr lang="en-US" sz="1600" dirty="0">
                        <a:latin typeface="+mn-lt"/>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smtClean="0">
                          <a:latin typeface="Arial"/>
                          <a:ea typeface="Times New Roman"/>
                          <a:cs typeface="Times New Roman"/>
                        </a:rPr>
                        <a:t>Generally deployed on a single network but can span multiple networks if properly configured</a:t>
                      </a:r>
                    </a:p>
                    <a:p>
                      <a:endParaRPr lang="en-US" sz="1600" dirty="0">
                        <a:latin typeface="+mn-lt"/>
                      </a:endParaRPr>
                    </a:p>
                  </a:txBody>
                  <a:tcPr/>
                </a:tc>
              </a:tr>
              <a:tr h="577224">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smtClean="0">
                          <a:latin typeface="Arial"/>
                          <a:ea typeface="Times New Roman"/>
                          <a:cs typeface="Times New Roman"/>
                        </a:rPr>
                        <a:t>Supports clusters up to eight nodes</a:t>
                      </a:r>
                    </a:p>
                    <a:p>
                      <a:endParaRPr lang="en-US" sz="1600" dirty="0">
                        <a:latin typeface="+mn-lt"/>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smtClean="0">
                          <a:latin typeface="Arial"/>
                          <a:ea typeface="Times New Roman"/>
                          <a:cs typeface="Times New Roman"/>
                        </a:rPr>
                        <a:t>Supports clusters up to 32 nodes</a:t>
                      </a:r>
                    </a:p>
                    <a:p>
                      <a:endParaRPr lang="en-US" sz="1600" dirty="0">
                        <a:latin typeface="+mn-lt"/>
                      </a:endParaRPr>
                    </a:p>
                  </a:txBody>
                  <a:tcPr/>
                </a:tc>
              </a:tr>
              <a:tr h="848708">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smtClean="0">
                          <a:latin typeface="Arial"/>
                          <a:ea typeface="Times New Roman"/>
                          <a:cs typeface="Times New Roman"/>
                        </a:rPr>
                        <a:t>Requires the use of shared or replicated storage</a:t>
                      </a:r>
                    </a:p>
                    <a:p>
                      <a:endParaRPr lang="en-US" sz="1600" dirty="0">
                        <a:latin typeface="+mn-lt"/>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dirty="0" smtClean="0">
                          <a:latin typeface="Arial"/>
                          <a:ea typeface="Times New Roman"/>
                          <a:cs typeface="Times New Roman"/>
                        </a:rPr>
                        <a:t>Doesn’t require any special hardware or software; works “out of the box”</a:t>
                      </a:r>
                    </a:p>
                    <a:p>
                      <a:endParaRPr lang="en-US" sz="1600" dirty="0">
                        <a:latin typeface="+mn-lt"/>
                      </a:endParaRPr>
                    </a:p>
                  </a:txBody>
                  <a:tcPr/>
                </a:tc>
              </a:tr>
            </a:tbl>
          </a:graphicData>
        </a:graphic>
      </p:graphicFrame>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428625" y="1143000"/>
            <a:ext cx="8501063" cy="4937125"/>
          </a:xfrm>
        </p:spPr>
        <p:txBody>
          <a:bodyPr/>
          <a:lstStyle/>
          <a:p>
            <a:pPr eaLnBrk="1" hangingPunct="1"/>
            <a:r>
              <a:rPr lang="en-GB" sz="1800" b="1" dirty="0" smtClean="0"/>
              <a:t>High Availability </a:t>
            </a:r>
            <a:r>
              <a:rPr lang="en-GB" sz="1800" dirty="0" smtClean="0"/>
              <a:t>– the ability of the application/service to provide access to users for a high percentage of scheduled time, whilst attempting to reduce unscheduled outages.</a:t>
            </a:r>
          </a:p>
          <a:p>
            <a:pPr lvl="1" eaLnBrk="1" hangingPunct="1"/>
            <a:r>
              <a:rPr lang="en-GB" sz="1800" dirty="0" smtClean="0"/>
              <a:t>Downtime caused by planned and unplanned events.</a:t>
            </a:r>
          </a:p>
          <a:p>
            <a:pPr lvl="1" eaLnBrk="1" hangingPunct="1"/>
            <a:r>
              <a:rPr lang="en-GB" sz="1800" b="1" i="1" dirty="0" smtClean="0"/>
              <a:t>Unplanned</a:t>
            </a:r>
            <a:r>
              <a:rPr lang="en-GB" sz="1800" dirty="0" smtClean="0"/>
              <a:t> </a:t>
            </a:r>
            <a:r>
              <a:rPr lang="en-GB" sz="1800" b="1" i="1" dirty="0" smtClean="0"/>
              <a:t>application/node/site</a:t>
            </a:r>
            <a:r>
              <a:rPr lang="en-GB" sz="1800" dirty="0" smtClean="0"/>
              <a:t> failures:  Addressed via Server Clusters/NLB Failover/Convergence technologies, Majority Node Set Clusters etc.</a:t>
            </a:r>
          </a:p>
          <a:p>
            <a:pPr lvl="1" eaLnBrk="1" hangingPunct="1"/>
            <a:r>
              <a:rPr lang="en-GB" sz="1800" b="1" i="1" dirty="0" smtClean="0"/>
              <a:t>Planned </a:t>
            </a:r>
            <a:r>
              <a:rPr lang="en-GB" sz="1800" dirty="0" smtClean="0"/>
              <a:t>– upgrades/patching, performed via ‘Rolling Upgrade process where by redundant nodes are taken gracefully offline for upgrades where appropriate.</a:t>
            </a:r>
            <a:endParaRPr lang="en-GB" sz="1800" b="1" dirty="0" smtClean="0"/>
          </a:p>
          <a:p>
            <a:pPr eaLnBrk="1" hangingPunct="1"/>
            <a:r>
              <a:rPr lang="en-GB" sz="1800" b="1" dirty="0" smtClean="0"/>
              <a:t>High Reliability – </a:t>
            </a:r>
            <a:r>
              <a:rPr lang="en-GB" sz="1800" dirty="0" smtClean="0"/>
              <a:t>the ability to reduce the frequency of system failure.  </a:t>
            </a:r>
          </a:p>
          <a:p>
            <a:pPr lvl="1" eaLnBrk="1" hangingPunct="1"/>
            <a:r>
              <a:rPr lang="en-GB" sz="1800" dirty="0" smtClean="0"/>
              <a:t>Minimise the number of single points of failure</a:t>
            </a:r>
          </a:p>
          <a:p>
            <a:pPr lvl="1" eaLnBrk="1" hangingPunct="1"/>
            <a:r>
              <a:rPr lang="en-GB" sz="1800" dirty="0" smtClean="0"/>
              <a:t>Achieved using Redundant, fault tolerant hardware components (RAID shared disks) and application software and systems (Virtual Servers, resource groups, convergence).</a:t>
            </a:r>
            <a:endParaRPr lang="en-GB" sz="1800" b="1" dirty="0" smtClean="0"/>
          </a:p>
          <a:p>
            <a:pPr eaLnBrk="1" hangingPunct="1">
              <a:buFont typeface="Wingdings 3" pitchFamily="18" charset="2"/>
              <a:buNone/>
            </a:pPr>
            <a:endParaRPr lang="en-GB" sz="1800" dirty="0" smtClean="0"/>
          </a:p>
        </p:txBody>
      </p:sp>
      <p:sp>
        <p:nvSpPr>
          <p:cNvPr id="34819" name="Title 1"/>
          <p:cNvSpPr>
            <a:spLocks/>
          </p:cNvSpPr>
          <p:nvPr/>
        </p:nvSpPr>
        <p:spPr bwMode="auto">
          <a:xfrm>
            <a:off x="468313" y="0"/>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Clustering Strategies – Benefits/Limitations of Clustering.</a:t>
            </a:r>
            <a:endParaRPr lang="en-US" sz="3200" b="1">
              <a:solidFill>
                <a:schemeClr val="tx2"/>
              </a:solidFill>
              <a:latin typeface="Gill Sans MT"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457200" y="1219200"/>
            <a:ext cx="8229600" cy="4937125"/>
          </a:xfrm>
        </p:spPr>
        <p:txBody>
          <a:bodyPr/>
          <a:lstStyle/>
          <a:p>
            <a:pPr eaLnBrk="1" hangingPunct="1"/>
            <a:r>
              <a:rPr lang="en-GB" sz="2000" b="1" dirty="0" smtClean="0"/>
              <a:t>High Scalability – </a:t>
            </a:r>
            <a:r>
              <a:rPr lang="en-GB" sz="2000" dirty="0" smtClean="0"/>
              <a:t>the ability to add computers and resources while attempting to improve application/service performance.</a:t>
            </a:r>
          </a:p>
          <a:p>
            <a:pPr lvl="1" eaLnBrk="1" hangingPunct="1"/>
            <a:r>
              <a:rPr lang="en-GB" sz="2000" dirty="0" smtClean="0"/>
              <a:t>Clusters are suitable for scaling up (more hardware power) (Server Clusters) and scaling out (more nodes) (NLB).</a:t>
            </a:r>
          </a:p>
          <a:p>
            <a:pPr lvl="1" eaLnBrk="1" hangingPunct="1"/>
            <a:endParaRPr lang="en-GB" sz="2000" b="1" dirty="0" smtClean="0"/>
          </a:p>
          <a:p>
            <a:pPr eaLnBrk="1" hangingPunct="1"/>
            <a:r>
              <a:rPr lang="en-GB" sz="2000" b="1" dirty="0" smtClean="0"/>
              <a:t>Limitations -</a:t>
            </a:r>
          </a:p>
          <a:p>
            <a:pPr lvl="1" eaLnBrk="1" hangingPunct="1"/>
            <a:r>
              <a:rPr lang="en-GB" sz="1700" b="1" dirty="0" smtClean="0"/>
              <a:t>Fault tolerance applies to applications/services, not user data.</a:t>
            </a:r>
          </a:p>
          <a:p>
            <a:pPr lvl="1" eaLnBrk="1" hangingPunct="1"/>
            <a:r>
              <a:rPr lang="en-GB" sz="1700" b="1" dirty="0" smtClean="0"/>
              <a:t>Application software should manage user session state, or provide a means to recover the user’s work.</a:t>
            </a:r>
          </a:p>
          <a:p>
            <a:pPr lvl="1" eaLnBrk="1" hangingPunct="1"/>
            <a:r>
              <a:rPr lang="en-GB" sz="1700" b="1" dirty="0" smtClean="0"/>
              <a:t>Application compatibility dependant – application has to be able to communicate with Failover Managers to make cluster aware of its failing (referred to as a ‘Cluster Aware Application’).</a:t>
            </a:r>
          </a:p>
          <a:p>
            <a:pPr lvl="1" eaLnBrk="1" hangingPunct="1"/>
            <a:r>
              <a:rPr lang="en-GB" sz="1700" b="1" dirty="0" smtClean="0"/>
              <a:t>Furthermore, cluster technology cannot protect against viruses, software corruption or human error.  </a:t>
            </a:r>
            <a:endParaRPr lang="en-GB" sz="1700" dirty="0" smtClean="0"/>
          </a:p>
          <a:p>
            <a:pPr lvl="1" eaLnBrk="1" hangingPunct="1"/>
            <a:endParaRPr lang="en-GB" sz="2000" dirty="0" smtClean="0"/>
          </a:p>
          <a:p>
            <a:pPr lvl="1" eaLnBrk="1" hangingPunct="1"/>
            <a:endParaRPr lang="en-GB" sz="2000" dirty="0" smtClean="0"/>
          </a:p>
          <a:p>
            <a:pPr eaLnBrk="1" hangingPunct="1"/>
            <a:endParaRPr lang="en-US" sz="2000" dirty="0" smtClean="0"/>
          </a:p>
        </p:txBody>
      </p:sp>
      <p:sp>
        <p:nvSpPr>
          <p:cNvPr id="35843" name="Title 1"/>
          <p:cNvSpPr>
            <a:spLocks/>
          </p:cNvSpPr>
          <p:nvPr/>
        </p:nvSpPr>
        <p:spPr bwMode="auto">
          <a:xfrm>
            <a:off x="468313" y="0"/>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Clustering Strategies – Benefits/Limitations of Clustering.</a:t>
            </a:r>
            <a:endParaRPr lang="en-US" sz="3200" b="1">
              <a:solidFill>
                <a:schemeClr val="tx2"/>
              </a:solidFill>
              <a:latin typeface="Gill Sans MT"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357188" y="1071563"/>
            <a:ext cx="8229600" cy="4937125"/>
          </a:xfrm>
        </p:spPr>
        <p:txBody>
          <a:bodyPr/>
          <a:lstStyle/>
          <a:p>
            <a:pPr eaLnBrk="1" hangingPunct="1"/>
            <a:r>
              <a:rPr lang="en-GB" sz="2000" dirty="0" smtClean="0"/>
              <a:t>There are a range of configurations to consider when designing and organising an organisation’s clustering solution(s). </a:t>
            </a:r>
          </a:p>
          <a:p>
            <a:pPr eaLnBrk="1" hangingPunct="1">
              <a:buFont typeface="Wingdings 3" pitchFamily="18" charset="2"/>
              <a:buNone/>
            </a:pPr>
            <a:endParaRPr lang="en-GB" sz="2000" dirty="0" smtClean="0"/>
          </a:p>
          <a:p>
            <a:pPr eaLnBrk="1" hangingPunct="1"/>
            <a:r>
              <a:rPr lang="en-GB" sz="2000" b="1" i="1" dirty="0" smtClean="0"/>
              <a:t>Server Farms </a:t>
            </a:r>
            <a:r>
              <a:rPr lang="en-GB" sz="2000" dirty="0" smtClean="0"/>
              <a:t>– Groups of servers that run similar applications.  Store identical copies of resources/applications.  </a:t>
            </a:r>
          </a:p>
          <a:p>
            <a:pPr eaLnBrk="1" hangingPunct="1"/>
            <a:r>
              <a:rPr lang="en-GB" sz="2000" dirty="0" smtClean="0"/>
              <a:t>Autonomous operation - Handle requests in a distributed fashion using identical copies of data that is stored locally (not shared disks)</a:t>
            </a:r>
          </a:p>
          <a:p>
            <a:pPr eaLnBrk="1" hangingPunct="1"/>
            <a:r>
              <a:rPr lang="en-GB" sz="2000" dirty="0" smtClean="0"/>
              <a:t>Identical data is replicated to all servers (local copies of data and TCP/IP application/service configured on per server basis).</a:t>
            </a:r>
          </a:p>
          <a:p>
            <a:pPr eaLnBrk="1" hangingPunct="1"/>
            <a:r>
              <a:rPr lang="en-GB" sz="2000" dirty="0" smtClean="0"/>
              <a:t>Front end web servers and middle tier web application services typically hosted in farms on </a:t>
            </a:r>
            <a:r>
              <a:rPr lang="en-GB" sz="2000" b="1" i="1" dirty="0" smtClean="0"/>
              <a:t>Clones </a:t>
            </a:r>
            <a:r>
              <a:rPr lang="en-GB" sz="2000" dirty="0" smtClean="0"/>
              <a:t>(configured using NLB and CLB clusters respectively). </a:t>
            </a:r>
          </a:p>
          <a:p>
            <a:pPr lvl="1" eaLnBrk="1" hangingPunct="1"/>
            <a:r>
              <a:rPr lang="en-GB" sz="1700" dirty="0" smtClean="0"/>
              <a:t>E.g. 5 web servers running in an NLB cluster, each node has a copy of the web site data to resolve client requests, 3 identical application servers using COM+ (running in CLB cluster) or .NET (running NLB cluster), managed via Application </a:t>
            </a:r>
            <a:r>
              <a:rPr lang="en-GB" sz="1700" dirty="0" err="1" smtClean="0"/>
              <a:t>Center</a:t>
            </a:r>
            <a:r>
              <a:rPr lang="en-GB" sz="1700" dirty="0" smtClean="0"/>
              <a:t> 2000.</a:t>
            </a:r>
            <a:endParaRPr lang="en-GB" sz="2000" dirty="0" smtClean="0"/>
          </a:p>
          <a:p>
            <a:pPr eaLnBrk="1" hangingPunct="1"/>
            <a:endParaRPr lang="en-GB" sz="2000" dirty="0" smtClean="0"/>
          </a:p>
        </p:txBody>
      </p:sp>
      <p:sp>
        <p:nvSpPr>
          <p:cNvPr id="36867" name="Title 1"/>
          <p:cNvSpPr>
            <a:spLocks/>
          </p:cNvSpPr>
          <p:nvPr/>
        </p:nvSpPr>
        <p:spPr bwMode="auto">
          <a:xfrm>
            <a:off x="468313" y="0"/>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Cluster Organisation.</a:t>
            </a:r>
            <a:endParaRPr lang="en-US" sz="3200" b="1">
              <a:solidFill>
                <a:schemeClr val="tx2"/>
              </a:solidFill>
              <a:latin typeface="Gill Sans MT"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428596" y="1142984"/>
            <a:ext cx="8229600" cy="4937125"/>
          </a:xfrm>
        </p:spPr>
        <p:txBody>
          <a:bodyPr/>
          <a:lstStyle/>
          <a:p>
            <a:pPr eaLnBrk="1" hangingPunct="1"/>
            <a:r>
              <a:rPr lang="en-GB" sz="2000" b="1" i="1" dirty="0" smtClean="0"/>
              <a:t>Server Packs – </a:t>
            </a:r>
            <a:r>
              <a:rPr lang="en-GB" sz="2000" dirty="0" smtClean="0"/>
              <a:t>A group of servers configured to all share access to data/services.</a:t>
            </a:r>
          </a:p>
          <a:p>
            <a:pPr eaLnBrk="1" hangingPunct="1"/>
            <a:r>
              <a:rPr lang="en-GB" sz="2000" b="1" dirty="0" smtClean="0"/>
              <a:t>Applications/Data</a:t>
            </a:r>
            <a:r>
              <a:rPr lang="en-GB" sz="2000" dirty="0" smtClean="0"/>
              <a:t> organised in a pack are often </a:t>
            </a:r>
            <a:r>
              <a:rPr lang="en-GB" sz="2000" b="1" dirty="0" smtClean="0"/>
              <a:t>Partitioned (kept in different areas).</a:t>
            </a:r>
          </a:p>
          <a:p>
            <a:pPr lvl="1" eaLnBrk="1" hangingPunct="1"/>
            <a:r>
              <a:rPr lang="en-GB" sz="1700" dirty="0" smtClean="0"/>
              <a:t>Pack work together and share access to partitioned data to manage and maintain services.</a:t>
            </a:r>
          </a:p>
          <a:p>
            <a:pPr eaLnBrk="1" hangingPunct="1"/>
            <a:r>
              <a:rPr lang="en-GB" sz="2000" dirty="0" smtClean="0"/>
              <a:t>Unique operations modes – members share access to the application/data, commonly each member handles a unique chunk of data or logic, rather than handling all data requests.</a:t>
            </a:r>
          </a:p>
          <a:p>
            <a:pPr eaLnBrk="1" hangingPunct="1"/>
            <a:r>
              <a:rPr lang="en-GB" sz="2000" dirty="0" smtClean="0"/>
              <a:t>Database Servers running </a:t>
            </a:r>
            <a:r>
              <a:rPr lang="en-GB" sz="2000" b="1" i="1" dirty="0" smtClean="0"/>
              <a:t>SQL Server and Server Cluster </a:t>
            </a:r>
            <a:r>
              <a:rPr lang="en-GB" sz="2000" dirty="0" smtClean="0"/>
              <a:t>with </a:t>
            </a:r>
            <a:r>
              <a:rPr lang="en-GB" sz="2000" b="1" i="1" dirty="0" smtClean="0"/>
              <a:t>partitioned database views </a:t>
            </a:r>
            <a:r>
              <a:rPr lang="en-GB" sz="2000" dirty="0" smtClean="0"/>
              <a:t>are a common example of a Pack.</a:t>
            </a:r>
          </a:p>
          <a:p>
            <a:pPr eaLnBrk="1" hangingPunct="1"/>
            <a:r>
              <a:rPr lang="en-GB" sz="2000" b="1" i="1" dirty="0" smtClean="0"/>
              <a:t>E.g. In a 4 node server cluster running SQL server:</a:t>
            </a:r>
          </a:p>
          <a:p>
            <a:pPr lvl="1" eaLnBrk="1" hangingPunct="1"/>
            <a:r>
              <a:rPr lang="en-GB" sz="1700" dirty="0" smtClean="0"/>
              <a:t>DB Server 1 handles accounts that begin with A – F</a:t>
            </a:r>
          </a:p>
          <a:p>
            <a:pPr lvl="1" eaLnBrk="1" hangingPunct="1"/>
            <a:r>
              <a:rPr lang="en-GB" sz="1700" dirty="0" smtClean="0"/>
              <a:t>DB Server 2 handles accounts that begin with G – M</a:t>
            </a:r>
          </a:p>
          <a:p>
            <a:pPr lvl="1" eaLnBrk="1" hangingPunct="1"/>
            <a:r>
              <a:rPr lang="en-GB" sz="1700" dirty="0" smtClean="0"/>
              <a:t>DB Server 3 handles accounts that begin with N – S</a:t>
            </a:r>
          </a:p>
          <a:p>
            <a:pPr lvl="1" eaLnBrk="1" hangingPunct="1"/>
            <a:r>
              <a:rPr lang="en-GB" sz="1700" dirty="0" smtClean="0"/>
              <a:t>DB Server 4 handles accounts that begin with T - Z</a:t>
            </a:r>
            <a:endParaRPr lang="en-GB" sz="2000" b="1" dirty="0" smtClean="0"/>
          </a:p>
          <a:p>
            <a:pPr eaLnBrk="1" hangingPunct="1"/>
            <a:endParaRPr lang="en-GB" sz="2000" dirty="0" smtClean="0"/>
          </a:p>
          <a:p>
            <a:pPr lvl="1" eaLnBrk="1" hangingPunct="1"/>
            <a:endParaRPr lang="en-GB" sz="1700" dirty="0" smtClean="0"/>
          </a:p>
          <a:p>
            <a:pPr eaLnBrk="1" hangingPunct="1"/>
            <a:endParaRPr lang="en-GB" sz="2000" dirty="0" smtClean="0"/>
          </a:p>
          <a:p>
            <a:pPr eaLnBrk="1" hangingPunct="1"/>
            <a:endParaRPr lang="en-US" sz="2000" dirty="0" smtClean="0"/>
          </a:p>
        </p:txBody>
      </p:sp>
      <p:sp>
        <p:nvSpPr>
          <p:cNvPr id="37891" name="Title 1"/>
          <p:cNvSpPr>
            <a:spLocks/>
          </p:cNvSpPr>
          <p:nvPr/>
        </p:nvSpPr>
        <p:spPr bwMode="auto">
          <a:xfrm>
            <a:off x="468313" y="0"/>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Cluster Organisation.</a:t>
            </a:r>
            <a:endParaRPr lang="en-US" sz="3200" b="1">
              <a:solidFill>
                <a:schemeClr val="tx2"/>
              </a:solidFill>
              <a:latin typeface="Gill Sans MT"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457200" y="1219200"/>
            <a:ext cx="8229600" cy="4937125"/>
          </a:xfrm>
        </p:spPr>
        <p:txBody>
          <a:bodyPr/>
          <a:lstStyle/>
          <a:p>
            <a:pPr eaLnBrk="1" hangingPunct="1"/>
            <a:r>
              <a:rPr lang="en-GB" sz="2000" dirty="0" smtClean="0"/>
              <a:t>Because members of a pack share access to partitioned data, they will usually access the data from </a:t>
            </a:r>
            <a:r>
              <a:rPr lang="en-GB" sz="2000" b="1" i="1" dirty="0" smtClean="0"/>
              <a:t>shared disk drives </a:t>
            </a:r>
            <a:r>
              <a:rPr lang="en-GB" sz="2000" dirty="0" smtClean="0"/>
              <a:t>to which all members of the pack are connected.</a:t>
            </a:r>
          </a:p>
          <a:p>
            <a:pPr eaLnBrk="1" hangingPunct="1"/>
            <a:r>
              <a:rPr lang="en-GB" sz="2000" dirty="0" smtClean="0"/>
              <a:t>It is possible to combine clustering technologies to architect comprehensive enterprise solutions.</a:t>
            </a:r>
          </a:p>
          <a:p>
            <a:pPr lvl="1" eaLnBrk="1" hangingPunct="1"/>
            <a:r>
              <a:rPr lang="en-GB" sz="1700" dirty="0" smtClean="0"/>
              <a:t>Organise Servers according to the usage requirements. E.g.: </a:t>
            </a:r>
          </a:p>
          <a:p>
            <a:pPr lvl="2" eaLnBrk="1" hangingPunct="1"/>
            <a:r>
              <a:rPr lang="en-GB" sz="1400" dirty="0" smtClean="0"/>
              <a:t>What types of applications do I need to run? </a:t>
            </a:r>
          </a:p>
          <a:p>
            <a:pPr lvl="2" eaLnBrk="1" hangingPunct="1"/>
            <a:r>
              <a:rPr lang="en-GB" sz="1400" dirty="0" smtClean="0"/>
              <a:t>Which way will these applications be used? </a:t>
            </a:r>
          </a:p>
          <a:p>
            <a:pPr lvl="2" eaLnBrk="1" hangingPunct="1"/>
            <a:r>
              <a:rPr lang="en-GB" sz="1400" dirty="0" smtClean="0"/>
              <a:t>Will I need to link these Servers together to run my application? </a:t>
            </a:r>
          </a:p>
          <a:p>
            <a:pPr lvl="2" eaLnBrk="1" hangingPunct="1"/>
            <a:r>
              <a:rPr lang="en-GB" sz="1400" dirty="0" smtClean="0"/>
              <a:t>Workload anticipated?</a:t>
            </a:r>
          </a:p>
          <a:p>
            <a:pPr lvl="2" eaLnBrk="1" hangingPunct="1"/>
            <a:r>
              <a:rPr lang="en-GB" sz="1400" dirty="0" smtClean="0"/>
              <a:t>What should the clustered application achieve (Improved Performance, Improved Availability, Multi-Site Access)?</a:t>
            </a:r>
          </a:p>
          <a:p>
            <a:pPr eaLnBrk="1" hangingPunct="1"/>
            <a:endParaRPr lang="en-GB" sz="2000" dirty="0" smtClean="0"/>
          </a:p>
          <a:p>
            <a:pPr eaLnBrk="1" hangingPunct="1"/>
            <a:r>
              <a:rPr lang="en-GB" sz="2000" dirty="0" smtClean="0"/>
              <a:t>Servers using clustering technologies are commonly organised in a three-tier architecture.</a:t>
            </a:r>
          </a:p>
        </p:txBody>
      </p:sp>
      <p:sp>
        <p:nvSpPr>
          <p:cNvPr id="38915" name="Title 1"/>
          <p:cNvSpPr>
            <a:spLocks/>
          </p:cNvSpPr>
          <p:nvPr/>
        </p:nvSpPr>
        <p:spPr bwMode="auto">
          <a:xfrm>
            <a:off x="468313" y="0"/>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Cluster Organisation.</a:t>
            </a:r>
            <a:endParaRPr lang="en-US" sz="3200" b="1">
              <a:solidFill>
                <a:schemeClr val="tx2"/>
              </a:solidFill>
              <a:latin typeface="Gill Sans MT"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Content Placeholder 2"/>
          <p:cNvSpPr>
            <a:spLocks noGrp="1"/>
          </p:cNvSpPr>
          <p:nvPr>
            <p:ph sz="quarter" idx="1"/>
          </p:nvPr>
        </p:nvSpPr>
        <p:spPr>
          <a:xfrm>
            <a:off x="6000750" y="1285875"/>
            <a:ext cx="2786063" cy="4852988"/>
          </a:xfrm>
        </p:spPr>
        <p:txBody>
          <a:bodyPr/>
          <a:lstStyle/>
          <a:p>
            <a:pPr eaLnBrk="1" hangingPunct="1"/>
            <a:r>
              <a:rPr lang="en-GB" sz="1400" b="1" smtClean="0"/>
              <a:t>Fig: Typical 3-Tier structure for combining clustering technologies to provide enterprise solutions.</a:t>
            </a:r>
            <a:endParaRPr lang="en-US" sz="1400" b="1" smtClean="0"/>
          </a:p>
        </p:txBody>
      </p:sp>
      <p:sp>
        <p:nvSpPr>
          <p:cNvPr id="39939" name="Title 1"/>
          <p:cNvSpPr>
            <a:spLocks/>
          </p:cNvSpPr>
          <p:nvPr/>
        </p:nvSpPr>
        <p:spPr bwMode="auto">
          <a:xfrm>
            <a:off x="468313" y="0"/>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Cluster Organisation.</a:t>
            </a:r>
            <a:endParaRPr lang="en-US" sz="3200" b="1">
              <a:solidFill>
                <a:schemeClr val="tx2"/>
              </a:solidFill>
              <a:latin typeface="Gill Sans MT" pitchFamily="34" charset="0"/>
              <a:cs typeface="Arial" pitchFamily="34" charset="0"/>
            </a:endParaRPr>
          </a:p>
        </p:txBody>
      </p:sp>
      <p:pic>
        <p:nvPicPr>
          <p:cNvPr id="39940" name="Picture 1" descr="b7007e31-3c18-4843-a314-437c1621c1e4"/>
          <p:cNvPicPr>
            <a:picLocks noChangeAspect="1" noChangeArrowheads="1"/>
          </p:cNvPicPr>
          <p:nvPr/>
        </p:nvPicPr>
        <p:blipFill>
          <a:blip r:embed="rId2"/>
          <a:srcRect/>
          <a:stretch>
            <a:fillRect/>
          </a:stretch>
        </p:blipFill>
        <p:spPr bwMode="auto">
          <a:xfrm>
            <a:off x="285750" y="1214438"/>
            <a:ext cx="5270500" cy="49022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Content Placeholder 2"/>
          <p:cNvSpPr>
            <a:spLocks noGrp="1"/>
          </p:cNvSpPr>
          <p:nvPr>
            <p:ph sz="quarter" idx="1"/>
          </p:nvPr>
        </p:nvSpPr>
        <p:spPr>
          <a:xfrm>
            <a:off x="785813" y="5715000"/>
            <a:ext cx="5214937" cy="571500"/>
          </a:xfrm>
        </p:spPr>
        <p:txBody>
          <a:bodyPr/>
          <a:lstStyle/>
          <a:p>
            <a:pPr eaLnBrk="1" hangingPunct="1"/>
            <a:r>
              <a:rPr lang="en-GB" sz="1400" b="1" smtClean="0"/>
              <a:t>Fig:  A simplified integrated clustering scheme using NLB and Server Clusters.</a:t>
            </a:r>
            <a:endParaRPr lang="en-US" sz="1400" b="1" smtClean="0"/>
          </a:p>
        </p:txBody>
      </p:sp>
      <p:sp>
        <p:nvSpPr>
          <p:cNvPr id="40963" name="Title 1"/>
          <p:cNvSpPr>
            <a:spLocks/>
          </p:cNvSpPr>
          <p:nvPr/>
        </p:nvSpPr>
        <p:spPr bwMode="auto">
          <a:xfrm>
            <a:off x="468313" y="0"/>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Cluster Organisation.</a:t>
            </a:r>
            <a:endParaRPr lang="en-US" sz="3200" b="1">
              <a:solidFill>
                <a:schemeClr val="tx2"/>
              </a:solidFill>
              <a:latin typeface="Gill Sans MT" pitchFamily="34" charset="0"/>
              <a:cs typeface="Arial" pitchFamily="34" charset="0"/>
            </a:endParaRPr>
          </a:p>
        </p:txBody>
      </p:sp>
      <p:sp>
        <p:nvSpPr>
          <p:cNvPr id="6" name="Content Placeholder 2"/>
          <p:cNvSpPr txBox="1">
            <a:spLocks/>
          </p:cNvSpPr>
          <p:nvPr/>
        </p:nvSpPr>
        <p:spPr bwMode="auto">
          <a:xfrm>
            <a:off x="5857875" y="1219200"/>
            <a:ext cx="2828925" cy="4852988"/>
          </a:xfrm>
          <a:prstGeom prst="rect">
            <a:avLst/>
          </a:prstGeom>
          <a:noFill/>
          <a:ln w="9525">
            <a:noFill/>
            <a:miter lim="800000"/>
            <a:headEnd/>
            <a:tailEnd/>
          </a:ln>
        </p:spPr>
        <p:txBody>
          <a:bodyPr/>
          <a:lstStyle/>
          <a:p>
            <a:pPr marL="273050" indent="-273050" algn="ctr">
              <a:spcBef>
                <a:spcPts val="600"/>
              </a:spcBef>
              <a:buClr>
                <a:schemeClr val="accent1"/>
              </a:buClr>
              <a:buSzPct val="76000"/>
              <a:defRPr/>
            </a:pPr>
            <a:r>
              <a:rPr lang="en-GB" sz="2000" b="1" i="1" dirty="0">
                <a:latin typeface="+mn-lt"/>
              </a:rPr>
              <a:t>Note:</a:t>
            </a:r>
          </a:p>
          <a:p>
            <a:pPr marL="273050" indent="-273050" algn="ctr">
              <a:spcBef>
                <a:spcPts val="600"/>
              </a:spcBef>
              <a:buClr>
                <a:schemeClr val="accent1"/>
              </a:buClr>
              <a:buSzPct val="76000"/>
              <a:defRPr/>
            </a:pPr>
            <a:r>
              <a:rPr lang="en-GB" sz="2000" dirty="0">
                <a:latin typeface="+mn-lt"/>
              </a:rPr>
              <a:t>It is not possible to</a:t>
            </a:r>
          </a:p>
          <a:p>
            <a:pPr marL="273050" indent="-273050" algn="ctr">
              <a:spcBef>
                <a:spcPts val="600"/>
              </a:spcBef>
              <a:buClr>
                <a:schemeClr val="accent1"/>
              </a:buClr>
              <a:buSzPct val="76000"/>
              <a:defRPr/>
            </a:pPr>
            <a:r>
              <a:rPr lang="en-GB" sz="2000" dirty="0">
                <a:latin typeface="+mn-lt"/>
              </a:rPr>
              <a:t>configure Server</a:t>
            </a:r>
          </a:p>
          <a:p>
            <a:pPr marL="273050" indent="-273050" algn="ctr">
              <a:spcBef>
                <a:spcPts val="600"/>
              </a:spcBef>
              <a:buClr>
                <a:schemeClr val="accent1"/>
              </a:buClr>
              <a:buSzPct val="76000"/>
              <a:defRPr/>
            </a:pPr>
            <a:r>
              <a:rPr lang="en-GB" sz="2000" dirty="0">
                <a:latin typeface="+mn-lt"/>
              </a:rPr>
              <a:t>clusters and NLB</a:t>
            </a:r>
          </a:p>
          <a:p>
            <a:pPr marL="273050" indent="-273050" algn="ctr">
              <a:spcBef>
                <a:spcPts val="600"/>
              </a:spcBef>
              <a:buClr>
                <a:schemeClr val="accent1"/>
              </a:buClr>
              <a:buSzPct val="76000"/>
              <a:defRPr/>
            </a:pPr>
            <a:r>
              <a:rPr lang="en-GB" sz="2000" dirty="0">
                <a:latin typeface="+mn-lt"/>
              </a:rPr>
              <a:t>Clusters on the same</a:t>
            </a:r>
          </a:p>
          <a:p>
            <a:pPr marL="273050" indent="-273050" algn="ctr">
              <a:spcBef>
                <a:spcPts val="600"/>
              </a:spcBef>
              <a:buClr>
                <a:schemeClr val="accent1"/>
              </a:buClr>
              <a:buSzPct val="76000"/>
              <a:defRPr/>
            </a:pPr>
            <a:r>
              <a:rPr lang="en-GB" sz="2000" dirty="0">
                <a:latin typeface="+mn-lt"/>
              </a:rPr>
              <a:t>computer.  You</a:t>
            </a:r>
          </a:p>
          <a:p>
            <a:pPr marL="273050" indent="-273050" algn="ctr">
              <a:spcBef>
                <a:spcPts val="600"/>
              </a:spcBef>
              <a:buClr>
                <a:schemeClr val="accent1"/>
              </a:buClr>
              <a:buSzPct val="76000"/>
              <a:defRPr/>
            </a:pPr>
            <a:r>
              <a:rPr lang="en-GB" sz="2000" dirty="0">
                <a:latin typeface="+mn-lt"/>
              </a:rPr>
              <a:t>should instead use</a:t>
            </a:r>
          </a:p>
          <a:p>
            <a:pPr marL="273050" indent="-273050" algn="ctr">
              <a:spcBef>
                <a:spcPts val="600"/>
              </a:spcBef>
              <a:buClr>
                <a:schemeClr val="accent1"/>
              </a:buClr>
              <a:buSzPct val="76000"/>
              <a:defRPr/>
            </a:pPr>
            <a:r>
              <a:rPr lang="en-GB" sz="2000" dirty="0">
                <a:latin typeface="+mn-lt"/>
              </a:rPr>
              <a:t>multi-tiered approach  </a:t>
            </a:r>
          </a:p>
        </p:txBody>
      </p:sp>
      <p:pic>
        <p:nvPicPr>
          <p:cNvPr id="40965" name="Picture 6" descr="2tiers.gif"/>
          <p:cNvPicPr>
            <a:picLocks noChangeAspect="1"/>
          </p:cNvPicPr>
          <p:nvPr/>
        </p:nvPicPr>
        <p:blipFill>
          <a:blip r:embed="rId2"/>
          <a:srcRect/>
          <a:stretch>
            <a:fillRect/>
          </a:stretch>
        </p:blipFill>
        <p:spPr bwMode="auto">
          <a:xfrm>
            <a:off x="714375" y="1285875"/>
            <a:ext cx="5043488" cy="421481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457200" y="1219200"/>
            <a:ext cx="8229600" cy="4937125"/>
          </a:xfrm>
        </p:spPr>
        <p:txBody>
          <a:bodyPr/>
          <a:lstStyle/>
          <a:p>
            <a:pPr eaLnBrk="1" hangingPunct="1"/>
            <a:r>
              <a:rPr lang="en-GB" sz="2000" dirty="0" smtClean="0"/>
              <a:t>Server farms – members of cluster can actively handle requests independently of each other.  </a:t>
            </a:r>
          </a:p>
          <a:p>
            <a:pPr lvl="1" eaLnBrk="1" hangingPunct="1"/>
            <a:r>
              <a:rPr lang="en-GB" sz="1700" dirty="0" smtClean="0"/>
              <a:t>This is the way CLB and NLB clusters are usually organised.</a:t>
            </a:r>
          </a:p>
          <a:p>
            <a:pPr lvl="1" eaLnBrk="1" hangingPunct="1"/>
            <a:r>
              <a:rPr lang="en-GB" sz="1700" dirty="0" smtClean="0"/>
              <a:t>Failover is a transparent process that utilises Convergence technology.</a:t>
            </a:r>
          </a:p>
          <a:p>
            <a:pPr lvl="1" eaLnBrk="1" hangingPunct="1">
              <a:buFont typeface="Wingdings 3" pitchFamily="18" charset="2"/>
              <a:buNone/>
            </a:pPr>
            <a:endParaRPr lang="en-GB" sz="2000" dirty="0" smtClean="0"/>
          </a:p>
          <a:p>
            <a:pPr eaLnBrk="1" hangingPunct="1"/>
            <a:r>
              <a:rPr lang="en-GB" sz="2000" dirty="0" smtClean="0"/>
              <a:t>Server Packs – members share access to data, therefore have unique requirements.  </a:t>
            </a:r>
          </a:p>
          <a:p>
            <a:pPr lvl="1" eaLnBrk="1" hangingPunct="1"/>
            <a:r>
              <a:rPr lang="en-GB" sz="1700" dirty="0" smtClean="0"/>
              <a:t>Server clusters organised this way.</a:t>
            </a:r>
          </a:p>
          <a:p>
            <a:pPr eaLnBrk="1" hangingPunct="1">
              <a:buFont typeface="Wingdings 3" pitchFamily="18" charset="2"/>
              <a:buNone/>
            </a:pPr>
            <a:endParaRPr lang="en-GB" sz="2000" dirty="0" smtClean="0"/>
          </a:p>
          <a:p>
            <a:pPr eaLnBrk="1" hangingPunct="1"/>
            <a:r>
              <a:rPr lang="en-GB" sz="2000" dirty="0" smtClean="0"/>
              <a:t>Server clusters can use </a:t>
            </a:r>
            <a:r>
              <a:rPr lang="en-GB" sz="2000" b="1" i="1" dirty="0" smtClean="0"/>
              <a:t>active </a:t>
            </a:r>
            <a:r>
              <a:rPr lang="en-GB" sz="2000" dirty="0" smtClean="0"/>
              <a:t>nodes and </a:t>
            </a:r>
            <a:r>
              <a:rPr lang="en-GB" sz="2000" b="1" i="1" dirty="0" smtClean="0"/>
              <a:t>passive </a:t>
            </a:r>
            <a:r>
              <a:rPr lang="en-GB" sz="2000" dirty="0" smtClean="0"/>
              <a:t>nodes.</a:t>
            </a:r>
          </a:p>
          <a:p>
            <a:pPr lvl="1" eaLnBrk="1" hangingPunct="1"/>
            <a:r>
              <a:rPr lang="en-GB" sz="1700" dirty="0" smtClean="0"/>
              <a:t>Active nodes actively handle requests</a:t>
            </a:r>
          </a:p>
          <a:p>
            <a:pPr lvl="1" eaLnBrk="1" hangingPunct="1"/>
            <a:r>
              <a:rPr lang="en-GB" sz="1700" dirty="0" smtClean="0"/>
              <a:t>Passive nodes – redundant node, only initialise when a passive node fails.</a:t>
            </a:r>
          </a:p>
        </p:txBody>
      </p:sp>
      <p:sp>
        <p:nvSpPr>
          <p:cNvPr id="41987" name="Title 1"/>
          <p:cNvSpPr>
            <a:spLocks/>
          </p:cNvSpPr>
          <p:nvPr/>
        </p:nvSpPr>
        <p:spPr bwMode="auto">
          <a:xfrm>
            <a:off x="468313" y="0"/>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Cluster Organisation.</a:t>
            </a:r>
            <a:endParaRPr lang="en-US" sz="3200" b="1">
              <a:solidFill>
                <a:schemeClr val="tx2"/>
              </a:solidFill>
              <a:latin typeface="Gill Sans MT"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457200" y="1219200"/>
            <a:ext cx="8229600" cy="4937125"/>
          </a:xfrm>
        </p:spPr>
        <p:txBody>
          <a:bodyPr/>
          <a:lstStyle/>
          <a:p>
            <a:pPr eaLnBrk="1" hangingPunct="1"/>
            <a:r>
              <a:rPr lang="en-GB" sz="2000" dirty="0" smtClean="0"/>
              <a:t>It is vitally important to consider the use of active and passive nodes in your clustered application.</a:t>
            </a:r>
          </a:p>
          <a:p>
            <a:pPr eaLnBrk="1" hangingPunct="1"/>
            <a:r>
              <a:rPr lang="en-GB" sz="2000" b="1" dirty="0" smtClean="0"/>
              <a:t>Clusters with Passive nodes</a:t>
            </a:r>
            <a:r>
              <a:rPr lang="en-GB" sz="2000" dirty="0" smtClean="0"/>
              <a:t> – an idle node, picks up the workload (failed services and applications) from failed Active node.</a:t>
            </a:r>
          </a:p>
          <a:p>
            <a:pPr eaLnBrk="1" hangingPunct="1"/>
            <a:r>
              <a:rPr lang="en-GB" sz="2000" b="1" dirty="0" smtClean="0"/>
              <a:t>Clusters with all Active Nodes –</a:t>
            </a:r>
            <a:r>
              <a:rPr lang="en-GB" sz="2000" dirty="0" smtClean="0"/>
              <a:t> Workload from failed active node is transferred to another active node.</a:t>
            </a:r>
          </a:p>
          <a:p>
            <a:pPr eaLnBrk="1" hangingPunct="1"/>
            <a:r>
              <a:rPr lang="en-GB" sz="2000" dirty="0" smtClean="0"/>
              <a:t>Passive node actively processes its own load, in addition must now handle the additional processing load of the failed node.</a:t>
            </a:r>
          </a:p>
          <a:p>
            <a:pPr lvl="1" eaLnBrk="1" hangingPunct="1"/>
            <a:r>
              <a:rPr lang="en-GB" sz="1700" dirty="0" smtClean="0"/>
              <a:t>If the server used for failover lacks sufficient resources it may also fail.</a:t>
            </a:r>
            <a:endParaRPr lang="en-GB" sz="2000" dirty="0" smtClean="0"/>
          </a:p>
        </p:txBody>
      </p:sp>
      <p:sp>
        <p:nvSpPr>
          <p:cNvPr id="43011" name="Title 1"/>
          <p:cNvSpPr>
            <a:spLocks/>
          </p:cNvSpPr>
          <p:nvPr/>
        </p:nvSpPr>
        <p:spPr bwMode="auto">
          <a:xfrm>
            <a:off x="468313" y="0"/>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Cluster Organisation.</a:t>
            </a:r>
            <a:endParaRPr lang="en-US" sz="3200" b="1">
              <a:solidFill>
                <a:schemeClr val="tx2"/>
              </a:solidFill>
              <a:latin typeface="Gill Sans MT"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457200" y="1219200"/>
            <a:ext cx="8229600" cy="4937125"/>
          </a:xfrm>
        </p:spPr>
        <p:txBody>
          <a:bodyPr/>
          <a:lstStyle/>
          <a:p>
            <a:pPr eaLnBrk="1" hangingPunct="1"/>
            <a:r>
              <a:rPr lang="en-GB" sz="2000" dirty="0" smtClean="0"/>
              <a:t>Good practice to combine active/passive nodes in server clusters; where possible</a:t>
            </a:r>
          </a:p>
          <a:p>
            <a:pPr lvl="1" eaLnBrk="1" hangingPunct="1"/>
            <a:r>
              <a:rPr lang="en-GB" sz="1700" dirty="0" smtClean="0"/>
              <a:t>Several possible configurations are available depending on server resources available.</a:t>
            </a:r>
          </a:p>
          <a:p>
            <a:pPr eaLnBrk="1" hangingPunct="1"/>
            <a:endParaRPr lang="en-GB" sz="2000" dirty="0" smtClean="0"/>
          </a:p>
        </p:txBody>
      </p:sp>
      <p:sp>
        <p:nvSpPr>
          <p:cNvPr id="44035" name="Title 1"/>
          <p:cNvSpPr>
            <a:spLocks/>
          </p:cNvSpPr>
          <p:nvPr/>
        </p:nvSpPr>
        <p:spPr bwMode="auto">
          <a:xfrm>
            <a:off x="468313" y="0"/>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Cluster Organisation.</a:t>
            </a:r>
            <a:endParaRPr lang="en-US" sz="3200" b="1">
              <a:solidFill>
                <a:schemeClr val="tx2"/>
              </a:solidFill>
              <a:latin typeface="Gill Sans MT" pitchFamily="34" charset="0"/>
              <a:cs typeface="Arial" pitchFamily="34" charset="0"/>
            </a:endParaRPr>
          </a:p>
        </p:txBody>
      </p:sp>
      <p:pic>
        <p:nvPicPr>
          <p:cNvPr id="1027" name="IMG_208" descr="Image from book">
            <a:hlinkClick r:id="rId2"/>
          </p:cNvPr>
          <p:cNvPicPr>
            <a:picLocks noChangeAspect="1" noChangeArrowheads="1"/>
          </p:cNvPicPr>
          <p:nvPr/>
        </p:nvPicPr>
        <p:blipFill>
          <a:blip r:embed="rId3"/>
          <a:srcRect b="45985"/>
          <a:stretch>
            <a:fillRect/>
          </a:stretch>
        </p:blipFill>
        <p:spPr bwMode="auto">
          <a:xfrm>
            <a:off x="1214438" y="2571750"/>
            <a:ext cx="3929062" cy="2214563"/>
          </a:xfrm>
          <a:prstGeom prst="rect">
            <a:avLst/>
          </a:prstGeom>
          <a:noFill/>
          <a:ln w="9525">
            <a:noFill/>
            <a:miter lim="800000"/>
            <a:headEnd/>
            <a:tailEnd/>
          </a:ln>
        </p:spPr>
      </p:pic>
      <p:sp>
        <p:nvSpPr>
          <p:cNvPr id="7" name="Content Placeholder 2"/>
          <p:cNvSpPr txBox="1">
            <a:spLocks/>
          </p:cNvSpPr>
          <p:nvPr/>
        </p:nvSpPr>
        <p:spPr bwMode="auto">
          <a:xfrm>
            <a:off x="428625" y="4643438"/>
            <a:ext cx="4857750" cy="593725"/>
          </a:xfrm>
          <a:prstGeom prst="rect">
            <a:avLst/>
          </a:prstGeom>
          <a:noFill/>
          <a:ln w="9525">
            <a:noFill/>
            <a:miter lim="800000"/>
            <a:headEnd/>
            <a:tailEnd/>
          </a:ln>
        </p:spPr>
        <p:txBody>
          <a:bodyPr/>
          <a:lstStyle/>
          <a:p>
            <a:pPr marL="273050" indent="-273050">
              <a:spcBef>
                <a:spcPts val="600"/>
              </a:spcBef>
              <a:buClr>
                <a:schemeClr val="accent1"/>
              </a:buClr>
              <a:buSzPct val="76000"/>
              <a:buFont typeface="Wingdings 3" pitchFamily="18" charset="2"/>
              <a:buChar char=""/>
              <a:defRPr/>
            </a:pPr>
            <a:r>
              <a:rPr lang="en-GB" sz="1400" b="1" dirty="0">
                <a:latin typeface="+mn-lt"/>
              </a:rPr>
              <a:t>Fig:  4 node (Multinode) cluster using 1 passive node per active node)</a:t>
            </a:r>
          </a:p>
        </p:txBody>
      </p:sp>
      <p:sp>
        <p:nvSpPr>
          <p:cNvPr id="8" name="Content Placeholder 2"/>
          <p:cNvSpPr txBox="1">
            <a:spLocks/>
          </p:cNvSpPr>
          <p:nvPr/>
        </p:nvSpPr>
        <p:spPr bwMode="auto">
          <a:xfrm>
            <a:off x="5286375" y="2357438"/>
            <a:ext cx="3357563" cy="3951287"/>
          </a:xfrm>
          <a:prstGeom prst="rect">
            <a:avLst/>
          </a:prstGeom>
          <a:noFill/>
          <a:ln w="9525">
            <a:noFill/>
            <a:miter lim="800000"/>
            <a:headEnd/>
            <a:tailEnd/>
          </a:ln>
        </p:spPr>
        <p:txBody>
          <a:bodyPr/>
          <a:lstStyle/>
          <a:p>
            <a:pPr marL="273050" indent="-273050">
              <a:spcBef>
                <a:spcPts val="600"/>
              </a:spcBef>
              <a:buClr>
                <a:schemeClr val="accent1"/>
              </a:buClr>
              <a:buSzPct val="76000"/>
              <a:buFont typeface="Wingdings 3" pitchFamily="18" charset="2"/>
              <a:buChar char=""/>
              <a:defRPr/>
            </a:pPr>
            <a:r>
              <a:rPr lang="en-GB" sz="1600" dirty="0" smtClean="0">
                <a:latin typeface="+mn-lt"/>
              </a:rPr>
              <a:t>Nodes configured </a:t>
            </a:r>
            <a:r>
              <a:rPr lang="en-GB" sz="1600" dirty="0">
                <a:latin typeface="+mn-lt"/>
              </a:rPr>
              <a:t>to use 50% processor and </a:t>
            </a:r>
            <a:r>
              <a:rPr lang="en-GB" sz="1600" dirty="0" smtClean="0">
                <a:latin typeface="+mn-lt"/>
              </a:rPr>
              <a:t>memory resources </a:t>
            </a:r>
            <a:r>
              <a:rPr lang="en-GB" sz="1600" dirty="0">
                <a:latin typeface="+mn-lt"/>
              </a:rPr>
              <a:t>under average/normal </a:t>
            </a:r>
            <a:r>
              <a:rPr lang="en-GB" sz="1600" dirty="0" smtClean="0">
                <a:latin typeface="+mn-lt"/>
              </a:rPr>
              <a:t>conditions, apps not always allocated heavy resource priority:  </a:t>
            </a:r>
            <a:endParaRPr lang="en-GB" sz="1600" dirty="0">
              <a:latin typeface="+mn-lt"/>
            </a:endParaRPr>
          </a:p>
          <a:p>
            <a:pPr marL="730250" lvl="1" indent="-273050">
              <a:spcBef>
                <a:spcPts val="600"/>
              </a:spcBef>
              <a:buClr>
                <a:schemeClr val="accent1"/>
              </a:buClr>
              <a:buSzPct val="76000"/>
              <a:buFont typeface="Wingdings 3" pitchFamily="18" charset="2"/>
              <a:buChar char=""/>
              <a:defRPr/>
            </a:pPr>
            <a:r>
              <a:rPr lang="en-GB" sz="1600" dirty="0">
                <a:solidFill>
                  <a:schemeClr val="tx2"/>
                </a:solidFill>
                <a:latin typeface="+mn-lt"/>
              </a:rPr>
              <a:t>Configured so that active node(s) failover  to specified passive node(s)</a:t>
            </a:r>
          </a:p>
          <a:p>
            <a:pPr marL="730250" lvl="1" indent="-273050">
              <a:spcBef>
                <a:spcPts val="600"/>
              </a:spcBef>
              <a:buClr>
                <a:schemeClr val="accent1"/>
              </a:buClr>
              <a:buSzPct val="76000"/>
              <a:buFont typeface="Wingdings 3" pitchFamily="18" charset="2"/>
              <a:buChar char=""/>
              <a:defRPr/>
            </a:pPr>
            <a:r>
              <a:rPr lang="en-GB" sz="1600" dirty="0">
                <a:solidFill>
                  <a:schemeClr val="tx2"/>
                </a:solidFill>
                <a:latin typeface="+mn-lt"/>
              </a:rPr>
              <a:t>Should active node failover,  passive node would pick up 50% workload</a:t>
            </a:r>
          </a:p>
          <a:p>
            <a:pPr marL="730250" lvl="1" indent="-273050">
              <a:spcBef>
                <a:spcPts val="600"/>
              </a:spcBef>
              <a:buClr>
                <a:schemeClr val="accent1"/>
              </a:buClr>
              <a:buSzPct val="76000"/>
              <a:buFont typeface="Wingdings 3" pitchFamily="18" charset="2"/>
              <a:buChar char=""/>
              <a:defRPr/>
            </a:pPr>
            <a:r>
              <a:rPr lang="en-GB" sz="1600" dirty="0" smtClean="0">
                <a:solidFill>
                  <a:schemeClr val="tx2"/>
                </a:solidFill>
                <a:latin typeface="+mn-lt"/>
              </a:rPr>
              <a:t>This </a:t>
            </a:r>
            <a:r>
              <a:rPr lang="en-GB" sz="1600" dirty="0">
                <a:solidFill>
                  <a:schemeClr val="tx2"/>
                </a:solidFill>
                <a:latin typeface="+mn-lt"/>
              </a:rPr>
              <a:t>way active nodes only need as much resources as passive </a:t>
            </a:r>
            <a:r>
              <a:rPr lang="en-GB" sz="1600" dirty="0" smtClean="0">
                <a:solidFill>
                  <a:schemeClr val="tx2"/>
                </a:solidFill>
                <a:latin typeface="+mn-lt"/>
              </a:rPr>
              <a:t>nodes can offer should the application fail.</a:t>
            </a:r>
            <a:endParaRPr lang="en-GB" sz="1600" dirty="0">
              <a:solidFill>
                <a:schemeClr val="tx2"/>
              </a:solidFill>
              <a:latin typeface="+mn-lt"/>
            </a:endParaRPr>
          </a:p>
          <a:p>
            <a:pPr marL="273050" indent="-273050">
              <a:spcBef>
                <a:spcPts val="600"/>
              </a:spcBef>
              <a:buClr>
                <a:schemeClr val="accent1"/>
              </a:buClr>
              <a:buSzPct val="76000"/>
              <a:buFont typeface="Wingdings 3" pitchFamily="18" charset="2"/>
              <a:buChar char=""/>
              <a:defRPr/>
            </a:pPr>
            <a:endParaRPr lang="en-GB" sz="1600" dirty="0">
              <a:latin typeface="+mn-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8">
                                            <p:txEl>
                                              <p:pRg st="1" end="1"/>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8">
                                            <p:txEl>
                                              <p:pRg st="2" end="2"/>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4643438" y="1143000"/>
            <a:ext cx="4043362" cy="4995863"/>
          </a:xfrm>
        </p:spPr>
        <p:txBody>
          <a:bodyPr/>
          <a:lstStyle/>
          <a:p>
            <a:pPr eaLnBrk="1" hangingPunct="1"/>
            <a:r>
              <a:rPr lang="en-GB" sz="1800" dirty="0" smtClean="0"/>
              <a:t>In a 4 node configuration where all nodes are configured as active; note the following:</a:t>
            </a:r>
          </a:p>
          <a:p>
            <a:pPr lvl="1" eaLnBrk="1" hangingPunct="1"/>
            <a:r>
              <a:rPr lang="en-GB" sz="1800" dirty="0" smtClean="0"/>
              <a:t>Failover nodes must still be specified</a:t>
            </a:r>
          </a:p>
          <a:p>
            <a:pPr lvl="1" eaLnBrk="1" hangingPunct="1"/>
            <a:r>
              <a:rPr lang="en-GB" sz="1800" dirty="0" smtClean="0"/>
              <a:t>E.g. Node A can failover to Node B, C to D.</a:t>
            </a:r>
          </a:p>
          <a:p>
            <a:pPr eaLnBrk="1" hangingPunct="1"/>
            <a:r>
              <a:rPr lang="en-GB" sz="1800" dirty="0" smtClean="0"/>
              <a:t>Note that in this type of configuration, more memory and CPU resources are recommended</a:t>
            </a:r>
          </a:p>
          <a:p>
            <a:pPr lvl="1" eaLnBrk="1" hangingPunct="1"/>
            <a:r>
              <a:rPr lang="en-GB" sz="1800" dirty="0" smtClean="0"/>
              <a:t>Ensures that each node can handle both its own workload and failover workload.</a:t>
            </a:r>
          </a:p>
          <a:p>
            <a:pPr lvl="1" eaLnBrk="1" hangingPunct="1"/>
            <a:r>
              <a:rPr lang="en-GB" sz="1800" dirty="0" smtClean="0"/>
              <a:t>Also takes into account Peak workload requirements in the same environment</a:t>
            </a:r>
          </a:p>
        </p:txBody>
      </p:sp>
      <p:sp>
        <p:nvSpPr>
          <p:cNvPr id="45059" name="Title 1"/>
          <p:cNvSpPr>
            <a:spLocks/>
          </p:cNvSpPr>
          <p:nvPr/>
        </p:nvSpPr>
        <p:spPr bwMode="auto">
          <a:xfrm>
            <a:off x="468313" y="0"/>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Cluster Organisation.</a:t>
            </a:r>
            <a:endParaRPr lang="en-US" sz="3200" b="1">
              <a:solidFill>
                <a:schemeClr val="tx2"/>
              </a:solidFill>
              <a:latin typeface="Gill Sans MT" pitchFamily="34" charset="0"/>
              <a:cs typeface="Arial" pitchFamily="34" charset="0"/>
            </a:endParaRPr>
          </a:p>
        </p:txBody>
      </p:sp>
      <p:pic>
        <p:nvPicPr>
          <p:cNvPr id="2050" name="IMG_208" descr="Image from book">
            <a:hlinkClick r:id="rId2"/>
          </p:cNvPr>
          <p:cNvPicPr>
            <a:picLocks noChangeAspect="1" noChangeArrowheads="1"/>
          </p:cNvPicPr>
          <p:nvPr/>
        </p:nvPicPr>
        <p:blipFill>
          <a:blip r:embed="rId3"/>
          <a:srcRect t="46153" r="-2341"/>
          <a:stretch>
            <a:fillRect/>
          </a:stretch>
        </p:blipFill>
        <p:spPr bwMode="auto">
          <a:xfrm>
            <a:off x="500063" y="1285875"/>
            <a:ext cx="4071937" cy="2235200"/>
          </a:xfrm>
          <a:prstGeom prst="rect">
            <a:avLst/>
          </a:prstGeom>
          <a:noFill/>
          <a:ln w="9525">
            <a:noFill/>
            <a:miter lim="800000"/>
            <a:headEnd/>
            <a:tailEnd/>
          </a:ln>
        </p:spPr>
      </p:pic>
      <p:sp>
        <p:nvSpPr>
          <p:cNvPr id="6" name="Content Placeholder 2"/>
          <p:cNvSpPr txBox="1">
            <a:spLocks/>
          </p:cNvSpPr>
          <p:nvPr/>
        </p:nvSpPr>
        <p:spPr bwMode="auto">
          <a:xfrm>
            <a:off x="142875" y="3786188"/>
            <a:ext cx="4857750" cy="593725"/>
          </a:xfrm>
          <a:prstGeom prst="rect">
            <a:avLst/>
          </a:prstGeom>
          <a:noFill/>
          <a:ln w="9525">
            <a:noFill/>
            <a:miter lim="800000"/>
            <a:headEnd/>
            <a:tailEnd/>
          </a:ln>
        </p:spPr>
        <p:txBody>
          <a:bodyPr/>
          <a:lstStyle/>
          <a:p>
            <a:pPr marL="273050" indent="-273050">
              <a:spcBef>
                <a:spcPts val="600"/>
              </a:spcBef>
              <a:buClr>
                <a:schemeClr val="accent1"/>
              </a:buClr>
              <a:buSzPct val="76000"/>
              <a:buFont typeface="Wingdings 3" pitchFamily="18" charset="2"/>
              <a:buChar char=""/>
              <a:defRPr/>
            </a:pPr>
            <a:r>
              <a:rPr lang="en-GB" sz="1400" b="1" dirty="0">
                <a:latin typeface="+mn-lt"/>
              </a:rPr>
              <a:t>Fig:  4 node (Multinode) cluster using all active nodes.</a:t>
            </a:r>
          </a:p>
        </p:txBody>
      </p:sp>
      <p:sp>
        <p:nvSpPr>
          <p:cNvPr id="7" name="Rectangle 6"/>
          <p:cNvSpPr/>
          <p:nvPr/>
        </p:nvSpPr>
        <p:spPr>
          <a:xfrm>
            <a:off x="285720" y="4286256"/>
            <a:ext cx="4572000" cy="2446824"/>
          </a:xfrm>
          <a:prstGeom prst="rect">
            <a:avLst/>
          </a:prstGeom>
          <a:solidFill>
            <a:schemeClr val="accent2">
              <a:lumMod val="40000"/>
              <a:lumOff val="60000"/>
            </a:schemeClr>
          </a:solidFill>
        </p:spPr>
        <p:txBody>
          <a:bodyPr>
            <a:spAutoFit/>
          </a:bodyPr>
          <a:lstStyle/>
          <a:p>
            <a:pPr lvl="1">
              <a:defRPr/>
            </a:pPr>
            <a:r>
              <a:rPr lang="en-GB" b="1" i="1" dirty="0" smtClean="0">
                <a:latin typeface="Arial" charset="0"/>
              </a:rPr>
              <a:t>In this context Optimal </a:t>
            </a:r>
            <a:r>
              <a:rPr lang="en-GB" b="1" i="1" dirty="0">
                <a:latin typeface="Arial" charset="0"/>
              </a:rPr>
              <a:t>configuration should see servers configured to use around 25% of workload in average workload conditions.</a:t>
            </a:r>
          </a:p>
          <a:p>
            <a:pPr lvl="1">
              <a:defRPr/>
            </a:pPr>
            <a:endParaRPr lang="en-GB" b="1" i="1" dirty="0">
              <a:latin typeface="Arial" charset="0"/>
            </a:endParaRPr>
          </a:p>
          <a:p>
            <a:pPr lvl="2">
              <a:defRPr/>
            </a:pPr>
            <a:r>
              <a:rPr lang="en-GB" sz="1500" b="1" i="1" dirty="0">
                <a:latin typeface="Arial" charset="0"/>
              </a:rPr>
              <a:t>This way, during failover Node B will pickup a 50% workload under average conditions.</a:t>
            </a:r>
            <a:endParaRPr lang="en-GB" b="1" i="1" dirty="0">
              <a:latin typeface="Arial"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05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p:cNvSpPr>
          <p:nvPr/>
        </p:nvSpPr>
        <p:spPr bwMode="auto">
          <a:xfrm>
            <a:off x="500063" y="-142875"/>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Clustering Organisation.</a:t>
            </a:r>
            <a:endParaRPr lang="en-US" sz="3200" b="1">
              <a:solidFill>
                <a:schemeClr val="tx2"/>
              </a:solidFill>
              <a:latin typeface="Gill Sans MT" pitchFamily="34" charset="0"/>
              <a:cs typeface="Arial" pitchFamily="34" charset="0"/>
            </a:endParaRPr>
          </a:p>
        </p:txBody>
      </p:sp>
      <p:sp>
        <p:nvSpPr>
          <p:cNvPr id="4" name="Content Placeholder 3"/>
          <p:cNvSpPr>
            <a:spLocks noGrp="1"/>
          </p:cNvSpPr>
          <p:nvPr>
            <p:ph sz="quarter" idx="1"/>
          </p:nvPr>
        </p:nvSpPr>
        <p:spPr>
          <a:xfrm>
            <a:off x="285750" y="1214438"/>
            <a:ext cx="4929188" cy="4941887"/>
          </a:xfrm>
        </p:spPr>
        <p:txBody>
          <a:bodyPr/>
          <a:lstStyle/>
          <a:p>
            <a:pPr eaLnBrk="1" hangingPunct="1"/>
            <a:r>
              <a:rPr lang="en-GB" sz="1800" smtClean="0"/>
              <a:t>In Active/Active configuration; a shared nothing database configuration will be used.</a:t>
            </a:r>
          </a:p>
          <a:p>
            <a:pPr lvl="1" eaLnBrk="1" hangingPunct="1"/>
            <a:r>
              <a:rPr lang="en-GB" sz="1500" smtClean="0"/>
              <a:t>Application &amp; data is shared by all nodes in the cluster (hosted on a Virtual Server); this will be partitioned</a:t>
            </a:r>
          </a:p>
          <a:p>
            <a:pPr lvl="1" eaLnBrk="1" hangingPunct="1"/>
            <a:r>
              <a:rPr lang="en-GB" sz="1500" smtClean="0"/>
              <a:t>Nodes configured with a view into the database to access private database sections</a:t>
            </a:r>
          </a:p>
          <a:p>
            <a:pPr lvl="1" eaLnBrk="1" hangingPunct="1"/>
            <a:r>
              <a:rPr lang="en-GB" sz="1500" smtClean="0"/>
              <a:t>This means a node is assigned a particular task (e.g. Handle accounts beginning with A – M)    </a:t>
            </a:r>
          </a:p>
          <a:p>
            <a:pPr lvl="1" eaLnBrk="1" hangingPunct="1"/>
            <a:r>
              <a:rPr lang="en-GB" sz="1500" smtClean="0"/>
              <a:t>This way only the configured node can update the related section of the database.</a:t>
            </a:r>
          </a:p>
          <a:p>
            <a:pPr lvl="1" eaLnBrk="1" hangingPunct="1"/>
            <a:r>
              <a:rPr lang="en-GB" sz="1500" smtClean="0"/>
              <a:t>Most applications supported in Server Clusters (e.g. SQL Server 2000, Exchange Server 2003) support </a:t>
            </a:r>
            <a:r>
              <a:rPr lang="en-US" sz="1600" b="1" smtClean="0"/>
              <a:t>multiple active nodes and shared-nothing database configurations. </a:t>
            </a:r>
          </a:p>
          <a:p>
            <a:pPr lvl="1" eaLnBrk="1" hangingPunct="1"/>
            <a:endParaRPr lang="en-GB" sz="1500" smtClean="0"/>
          </a:p>
          <a:p>
            <a:pPr lvl="1" eaLnBrk="1" hangingPunct="1"/>
            <a:endParaRPr lang="en-GB" sz="1500" smtClean="0"/>
          </a:p>
          <a:p>
            <a:pPr eaLnBrk="1" hangingPunct="1"/>
            <a:endParaRPr lang="en-GB" sz="1800" smtClean="0"/>
          </a:p>
        </p:txBody>
      </p:sp>
      <p:sp>
        <p:nvSpPr>
          <p:cNvPr id="7" name="TextBox 6"/>
          <p:cNvSpPr txBox="1">
            <a:spLocks noChangeArrowheads="1"/>
          </p:cNvSpPr>
          <p:nvPr/>
        </p:nvSpPr>
        <p:spPr bwMode="auto">
          <a:xfrm>
            <a:off x="5429250" y="1214438"/>
            <a:ext cx="3500438" cy="523875"/>
          </a:xfrm>
          <a:prstGeom prst="rect">
            <a:avLst/>
          </a:prstGeom>
          <a:noFill/>
          <a:ln w="9525">
            <a:noFill/>
            <a:miter lim="800000"/>
            <a:headEnd/>
            <a:tailEnd/>
          </a:ln>
        </p:spPr>
        <p:txBody>
          <a:bodyPr>
            <a:spAutoFit/>
          </a:bodyPr>
          <a:lstStyle/>
          <a:p>
            <a:r>
              <a:rPr lang="en-GB" sz="1400" b="1" i="1"/>
              <a:t>Application running on </a:t>
            </a:r>
            <a:r>
              <a:rPr lang="en-GB" sz="1400" i="1"/>
              <a:t>Virtual Server</a:t>
            </a:r>
            <a:r>
              <a:rPr lang="en-GB" sz="1400" b="1" i="1"/>
              <a:t>; across the cluster</a:t>
            </a:r>
            <a:endParaRPr lang="en-US" sz="1400" b="1" i="1"/>
          </a:p>
        </p:txBody>
      </p:sp>
      <p:sp>
        <p:nvSpPr>
          <p:cNvPr id="8" name="TextBox 7"/>
          <p:cNvSpPr txBox="1">
            <a:spLocks noChangeArrowheads="1"/>
          </p:cNvSpPr>
          <p:nvPr/>
        </p:nvSpPr>
        <p:spPr bwMode="auto">
          <a:xfrm>
            <a:off x="5429250" y="3929063"/>
            <a:ext cx="3500438" cy="2032000"/>
          </a:xfrm>
          <a:prstGeom prst="rect">
            <a:avLst/>
          </a:prstGeom>
          <a:noFill/>
          <a:ln w="9525">
            <a:noFill/>
            <a:miter lim="800000"/>
            <a:headEnd/>
            <a:tailEnd/>
          </a:ln>
        </p:spPr>
        <p:txBody>
          <a:bodyPr>
            <a:spAutoFit/>
          </a:bodyPr>
          <a:lstStyle/>
          <a:p>
            <a:r>
              <a:rPr lang="en-GB" sz="1400" b="1" i="1"/>
              <a:t>All nodes share access to shared disks</a:t>
            </a:r>
          </a:p>
          <a:p>
            <a:r>
              <a:rPr lang="en-GB" sz="1400" b="1" i="1"/>
              <a:t>to access data.</a:t>
            </a:r>
          </a:p>
          <a:p>
            <a:endParaRPr lang="en-GB" sz="1400" b="1" i="1"/>
          </a:p>
          <a:p>
            <a:r>
              <a:rPr lang="en-GB" sz="1400" b="1" i="1"/>
              <a:t>Application is partitioned to allow each node to Actively participate in a task.</a:t>
            </a:r>
          </a:p>
          <a:p>
            <a:endParaRPr lang="en-GB" sz="1400" b="1" i="1"/>
          </a:p>
          <a:p>
            <a:r>
              <a:rPr lang="en-GB" sz="1400" b="1" i="1"/>
              <a:t>Two nodes cannot undertake the same task; prevents corruption from simultaneous writes.</a:t>
            </a:r>
            <a:endParaRPr lang="en-US" sz="1400" b="1" i="1"/>
          </a:p>
        </p:txBody>
      </p:sp>
      <p:pic>
        <p:nvPicPr>
          <p:cNvPr id="9" name="Picture 8" descr="Cc723267.mts03(en-us,TechNet.10).gif"/>
          <p:cNvPicPr>
            <a:picLocks noChangeAspect="1"/>
          </p:cNvPicPr>
          <p:nvPr/>
        </p:nvPicPr>
        <p:blipFill>
          <a:blip r:embed="rId3"/>
          <a:srcRect/>
          <a:stretch>
            <a:fillRect/>
          </a:stretch>
        </p:blipFill>
        <p:spPr bwMode="auto">
          <a:xfrm>
            <a:off x="5572125" y="1928813"/>
            <a:ext cx="2616200" cy="1571625"/>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7"/>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457200" y="1219200"/>
            <a:ext cx="8229600" cy="4937125"/>
          </a:xfrm>
        </p:spPr>
        <p:txBody>
          <a:bodyPr/>
          <a:lstStyle/>
          <a:p>
            <a:pPr eaLnBrk="1" hangingPunct="1"/>
            <a:r>
              <a:rPr lang="en-GB" sz="2000" smtClean="0"/>
              <a:t>Larger organisations will require Disaster Recovery functionality  manifested in clustering strategies.</a:t>
            </a:r>
          </a:p>
          <a:p>
            <a:pPr lvl="1" eaLnBrk="1" hangingPunct="1"/>
            <a:r>
              <a:rPr lang="en-GB" sz="1700" smtClean="0"/>
              <a:t>Usually provided by architecting a Multi-site enterprise architecture.</a:t>
            </a:r>
            <a:endParaRPr lang="en-GB" sz="2000" smtClean="0"/>
          </a:p>
          <a:p>
            <a:pPr eaLnBrk="1" hangingPunct="1"/>
            <a:r>
              <a:rPr lang="en-GB" sz="2000" smtClean="0"/>
              <a:t>Depending on requirements; the infrastructure would usually consist of one primary site and multiple remote secondary sites.</a:t>
            </a:r>
          </a:p>
          <a:p>
            <a:pPr lvl="1" eaLnBrk="1" hangingPunct="1"/>
            <a:r>
              <a:rPr lang="en-GB" sz="1700" b="1" smtClean="0"/>
              <a:t>Full Implementation – </a:t>
            </a:r>
            <a:r>
              <a:rPr lang="en-GB" sz="1700" smtClean="0"/>
              <a:t>remote sites mirror primary site; operate independently and balance primary sites workload. All mission critical services and applications are clustered using combinations of clustering technologies.</a:t>
            </a:r>
          </a:p>
          <a:p>
            <a:pPr lvl="1" eaLnBrk="1" hangingPunct="1"/>
            <a:r>
              <a:rPr lang="en-GB" sz="1700" smtClean="0"/>
              <a:t>Will be configured to be able to accept failover from the primary site.</a:t>
            </a:r>
          </a:p>
          <a:p>
            <a:pPr lvl="1" eaLnBrk="1" hangingPunct="1"/>
            <a:r>
              <a:rPr lang="en-GB" sz="1700" smtClean="0"/>
              <a:t>Should incorporate ‘real time’ replication/synchronisation in Design’ – ensures that applications/databases maintain a consistent state between sites. </a:t>
            </a:r>
          </a:p>
          <a:p>
            <a:pPr lvl="1" eaLnBrk="1" hangingPunct="1"/>
            <a:endParaRPr lang="en-GB" sz="1700" b="1" i="1" smtClean="0"/>
          </a:p>
          <a:p>
            <a:pPr lvl="1" eaLnBrk="1" hangingPunct="1"/>
            <a:r>
              <a:rPr lang="en-GB" sz="1700" b="1" i="1" smtClean="0"/>
              <a:t>Partial Design – </a:t>
            </a:r>
            <a:r>
              <a:rPr lang="en-GB" sz="1700" smtClean="0"/>
              <a:t>Only critical services are mirrored to remote sites; where the primary aim is to balance workload in peak conditions</a:t>
            </a:r>
          </a:p>
          <a:p>
            <a:pPr lvl="2" eaLnBrk="1" hangingPunct="1"/>
            <a:r>
              <a:rPr lang="en-GB" sz="1400" smtClean="0"/>
              <a:t>E.g. Replicate static web content and read only databases to remote sites; thus remote site is equipped to handle requests for static/infrequently changing data.</a:t>
            </a:r>
          </a:p>
        </p:txBody>
      </p:sp>
      <p:sp>
        <p:nvSpPr>
          <p:cNvPr id="47107" name="Title 1"/>
          <p:cNvSpPr>
            <a:spLocks/>
          </p:cNvSpPr>
          <p:nvPr/>
        </p:nvSpPr>
        <p:spPr bwMode="auto">
          <a:xfrm>
            <a:off x="500063" y="-142875"/>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Clustering Organisation.</a:t>
            </a:r>
            <a:endParaRPr lang="en-US" sz="3200" b="1">
              <a:solidFill>
                <a:schemeClr val="tx2"/>
              </a:solidFill>
              <a:latin typeface="Gill Sans MT"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p:cNvSpPr>
          <p:nvPr/>
        </p:nvSpPr>
        <p:spPr bwMode="auto">
          <a:xfrm>
            <a:off x="500063" y="-142875"/>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Clustering Organisation.</a:t>
            </a:r>
            <a:endParaRPr lang="en-US" sz="3200" b="1">
              <a:solidFill>
                <a:schemeClr val="tx2"/>
              </a:solidFill>
              <a:latin typeface="Gill Sans MT" pitchFamily="34" charset="0"/>
              <a:cs typeface="Arial" pitchFamily="34" charset="0"/>
            </a:endParaRPr>
          </a:p>
        </p:txBody>
      </p:sp>
      <p:pic>
        <p:nvPicPr>
          <p:cNvPr id="48131" name="IMG_209" descr="Image from book">
            <a:hlinkClick r:id="rId2"/>
          </p:cNvPr>
          <p:cNvPicPr>
            <a:picLocks noChangeAspect="1" noChangeArrowheads="1"/>
          </p:cNvPicPr>
          <p:nvPr/>
        </p:nvPicPr>
        <p:blipFill>
          <a:blip r:embed="rId3"/>
          <a:srcRect/>
          <a:stretch>
            <a:fillRect/>
          </a:stretch>
        </p:blipFill>
        <p:spPr bwMode="auto">
          <a:xfrm>
            <a:off x="571500" y="1285875"/>
            <a:ext cx="4357688" cy="4756150"/>
          </a:xfrm>
          <a:prstGeom prst="rect">
            <a:avLst/>
          </a:prstGeom>
          <a:noFill/>
          <a:ln w="9525">
            <a:noFill/>
            <a:miter lim="800000"/>
            <a:headEnd/>
            <a:tailEnd/>
          </a:ln>
        </p:spPr>
      </p:pic>
      <p:sp>
        <p:nvSpPr>
          <p:cNvPr id="48132" name="Content Placeholder 2"/>
          <p:cNvSpPr>
            <a:spLocks noGrp="1"/>
          </p:cNvSpPr>
          <p:nvPr>
            <p:ph sz="quarter" idx="1"/>
          </p:nvPr>
        </p:nvSpPr>
        <p:spPr>
          <a:xfrm>
            <a:off x="5000625" y="1214438"/>
            <a:ext cx="3000375" cy="5000625"/>
          </a:xfrm>
        </p:spPr>
        <p:txBody>
          <a:bodyPr/>
          <a:lstStyle/>
          <a:p>
            <a:pPr eaLnBrk="1" hangingPunct="1"/>
            <a:r>
              <a:rPr lang="en-GB" sz="1400" b="1" smtClean="0"/>
              <a:t>Fig: One model of Multi-site architecture for a large commercial web site using Full/Partial Implemented Disaster Recovery strategy. </a:t>
            </a:r>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428625" y="1143000"/>
            <a:ext cx="8229600" cy="4857750"/>
          </a:xfrm>
        </p:spPr>
        <p:txBody>
          <a:bodyPr/>
          <a:lstStyle/>
          <a:p>
            <a:pPr eaLnBrk="1" hangingPunct="1"/>
            <a:r>
              <a:rPr lang="en-GB" sz="2000" smtClean="0"/>
              <a:t>In the event of a multi-site architecture it is also possible to geographically distribute applications/services workloads over sites using Geographically dispersed Server Clusters.</a:t>
            </a:r>
          </a:p>
          <a:p>
            <a:pPr lvl="1" eaLnBrk="1" hangingPunct="1"/>
            <a:r>
              <a:rPr lang="en-GB" sz="2000" smtClean="0"/>
              <a:t>Also termed ‘Stretching’ configurations.</a:t>
            </a:r>
          </a:p>
          <a:p>
            <a:pPr eaLnBrk="1" hangingPunct="1"/>
            <a:r>
              <a:rPr lang="en-GB" sz="2000" smtClean="0"/>
              <a:t>The server clustering solution here is the </a:t>
            </a:r>
            <a:r>
              <a:rPr lang="en-GB" sz="2000" b="1" smtClean="0"/>
              <a:t>Majority Node Set Cluster </a:t>
            </a:r>
            <a:r>
              <a:rPr lang="en-GB" sz="2000" smtClean="0"/>
              <a:t>Configuration. </a:t>
            </a:r>
          </a:p>
          <a:p>
            <a:pPr lvl="1" eaLnBrk="1" hangingPunct="1"/>
            <a:r>
              <a:rPr lang="en-GB" sz="1700" smtClean="0"/>
              <a:t>Unlike standard clusters; uses Quorum Resource in a different way.</a:t>
            </a:r>
          </a:p>
          <a:p>
            <a:pPr lvl="1" eaLnBrk="1" hangingPunct="1"/>
            <a:endParaRPr lang="en-GB" sz="1700" b="1" smtClean="0"/>
          </a:p>
          <a:p>
            <a:pPr lvl="1" eaLnBrk="1" hangingPunct="1"/>
            <a:r>
              <a:rPr lang="en-GB" sz="1700" b="1" smtClean="0"/>
              <a:t>Standard Clusters – </a:t>
            </a:r>
            <a:r>
              <a:rPr lang="en-GB" sz="1700" smtClean="0"/>
              <a:t>Quorum resource shared by nodes in cluster, any changes made to nodes written to recovery logs.  Ensures cluster configuration data and state information can be easily recovered.</a:t>
            </a:r>
          </a:p>
          <a:p>
            <a:pPr lvl="1" eaLnBrk="1" hangingPunct="1"/>
            <a:endParaRPr lang="en-GB" sz="1700" b="1" smtClean="0"/>
          </a:p>
          <a:p>
            <a:pPr lvl="1" eaLnBrk="1" hangingPunct="1"/>
            <a:r>
              <a:rPr lang="en-GB" sz="1700" b="1" smtClean="0"/>
              <a:t>Majority Node Set Clusters – </a:t>
            </a:r>
            <a:r>
              <a:rPr lang="en-GB" sz="1700" smtClean="0"/>
              <a:t>Uses a single quorum resource, but the data is stored on multiple disks across the cluster.  Cluster service ensures that quorum data is kept consistent across the nodes.  </a:t>
            </a:r>
          </a:p>
        </p:txBody>
      </p:sp>
      <p:sp>
        <p:nvSpPr>
          <p:cNvPr id="49155" name="Title 1"/>
          <p:cNvSpPr>
            <a:spLocks/>
          </p:cNvSpPr>
          <p:nvPr/>
        </p:nvSpPr>
        <p:spPr bwMode="auto">
          <a:xfrm>
            <a:off x="500063" y="-142875"/>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Clustering Organisation.</a:t>
            </a:r>
            <a:endParaRPr lang="en-US" sz="3200" b="1">
              <a:solidFill>
                <a:schemeClr val="tx2"/>
              </a:solidFill>
              <a:latin typeface="Gill Sans MT"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500063" y="1143000"/>
            <a:ext cx="8229600" cy="4937125"/>
          </a:xfrm>
        </p:spPr>
        <p:txBody>
          <a:bodyPr/>
          <a:lstStyle/>
          <a:p>
            <a:pPr eaLnBrk="1" hangingPunct="1"/>
            <a:r>
              <a:rPr lang="en-GB" sz="2000" smtClean="0"/>
              <a:t>If changes occur in the cluster, that change is replicated across all disks in the cluster.</a:t>
            </a:r>
          </a:p>
          <a:p>
            <a:pPr lvl="1" eaLnBrk="1" hangingPunct="1"/>
            <a:r>
              <a:rPr lang="en-GB" sz="1700" smtClean="0"/>
              <a:t>Ensures that cluster configuration &amp; state data is kept consistent.</a:t>
            </a:r>
          </a:p>
          <a:p>
            <a:pPr eaLnBrk="1" hangingPunct="1"/>
            <a:r>
              <a:rPr lang="en-GB" sz="2000" smtClean="0"/>
              <a:t>Changes only considered to be persistent if the change can be made to a majority of nodes in the cluster;</a:t>
            </a:r>
          </a:p>
          <a:p>
            <a:pPr lvl="1" eaLnBrk="1" hangingPunct="1"/>
            <a:r>
              <a:rPr lang="en-GB" sz="1700" smtClean="0"/>
              <a:t>Equates mathematically: </a:t>
            </a:r>
            <a:r>
              <a:rPr lang="en-GB" sz="1700" b="1" i="1" smtClean="0"/>
              <a:t>(&lt;Number of Nodes in Cluster&gt;)/2 + 1</a:t>
            </a:r>
          </a:p>
          <a:p>
            <a:pPr lvl="1" eaLnBrk="1" hangingPunct="1"/>
            <a:r>
              <a:rPr lang="en-GB" sz="1700" smtClean="0"/>
              <a:t>E.g. 3 nodes would have to be operational in a 4 cluster majority node set configuration for changes to be replicated across the nodes.</a:t>
            </a:r>
          </a:p>
          <a:p>
            <a:pPr eaLnBrk="1" hangingPunct="1"/>
            <a:r>
              <a:rPr lang="en-GB" sz="2000" smtClean="0"/>
              <a:t>Majority node set clusters need majority of nodes to function</a:t>
            </a:r>
          </a:p>
          <a:p>
            <a:pPr lvl="1" eaLnBrk="1" hangingPunct="1"/>
            <a:r>
              <a:rPr lang="en-GB" sz="1700" smtClean="0"/>
              <a:t>If at any stage the Cluster loses a majority of nodes, cluster services will shut down on all nodes in the cluster; effectively terminating all resource access aswell.</a:t>
            </a:r>
          </a:p>
          <a:p>
            <a:pPr eaLnBrk="1" hangingPunct="1"/>
            <a:endParaRPr lang="en-GB" sz="2000" smtClean="0"/>
          </a:p>
        </p:txBody>
      </p:sp>
      <p:sp>
        <p:nvSpPr>
          <p:cNvPr id="50179" name="Title 1"/>
          <p:cNvSpPr>
            <a:spLocks/>
          </p:cNvSpPr>
          <p:nvPr/>
        </p:nvSpPr>
        <p:spPr bwMode="auto">
          <a:xfrm>
            <a:off x="500063" y="-142875"/>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Clustering Organisation.</a:t>
            </a:r>
            <a:endParaRPr lang="en-US" sz="3200" b="1">
              <a:solidFill>
                <a:schemeClr val="tx2"/>
              </a:solidFill>
              <a:latin typeface="Gill Sans MT"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428625" y="1214438"/>
            <a:ext cx="3429000" cy="4865687"/>
          </a:xfrm>
        </p:spPr>
        <p:txBody>
          <a:bodyPr/>
          <a:lstStyle/>
          <a:p>
            <a:pPr eaLnBrk="1" hangingPunct="1"/>
            <a:r>
              <a:rPr lang="en-GB" sz="2000" smtClean="0"/>
              <a:t>Cluster service on primary node checks at set intervals whether other nodes are online.</a:t>
            </a:r>
          </a:p>
          <a:p>
            <a:pPr lvl="1" eaLnBrk="1" hangingPunct="1"/>
            <a:r>
              <a:rPr lang="en-GB" sz="1700" smtClean="0"/>
              <a:t>When majority of cluster nodes are available the cluster service can initiate and nodes are able to talk to each other.</a:t>
            </a:r>
          </a:p>
          <a:p>
            <a:pPr lvl="1" eaLnBrk="1" hangingPunct="1"/>
            <a:r>
              <a:rPr lang="en-GB" sz="1700" smtClean="0"/>
              <a:t>Once cluster service starts up on majority of nodes all resources are brought online. </a:t>
            </a:r>
          </a:p>
          <a:p>
            <a:pPr eaLnBrk="1" hangingPunct="1"/>
            <a:endParaRPr lang="en-US" smtClean="0"/>
          </a:p>
        </p:txBody>
      </p:sp>
      <p:sp>
        <p:nvSpPr>
          <p:cNvPr id="51203" name="Title 1"/>
          <p:cNvSpPr>
            <a:spLocks/>
          </p:cNvSpPr>
          <p:nvPr/>
        </p:nvSpPr>
        <p:spPr bwMode="auto">
          <a:xfrm>
            <a:off x="500063" y="-142875"/>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Clustering Organisation.</a:t>
            </a:r>
            <a:endParaRPr lang="en-US" sz="3200" b="1">
              <a:solidFill>
                <a:schemeClr val="tx2"/>
              </a:solidFill>
              <a:latin typeface="Gill Sans MT" pitchFamily="34" charset="0"/>
              <a:cs typeface="Arial" pitchFamily="34" charset="0"/>
            </a:endParaRPr>
          </a:p>
        </p:txBody>
      </p:sp>
      <p:pic>
        <p:nvPicPr>
          <p:cNvPr id="5" name="Picture 6" descr="8c853111-5144-49b5-8a03-fde7ab44950f"/>
          <p:cNvPicPr>
            <a:picLocks noChangeAspect="1" noChangeArrowheads="1"/>
          </p:cNvPicPr>
          <p:nvPr/>
        </p:nvPicPr>
        <p:blipFill>
          <a:blip r:embed="rId2"/>
          <a:srcRect/>
          <a:stretch>
            <a:fillRect/>
          </a:stretch>
        </p:blipFill>
        <p:spPr bwMode="auto">
          <a:xfrm>
            <a:off x="4143375" y="1214438"/>
            <a:ext cx="4365625" cy="4935537"/>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p:cNvSpPr>
          <p:nvPr/>
        </p:nvSpPr>
        <p:spPr bwMode="auto">
          <a:xfrm>
            <a:off x="500063" y="0"/>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Clustering Configurations – Server Clusters.</a:t>
            </a:r>
            <a:endParaRPr lang="en-US" sz="3200" b="1">
              <a:solidFill>
                <a:schemeClr val="tx2"/>
              </a:solidFill>
              <a:latin typeface="Gill Sans MT" pitchFamily="34" charset="0"/>
              <a:cs typeface="Arial" pitchFamily="34" charset="0"/>
            </a:endParaRPr>
          </a:p>
        </p:txBody>
      </p:sp>
      <p:sp>
        <p:nvSpPr>
          <p:cNvPr id="52227" name="Content Placeholder 3"/>
          <p:cNvSpPr>
            <a:spLocks noGrp="1"/>
          </p:cNvSpPr>
          <p:nvPr>
            <p:ph sz="quarter" idx="1"/>
          </p:nvPr>
        </p:nvSpPr>
        <p:spPr>
          <a:xfrm>
            <a:off x="428625" y="1071563"/>
            <a:ext cx="8229600" cy="4937125"/>
          </a:xfrm>
        </p:spPr>
        <p:txBody>
          <a:bodyPr/>
          <a:lstStyle/>
          <a:p>
            <a:pPr eaLnBrk="1" hangingPunct="1"/>
            <a:r>
              <a:rPr lang="en-GB" sz="2000" dirty="0" smtClean="0"/>
              <a:t>As previously identified Server Clusters are implemented using the Microsoft Cluster Service.</a:t>
            </a:r>
          </a:p>
          <a:p>
            <a:pPr eaLnBrk="1" hangingPunct="1"/>
            <a:r>
              <a:rPr lang="en-GB" sz="2000" b="1" dirty="0" smtClean="0"/>
              <a:t>Cluster Service </a:t>
            </a:r>
            <a:r>
              <a:rPr lang="en-GB" sz="2000" dirty="0" smtClean="0"/>
              <a:t>– comprises a set of interrelated components installed on each node to perform clustering specific activities.</a:t>
            </a:r>
          </a:p>
          <a:p>
            <a:pPr eaLnBrk="1" hangingPunct="1"/>
            <a:r>
              <a:rPr lang="en-GB" sz="2000" dirty="0" smtClean="0"/>
              <a:t>Server clusters have nodes that are either configured as </a:t>
            </a:r>
            <a:r>
              <a:rPr lang="en-GB" sz="2000" b="1" dirty="0" smtClean="0"/>
              <a:t>Active </a:t>
            </a:r>
            <a:r>
              <a:rPr lang="en-GB" sz="2000" dirty="0" smtClean="0"/>
              <a:t>(makes resources available) or </a:t>
            </a:r>
            <a:r>
              <a:rPr lang="en-GB" sz="2000" b="1" dirty="0" smtClean="0"/>
              <a:t>Passive</a:t>
            </a:r>
            <a:r>
              <a:rPr lang="en-GB" sz="2000" dirty="0" smtClean="0"/>
              <a:t> (redundant until an active node fails)</a:t>
            </a:r>
          </a:p>
          <a:p>
            <a:pPr eaLnBrk="1" hangingPunct="1"/>
            <a:r>
              <a:rPr lang="en-GB" sz="2000" dirty="0" smtClean="0"/>
              <a:t>Active nodes make their resources available through dedicated </a:t>
            </a:r>
            <a:r>
              <a:rPr lang="en-GB" sz="2000" b="1" i="1" dirty="0" smtClean="0"/>
              <a:t>Virtual Servers.</a:t>
            </a:r>
          </a:p>
          <a:p>
            <a:pPr lvl="1" eaLnBrk="1" hangingPunct="1">
              <a:buFont typeface="Wingdings 3" pitchFamily="18" charset="2"/>
              <a:buNone/>
            </a:pPr>
            <a:endParaRPr lang="en-GB" sz="1700" dirty="0" smtClean="0"/>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Content Placeholder 2"/>
          <p:cNvSpPr>
            <a:spLocks noGrp="1"/>
          </p:cNvSpPr>
          <p:nvPr>
            <p:ph sz="quarter" idx="1"/>
          </p:nvPr>
        </p:nvSpPr>
        <p:spPr>
          <a:xfrm>
            <a:off x="457200" y="1219200"/>
            <a:ext cx="8229600" cy="4937125"/>
          </a:xfrm>
        </p:spPr>
        <p:txBody>
          <a:bodyPr/>
          <a:lstStyle/>
          <a:p>
            <a:pPr eaLnBrk="1" hangingPunct="1"/>
            <a:r>
              <a:rPr lang="en-GB" sz="2000" b="1" dirty="0" smtClean="0"/>
              <a:t>Cluster Service – </a:t>
            </a:r>
            <a:r>
              <a:rPr lang="en-GB" sz="2000" dirty="0" smtClean="0"/>
              <a:t>maintains all aspects of cluster operation as well as maintaining and updating the cluster database.</a:t>
            </a:r>
          </a:p>
          <a:p>
            <a:pPr eaLnBrk="1" hangingPunct="1"/>
            <a:r>
              <a:rPr lang="en-GB" sz="2000" dirty="0" smtClean="0"/>
              <a:t>Uses objects to control logical and physical components within the cluster.</a:t>
            </a:r>
          </a:p>
          <a:p>
            <a:pPr eaLnBrk="1" hangingPunct="1"/>
            <a:r>
              <a:rPr lang="en-GB" sz="2000" dirty="0" smtClean="0"/>
              <a:t>Many types of objects are defined in server clusters.  These include:</a:t>
            </a:r>
          </a:p>
          <a:p>
            <a:pPr eaLnBrk="1" hangingPunct="1">
              <a:buFont typeface="Wingdings 3" pitchFamily="18" charset="2"/>
              <a:buNone/>
            </a:pPr>
            <a:endParaRPr lang="en-GB" sz="2000" dirty="0" smtClean="0"/>
          </a:p>
          <a:p>
            <a:pPr lvl="1" eaLnBrk="1" hangingPunct="1"/>
            <a:r>
              <a:rPr lang="en-GB" sz="1700" dirty="0" smtClean="0"/>
              <a:t>Cluster Networks</a:t>
            </a:r>
          </a:p>
          <a:p>
            <a:pPr lvl="1" eaLnBrk="1" hangingPunct="1"/>
            <a:r>
              <a:rPr lang="en-GB" sz="1700" dirty="0" smtClean="0"/>
              <a:t>Cluster Interfaces</a:t>
            </a:r>
          </a:p>
          <a:p>
            <a:pPr lvl="1" eaLnBrk="1" hangingPunct="1"/>
            <a:r>
              <a:rPr lang="en-GB" sz="1700" dirty="0" smtClean="0"/>
              <a:t>Nodes</a:t>
            </a:r>
          </a:p>
          <a:p>
            <a:pPr lvl="1" eaLnBrk="1" hangingPunct="1"/>
            <a:r>
              <a:rPr lang="en-GB" sz="1700" dirty="0" smtClean="0"/>
              <a:t>Cluster Resources (e.g. Physical Disks)</a:t>
            </a:r>
          </a:p>
          <a:p>
            <a:pPr lvl="1" eaLnBrk="1" hangingPunct="1"/>
            <a:r>
              <a:rPr lang="en-GB" sz="1700" dirty="0" smtClean="0"/>
              <a:t>Groups.</a:t>
            </a:r>
          </a:p>
        </p:txBody>
      </p:sp>
      <p:sp>
        <p:nvSpPr>
          <p:cNvPr id="53251" name="Title 1"/>
          <p:cNvSpPr>
            <a:spLocks/>
          </p:cNvSpPr>
          <p:nvPr/>
        </p:nvSpPr>
        <p:spPr bwMode="auto">
          <a:xfrm>
            <a:off x="500063" y="0"/>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Clustering Configurations – Server Clusters.</a:t>
            </a:r>
            <a:endParaRPr lang="en-US" sz="3200" b="1">
              <a:solidFill>
                <a:schemeClr val="tx2"/>
              </a:solidFill>
              <a:latin typeface="Gill Sans MT" pitchFamily="34" charset="0"/>
              <a:cs typeface="Arial" pitchFamily="34" charset="0"/>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Content Placeholder 2"/>
          <p:cNvSpPr>
            <a:spLocks noGrp="1"/>
          </p:cNvSpPr>
          <p:nvPr>
            <p:ph sz="quarter" idx="1"/>
          </p:nvPr>
        </p:nvSpPr>
        <p:spPr>
          <a:xfrm>
            <a:off x="457200" y="1219200"/>
            <a:ext cx="8229600" cy="4937125"/>
          </a:xfrm>
        </p:spPr>
        <p:txBody>
          <a:bodyPr/>
          <a:lstStyle/>
          <a:p>
            <a:pPr eaLnBrk="1" hangingPunct="1"/>
            <a:r>
              <a:rPr lang="en-GB" sz="2000" dirty="0" smtClean="0"/>
              <a:t>Cluster service is managed via the </a:t>
            </a:r>
            <a:r>
              <a:rPr lang="en-GB" sz="2000" b="1" dirty="0" smtClean="0"/>
              <a:t>Cluster Administrator </a:t>
            </a:r>
            <a:r>
              <a:rPr lang="en-GB" sz="2000" i="1" dirty="0" smtClean="0"/>
              <a:t>(Start - - Administrative Tools – Cluster Administrator)</a:t>
            </a:r>
          </a:p>
          <a:p>
            <a:pPr eaLnBrk="1" hangingPunct="1"/>
            <a:r>
              <a:rPr lang="en-GB" sz="2000" dirty="0" smtClean="0"/>
              <a:t>Cluster Service is dependant on a number of components:</a:t>
            </a:r>
          </a:p>
          <a:p>
            <a:pPr lvl="1" eaLnBrk="1" hangingPunct="1"/>
            <a:r>
              <a:rPr lang="en-GB" sz="1700" b="1" dirty="0" smtClean="0"/>
              <a:t>Cluster API – </a:t>
            </a:r>
            <a:r>
              <a:rPr lang="en-GB" sz="1700" dirty="0" smtClean="0"/>
              <a:t>Contains control codes and functions that cluster service needs to manage the various objects.</a:t>
            </a:r>
          </a:p>
          <a:p>
            <a:pPr eaLnBrk="1" hangingPunct="1"/>
            <a:r>
              <a:rPr lang="en-GB" sz="2000" dirty="0" smtClean="0"/>
              <a:t>Each node runs an instance of cluster service Clussvc.exe, the Cluster Network Driver (Clusnet.sys) and Cluster Disk Driver (Clusdisk.sys</a:t>
            </a:r>
            <a:r>
              <a:rPr lang="en-GB" sz="2000" b="1" dirty="0" smtClean="0"/>
              <a:t>)</a:t>
            </a:r>
          </a:p>
          <a:p>
            <a:pPr lvl="1" eaLnBrk="1" hangingPunct="1"/>
            <a:r>
              <a:rPr lang="en-GB" sz="1700" b="1" dirty="0" smtClean="0"/>
              <a:t>Network Driver</a:t>
            </a:r>
            <a:r>
              <a:rPr lang="en-GB" sz="1700" dirty="0" smtClean="0"/>
              <a:t> – Enables each node’s network interface to periodically exchange </a:t>
            </a:r>
            <a:r>
              <a:rPr lang="en-GB" sz="1700" b="1" u="sng" dirty="0" smtClean="0"/>
              <a:t>heartbeats</a:t>
            </a:r>
            <a:r>
              <a:rPr lang="en-GB" sz="1700" dirty="0" smtClean="0"/>
              <a:t> (messages) with other nodes in the cluster.</a:t>
            </a:r>
          </a:p>
          <a:p>
            <a:pPr eaLnBrk="1" hangingPunct="1"/>
            <a:r>
              <a:rPr lang="en-GB" sz="2000" dirty="0" smtClean="0"/>
              <a:t>If a node fails to respond to a heartbeat, the driver on the node that detects the failure and reports the failure to Cluster Service.</a:t>
            </a:r>
          </a:p>
          <a:p>
            <a:pPr eaLnBrk="1" hangingPunct="1"/>
            <a:r>
              <a:rPr lang="en-GB" sz="2000" dirty="0" smtClean="0"/>
              <a:t>Cluster Disk Driver</a:t>
            </a:r>
          </a:p>
          <a:p>
            <a:pPr lvl="1" eaLnBrk="1" hangingPunct="1"/>
            <a:r>
              <a:rPr lang="en-GB" sz="1700" dirty="0" smtClean="0"/>
              <a:t>Responsible for maintaining exclusive ownership of shared disks.  </a:t>
            </a:r>
          </a:p>
          <a:p>
            <a:pPr lvl="1" eaLnBrk="1" hangingPunct="1"/>
            <a:r>
              <a:rPr lang="en-GB" sz="1700" dirty="0" smtClean="0"/>
              <a:t>Only node that owns the physical disk resource, can access the disk, all other nodes cannot access the disk resource. </a:t>
            </a:r>
          </a:p>
          <a:p>
            <a:pPr eaLnBrk="1" hangingPunct="1"/>
            <a:endParaRPr lang="en-GB" sz="2000" dirty="0" smtClean="0"/>
          </a:p>
          <a:p>
            <a:pPr eaLnBrk="1" hangingPunct="1"/>
            <a:endParaRPr lang="en-GB" sz="2000" dirty="0" smtClean="0"/>
          </a:p>
        </p:txBody>
      </p:sp>
      <p:sp>
        <p:nvSpPr>
          <p:cNvPr id="54275" name="Title 1"/>
          <p:cNvSpPr>
            <a:spLocks noGrp="1"/>
          </p:cNvSpPr>
          <p:nvPr>
            <p:ph type="title"/>
          </p:nvPr>
        </p:nvSpPr>
        <p:spPr/>
        <p:txBody>
          <a:bodyPr/>
          <a:lstStyle/>
          <a:p>
            <a:pPr algn="ctr" eaLnBrk="1" hangingPunct="1"/>
            <a:r>
              <a:rPr lang="en-GB" b="1" dirty="0" smtClean="0">
                <a:latin typeface="Gill Sans MT" pitchFamily="34" charset="0"/>
                <a:cs typeface="Arial" pitchFamily="34" charset="0"/>
              </a:rPr>
              <a:t>Clustering Configurations – Server Clusters.</a:t>
            </a:r>
            <a:endParaRPr lang="en-US" b="1" dirty="0" smtClean="0">
              <a:latin typeface="Gill Sans MT" pitchFamily="34" charset="0"/>
              <a:cs typeface="Arial" pitchFamily="34" charset="0"/>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Content Placeholder 2"/>
          <p:cNvSpPr>
            <a:spLocks noGrp="1"/>
          </p:cNvSpPr>
          <p:nvPr>
            <p:ph sz="quarter" idx="1"/>
          </p:nvPr>
        </p:nvSpPr>
        <p:spPr>
          <a:xfrm>
            <a:off x="500063" y="1071563"/>
            <a:ext cx="8229600" cy="4937125"/>
          </a:xfrm>
        </p:spPr>
        <p:txBody>
          <a:bodyPr/>
          <a:lstStyle/>
          <a:p>
            <a:pPr eaLnBrk="1" hangingPunct="1"/>
            <a:r>
              <a:rPr lang="en-GB" sz="2000" b="1" dirty="0" smtClean="0"/>
              <a:t>Heartbeats –</a:t>
            </a:r>
          </a:p>
          <a:p>
            <a:pPr lvl="1" eaLnBrk="1" hangingPunct="1"/>
            <a:r>
              <a:rPr lang="en-GB" sz="1700" dirty="0" smtClean="0"/>
              <a:t>Node to Node communications.</a:t>
            </a:r>
          </a:p>
          <a:p>
            <a:pPr lvl="1" eaLnBrk="1" hangingPunct="1"/>
            <a:r>
              <a:rPr lang="en-GB" sz="1700" dirty="0" smtClean="0"/>
              <a:t>Single UDP packet exchanged by cluster nodes periodically (1.2 second intervals)</a:t>
            </a:r>
          </a:p>
          <a:p>
            <a:pPr lvl="1" eaLnBrk="1" hangingPunct="1"/>
            <a:r>
              <a:rPr lang="en-GB" sz="1700" dirty="0" smtClean="0"/>
              <a:t>Uses dedicated adapter,  usually an additional network interface adapter called the ‘Cluster Adapter’ that exists purely for connecting nodes together on a private network.</a:t>
            </a:r>
          </a:p>
          <a:p>
            <a:pPr lvl="1" eaLnBrk="1" hangingPunct="1"/>
            <a:r>
              <a:rPr lang="en-GB" sz="1700" dirty="0" smtClean="0"/>
              <a:t>Confirms node availability for purpose of maintaining consistent node database. </a:t>
            </a:r>
          </a:p>
          <a:p>
            <a:pPr lvl="1" eaLnBrk="1" hangingPunct="1"/>
            <a:r>
              <a:rPr lang="en-GB" sz="1700" dirty="0" smtClean="0"/>
              <a:t>If node is absent for five consecutive heartbeats the node that detects the absence initiates a regroup event.</a:t>
            </a:r>
          </a:p>
          <a:p>
            <a:pPr lvl="1" eaLnBrk="1" hangingPunct="1"/>
            <a:r>
              <a:rPr lang="en-GB" sz="1700" b="1" i="1" dirty="0" smtClean="0"/>
              <a:t>Down node  </a:t>
            </a:r>
            <a:r>
              <a:rPr lang="en-GB" sz="1700" dirty="0" smtClean="0"/>
              <a:t>- remains in Node Managers list of potential nodes even when it is down.</a:t>
            </a:r>
          </a:p>
          <a:p>
            <a:pPr lvl="1" eaLnBrk="1" hangingPunct="1"/>
            <a:r>
              <a:rPr lang="en-GB" sz="1700" b="1" i="1" dirty="0" smtClean="0"/>
              <a:t>Evicted Node </a:t>
            </a:r>
            <a:r>
              <a:rPr lang="en-GB" sz="1700" dirty="0" smtClean="0"/>
              <a:t>– must be added back to into cluster via Cluster Administrator before Node Manager will include it in the list of potential nodes.</a:t>
            </a:r>
          </a:p>
          <a:p>
            <a:pPr lvl="1" eaLnBrk="1" hangingPunct="1"/>
            <a:endParaRPr lang="en-GB" sz="1700" dirty="0" smtClean="0"/>
          </a:p>
          <a:p>
            <a:pPr lvl="1" eaLnBrk="1" hangingPunct="1"/>
            <a:endParaRPr lang="en-GB" sz="1700" dirty="0" smtClean="0"/>
          </a:p>
        </p:txBody>
      </p:sp>
      <p:sp>
        <p:nvSpPr>
          <p:cNvPr id="55299" name="Title 1"/>
          <p:cNvSpPr>
            <a:spLocks/>
          </p:cNvSpPr>
          <p:nvPr/>
        </p:nvSpPr>
        <p:spPr bwMode="auto">
          <a:xfrm>
            <a:off x="500063" y="0"/>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Clustering Configurations – Server Clusters.</a:t>
            </a:r>
            <a:endParaRPr lang="en-US" sz="3200" b="1">
              <a:solidFill>
                <a:schemeClr val="tx2"/>
              </a:solidFill>
              <a:latin typeface="Gill Sans MT" pitchFamily="34" charset="0"/>
              <a:cs typeface="Arial" pitchFamily="34" charset="0"/>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Content Placeholder 2"/>
          <p:cNvSpPr>
            <a:spLocks noGrp="1"/>
          </p:cNvSpPr>
          <p:nvPr>
            <p:ph sz="quarter" idx="1"/>
          </p:nvPr>
        </p:nvSpPr>
        <p:spPr>
          <a:xfrm>
            <a:off x="457200" y="1219200"/>
            <a:ext cx="8229600" cy="4937125"/>
          </a:xfrm>
        </p:spPr>
        <p:txBody>
          <a:bodyPr/>
          <a:lstStyle/>
          <a:p>
            <a:pPr eaLnBrk="1" hangingPunct="1"/>
            <a:r>
              <a:rPr lang="en-GB" sz="2000" b="1" dirty="0" smtClean="0"/>
              <a:t>Quorum Arbitration:</a:t>
            </a:r>
          </a:p>
          <a:p>
            <a:pPr lvl="1" eaLnBrk="1" hangingPunct="1"/>
            <a:r>
              <a:rPr lang="en-GB" sz="1700" dirty="0" smtClean="0"/>
              <a:t>If a node remains unresponsive it is removed from the list of functioning nodes.</a:t>
            </a:r>
          </a:p>
          <a:p>
            <a:pPr lvl="1" eaLnBrk="1" hangingPunct="1"/>
            <a:r>
              <a:rPr lang="en-GB" sz="1700" dirty="0" smtClean="0"/>
              <a:t>If failed node is the owner of the quorum resource, the remaining nodes in the cluster begin the </a:t>
            </a:r>
            <a:r>
              <a:rPr lang="en-GB" sz="1700" b="1" i="1" dirty="0" smtClean="0"/>
              <a:t>quorum arbitration </a:t>
            </a:r>
            <a:r>
              <a:rPr lang="en-GB" sz="1700" dirty="0" smtClean="0"/>
              <a:t>process.  </a:t>
            </a:r>
          </a:p>
          <a:p>
            <a:pPr lvl="1" eaLnBrk="1" hangingPunct="1"/>
            <a:r>
              <a:rPr lang="en-GB" sz="1700" dirty="0" smtClean="0"/>
              <a:t>In this given scenario,  then and only then could the failover process initiate</a:t>
            </a:r>
          </a:p>
          <a:p>
            <a:pPr lvl="1" eaLnBrk="1" hangingPunct="1"/>
            <a:r>
              <a:rPr lang="en-GB" sz="1700" dirty="0" smtClean="0"/>
              <a:t>Remaining nodes determine which node will take ownership.</a:t>
            </a:r>
          </a:p>
          <a:p>
            <a:pPr lvl="1" eaLnBrk="1" hangingPunct="1"/>
            <a:r>
              <a:rPr lang="en-GB" sz="1700" dirty="0" smtClean="0"/>
              <a:t>Follows </a:t>
            </a:r>
            <a:r>
              <a:rPr lang="en-GB" sz="1700" b="1" i="1" dirty="0" smtClean="0"/>
              <a:t>regroup event</a:t>
            </a:r>
          </a:p>
          <a:p>
            <a:pPr lvl="1" eaLnBrk="1" hangingPunct="1"/>
            <a:r>
              <a:rPr lang="en-GB" sz="1700" dirty="0" smtClean="0"/>
              <a:t>Designed to reallocate ownership of the quorum resource.</a:t>
            </a:r>
          </a:p>
          <a:p>
            <a:pPr lvl="1" eaLnBrk="1" hangingPunct="1"/>
            <a:r>
              <a:rPr lang="en-GB" sz="1700" dirty="0" smtClean="0"/>
              <a:t>Fundamental goal is to ensure only one node owns the quorum resource.</a:t>
            </a:r>
          </a:p>
        </p:txBody>
      </p:sp>
      <p:sp>
        <p:nvSpPr>
          <p:cNvPr id="56323" name="Title 1"/>
          <p:cNvSpPr>
            <a:spLocks/>
          </p:cNvSpPr>
          <p:nvPr/>
        </p:nvSpPr>
        <p:spPr bwMode="auto">
          <a:xfrm>
            <a:off x="500063" y="0"/>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Clustering Configurations – Server Clusters.</a:t>
            </a:r>
            <a:endParaRPr lang="en-US" sz="3200" b="1">
              <a:solidFill>
                <a:schemeClr val="tx2"/>
              </a:solidFill>
              <a:latin typeface="Gill Sans MT" pitchFamily="34" charset="0"/>
              <a:cs typeface="Arial" pitchFamily="34" charset="0"/>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Content Placeholder 2"/>
          <p:cNvSpPr>
            <a:spLocks noGrp="1"/>
          </p:cNvSpPr>
          <p:nvPr>
            <p:ph sz="quarter" idx="1"/>
          </p:nvPr>
        </p:nvSpPr>
        <p:spPr>
          <a:xfrm>
            <a:off x="428625" y="1143000"/>
            <a:ext cx="8229600" cy="4937125"/>
          </a:xfrm>
        </p:spPr>
        <p:txBody>
          <a:bodyPr/>
          <a:lstStyle/>
          <a:p>
            <a:pPr eaLnBrk="1" hangingPunct="1"/>
            <a:r>
              <a:rPr lang="en-GB" sz="2000" b="1" dirty="0" smtClean="0"/>
              <a:t>Cluster Quorum Resource –</a:t>
            </a:r>
          </a:p>
          <a:p>
            <a:pPr lvl="1" eaLnBrk="1" hangingPunct="1"/>
            <a:r>
              <a:rPr lang="en-GB" sz="1700" dirty="0" smtClean="0"/>
              <a:t>The resource used to maintain recovery logs </a:t>
            </a:r>
          </a:p>
          <a:p>
            <a:pPr lvl="1" eaLnBrk="1" hangingPunct="1"/>
            <a:r>
              <a:rPr lang="en-GB" sz="1700" dirty="0" smtClean="0"/>
              <a:t>Quorum resource writes all changes to cluster database to the Quorum recovery logs.</a:t>
            </a:r>
          </a:p>
          <a:p>
            <a:pPr lvl="1" eaLnBrk="1" hangingPunct="1"/>
            <a:r>
              <a:rPr lang="en-GB" sz="1700" b="1" i="1" dirty="0" smtClean="0"/>
              <a:t>Recovery Log – </a:t>
            </a:r>
            <a:r>
              <a:rPr lang="en-GB" sz="1700" dirty="0" smtClean="0"/>
              <a:t>holds configuration information (e.g. Which servers are part of a cluster, which resources are installed in cluster, what state resources are in, resource owners etc).</a:t>
            </a:r>
          </a:p>
          <a:p>
            <a:pPr lvl="1" eaLnBrk="1" hangingPunct="1"/>
            <a:r>
              <a:rPr lang="en-GB" sz="1700" dirty="0" smtClean="0"/>
              <a:t>Used for maintaining </a:t>
            </a:r>
            <a:r>
              <a:rPr lang="en-GB" sz="1700" i="1" dirty="0" smtClean="0"/>
              <a:t>‘Consistency’</a:t>
            </a:r>
          </a:p>
          <a:p>
            <a:pPr lvl="1" eaLnBrk="1" hangingPunct="1"/>
            <a:r>
              <a:rPr lang="en-GB" sz="1700" dirty="0" smtClean="0"/>
              <a:t>All nodes should have a consistent view of cluster.</a:t>
            </a:r>
          </a:p>
          <a:p>
            <a:pPr lvl="1" eaLnBrk="1" hangingPunct="1"/>
            <a:r>
              <a:rPr lang="en-GB" sz="1700" dirty="0" smtClean="0"/>
              <a:t>If cluster service cannot read quorum log, it will not start.</a:t>
            </a:r>
          </a:p>
          <a:p>
            <a:pPr lvl="1" eaLnBrk="1" hangingPunct="1"/>
            <a:r>
              <a:rPr lang="en-GB" sz="1700" dirty="0" smtClean="0"/>
              <a:t>A cluster that cannot be maintained in a consistent state is useless.</a:t>
            </a:r>
          </a:p>
          <a:p>
            <a:pPr lvl="1" eaLnBrk="1" hangingPunct="1"/>
            <a:r>
              <a:rPr lang="en-GB" sz="1700" dirty="0" smtClean="0"/>
              <a:t>The only resource that can store the quorum is the </a:t>
            </a:r>
            <a:r>
              <a:rPr lang="en-GB" sz="1700" b="1" i="1" dirty="0" smtClean="0"/>
              <a:t>physical disk resource.</a:t>
            </a:r>
          </a:p>
          <a:p>
            <a:pPr lvl="1" eaLnBrk="1" hangingPunct="1"/>
            <a:r>
              <a:rPr lang="en-GB" sz="1700" dirty="0" smtClean="0"/>
              <a:t>Remember: Each disk in a storage array including the quorum disk can only be owned by one node at a time.</a:t>
            </a:r>
          </a:p>
          <a:p>
            <a:pPr lvl="1" eaLnBrk="1" hangingPunct="1"/>
            <a:r>
              <a:rPr lang="en-GB" sz="1700" dirty="0" smtClean="0"/>
              <a:t>Should not store quorum on partitions! – Entire physical disk resource is moved during failover. </a:t>
            </a:r>
          </a:p>
          <a:p>
            <a:pPr lvl="1" eaLnBrk="1" hangingPunct="1"/>
            <a:endParaRPr lang="en-GB" sz="1700" dirty="0" smtClean="0"/>
          </a:p>
          <a:p>
            <a:pPr lvl="1" eaLnBrk="1" hangingPunct="1"/>
            <a:endParaRPr lang="en-GB" sz="1700" dirty="0" smtClean="0"/>
          </a:p>
        </p:txBody>
      </p:sp>
      <p:sp>
        <p:nvSpPr>
          <p:cNvPr id="57347" name="Title 1"/>
          <p:cNvSpPr>
            <a:spLocks/>
          </p:cNvSpPr>
          <p:nvPr/>
        </p:nvSpPr>
        <p:spPr bwMode="auto">
          <a:xfrm>
            <a:off x="500063" y="0"/>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Clustering Configurations – Server Clusters.</a:t>
            </a:r>
            <a:endParaRPr lang="en-US" sz="3200" b="1">
              <a:solidFill>
                <a:schemeClr val="tx2"/>
              </a:solidFill>
              <a:latin typeface="Gill Sans MT" pitchFamily="34" charset="0"/>
              <a:cs typeface="Arial" pitchFamily="34" charset="0"/>
            </a:endParaRP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p:cNvSpPr>
            <a:spLocks/>
          </p:cNvSpPr>
          <p:nvPr/>
        </p:nvSpPr>
        <p:spPr bwMode="auto">
          <a:xfrm>
            <a:off x="500063" y="0"/>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Clustering Configurations – Server Clusters.</a:t>
            </a:r>
            <a:endParaRPr lang="en-US" sz="3200" b="1">
              <a:solidFill>
                <a:schemeClr val="tx2"/>
              </a:solidFill>
              <a:latin typeface="Gill Sans MT" pitchFamily="34" charset="0"/>
              <a:cs typeface="Arial" pitchFamily="34" charset="0"/>
            </a:endParaRPr>
          </a:p>
        </p:txBody>
      </p:sp>
      <p:sp>
        <p:nvSpPr>
          <p:cNvPr id="8" name="Content Placeholder 2"/>
          <p:cNvSpPr txBox="1">
            <a:spLocks/>
          </p:cNvSpPr>
          <p:nvPr/>
        </p:nvSpPr>
        <p:spPr bwMode="auto">
          <a:xfrm>
            <a:off x="428625" y="1143000"/>
            <a:ext cx="8258175" cy="2138363"/>
          </a:xfrm>
          <a:prstGeom prst="rect">
            <a:avLst/>
          </a:prstGeom>
          <a:noFill/>
          <a:ln w="9525">
            <a:noFill/>
            <a:miter lim="800000"/>
            <a:headEnd/>
            <a:tailEnd/>
          </a:ln>
        </p:spPr>
        <p:txBody>
          <a:bodyPr/>
          <a:lstStyle/>
          <a:p>
            <a:pPr marL="273050" indent="-273050">
              <a:spcBef>
                <a:spcPts val="600"/>
              </a:spcBef>
              <a:buClr>
                <a:schemeClr val="accent1"/>
              </a:buClr>
              <a:buSzPct val="76000"/>
              <a:buFont typeface="Wingdings 3" pitchFamily="18" charset="2"/>
              <a:buChar char=""/>
              <a:defRPr/>
            </a:pPr>
            <a:r>
              <a:rPr lang="en-GB" sz="2000" b="1" dirty="0">
                <a:latin typeface="+mn-lt"/>
              </a:rPr>
              <a:t>Quorum helps to avoid split brain scenarios:</a:t>
            </a:r>
          </a:p>
          <a:p>
            <a:pPr marL="730250" lvl="1" indent="-273050">
              <a:spcBef>
                <a:spcPts val="600"/>
              </a:spcBef>
              <a:buClr>
                <a:schemeClr val="accent1"/>
              </a:buClr>
              <a:buSzPct val="76000"/>
              <a:buFont typeface="Wingdings 3" pitchFamily="18" charset="2"/>
              <a:buChar char=""/>
              <a:defRPr/>
            </a:pPr>
            <a:r>
              <a:rPr lang="en-GB" sz="2000" dirty="0">
                <a:latin typeface="+mn-lt"/>
              </a:rPr>
              <a:t>E.g. If network links between two or more nodes fail, cluster could be split into multiple </a:t>
            </a:r>
            <a:r>
              <a:rPr lang="en-GB" sz="2000" dirty="0" smtClean="0">
                <a:latin typeface="+mn-lt"/>
              </a:rPr>
              <a:t>groups.  </a:t>
            </a:r>
            <a:endParaRPr lang="en-GB" sz="2000" dirty="0">
              <a:latin typeface="+mn-lt"/>
            </a:endParaRPr>
          </a:p>
          <a:p>
            <a:pPr marL="730250" lvl="1" indent="-273050">
              <a:spcBef>
                <a:spcPts val="600"/>
              </a:spcBef>
              <a:buClr>
                <a:schemeClr val="accent1"/>
              </a:buClr>
              <a:buSzPct val="76000"/>
              <a:buFont typeface="Wingdings 3" pitchFamily="18" charset="2"/>
              <a:buChar char=""/>
              <a:defRPr/>
            </a:pPr>
            <a:r>
              <a:rPr lang="en-GB" sz="2000" dirty="0" smtClean="0">
                <a:latin typeface="+mn-lt"/>
              </a:rPr>
              <a:t>Groups </a:t>
            </a:r>
            <a:r>
              <a:rPr lang="en-GB" sz="2000" dirty="0">
                <a:latin typeface="+mn-lt"/>
              </a:rPr>
              <a:t>cannot communicate with each other.</a:t>
            </a:r>
          </a:p>
          <a:p>
            <a:pPr marL="730250" lvl="1" indent="-273050">
              <a:spcBef>
                <a:spcPts val="600"/>
              </a:spcBef>
              <a:buClr>
                <a:schemeClr val="accent1"/>
              </a:buClr>
              <a:buSzPct val="76000"/>
              <a:buFont typeface="Wingdings 3" pitchFamily="18" charset="2"/>
              <a:buChar char=""/>
              <a:defRPr/>
            </a:pPr>
            <a:r>
              <a:rPr lang="en-GB" sz="2000" dirty="0">
                <a:latin typeface="+mn-lt"/>
              </a:rPr>
              <a:t>Quorum – guarantees that any cluster resource is only brought online on one node. </a:t>
            </a:r>
          </a:p>
          <a:p>
            <a:pPr marL="730250" lvl="1" indent="-273050">
              <a:spcBef>
                <a:spcPts val="600"/>
              </a:spcBef>
              <a:buClr>
                <a:schemeClr val="accent1"/>
              </a:buClr>
              <a:buSzPct val="76000"/>
              <a:buFont typeface="Wingdings 3" pitchFamily="18" charset="2"/>
              <a:buChar char=""/>
              <a:defRPr/>
            </a:pPr>
            <a:r>
              <a:rPr lang="en-GB" sz="2000" dirty="0">
                <a:latin typeface="+mn-lt"/>
              </a:rPr>
              <a:t>Quorum allows the partition that owns the quorum to continue whilst other partitions are evicted from the cluster.</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a:spLocks noGrp="1"/>
          </p:cNvSpPr>
          <p:nvPr>
            <p:ph sz="quarter" idx="1"/>
          </p:nvPr>
        </p:nvSpPr>
        <p:spPr>
          <a:xfrm>
            <a:off x="457200" y="1219200"/>
            <a:ext cx="8229600" cy="4937125"/>
          </a:xfrm>
        </p:spPr>
        <p:txBody>
          <a:bodyPr/>
          <a:lstStyle/>
          <a:p>
            <a:pPr eaLnBrk="1" hangingPunct="1">
              <a:defRPr/>
            </a:pPr>
            <a:r>
              <a:rPr lang="en-GB" sz="1600" b="1" dirty="0" smtClean="0"/>
              <a:t>Example scenario:</a:t>
            </a:r>
          </a:p>
          <a:p>
            <a:pPr marL="617538" lvl="1" indent="-342900" eaLnBrk="1" hangingPunct="1">
              <a:buFont typeface="+mj-lt"/>
              <a:buAutoNum type="arabicPeriod"/>
              <a:defRPr/>
            </a:pPr>
            <a:r>
              <a:rPr lang="en-GB" sz="1600" b="1" dirty="0" smtClean="0"/>
              <a:t>4 Node cluster,  Node 1 fails, Nodes 2, 3 and 4 continue to operate.  Node 2 takes control of the resources of failed node.</a:t>
            </a:r>
          </a:p>
          <a:p>
            <a:pPr marL="617538" lvl="1" indent="-342900" eaLnBrk="1" hangingPunct="1">
              <a:buFont typeface="+mj-lt"/>
              <a:buAutoNum type="arabicPeriod"/>
              <a:defRPr/>
            </a:pPr>
            <a:r>
              <a:rPr lang="en-GB" sz="1600" b="1" dirty="0" smtClean="0"/>
              <a:t>Node 2 writes configuration changes to recovery log.</a:t>
            </a:r>
          </a:p>
          <a:p>
            <a:pPr marL="617538" lvl="1" indent="-342900" eaLnBrk="1" hangingPunct="1">
              <a:buFont typeface="+mj-lt"/>
              <a:buAutoNum type="arabicPeriod"/>
              <a:defRPr/>
            </a:pPr>
            <a:r>
              <a:rPr lang="en-GB" sz="1600" b="1" dirty="0" smtClean="0"/>
              <a:t>Node 2 fails before Node 1 comes back on-line, Nodes 3 and 4 take control of the resources of both the failed nodes.</a:t>
            </a:r>
          </a:p>
          <a:p>
            <a:pPr marL="617538" lvl="1" indent="-342900" eaLnBrk="1" hangingPunct="1">
              <a:buFont typeface="+mj-lt"/>
              <a:buAutoNum type="arabicPeriod"/>
              <a:defRPr/>
            </a:pPr>
            <a:r>
              <a:rPr lang="en-GB" sz="1600" b="1" dirty="0" smtClean="0"/>
              <a:t>Node 1 comes back online and needs to update its local copy of cluster database with changes made by Node 2</a:t>
            </a:r>
          </a:p>
          <a:p>
            <a:pPr marL="617538" lvl="1" indent="-342900" eaLnBrk="1" hangingPunct="1">
              <a:buFont typeface="+mj-lt"/>
              <a:buAutoNum type="arabicPeriod"/>
              <a:defRPr/>
            </a:pPr>
            <a:r>
              <a:rPr lang="en-GB" sz="1600" b="1" dirty="0" smtClean="0"/>
              <a:t>Cluster service uses the quorum resources recovery logs to synchronise changes and perform updates.  Node 1 is able to rejoin cluster and take control of its resources.</a:t>
            </a:r>
          </a:p>
          <a:p>
            <a:pPr lvl="1" eaLnBrk="1" hangingPunct="1">
              <a:defRPr/>
            </a:pPr>
            <a:endParaRPr lang="en-GB" sz="1600" b="1" dirty="0"/>
          </a:p>
        </p:txBody>
      </p:sp>
      <p:sp>
        <p:nvSpPr>
          <p:cNvPr id="59395" name="Title 1"/>
          <p:cNvSpPr>
            <a:spLocks/>
          </p:cNvSpPr>
          <p:nvPr/>
        </p:nvSpPr>
        <p:spPr bwMode="auto">
          <a:xfrm>
            <a:off x="500063" y="0"/>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Clustering Configurations – Server Clusters.</a:t>
            </a:r>
            <a:endParaRPr lang="en-US" sz="3200" b="1">
              <a:solidFill>
                <a:schemeClr val="tx2"/>
              </a:solidFill>
              <a:latin typeface="Gill Sans MT" pitchFamily="34" charset="0"/>
              <a:cs typeface="Arial" pitchFamily="34" charset="0"/>
            </a:endParaRP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Content Placeholder 2"/>
          <p:cNvSpPr>
            <a:spLocks noGrp="1"/>
          </p:cNvSpPr>
          <p:nvPr>
            <p:ph sz="quarter" idx="1"/>
          </p:nvPr>
        </p:nvSpPr>
        <p:spPr>
          <a:xfrm>
            <a:off x="457200" y="1219200"/>
            <a:ext cx="8229600" cy="4937125"/>
          </a:xfrm>
        </p:spPr>
        <p:txBody>
          <a:bodyPr/>
          <a:lstStyle/>
          <a:p>
            <a:pPr eaLnBrk="1" hangingPunct="1"/>
            <a:r>
              <a:rPr lang="en-GB" sz="2000" b="1" dirty="0" smtClean="0"/>
              <a:t>Cluster Resources</a:t>
            </a:r>
            <a:endParaRPr lang="en-GB" sz="2000" dirty="0" smtClean="0"/>
          </a:p>
          <a:p>
            <a:pPr lvl="1" eaLnBrk="1" hangingPunct="1"/>
            <a:r>
              <a:rPr lang="en-GB" sz="1800" dirty="0" smtClean="0"/>
              <a:t>Cluster service manages all resources as identical objects using Resource Monitors and Resource DLLs</a:t>
            </a:r>
          </a:p>
          <a:p>
            <a:pPr lvl="1" eaLnBrk="1" hangingPunct="1"/>
            <a:r>
              <a:rPr lang="en-GB" sz="1800" i="1" dirty="0" smtClean="0"/>
              <a:t>Resource monitor </a:t>
            </a:r>
            <a:r>
              <a:rPr lang="en-GB" sz="1800" dirty="0" smtClean="0"/>
              <a:t>provides a standard interface that allows cluster service to initiate commands to resources and obtain resource status data.</a:t>
            </a:r>
          </a:p>
          <a:p>
            <a:pPr lvl="1" eaLnBrk="1" hangingPunct="1"/>
            <a:r>
              <a:rPr lang="en-GB" sz="1800" dirty="0" smtClean="0"/>
              <a:t>When cluster service wishes to manage a resource, a resource </a:t>
            </a:r>
            <a:r>
              <a:rPr lang="en-GB" sz="1800" dirty="0" err="1" smtClean="0"/>
              <a:t>dll</a:t>
            </a:r>
            <a:r>
              <a:rPr lang="en-GB" sz="1800" dirty="0" smtClean="0"/>
              <a:t> is loaded into the Resource Monitors address space.</a:t>
            </a:r>
          </a:p>
          <a:p>
            <a:pPr lvl="1" eaLnBrk="1" hangingPunct="1"/>
            <a:r>
              <a:rPr lang="en-GB" sz="1800" dirty="0" smtClean="0"/>
              <a:t>Resource monitors are started by the cluster service as needed or when a resource is installed or started on a cluster node.</a:t>
            </a:r>
          </a:p>
          <a:p>
            <a:pPr lvl="1" eaLnBrk="1" hangingPunct="1"/>
            <a:r>
              <a:rPr lang="en-GB" sz="1800" dirty="0" smtClean="0"/>
              <a:t>Resource dependencies can be defined in Resource </a:t>
            </a:r>
            <a:r>
              <a:rPr lang="en-GB" sz="1800" dirty="0" err="1" smtClean="0"/>
              <a:t>dlls</a:t>
            </a:r>
            <a:r>
              <a:rPr lang="en-GB" sz="1800" dirty="0" smtClean="0"/>
              <a:t>.  Cluster service will only bring a resource online after resources it depends on are brought online first.</a:t>
            </a:r>
          </a:p>
        </p:txBody>
      </p:sp>
      <p:sp>
        <p:nvSpPr>
          <p:cNvPr id="60419" name="Title 1"/>
          <p:cNvSpPr>
            <a:spLocks noGrp="1"/>
          </p:cNvSpPr>
          <p:nvPr>
            <p:ph type="title"/>
          </p:nvPr>
        </p:nvSpPr>
        <p:spPr/>
        <p:txBody>
          <a:bodyPr/>
          <a:lstStyle/>
          <a:p>
            <a:pPr algn="ctr" eaLnBrk="1" hangingPunct="1"/>
            <a:r>
              <a:rPr lang="en-GB" b="1" smtClean="0">
                <a:latin typeface="Gill Sans MT" pitchFamily="34" charset="0"/>
                <a:cs typeface="Arial" pitchFamily="34" charset="0"/>
              </a:rPr>
              <a:t>Clustering Configurations – Server Clusters.</a:t>
            </a:r>
            <a:endParaRPr lang="en-US" b="1" smtClean="0">
              <a:latin typeface="Gill Sans MT" pitchFamily="34" charset="0"/>
              <a:cs typeface="Arial" pitchFamily="34" charset="0"/>
            </a:endParaRPr>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Content Placeholder 2"/>
          <p:cNvSpPr>
            <a:spLocks noGrp="1"/>
          </p:cNvSpPr>
          <p:nvPr>
            <p:ph sz="quarter" idx="1"/>
          </p:nvPr>
        </p:nvSpPr>
        <p:spPr>
          <a:xfrm>
            <a:off x="457200" y="1219200"/>
            <a:ext cx="8229600" cy="4937125"/>
          </a:xfrm>
        </p:spPr>
        <p:txBody>
          <a:bodyPr/>
          <a:lstStyle/>
          <a:p>
            <a:pPr eaLnBrk="1" hangingPunct="1"/>
            <a:r>
              <a:rPr lang="en-GB" sz="2000" b="1" dirty="0" smtClean="0"/>
              <a:t>Resource Types</a:t>
            </a:r>
          </a:p>
          <a:p>
            <a:pPr lvl="1" eaLnBrk="1" hangingPunct="1"/>
            <a:r>
              <a:rPr lang="en-GB" sz="1800" dirty="0" smtClean="0"/>
              <a:t>Resource DLLs provided with Server OS enable the following resources to be supported</a:t>
            </a:r>
          </a:p>
          <a:p>
            <a:pPr lvl="1" eaLnBrk="1" hangingPunct="1"/>
            <a:r>
              <a:rPr lang="en-GB" sz="1800" dirty="0" smtClean="0"/>
              <a:t>File and print shares, Generic services/applications, Physical Disks, IIS, Network Addresses and Names, DHCP, DFS. 	</a:t>
            </a:r>
          </a:p>
          <a:p>
            <a:pPr lvl="1" eaLnBrk="1" hangingPunct="1"/>
            <a:r>
              <a:rPr lang="en-GB" sz="1800" dirty="0" smtClean="0"/>
              <a:t>Cluster Aware Applications provide their own resource </a:t>
            </a:r>
            <a:r>
              <a:rPr lang="en-GB" sz="1800" dirty="0" err="1" smtClean="0"/>
              <a:t>dlls</a:t>
            </a:r>
            <a:r>
              <a:rPr lang="en-GB" sz="1800" dirty="0" smtClean="0"/>
              <a:t>.</a:t>
            </a:r>
          </a:p>
          <a:p>
            <a:pPr lvl="1" eaLnBrk="1" hangingPunct="1"/>
            <a:r>
              <a:rPr lang="en-GB" sz="1800" dirty="0" smtClean="0"/>
              <a:t>Database Server application enables cluster service to fail over an </a:t>
            </a:r>
            <a:r>
              <a:rPr lang="en-GB" sz="1800" b="1" i="1" dirty="0" smtClean="0"/>
              <a:t>individual database </a:t>
            </a:r>
            <a:r>
              <a:rPr lang="en-GB" sz="1800" dirty="0" smtClean="0"/>
              <a:t>from one node to another.</a:t>
            </a:r>
          </a:p>
          <a:p>
            <a:pPr lvl="1" eaLnBrk="1" hangingPunct="1"/>
            <a:r>
              <a:rPr lang="en-GB" sz="1800" dirty="0" smtClean="0"/>
              <a:t>Without the database applications unique resource </a:t>
            </a:r>
            <a:r>
              <a:rPr lang="en-GB" sz="1800" dirty="0" err="1" smtClean="0"/>
              <a:t>dll</a:t>
            </a:r>
            <a:r>
              <a:rPr lang="en-GB" sz="1800" dirty="0" smtClean="0"/>
              <a:t>, the server would use a generic application </a:t>
            </a:r>
            <a:r>
              <a:rPr lang="en-GB" sz="1800" dirty="0" err="1" smtClean="0"/>
              <a:t>dll</a:t>
            </a:r>
            <a:r>
              <a:rPr lang="en-GB" sz="1800" dirty="0" smtClean="0"/>
              <a:t>, which would mean during failover the entire application would need to be moved over.</a:t>
            </a:r>
          </a:p>
          <a:p>
            <a:pPr lvl="1" eaLnBrk="1" hangingPunct="1"/>
            <a:r>
              <a:rPr lang="en-GB" sz="1800" dirty="0" smtClean="0"/>
              <a:t>Using the cluster aware application </a:t>
            </a:r>
            <a:r>
              <a:rPr lang="en-GB" sz="1800" dirty="0" err="1" smtClean="0"/>
              <a:t>dll</a:t>
            </a:r>
            <a:r>
              <a:rPr lang="en-GB" sz="1800" dirty="0" smtClean="0"/>
              <a:t> means that the application is no longer the only </a:t>
            </a:r>
            <a:r>
              <a:rPr lang="en-GB" sz="1800" b="1" i="1" dirty="0" smtClean="0"/>
              <a:t>resource and failover unit </a:t>
            </a:r>
            <a:r>
              <a:rPr lang="en-GB" sz="1800" dirty="0" smtClean="0"/>
              <a:t>that can be managed by server clusters.</a:t>
            </a:r>
          </a:p>
          <a:p>
            <a:pPr lvl="1" eaLnBrk="1" hangingPunct="1"/>
            <a:r>
              <a:rPr lang="en-GB" sz="1800" dirty="0" smtClean="0"/>
              <a:t>Useful as multiple instances of database applications can run simultaneously each with its own set of databases. </a:t>
            </a:r>
          </a:p>
          <a:p>
            <a:pPr lvl="1" eaLnBrk="1" hangingPunct="1">
              <a:buFont typeface="Wingdings 3" pitchFamily="18" charset="2"/>
              <a:buNone/>
            </a:pPr>
            <a:endParaRPr lang="en-US" sz="2000" dirty="0" smtClean="0"/>
          </a:p>
        </p:txBody>
      </p:sp>
      <p:sp>
        <p:nvSpPr>
          <p:cNvPr id="61443" name="Title 1"/>
          <p:cNvSpPr>
            <a:spLocks noGrp="1"/>
          </p:cNvSpPr>
          <p:nvPr>
            <p:ph type="title"/>
          </p:nvPr>
        </p:nvSpPr>
        <p:spPr/>
        <p:txBody>
          <a:bodyPr/>
          <a:lstStyle/>
          <a:p>
            <a:pPr algn="ctr" eaLnBrk="1" hangingPunct="1"/>
            <a:r>
              <a:rPr lang="en-GB" b="1" dirty="0" smtClean="0">
                <a:latin typeface="Gill Sans MT" pitchFamily="34" charset="0"/>
                <a:cs typeface="Arial" pitchFamily="34" charset="0"/>
              </a:rPr>
              <a:t>Clustering Configurations – Server Clusters.</a:t>
            </a:r>
            <a:endParaRPr lang="en-US" b="1" dirty="0" smtClean="0">
              <a:latin typeface="Gill Sans MT" pitchFamily="34" charset="0"/>
              <a:cs typeface="Arial" pitchFamily="34" charset="0"/>
            </a:endParaRP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Content Placeholder 2"/>
          <p:cNvSpPr>
            <a:spLocks noGrp="1"/>
          </p:cNvSpPr>
          <p:nvPr>
            <p:ph sz="quarter" idx="1"/>
          </p:nvPr>
        </p:nvSpPr>
        <p:spPr>
          <a:xfrm>
            <a:off x="285750" y="1143000"/>
            <a:ext cx="8215313" cy="1428750"/>
          </a:xfrm>
        </p:spPr>
        <p:txBody>
          <a:bodyPr/>
          <a:lstStyle/>
          <a:p>
            <a:pPr eaLnBrk="1" hangingPunct="1"/>
            <a:r>
              <a:rPr lang="en-GB" sz="1800" dirty="0" smtClean="0"/>
              <a:t>Server clusters use ‘shared nothing’ model of cluster architecture;</a:t>
            </a:r>
          </a:p>
          <a:p>
            <a:pPr lvl="1" eaLnBrk="1" hangingPunct="1"/>
            <a:r>
              <a:rPr lang="en-GB" sz="1800" dirty="0" smtClean="0"/>
              <a:t>Each server owns and manages its local devices.</a:t>
            </a:r>
          </a:p>
          <a:p>
            <a:pPr lvl="1" eaLnBrk="1" hangingPunct="1"/>
            <a:r>
              <a:rPr lang="en-GB" sz="1800" dirty="0" smtClean="0"/>
              <a:t>Common devices to the cluster (e.g. </a:t>
            </a:r>
            <a:r>
              <a:rPr lang="en-GB" sz="1800" b="1" i="1" dirty="0" smtClean="0"/>
              <a:t>disks</a:t>
            </a:r>
            <a:r>
              <a:rPr lang="en-GB" sz="1800" dirty="0" smtClean="0"/>
              <a:t> in </a:t>
            </a:r>
            <a:r>
              <a:rPr lang="en-GB" sz="1800" dirty="0" smtClean="0">
                <a:latin typeface="+mj-lt"/>
              </a:rPr>
              <a:t>1</a:t>
            </a:r>
            <a:r>
              <a:rPr lang="en-GB" sz="1800" dirty="0" smtClean="0"/>
              <a:t> or more disk arrays) are selectively owned and managed by one node (server) at a time only.</a:t>
            </a:r>
          </a:p>
        </p:txBody>
      </p:sp>
      <p:sp>
        <p:nvSpPr>
          <p:cNvPr id="1028" name="Title 1"/>
          <p:cNvSpPr>
            <a:spLocks/>
          </p:cNvSpPr>
          <p:nvPr/>
        </p:nvSpPr>
        <p:spPr bwMode="auto">
          <a:xfrm>
            <a:off x="500063" y="0"/>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Clustering Configurations – Server Clusters.</a:t>
            </a:r>
            <a:endParaRPr lang="en-US" sz="3200" b="1">
              <a:solidFill>
                <a:schemeClr val="tx2"/>
              </a:solidFill>
              <a:latin typeface="Gill Sans MT" pitchFamily="34" charset="0"/>
              <a:cs typeface="Arial" pitchFamily="34" charset="0"/>
            </a:endParaRPr>
          </a:p>
        </p:txBody>
      </p:sp>
      <p:sp>
        <p:nvSpPr>
          <p:cNvPr id="5" name="Content Placeholder 2"/>
          <p:cNvSpPr txBox="1">
            <a:spLocks/>
          </p:cNvSpPr>
          <p:nvPr/>
        </p:nvSpPr>
        <p:spPr bwMode="auto">
          <a:xfrm>
            <a:off x="428625" y="4714875"/>
            <a:ext cx="8229600" cy="1643063"/>
          </a:xfrm>
          <a:prstGeom prst="rect">
            <a:avLst/>
          </a:prstGeom>
          <a:noFill/>
          <a:ln w="9525">
            <a:noFill/>
            <a:miter lim="800000"/>
            <a:headEnd/>
            <a:tailEnd/>
          </a:ln>
        </p:spPr>
        <p:txBody>
          <a:bodyPr/>
          <a:lstStyle/>
          <a:p>
            <a:pPr marL="273050" indent="-273050">
              <a:spcBef>
                <a:spcPts val="600"/>
              </a:spcBef>
              <a:buClr>
                <a:schemeClr val="accent1"/>
              </a:buClr>
              <a:buSzPct val="76000"/>
              <a:defRPr/>
            </a:pPr>
            <a:endParaRPr lang="en-GB" dirty="0">
              <a:solidFill>
                <a:schemeClr val="tx2"/>
              </a:solidFill>
              <a:latin typeface="+mn-lt"/>
            </a:endParaRPr>
          </a:p>
          <a:p>
            <a:pPr marL="273050" indent="-273050">
              <a:spcBef>
                <a:spcPts val="600"/>
              </a:spcBef>
              <a:buClr>
                <a:schemeClr val="accent1"/>
              </a:buClr>
              <a:buSzPct val="76000"/>
              <a:buFont typeface="Wingdings 3" pitchFamily="18" charset="2"/>
              <a:buChar char=""/>
              <a:defRPr/>
            </a:pPr>
            <a:r>
              <a:rPr lang="en-GB" dirty="0">
                <a:latin typeface="+mn-lt"/>
              </a:rPr>
              <a:t>Server clusters use Virtual Servers,  </a:t>
            </a:r>
            <a:r>
              <a:rPr lang="en-GB" b="1" i="1" dirty="0">
                <a:latin typeface="+mn-lt"/>
              </a:rPr>
              <a:t>groups of resources</a:t>
            </a:r>
            <a:r>
              <a:rPr lang="en-GB" dirty="0">
                <a:latin typeface="+mn-lt"/>
              </a:rPr>
              <a:t> </a:t>
            </a:r>
            <a:r>
              <a:rPr lang="en-GB" dirty="0" smtClean="0">
                <a:latin typeface="+mn-lt"/>
              </a:rPr>
              <a:t>that are </a:t>
            </a:r>
            <a:r>
              <a:rPr lang="en-GB" dirty="0">
                <a:latin typeface="+mn-lt"/>
              </a:rPr>
              <a:t>specified so that they fail over together</a:t>
            </a:r>
          </a:p>
          <a:p>
            <a:pPr marL="547688" lvl="1" indent="-273050">
              <a:spcBef>
                <a:spcPts val="500"/>
              </a:spcBef>
              <a:buClr>
                <a:schemeClr val="accent2"/>
              </a:buClr>
              <a:buSzPct val="76000"/>
              <a:buFont typeface="Wingdings 3" pitchFamily="18" charset="2"/>
              <a:buChar char=""/>
              <a:defRPr/>
            </a:pPr>
            <a:r>
              <a:rPr lang="en-GB" dirty="0">
                <a:solidFill>
                  <a:schemeClr val="tx2"/>
                </a:solidFill>
                <a:latin typeface="+mn-lt"/>
              </a:rPr>
              <a:t>E.g.  A server fails, the group of resources configured on that server for clustering can easily failover to another server.  </a:t>
            </a:r>
          </a:p>
        </p:txBody>
      </p:sp>
      <p:graphicFrame>
        <p:nvGraphicFramePr>
          <p:cNvPr id="1026" name="Object 2"/>
          <p:cNvGraphicFramePr>
            <a:graphicFrameLocks noChangeAspect="1"/>
          </p:cNvGraphicFramePr>
          <p:nvPr/>
        </p:nvGraphicFramePr>
        <p:xfrm>
          <a:off x="4572000" y="2500306"/>
          <a:ext cx="4071938" cy="2693988"/>
        </p:xfrm>
        <a:graphic>
          <a:graphicData uri="http://schemas.openxmlformats.org/presentationml/2006/ole">
            <mc:AlternateContent xmlns:mc="http://schemas.openxmlformats.org/markup-compatibility/2006">
              <mc:Choice xmlns:v="urn:schemas-microsoft-com:vml" Requires="v">
                <p:oleObj spid="_x0000_s1028" name="Document" r:id="rId4" imgW="5207895" imgH="3599972" progId="Word.Document.8">
                  <p:embed/>
                </p:oleObj>
              </mc:Choice>
              <mc:Fallback>
                <p:oleObj name="Document" r:id="rId4" imgW="5207895" imgH="3599972" progId="Word.Document.8">
                  <p:embed/>
                  <p:pic>
                    <p:nvPicPr>
                      <p:cNvPr id="0" name="Object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72000" y="2500306"/>
                        <a:ext cx="4071938" cy="269398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Content Placeholder 2"/>
          <p:cNvSpPr>
            <a:spLocks noGrp="1"/>
          </p:cNvSpPr>
          <p:nvPr>
            <p:ph sz="quarter" idx="1"/>
          </p:nvPr>
        </p:nvSpPr>
        <p:spPr>
          <a:xfrm>
            <a:off x="457200" y="1219200"/>
            <a:ext cx="8229600" cy="4937125"/>
          </a:xfrm>
        </p:spPr>
        <p:txBody>
          <a:bodyPr/>
          <a:lstStyle/>
          <a:p>
            <a:pPr eaLnBrk="1" hangingPunct="1"/>
            <a:r>
              <a:rPr lang="en-GB" sz="1800" b="1" dirty="0" smtClean="0"/>
              <a:t>Virtual Servers</a:t>
            </a:r>
            <a:r>
              <a:rPr lang="en-GB" sz="1800" dirty="0" smtClean="0"/>
              <a:t> – Appears as if applications are running on a dedicated physical system.</a:t>
            </a:r>
          </a:p>
          <a:p>
            <a:pPr lvl="1" eaLnBrk="1" hangingPunct="1"/>
            <a:r>
              <a:rPr lang="en-GB" sz="1800" dirty="0" smtClean="0"/>
              <a:t>The connection to a Virtual Server can be hosted by any node in the cluster.</a:t>
            </a:r>
          </a:p>
          <a:p>
            <a:pPr lvl="1" eaLnBrk="1" hangingPunct="1"/>
            <a:r>
              <a:rPr lang="en-GB" sz="1800" dirty="0" smtClean="0"/>
              <a:t>Server clusters manage Virtual Servers as Resource groups;</a:t>
            </a:r>
          </a:p>
          <a:p>
            <a:pPr lvl="1" eaLnBrk="1" hangingPunct="1"/>
            <a:r>
              <a:rPr lang="en-GB" sz="1800" dirty="0" smtClean="0"/>
              <a:t>Resource Groups are created for the purpose of hosting Applications/Services successfully on a Virtual Server.</a:t>
            </a:r>
          </a:p>
          <a:p>
            <a:pPr lvl="1" eaLnBrk="1" hangingPunct="1"/>
            <a:r>
              <a:rPr lang="en-GB" sz="1800" dirty="0" smtClean="0"/>
              <a:t>Where resource groups include not only the application/service but also an IP address and a network name that maps to this IP address; the collection of resources runs as if it were a separate server on the network.</a:t>
            </a:r>
          </a:p>
          <a:p>
            <a:pPr lvl="1" eaLnBrk="1" hangingPunct="1"/>
            <a:r>
              <a:rPr lang="en-GB" sz="1800" dirty="0" smtClean="0"/>
              <a:t>This way, clients can consistently get access to applications/services,  irrespective of the node the application is running on.</a:t>
            </a:r>
          </a:p>
          <a:p>
            <a:pPr lvl="1" eaLnBrk="1" hangingPunct="1"/>
            <a:r>
              <a:rPr lang="en-GB" sz="1800" dirty="0" smtClean="0"/>
              <a:t>Multiple Virtual Servers (Resource Groups) can be configured per node.</a:t>
            </a:r>
          </a:p>
          <a:p>
            <a:pPr lvl="1" eaLnBrk="1" hangingPunct="1">
              <a:buFont typeface="Wingdings 3" pitchFamily="18" charset="2"/>
              <a:buNone/>
            </a:pPr>
            <a:endParaRPr lang="en-GB" sz="1800" dirty="0" smtClean="0"/>
          </a:p>
          <a:p>
            <a:pPr eaLnBrk="1" hangingPunct="1"/>
            <a:endParaRPr lang="en-GB" sz="1800" dirty="0" smtClean="0"/>
          </a:p>
        </p:txBody>
      </p:sp>
      <p:sp>
        <p:nvSpPr>
          <p:cNvPr id="62467" name="Title 1"/>
          <p:cNvSpPr>
            <a:spLocks/>
          </p:cNvSpPr>
          <p:nvPr/>
        </p:nvSpPr>
        <p:spPr bwMode="auto">
          <a:xfrm>
            <a:off x="500063" y="0"/>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Clustering Configurations – Server Clusters.</a:t>
            </a:r>
            <a:endParaRPr lang="en-US" sz="3200" b="1">
              <a:solidFill>
                <a:schemeClr val="tx2"/>
              </a:solidFill>
              <a:latin typeface="Gill Sans MT" pitchFamily="34" charset="0"/>
              <a:cs typeface="Arial" pitchFamily="34" charset="0"/>
            </a:endParaRPr>
          </a:p>
        </p:txBody>
      </p:sp>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Title 1"/>
          <p:cNvSpPr>
            <a:spLocks/>
          </p:cNvSpPr>
          <p:nvPr/>
        </p:nvSpPr>
        <p:spPr bwMode="auto">
          <a:xfrm>
            <a:off x="500063" y="0"/>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Clustering Configurations – Server Clusters.</a:t>
            </a:r>
            <a:endParaRPr lang="en-US" sz="3200" b="1">
              <a:solidFill>
                <a:schemeClr val="tx2"/>
              </a:solidFill>
              <a:latin typeface="Gill Sans MT" pitchFamily="34" charset="0"/>
              <a:cs typeface="Arial" pitchFamily="34" charset="0"/>
            </a:endParaRPr>
          </a:p>
        </p:txBody>
      </p:sp>
      <p:sp>
        <p:nvSpPr>
          <p:cNvPr id="5" name="Content Placeholder 2"/>
          <p:cNvSpPr txBox="1">
            <a:spLocks/>
          </p:cNvSpPr>
          <p:nvPr/>
        </p:nvSpPr>
        <p:spPr bwMode="auto">
          <a:xfrm>
            <a:off x="4786313" y="1214438"/>
            <a:ext cx="4114800" cy="4941887"/>
          </a:xfrm>
          <a:prstGeom prst="rect">
            <a:avLst/>
          </a:prstGeom>
          <a:noFill/>
          <a:ln w="9525">
            <a:noFill/>
            <a:miter lim="800000"/>
            <a:headEnd/>
            <a:tailEnd/>
          </a:ln>
        </p:spPr>
        <p:txBody>
          <a:bodyPr/>
          <a:lstStyle/>
          <a:p>
            <a:pPr marL="273050" indent="-273050">
              <a:spcBef>
                <a:spcPts val="600"/>
              </a:spcBef>
              <a:buClr>
                <a:schemeClr val="accent1"/>
              </a:buClr>
              <a:buSzPct val="76000"/>
              <a:buFont typeface="Wingdings 3" pitchFamily="18" charset="2"/>
              <a:buChar char=""/>
              <a:defRPr/>
            </a:pPr>
            <a:r>
              <a:rPr lang="en-GB" sz="2000" dirty="0">
                <a:latin typeface="+mn-lt"/>
              </a:rPr>
              <a:t>When client wants to connect to an application hosted on a Virtual Server – client session is only aware of the </a:t>
            </a:r>
            <a:r>
              <a:rPr lang="en-GB" sz="2000" b="1" i="1" dirty="0">
                <a:latin typeface="+mn-lt"/>
              </a:rPr>
              <a:t>IP address that cluster service publishes as the address of the Virtual Server.</a:t>
            </a:r>
          </a:p>
          <a:p>
            <a:pPr marL="273050" indent="-273050">
              <a:spcBef>
                <a:spcPts val="600"/>
              </a:spcBef>
              <a:buClr>
                <a:schemeClr val="accent1"/>
              </a:buClr>
              <a:buSzPct val="76000"/>
              <a:buFont typeface="Wingdings 3" pitchFamily="18" charset="2"/>
              <a:buChar char=""/>
              <a:defRPr/>
            </a:pPr>
            <a:endParaRPr lang="en-GB" sz="2000" dirty="0">
              <a:latin typeface="+mn-lt"/>
            </a:endParaRPr>
          </a:p>
          <a:p>
            <a:pPr marL="273050" indent="-273050">
              <a:spcBef>
                <a:spcPts val="600"/>
              </a:spcBef>
              <a:buClr>
                <a:schemeClr val="accent1"/>
              </a:buClr>
              <a:buSzPct val="76000"/>
              <a:buFont typeface="Wingdings 3" pitchFamily="18" charset="2"/>
              <a:buChar char=""/>
              <a:defRPr/>
            </a:pPr>
            <a:r>
              <a:rPr lang="en-GB" sz="2000" dirty="0">
                <a:latin typeface="+mn-lt"/>
              </a:rPr>
              <a:t>Client is not aware of the physical location of any of the virtual servers. </a:t>
            </a:r>
          </a:p>
        </p:txBody>
      </p:sp>
      <p:graphicFrame>
        <p:nvGraphicFramePr>
          <p:cNvPr id="2050" name="Object 2"/>
          <p:cNvGraphicFramePr>
            <a:graphicFrameLocks noChangeAspect="1"/>
          </p:cNvGraphicFramePr>
          <p:nvPr/>
        </p:nvGraphicFramePr>
        <p:xfrm>
          <a:off x="214313" y="1357313"/>
          <a:ext cx="4572000" cy="2198687"/>
        </p:xfrm>
        <a:graphic>
          <a:graphicData uri="http://schemas.openxmlformats.org/presentationml/2006/ole">
            <mc:AlternateContent xmlns:mc="http://schemas.openxmlformats.org/markup-compatibility/2006">
              <mc:Choice xmlns:v="urn:schemas-microsoft-com:vml" Requires="v">
                <p:oleObj spid="_x0000_s2052" name="Document" r:id="rId4" imgW="5200620" imgH="2652575" progId="Word.Document.8">
                  <p:embed/>
                </p:oleObj>
              </mc:Choice>
              <mc:Fallback>
                <p:oleObj name="Document" r:id="rId4" imgW="5200620" imgH="2652575" progId="Word.Document.8">
                  <p:embed/>
                  <p:pic>
                    <p:nvPicPr>
                      <p:cNvPr id="0" name="Object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4313" y="1357313"/>
                        <a:ext cx="4572000" cy="2198687"/>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8" name="Content Placeholder 2"/>
          <p:cNvSpPr txBox="1">
            <a:spLocks/>
          </p:cNvSpPr>
          <p:nvPr/>
        </p:nvSpPr>
        <p:spPr bwMode="auto">
          <a:xfrm>
            <a:off x="428625" y="3571875"/>
            <a:ext cx="3848100" cy="379413"/>
          </a:xfrm>
          <a:prstGeom prst="rect">
            <a:avLst/>
          </a:prstGeom>
          <a:noFill/>
          <a:ln w="9525">
            <a:noFill/>
            <a:miter lim="800000"/>
            <a:headEnd/>
            <a:tailEnd/>
          </a:ln>
        </p:spPr>
        <p:txBody>
          <a:bodyPr/>
          <a:lstStyle/>
          <a:p>
            <a:pPr marL="273050" indent="-273050">
              <a:spcBef>
                <a:spcPts val="600"/>
              </a:spcBef>
              <a:buClr>
                <a:schemeClr val="accent1"/>
              </a:buClr>
              <a:buSzPct val="76000"/>
              <a:buFont typeface="Arial" pitchFamily="34" charset="0"/>
              <a:buChar char="•"/>
              <a:defRPr/>
            </a:pPr>
            <a:r>
              <a:rPr lang="en-GB" sz="1400" b="1" dirty="0">
                <a:latin typeface="+mn-lt"/>
              </a:rPr>
              <a:t>Fig:  A two node cluster hosting Virtual Servers. </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Content Placeholder 2"/>
          <p:cNvSpPr>
            <a:spLocks noGrp="1"/>
          </p:cNvSpPr>
          <p:nvPr>
            <p:ph sz="quarter" idx="1"/>
          </p:nvPr>
        </p:nvSpPr>
        <p:spPr>
          <a:xfrm>
            <a:off x="5429250" y="1143000"/>
            <a:ext cx="3357563" cy="4929188"/>
          </a:xfrm>
        </p:spPr>
        <p:txBody>
          <a:bodyPr/>
          <a:lstStyle/>
          <a:p>
            <a:pPr eaLnBrk="1" hangingPunct="1"/>
            <a:r>
              <a:rPr lang="en-GB" sz="1800" smtClean="0"/>
              <a:t>In event of failure (node or application) virtual server resource group can failover to another node in the cluster.</a:t>
            </a:r>
          </a:p>
          <a:p>
            <a:pPr eaLnBrk="1" hangingPunct="1"/>
            <a:endParaRPr lang="en-GB" sz="1800" smtClean="0"/>
          </a:p>
          <a:p>
            <a:pPr eaLnBrk="1" hangingPunct="1"/>
            <a:r>
              <a:rPr lang="en-GB" sz="1800" smtClean="0"/>
              <a:t>Client session detects failure and tries to reconnect to same IP address.</a:t>
            </a:r>
          </a:p>
          <a:p>
            <a:pPr eaLnBrk="1" hangingPunct="1"/>
            <a:endParaRPr lang="en-GB" sz="1800" smtClean="0"/>
          </a:p>
          <a:p>
            <a:pPr eaLnBrk="1" hangingPunct="1"/>
            <a:r>
              <a:rPr lang="en-GB" sz="1800" smtClean="0"/>
              <a:t>Even though node/application has failed, the cluster service maps the published IP to a surviving node in the cluster</a:t>
            </a:r>
          </a:p>
        </p:txBody>
      </p:sp>
      <p:graphicFrame>
        <p:nvGraphicFramePr>
          <p:cNvPr id="3074" name="Object 2"/>
          <p:cNvGraphicFramePr>
            <a:graphicFrameLocks noChangeAspect="1"/>
          </p:cNvGraphicFramePr>
          <p:nvPr/>
        </p:nvGraphicFramePr>
        <p:xfrm>
          <a:off x="357188" y="1285875"/>
          <a:ext cx="4786312" cy="2565400"/>
        </p:xfrm>
        <a:graphic>
          <a:graphicData uri="http://schemas.openxmlformats.org/presentationml/2006/ole">
            <mc:AlternateContent xmlns:mc="http://schemas.openxmlformats.org/markup-compatibility/2006">
              <mc:Choice xmlns:v="urn:schemas-microsoft-com:vml" Requires="v">
                <p:oleObj spid="_x0000_s3076" r:id="rId3" imgW="5201280" imgH="2787840" progId="Visio.Drawing.11">
                  <p:embed/>
                </p:oleObj>
              </mc:Choice>
              <mc:Fallback>
                <p:oleObj r:id="rId3" imgW="5201280" imgH="2787840" progId="Visio.Drawing.11">
                  <p:embed/>
                  <p:pic>
                    <p:nvPicPr>
                      <p:cNvPr id="0" name="Object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7188" y="1285875"/>
                        <a:ext cx="4786312" cy="25654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3076" name="Title 1"/>
          <p:cNvSpPr>
            <a:spLocks/>
          </p:cNvSpPr>
          <p:nvPr/>
        </p:nvSpPr>
        <p:spPr bwMode="auto">
          <a:xfrm>
            <a:off x="500063" y="0"/>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Clustering Configurations – Server Clusters.</a:t>
            </a:r>
            <a:endParaRPr lang="en-US" sz="3200" b="1">
              <a:solidFill>
                <a:schemeClr val="tx2"/>
              </a:solidFill>
              <a:latin typeface="Gill Sans MT" pitchFamily="34" charset="0"/>
              <a:cs typeface="Arial" pitchFamily="34" charset="0"/>
            </a:endParaRPr>
          </a:p>
        </p:txBody>
      </p:sp>
      <p:sp>
        <p:nvSpPr>
          <p:cNvPr id="7" name="Content Placeholder 2"/>
          <p:cNvSpPr txBox="1">
            <a:spLocks/>
          </p:cNvSpPr>
          <p:nvPr/>
        </p:nvSpPr>
        <p:spPr bwMode="auto">
          <a:xfrm>
            <a:off x="500063" y="3571875"/>
            <a:ext cx="4500562" cy="1081088"/>
          </a:xfrm>
          <a:prstGeom prst="rect">
            <a:avLst/>
          </a:prstGeom>
          <a:noFill/>
          <a:ln w="9525">
            <a:noFill/>
            <a:miter lim="800000"/>
            <a:headEnd/>
            <a:tailEnd/>
          </a:ln>
        </p:spPr>
        <p:txBody>
          <a:bodyPr/>
          <a:lstStyle/>
          <a:p>
            <a:pPr marL="273050" indent="-273050">
              <a:spcBef>
                <a:spcPts val="600"/>
              </a:spcBef>
              <a:buClr>
                <a:schemeClr val="accent1"/>
              </a:buClr>
              <a:buSzPct val="76000"/>
              <a:buFont typeface="Wingdings 3" pitchFamily="18" charset="2"/>
              <a:buChar char=""/>
              <a:defRPr/>
            </a:pPr>
            <a:r>
              <a:rPr lang="en-GB" sz="1400" b="1" i="1" dirty="0">
                <a:latin typeface="+mn-lt"/>
              </a:rPr>
              <a:t>Fig:  Client connection view to applications; note the client will only see the IP address</a:t>
            </a:r>
          </a:p>
          <a:p>
            <a:pPr marL="273050" indent="-273050">
              <a:spcBef>
                <a:spcPts val="600"/>
              </a:spcBef>
              <a:buClr>
                <a:schemeClr val="accent1"/>
              </a:buClr>
              <a:buSzPct val="76000"/>
              <a:defRPr/>
            </a:pPr>
            <a:r>
              <a:rPr lang="en-GB" sz="1400" b="1" i="1" dirty="0">
                <a:latin typeface="+mn-lt"/>
              </a:rPr>
              <a:t>	of each virtual server when attempting to access each application. </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Content Placeholder 2"/>
          <p:cNvSpPr>
            <a:spLocks noGrp="1"/>
          </p:cNvSpPr>
          <p:nvPr>
            <p:ph sz="quarter" idx="1"/>
          </p:nvPr>
        </p:nvSpPr>
        <p:spPr>
          <a:xfrm>
            <a:off x="457200" y="1219200"/>
            <a:ext cx="8229600" cy="4937125"/>
          </a:xfrm>
        </p:spPr>
        <p:txBody>
          <a:bodyPr/>
          <a:lstStyle/>
          <a:p>
            <a:pPr eaLnBrk="1" hangingPunct="1"/>
            <a:r>
              <a:rPr lang="en-GB" sz="2000" smtClean="0"/>
              <a:t>Server clusters support three modes of operation.</a:t>
            </a:r>
            <a:endParaRPr lang="en-GB" sz="2000" b="1" smtClean="0"/>
          </a:p>
          <a:p>
            <a:pPr eaLnBrk="1" hangingPunct="1"/>
            <a:r>
              <a:rPr lang="en-GB" sz="2000" b="1" smtClean="0"/>
              <a:t>Clustering modes</a:t>
            </a:r>
            <a:r>
              <a:rPr lang="en-GB" sz="2000" smtClean="0"/>
              <a:t>  - primary difference is the way in which nodes in the cluster access the quorum device that stores cluster configuration and state data.</a:t>
            </a:r>
          </a:p>
          <a:p>
            <a:pPr lvl="1" eaLnBrk="1" hangingPunct="1"/>
            <a:r>
              <a:rPr lang="en-GB" sz="1700" smtClean="0"/>
              <a:t>Data has to be stored so that irrespective of one or more nodes are down, active nodes can still obtain the data needed to host the applications/services required.</a:t>
            </a:r>
          </a:p>
          <a:p>
            <a:pPr lvl="1" eaLnBrk="1" hangingPunct="1"/>
            <a:r>
              <a:rPr lang="en-GB" sz="1700" smtClean="0"/>
              <a:t>Data stored on a quorum resource;   usually one or more dedicated disks termed quorum device  (stores cluster data as well as most recent changes made to configuration ‘Checkpoints’ )</a:t>
            </a:r>
          </a:p>
          <a:p>
            <a:pPr eaLnBrk="1" hangingPunct="1">
              <a:buFont typeface="Wingdings 3" pitchFamily="18" charset="2"/>
              <a:buNone/>
            </a:pPr>
            <a:endParaRPr lang="en-GB" sz="2000" smtClean="0"/>
          </a:p>
        </p:txBody>
      </p:sp>
      <p:sp>
        <p:nvSpPr>
          <p:cNvPr id="63491" name="Title 1"/>
          <p:cNvSpPr>
            <a:spLocks/>
          </p:cNvSpPr>
          <p:nvPr/>
        </p:nvSpPr>
        <p:spPr bwMode="auto">
          <a:xfrm>
            <a:off x="500063" y="0"/>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Clustering Configurations – Server Clusters.</a:t>
            </a:r>
            <a:endParaRPr lang="en-US" sz="3200" b="1">
              <a:solidFill>
                <a:schemeClr val="tx2"/>
              </a:solidFill>
              <a:latin typeface="Gill Sans MT" pitchFamily="34" charset="0"/>
              <a:cs typeface="Arial" pitchFamily="34" charset="0"/>
            </a:endParaRPr>
          </a:p>
        </p:txBody>
      </p:sp>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Content Placeholder 2"/>
          <p:cNvSpPr>
            <a:spLocks noGrp="1"/>
          </p:cNvSpPr>
          <p:nvPr>
            <p:ph sz="quarter" idx="1"/>
          </p:nvPr>
        </p:nvSpPr>
        <p:spPr>
          <a:xfrm>
            <a:off x="457200" y="1219200"/>
            <a:ext cx="8229600" cy="4937125"/>
          </a:xfrm>
        </p:spPr>
        <p:txBody>
          <a:bodyPr/>
          <a:lstStyle/>
          <a:p>
            <a:pPr eaLnBrk="1" hangingPunct="1"/>
            <a:r>
              <a:rPr lang="en-GB" sz="1800" b="1" i="1" smtClean="0"/>
              <a:t>Single node clusters</a:t>
            </a:r>
            <a:r>
              <a:rPr lang="en-GB" sz="1800" smtClean="0"/>
              <a:t> – 1 node that connects to one or more storage devices. </a:t>
            </a:r>
          </a:p>
          <a:p>
            <a:pPr eaLnBrk="1" hangingPunct="1"/>
            <a:r>
              <a:rPr lang="en-GB" sz="1800" smtClean="0"/>
              <a:t>Do not provide failover, no quorum resource is specified, no other nodes to failover to.</a:t>
            </a:r>
          </a:p>
          <a:p>
            <a:pPr lvl="1" eaLnBrk="1" hangingPunct="1"/>
            <a:r>
              <a:rPr lang="en-GB" sz="1800" smtClean="0"/>
              <a:t>Cluster service monitors and automatically restarts failed applications and dependant resources that fail or freeze</a:t>
            </a:r>
          </a:p>
          <a:p>
            <a:pPr eaLnBrk="1" hangingPunct="1"/>
            <a:r>
              <a:rPr lang="en-GB" sz="1800" smtClean="0"/>
              <a:t>Useful for granting easy access to resources (e.g. File shares,  Web shares) and for testing ‘cluster aware’ applications</a:t>
            </a:r>
          </a:p>
          <a:p>
            <a:pPr lvl="1" eaLnBrk="1" hangingPunct="1">
              <a:buFont typeface="Wingdings 3" pitchFamily="18" charset="2"/>
              <a:buNone/>
            </a:pPr>
            <a:endParaRPr lang="en-GB" sz="1800" smtClean="0"/>
          </a:p>
          <a:p>
            <a:pPr eaLnBrk="1" hangingPunct="1"/>
            <a:endParaRPr lang="en-GB" sz="1800" smtClean="0"/>
          </a:p>
        </p:txBody>
      </p:sp>
      <p:sp>
        <p:nvSpPr>
          <p:cNvPr id="64515" name="Title 1"/>
          <p:cNvSpPr>
            <a:spLocks/>
          </p:cNvSpPr>
          <p:nvPr/>
        </p:nvSpPr>
        <p:spPr bwMode="auto">
          <a:xfrm>
            <a:off x="500063" y="0"/>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Clustering Configurations – Server Clusters.</a:t>
            </a:r>
            <a:endParaRPr lang="en-US" sz="3200" b="1">
              <a:solidFill>
                <a:schemeClr val="tx2"/>
              </a:solidFill>
              <a:latin typeface="Gill Sans MT" pitchFamily="34" charset="0"/>
              <a:cs typeface="Arial" pitchFamily="34" charset="0"/>
            </a:endParaRP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Content Placeholder 2"/>
          <p:cNvSpPr>
            <a:spLocks noGrp="1"/>
          </p:cNvSpPr>
          <p:nvPr>
            <p:ph sz="quarter" idx="1"/>
          </p:nvPr>
        </p:nvSpPr>
        <p:spPr>
          <a:xfrm>
            <a:off x="457200" y="1219200"/>
            <a:ext cx="8229600" cy="4937125"/>
          </a:xfrm>
        </p:spPr>
        <p:txBody>
          <a:bodyPr/>
          <a:lstStyle/>
          <a:p>
            <a:pPr eaLnBrk="1" hangingPunct="1"/>
            <a:r>
              <a:rPr lang="en-GB" sz="2000" b="1" smtClean="0"/>
              <a:t>Multinode clusters </a:t>
            </a:r>
            <a:r>
              <a:rPr lang="en-GB" sz="2000" smtClean="0"/>
              <a:t>are the preferred choice amongst organisations because of their ability to offer failover.</a:t>
            </a:r>
          </a:p>
          <a:p>
            <a:pPr lvl="1" eaLnBrk="1" hangingPunct="1"/>
            <a:r>
              <a:rPr lang="en-GB" sz="1700" smtClean="0"/>
              <a:t>Operation modes available in Multinode clusters are Active/Passive and Active/Active</a:t>
            </a:r>
          </a:p>
          <a:p>
            <a:pPr lvl="1" eaLnBrk="1" hangingPunct="1"/>
            <a:r>
              <a:rPr lang="en-GB" sz="1700" smtClean="0"/>
              <a:t>Active nodes – Actively processing user,  application and system requests.</a:t>
            </a:r>
          </a:p>
          <a:p>
            <a:pPr lvl="1" eaLnBrk="1" hangingPunct="1"/>
            <a:r>
              <a:rPr lang="en-GB" sz="1700" smtClean="0"/>
              <a:t>Referred to as </a:t>
            </a:r>
            <a:r>
              <a:rPr lang="en-GB" sz="1700" b="1" smtClean="0"/>
              <a:t>Primary nodes</a:t>
            </a:r>
            <a:r>
              <a:rPr lang="en-GB" sz="1700" smtClean="0"/>
              <a:t> when configuring resource groups.</a:t>
            </a:r>
          </a:p>
          <a:p>
            <a:pPr lvl="1" eaLnBrk="1" hangingPunct="1"/>
            <a:r>
              <a:rPr lang="en-GB" sz="1700" smtClean="0"/>
              <a:t>Passive nodes are also referred to as </a:t>
            </a:r>
            <a:r>
              <a:rPr lang="en-GB" sz="1700" b="1" smtClean="0"/>
              <a:t>Standby nodes.</a:t>
            </a:r>
          </a:p>
          <a:p>
            <a:pPr eaLnBrk="1" hangingPunct="1"/>
            <a:endParaRPr lang="en-GB" sz="2000" smtClean="0"/>
          </a:p>
          <a:p>
            <a:pPr eaLnBrk="1" hangingPunct="1"/>
            <a:r>
              <a:rPr lang="en-GB" sz="2000" smtClean="0"/>
              <a:t>The most common multinode server cluster type is the </a:t>
            </a:r>
            <a:r>
              <a:rPr lang="en-GB" sz="2000" b="1" i="1" smtClean="0"/>
              <a:t>Single Quorum Device. </a:t>
            </a:r>
          </a:p>
          <a:p>
            <a:pPr eaLnBrk="1" hangingPunct="1">
              <a:buFont typeface="Wingdings 3" pitchFamily="18" charset="2"/>
              <a:buNone/>
            </a:pPr>
            <a:r>
              <a:rPr lang="en-GB" sz="2000" smtClean="0"/>
              <a:t> </a:t>
            </a:r>
          </a:p>
        </p:txBody>
      </p:sp>
      <p:sp>
        <p:nvSpPr>
          <p:cNvPr id="65539" name="Title 1"/>
          <p:cNvSpPr>
            <a:spLocks/>
          </p:cNvSpPr>
          <p:nvPr/>
        </p:nvSpPr>
        <p:spPr bwMode="auto">
          <a:xfrm>
            <a:off x="500063" y="80963"/>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Clustering Configurations – Server Clusters.</a:t>
            </a:r>
            <a:endParaRPr lang="en-US" sz="3200" b="1">
              <a:solidFill>
                <a:schemeClr val="tx2"/>
              </a:solidFill>
              <a:latin typeface="Gill Sans MT" pitchFamily="34" charset="0"/>
              <a:cs typeface="Arial" pitchFamily="34" charset="0"/>
            </a:endParaRP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Content Placeholder 2"/>
          <p:cNvSpPr>
            <a:spLocks noGrp="1"/>
          </p:cNvSpPr>
          <p:nvPr>
            <p:ph sz="quarter" idx="1"/>
          </p:nvPr>
        </p:nvSpPr>
        <p:spPr>
          <a:xfrm>
            <a:off x="457200" y="1219200"/>
            <a:ext cx="8229600" cy="4937125"/>
          </a:xfrm>
        </p:spPr>
        <p:txBody>
          <a:bodyPr/>
          <a:lstStyle/>
          <a:p>
            <a:pPr eaLnBrk="1" hangingPunct="1"/>
            <a:r>
              <a:rPr lang="en-GB" sz="2000" smtClean="0"/>
              <a:t>Single Quorum Device Cluster</a:t>
            </a:r>
          </a:p>
          <a:p>
            <a:pPr lvl="1" eaLnBrk="1" hangingPunct="1"/>
            <a:r>
              <a:rPr lang="en-GB" sz="1700" smtClean="0"/>
              <a:t>Multiple nodes all attached to one or more cluster </a:t>
            </a:r>
            <a:r>
              <a:rPr lang="en-GB" sz="1700" b="1" smtClean="0"/>
              <a:t>storage devices</a:t>
            </a:r>
            <a:r>
              <a:rPr lang="en-GB" sz="1700" smtClean="0"/>
              <a:t> for sharing</a:t>
            </a:r>
          </a:p>
          <a:p>
            <a:pPr lvl="1" eaLnBrk="1" hangingPunct="1"/>
            <a:r>
              <a:rPr lang="en-GB" sz="1700" smtClean="0"/>
              <a:t>Usually configured as 1 or more external disk arrays</a:t>
            </a:r>
          </a:p>
          <a:p>
            <a:pPr lvl="1" eaLnBrk="1" hangingPunct="1"/>
            <a:r>
              <a:rPr lang="en-GB" sz="1700" smtClean="0"/>
              <a:t>Array consists of a dedicated disk for quorum device</a:t>
            </a:r>
          </a:p>
          <a:p>
            <a:pPr lvl="1" eaLnBrk="1" hangingPunct="1"/>
            <a:r>
              <a:rPr lang="en-GB" sz="1700" smtClean="0"/>
              <a:t>Good practice to mirror this device (for redundancy)</a:t>
            </a:r>
          </a:p>
          <a:p>
            <a:pPr lvl="1" eaLnBrk="1" hangingPunct="1"/>
            <a:r>
              <a:rPr lang="en-GB" sz="1700" smtClean="0"/>
              <a:t>Each disk in array is owned and managed by one server at a time. </a:t>
            </a:r>
          </a:p>
        </p:txBody>
      </p:sp>
      <p:sp>
        <p:nvSpPr>
          <p:cNvPr id="66563" name="Title 1"/>
          <p:cNvSpPr>
            <a:spLocks/>
          </p:cNvSpPr>
          <p:nvPr/>
        </p:nvSpPr>
        <p:spPr bwMode="auto">
          <a:xfrm>
            <a:off x="500063" y="80963"/>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Clustering Configurations – Server Clusters.</a:t>
            </a:r>
            <a:endParaRPr lang="en-US" sz="3200" b="1">
              <a:solidFill>
                <a:schemeClr val="tx2"/>
              </a:solidFill>
              <a:latin typeface="Gill Sans MT" pitchFamily="34" charset="0"/>
              <a:cs typeface="Arial" pitchFamily="34" charset="0"/>
            </a:endParaRPr>
          </a:p>
        </p:txBody>
      </p:sp>
      <p:pic>
        <p:nvPicPr>
          <p:cNvPr id="66564" name="Picture 4" descr="cc785197.d906698a-bc64-4ae7-85c6-0ab97e2d24c1(en-us).gif"/>
          <p:cNvPicPr>
            <a:picLocks noChangeAspect="1"/>
          </p:cNvPicPr>
          <p:nvPr/>
        </p:nvPicPr>
        <p:blipFill>
          <a:blip r:embed="rId2"/>
          <a:srcRect/>
          <a:stretch>
            <a:fillRect/>
          </a:stretch>
        </p:blipFill>
        <p:spPr bwMode="auto">
          <a:xfrm>
            <a:off x="1928813" y="3643313"/>
            <a:ext cx="5384800" cy="2643187"/>
          </a:xfrm>
          <a:prstGeom prst="rect">
            <a:avLst/>
          </a:prstGeom>
          <a:noFill/>
          <a:ln w="9525">
            <a:noFill/>
            <a:miter lim="800000"/>
            <a:headEnd/>
            <a:tailEnd/>
          </a:ln>
        </p:spPr>
      </p:pic>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Content Placeholder 2"/>
          <p:cNvSpPr>
            <a:spLocks noGrp="1"/>
          </p:cNvSpPr>
          <p:nvPr>
            <p:ph sz="quarter" idx="1"/>
          </p:nvPr>
        </p:nvSpPr>
        <p:spPr>
          <a:xfrm>
            <a:off x="428625" y="1143000"/>
            <a:ext cx="8229600" cy="4937125"/>
          </a:xfrm>
        </p:spPr>
        <p:txBody>
          <a:bodyPr/>
          <a:lstStyle/>
          <a:p>
            <a:pPr eaLnBrk="1" hangingPunct="1"/>
            <a:r>
              <a:rPr lang="en-GB" sz="2000" smtClean="0"/>
              <a:t>Majority Node Set Cluster </a:t>
            </a:r>
          </a:p>
          <a:p>
            <a:pPr lvl="1" eaLnBrk="1" hangingPunct="1"/>
            <a:r>
              <a:rPr lang="en-GB" sz="1700" smtClean="0"/>
              <a:t>Used for geographically dispersed clusters.</a:t>
            </a:r>
          </a:p>
          <a:p>
            <a:pPr lvl="1" eaLnBrk="1" hangingPunct="1"/>
            <a:r>
              <a:rPr lang="en-GB" sz="1700" smtClean="0"/>
              <a:t>Don’t need to connected to shared storage devices.</a:t>
            </a:r>
          </a:p>
          <a:p>
            <a:pPr lvl="1" eaLnBrk="1" hangingPunct="1"/>
            <a:r>
              <a:rPr lang="en-GB" sz="1700" smtClean="0"/>
              <a:t>Quorum resource stored on local disk of each server</a:t>
            </a:r>
          </a:p>
          <a:p>
            <a:pPr lvl="1" eaLnBrk="1" hangingPunct="1"/>
            <a:r>
              <a:rPr lang="en-GB" sz="1700" smtClean="0"/>
              <a:t>Cluster configuration stored on multiple disks across the cluster</a:t>
            </a:r>
          </a:p>
          <a:p>
            <a:pPr lvl="1" eaLnBrk="1" hangingPunct="1"/>
            <a:r>
              <a:rPr lang="en-GB" sz="1700" smtClean="0"/>
              <a:t>Changes are replicated to each node via the cluster service</a:t>
            </a:r>
          </a:p>
          <a:p>
            <a:pPr lvl="1" eaLnBrk="1" hangingPunct="1"/>
            <a:r>
              <a:rPr lang="en-GB" sz="1700" smtClean="0"/>
              <a:t>Checks majority set is available using algorithm, if majority of nodes are not responding, resources and applications are terminated by the cluster service.</a:t>
            </a:r>
          </a:p>
        </p:txBody>
      </p:sp>
      <p:sp>
        <p:nvSpPr>
          <p:cNvPr id="67587" name="Title 1"/>
          <p:cNvSpPr>
            <a:spLocks/>
          </p:cNvSpPr>
          <p:nvPr/>
        </p:nvSpPr>
        <p:spPr bwMode="auto">
          <a:xfrm>
            <a:off x="500063" y="80963"/>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Clustering Configurations – Server Clusters.</a:t>
            </a:r>
            <a:endParaRPr lang="en-US" sz="3200" b="1">
              <a:solidFill>
                <a:schemeClr val="tx2"/>
              </a:solidFill>
              <a:latin typeface="Gill Sans MT" pitchFamily="34" charset="0"/>
              <a:cs typeface="Arial" pitchFamily="34" charset="0"/>
            </a:endParaRPr>
          </a:p>
        </p:txBody>
      </p:sp>
      <p:pic>
        <p:nvPicPr>
          <p:cNvPr id="67588" name="Picture 5" descr="cc785197.9cd16261-7a09-408b-b232-49db34afefa5(en-us).gif"/>
          <p:cNvPicPr>
            <a:picLocks noChangeAspect="1"/>
          </p:cNvPicPr>
          <p:nvPr/>
        </p:nvPicPr>
        <p:blipFill>
          <a:blip r:embed="rId2"/>
          <a:srcRect/>
          <a:stretch>
            <a:fillRect/>
          </a:stretch>
        </p:blipFill>
        <p:spPr bwMode="auto">
          <a:xfrm>
            <a:off x="2714625" y="3857625"/>
            <a:ext cx="3929063" cy="2325688"/>
          </a:xfrm>
          <a:prstGeom prst="rect">
            <a:avLst/>
          </a:prstGeom>
          <a:noFill/>
          <a:ln w="9525">
            <a:noFill/>
            <a:miter lim="800000"/>
            <a:headEnd/>
            <a:tailEnd/>
          </a:ln>
        </p:spPr>
      </p:pic>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Content Placeholder 2"/>
          <p:cNvSpPr>
            <a:spLocks noGrp="1"/>
          </p:cNvSpPr>
          <p:nvPr>
            <p:ph sz="quarter" idx="1"/>
          </p:nvPr>
        </p:nvSpPr>
        <p:spPr>
          <a:xfrm>
            <a:off x="457200" y="1219200"/>
            <a:ext cx="8229600" cy="4937125"/>
          </a:xfrm>
        </p:spPr>
        <p:txBody>
          <a:bodyPr/>
          <a:lstStyle/>
          <a:p>
            <a:pPr eaLnBrk="1" hangingPunct="1"/>
            <a:r>
              <a:rPr lang="en-GB" sz="1800" b="1" smtClean="0"/>
              <a:t>Resource Groups – </a:t>
            </a:r>
            <a:r>
              <a:rPr lang="en-GB" sz="1800" smtClean="0"/>
              <a:t>Logical collections of cluster resources.</a:t>
            </a:r>
          </a:p>
          <a:p>
            <a:pPr lvl="1" eaLnBrk="1" hangingPunct="1"/>
            <a:r>
              <a:rPr lang="en-GB" sz="1800" b="1" smtClean="0"/>
              <a:t>Usually consists of applications and their associated peripherals and data.</a:t>
            </a:r>
          </a:p>
          <a:p>
            <a:pPr lvl="1" eaLnBrk="1" hangingPunct="1"/>
            <a:r>
              <a:rPr lang="en-GB" sz="1800" b="1" smtClean="0"/>
              <a:t>Also contain collections of Virtual Servers Names and IP addresses for administrative purposes. </a:t>
            </a:r>
          </a:p>
          <a:p>
            <a:pPr eaLnBrk="1" hangingPunct="1"/>
            <a:endParaRPr lang="en-GB" sz="1800" b="1" smtClean="0"/>
          </a:p>
          <a:p>
            <a:pPr eaLnBrk="1" hangingPunct="1"/>
            <a:r>
              <a:rPr lang="en-GB" sz="1800" b="1" smtClean="0"/>
              <a:t>Owned by only one node at a time</a:t>
            </a:r>
          </a:p>
          <a:p>
            <a:pPr lvl="1" eaLnBrk="1" hangingPunct="1"/>
            <a:r>
              <a:rPr lang="en-GB" sz="1800" b="1" smtClean="0"/>
              <a:t>Individual resources in the group must exist on the node that currently owns the resource group.</a:t>
            </a:r>
          </a:p>
          <a:p>
            <a:pPr eaLnBrk="1" hangingPunct="1"/>
            <a:endParaRPr lang="en-GB" sz="1800" b="1" smtClean="0"/>
          </a:p>
          <a:p>
            <a:pPr eaLnBrk="1" hangingPunct="1"/>
            <a:r>
              <a:rPr lang="en-GB" sz="1800" b="1" smtClean="0"/>
              <a:t>Adhere to cluster-wide policy</a:t>
            </a:r>
          </a:p>
          <a:p>
            <a:pPr lvl="1" eaLnBrk="1" hangingPunct="1"/>
            <a:r>
              <a:rPr lang="en-GB" sz="1800" b="1" smtClean="0"/>
              <a:t>Specifies which Server/Node Resource Group prefers to run on.</a:t>
            </a:r>
          </a:p>
          <a:p>
            <a:pPr lvl="1" eaLnBrk="1" hangingPunct="1"/>
            <a:r>
              <a:rPr lang="en-GB" sz="1800" b="1" smtClean="0"/>
              <a:t>Also details which server the group should failover to</a:t>
            </a:r>
          </a:p>
          <a:p>
            <a:pPr lvl="1" eaLnBrk="1" hangingPunct="1"/>
            <a:endParaRPr lang="en-GB" sz="1800" b="1" smtClean="0"/>
          </a:p>
          <a:p>
            <a:pPr eaLnBrk="1" hangingPunct="1">
              <a:buFont typeface="Wingdings 3" pitchFamily="18" charset="2"/>
              <a:buNone/>
            </a:pPr>
            <a:endParaRPr lang="en-GB" sz="1800" b="1" smtClean="0"/>
          </a:p>
          <a:p>
            <a:pPr lvl="1" eaLnBrk="1" hangingPunct="1"/>
            <a:endParaRPr lang="en-GB" sz="1800" b="1" smtClean="0"/>
          </a:p>
        </p:txBody>
      </p:sp>
      <p:sp>
        <p:nvSpPr>
          <p:cNvPr id="68611" name="Title 1"/>
          <p:cNvSpPr>
            <a:spLocks/>
          </p:cNvSpPr>
          <p:nvPr/>
        </p:nvSpPr>
        <p:spPr bwMode="auto">
          <a:xfrm>
            <a:off x="500063" y="80963"/>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Clustering Configurations – Server Clusters.</a:t>
            </a:r>
            <a:endParaRPr lang="en-US" sz="3200" b="1">
              <a:solidFill>
                <a:schemeClr val="tx2"/>
              </a:solidFill>
              <a:latin typeface="Gill Sans MT" pitchFamily="34" charset="0"/>
              <a:cs typeface="Arial" pitchFamily="34" charset="0"/>
            </a:endParaRP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Content Placeholder 2"/>
          <p:cNvSpPr>
            <a:spLocks noGrp="1"/>
          </p:cNvSpPr>
          <p:nvPr>
            <p:ph sz="quarter" idx="1"/>
          </p:nvPr>
        </p:nvSpPr>
        <p:spPr>
          <a:xfrm>
            <a:off x="357188" y="1143000"/>
            <a:ext cx="4114800" cy="4870450"/>
          </a:xfrm>
        </p:spPr>
        <p:txBody>
          <a:bodyPr/>
          <a:lstStyle/>
          <a:p>
            <a:pPr eaLnBrk="1" hangingPunct="1"/>
            <a:r>
              <a:rPr lang="en-GB" sz="1600" b="1" smtClean="0"/>
              <a:t>Should be Assigned Network name and IP address:</a:t>
            </a:r>
          </a:p>
          <a:p>
            <a:pPr lvl="1" eaLnBrk="1" hangingPunct="1"/>
            <a:r>
              <a:rPr lang="en-GB" sz="1600" b="1" smtClean="0"/>
              <a:t>When resource groups are configured this way clients can always get access to the application regardless of which node is hosting it.</a:t>
            </a:r>
          </a:p>
          <a:p>
            <a:pPr eaLnBrk="1" hangingPunct="1"/>
            <a:r>
              <a:rPr lang="en-GB" sz="1600" b="1" smtClean="0"/>
              <a:t>Dependencies should be configured</a:t>
            </a:r>
          </a:p>
          <a:p>
            <a:pPr lvl="1" eaLnBrk="1" hangingPunct="1"/>
            <a:r>
              <a:rPr lang="en-GB" sz="1600" b="1" smtClean="0"/>
              <a:t>Relationships between resources that indicate which resources need to be started and available before another can start  (e.g. Database application depends on a disk drive being available, an IP address and a network name).</a:t>
            </a:r>
          </a:p>
          <a:p>
            <a:pPr lvl="1" eaLnBrk="1" hangingPunct="1"/>
            <a:r>
              <a:rPr lang="en-GB" sz="1600" b="1" smtClean="0"/>
              <a:t>Identified in Resource Group properties</a:t>
            </a:r>
          </a:p>
          <a:p>
            <a:pPr lvl="1" eaLnBrk="1" hangingPunct="1"/>
            <a:r>
              <a:rPr lang="en-GB" sz="1600" b="1" smtClean="0"/>
              <a:t>Enables the cluster service to bring resources offline in the correct order during failover.</a:t>
            </a:r>
          </a:p>
          <a:p>
            <a:pPr eaLnBrk="1" hangingPunct="1"/>
            <a:endParaRPr lang="en-US" sz="1600" smtClean="0"/>
          </a:p>
        </p:txBody>
      </p:sp>
      <p:sp>
        <p:nvSpPr>
          <p:cNvPr id="69635" name="Title 1"/>
          <p:cNvSpPr>
            <a:spLocks/>
          </p:cNvSpPr>
          <p:nvPr/>
        </p:nvSpPr>
        <p:spPr bwMode="auto">
          <a:xfrm>
            <a:off x="500063" y="80963"/>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Clustering Configurations – Server Clusters.</a:t>
            </a:r>
            <a:endParaRPr lang="en-US" sz="3200" b="1">
              <a:solidFill>
                <a:schemeClr val="tx2"/>
              </a:solidFill>
              <a:latin typeface="Gill Sans MT" pitchFamily="34" charset="0"/>
              <a:cs typeface="Arial" pitchFamily="34" charset="0"/>
            </a:endParaRPr>
          </a:p>
        </p:txBody>
      </p:sp>
      <p:pic>
        <p:nvPicPr>
          <p:cNvPr id="69636" name="Picture 4" descr="cc738051.1aaa2960-9926-458a-8639-e760cf1e3778(en-us).gif"/>
          <p:cNvPicPr>
            <a:picLocks noChangeAspect="1"/>
          </p:cNvPicPr>
          <p:nvPr/>
        </p:nvPicPr>
        <p:blipFill>
          <a:blip r:embed="rId2"/>
          <a:srcRect/>
          <a:stretch>
            <a:fillRect/>
          </a:stretch>
        </p:blipFill>
        <p:spPr bwMode="auto">
          <a:xfrm>
            <a:off x="4357688" y="1214438"/>
            <a:ext cx="4362450" cy="3914775"/>
          </a:xfrm>
          <a:prstGeom prst="rect">
            <a:avLst/>
          </a:prstGeom>
          <a:noFill/>
          <a:ln w="9525">
            <a:noFill/>
            <a:miter lim="800000"/>
            <a:headEnd/>
            <a:tailEnd/>
          </a:ln>
        </p:spPr>
      </p:pic>
      <p:sp>
        <p:nvSpPr>
          <p:cNvPr id="6" name="Content Placeholder 2"/>
          <p:cNvSpPr txBox="1">
            <a:spLocks/>
          </p:cNvSpPr>
          <p:nvPr/>
        </p:nvSpPr>
        <p:spPr bwMode="auto">
          <a:xfrm>
            <a:off x="4714875" y="5143500"/>
            <a:ext cx="4062413" cy="490538"/>
          </a:xfrm>
          <a:prstGeom prst="rect">
            <a:avLst/>
          </a:prstGeom>
          <a:noFill/>
          <a:ln w="9525">
            <a:noFill/>
            <a:miter lim="800000"/>
            <a:headEnd/>
            <a:tailEnd/>
          </a:ln>
        </p:spPr>
        <p:txBody>
          <a:bodyPr/>
          <a:lstStyle/>
          <a:p>
            <a:pPr marL="273050" indent="-273050">
              <a:spcBef>
                <a:spcPts val="600"/>
              </a:spcBef>
              <a:buClr>
                <a:schemeClr val="accent1"/>
              </a:buClr>
              <a:buSzPct val="76000"/>
              <a:buFont typeface="Wingdings 3" pitchFamily="18" charset="2"/>
              <a:buChar char=""/>
              <a:defRPr/>
            </a:pPr>
            <a:r>
              <a:rPr lang="en-GB" sz="1400" b="1" i="1" dirty="0">
                <a:latin typeface="+mn-lt"/>
              </a:rPr>
              <a:t>Fig: An example of Resource group configuration; including resources and dependencies.</a:t>
            </a:r>
            <a:endParaRPr lang="en-US" sz="1400" i="1" dirty="0">
              <a:latin typeface="+mn-lt"/>
            </a:endParaRPr>
          </a:p>
        </p:txBody>
      </p:sp>
    </p:spTree>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Content Placeholder 2"/>
          <p:cNvSpPr>
            <a:spLocks noGrp="1"/>
          </p:cNvSpPr>
          <p:nvPr>
            <p:ph sz="quarter" idx="1"/>
          </p:nvPr>
        </p:nvSpPr>
        <p:spPr>
          <a:xfrm>
            <a:off x="457200" y="1219200"/>
            <a:ext cx="8543925" cy="4924425"/>
          </a:xfrm>
        </p:spPr>
        <p:txBody>
          <a:bodyPr/>
          <a:lstStyle/>
          <a:p>
            <a:pPr eaLnBrk="1" hangingPunct="1"/>
            <a:r>
              <a:rPr lang="en-GB" sz="1800" smtClean="0"/>
              <a:t>The core of the Server Cluster Architecture is the </a:t>
            </a:r>
            <a:r>
              <a:rPr lang="en-GB" sz="1800" b="1" smtClean="0"/>
              <a:t>Cluster Service.</a:t>
            </a:r>
          </a:p>
          <a:p>
            <a:pPr eaLnBrk="1" hangingPunct="1"/>
            <a:r>
              <a:rPr lang="en-GB" sz="1800" smtClean="0"/>
              <a:t>Cluster service runs on nodes in the cluster utilising network drivers, device drivers and resource instrumentation processes designed for server clusters and the component processes.</a:t>
            </a:r>
          </a:p>
          <a:p>
            <a:pPr eaLnBrk="1" hangingPunct="1"/>
            <a:r>
              <a:rPr lang="en-GB" sz="1800" smtClean="0"/>
              <a:t>There are several Cluster Service Components, each performing a unique set of inter-related processes as part of cluster operations.  These are:</a:t>
            </a:r>
          </a:p>
          <a:p>
            <a:pPr eaLnBrk="1" hangingPunct="1">
              <a:buFont typeface="Wingdings 3" pitchFamily="18" charset="2"/>
              <a:buNone/>
            </a:pPr>
            <a:endParaRPr lang="en-GB" sz="1800" smtClean="0"/>
          </a:p>
          <a:p>
            <a:pPr lvl="1" eaLnBrk="1" hangingPunct="1"/>
            <a:r>
              <a:rPr lang="en-GB" sz="1800" smtClean="0"/>
              <a:t>Node Manager</a:t>
            </a:r>
          </a:p>
          <a:p>
            <a:pPr lvl="1" eaLnBrk="1" hangingPunct="1"/>
            <a:r>
              <a:rPr lang="en-GB" sz="1800" smtClean="0"/>
              <a:t>Database Manager </a:t>
            </a:r>
          </a:p>
          <a:p>
            <a:pPr lvl="1" eaLnBrk="1" hangingPunct="1"/>
            <a:r>
              <a:rPr lang="en-GB" sz="1800" smtClean="0"/>
              <a:t>Failover Manager</a:t>
            </a:r>
          </a:p>
          <a:p>
            <a:pPr lvl="1" eaLnBrk="1" hangingPunct="1"/>
            <a:r>
              <a:rPr lang="en-GB" sz="1800" smtClean="0"/>
              <a:t>Global Update Manager</a:t>
            </a:r>
          </a:p>
          <a:p>
            <a:pPr lvl="1" eaLnBrk="1" hangingPunct="1"/>
            <a:r>
              <a:rPr lang="en-GB" sz="1800" smtClean="0"/>
              <a:t>Event Log Replication Manager</a:t>
            </a:r>
          </a:p>
          <a:p>
            <a:pPr lvl="1" eaLnBrk="1" hangingPunct="1"/>
            <a:r>
              <a:rPr lang="en-GB" sz="1800" smtClean="0"/>
              <a:t>Log Manager</a:t>
            </a:r>
          </a:p>
          <a:p>
            <a:pPr lvl="1" eaLnBrk="1" hangingPunct="1"/>
            <a:r>
              <a:rPr lang="en-GB" sz="1800" smtClean="0"/>
              <a:t>Membership Manager</a:t>
            </a:r>
          </a:p>
          <a:p>
            <a:pPr lvl="1" eaLnBrk="1" hangingPunct="1"/>
            <a:r>
              <a:rPr lang="en-GB" sz="1800" smtClean="0"/>
              <a:t>Resource Monitors</a:t>
            </a:r>
          </a:p>
          <a:p>
            <a:pPr lvl="1" eaLnBrk="1" hangingPunct="1"/>
            <a:endParaRPr lang="en-GB" sz="1800" smtClean="0"/>
          </a:p>
          <a:p>
            <a:pPr lvl="1" eaLnBrk="1" hangingPunct="1">
              <a:buFont typeface="Wingdings 3" pitchFamily="18" charset="2"/>
              <a:buNone/>
            </a:pPr>
            <a:endParaRPr lang="en-US" sz="1800" smtClean="0"/>
          </a:p>
        </p:txBody>
      </p:sp>
      <p:sp>
        <p:nvSpPr>
          <p:cNvPr id="70659" name="Title 1"/>
          <p:cNvSpPr>
            <a:spLocks/>
          </p:cNvSpPr>
          <p:nvPr/>
        </p:nvSpPr>
        <p:spPr bwMode="auto">
          <a:xfrm>
            <a:off x="500063" y="80963"/>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Server Cluster Architecture – </a:t>
            </a:r>
          </a:p>
          <a:p>
            <a:pPr algn="ctr"/>
            <a:r>
              <a:rPr lang="en-GB" sz="3200" b="1">
                <a:solidFill>
                  <a:schemeClr val="tx2"/>
                </a:solidFill>
                <a:latin typeface="Gill Sans MT" pitchFamily="34" charset="0"/>
                <a:cs typeface="Arial" pitchFamily="34" charset="0"/>
              </a:rPr>
              <a:t>The Cluster Service.</a:t>
            </a:r>
            <a:endParaRPr lang="en-US" sz="3200" b="1">
              <a:solidFill>
                <a:schemeClr val="tx2"/>
              </a:solidFill>
              <a:latin typeface="Gill Sans MT" pitchFamily="34" charset="0"/>
              <a:cs typeface="Arial" pitchFamily="34" charset="0"/>
            </a:endParaRPr>
          </a:p>
        </p:txBody>
      </p:sp>
    </p:spTree>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Content Placeholder 2"/>
          <p:cNvSpPr>
            <a:spLocks noGrp="1"/>
          </p:cNvSpPr>
          <p:nvPr>
            <p:ph sz="quarter" idx="1"/>
          </p:nvPr>
        </p:nvSpPr>
        <p:spPr>
          <a:xfrm>
            <a:off x="1714500" y="1214438"/>
            <a:ext cx="3000375" cy="280987"/>
          </a:xfrm>
        </p:spPr>
        <p:txBody>
          <a:bodyPr/>
          <a:lstStyle/>
          <a:p>
            <a:pPr eaLnBrk="1" hangingPunct="1"/>
            <a:r>
              <a:rPr lang="en-GB" sz="1400" b="1" i="1" smtClean="0"/>
              <a:t>Fig:  Overview of Cluster Service Components.</a:t>
            </a:r>
          </a:p>
        </p:txBody>
      </p:sp>
      <p:sp>
        <p:nvSpPr>
          <p:cNvPr id="71683" name="Title 1"/>
          <p:cNvSpPr>
            <a:spLocks/>
          </p:cNvSpPr>
          <p:nvPr/>
        </p:nvSpPr>
        <p:spPr bwMode="auto">
          <a:xfrm>
            <a:off x="500063" y="80963"/>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Server Cluster Architecture – </a:t>
            </a:r>
          </a:p>
          <a:p>
            <a:pPr algn="ctr"/>
            <a:r>
              <a:rPr lang="en-GB" sz="3200" b="1">
                <a:solidFill>
                  <a:schemeClr val="tx2"/>
                </a:solidFill>
                <a:latin typeface="Gill Sans MT" pitchFamily="34" charset="0"/>
                <a:cs typeface="Arial" pitchFamily="34" charset="0"/>
              </a:rPr>
              <a:t>The Cluster Service.</a:t>
            </a:r>
            <a:endParaRPr lang="en-US" sz="3200" b="1">
              <a:solidFill>
                <a:schemeClr val="tx2"/>
              </a:solidFill>
              <a:latin typeface="Gill Sans MT" pitchFamily="34" charset="0"/>
              <a:cs typeface="Arial" pitchFamily="34" charset="0"/>
            </a:endParaRPr>
          </a:p>
        </p:txBody>
      </p:sp>
      <p:grpSp>
        <p:nvGrpSpPr>
          <p:cNvPr id="71684" name="Group 54"/>
          <p:cNvGrpSpPr>
            <a:grpSpLocks/>
          </p:cNvGrpSpPr>
          <p:nvPr/>
        </p:nvGrpSpPr>
        <p:grpSpPr bwMode="auto">
          <a:xfrm>
            <a:off x="714375" y="1714500"/>
            <a:ext cx="5357813" cy="4643438"/>
            <a:chOff x="1811" y="3777"/>
            <a:chExt cx="8965" cy="7523"/>
          </a:xfrm>
        </p:grpSpPr>
        <p:sp>
          <p:nvSpPr>
            <p:cNvPr id="71686" name="Rectangle 55"/>
            <p:cNvSpPr>
              <a:spLocks noChangeAspect="1" noChangeArrowheads="1"/>
            </p:cNvSpPr>
            <p:nvPr/>
          </p:nvSpPr>
          <p:spPr bwMode="auto">
            <a:xfrm>
              <a:off x="4319" y="10500"/>
              <a:ext cx="1433" cy="717"/>
            </a:xfrm>
            <a:prstGeom prst="rect">
              <a:avLst/>
            </a:prstGeom>
            <a:solidFill>
              <a:srgbClr val="FFFFFF"/>
            </a:solidFill>
            <a:ln w="9525">
              <a:solidFill>
                <a:srgbClr val="000000"/>
              </a:solidFill>
              <a:miter lim="800000"/>
              <a:headEnd/>
              <a:tailEnd/>
            </a:ln>
          </p:spPr>
          <p:txBody>
            <a:bodyPr/>
            <a:lstStyle/>
            <a:p>
              <a:endParaRPr lang="en-US"/>
            </a:p>
          </p:txBody>
        </p:sp>
        <p:sp>
          <p:nvSpPr>
            <p:cNvPr id="71687" name="Oval 56"/>
            <p:cNvSpPr>
              <a:spLocks noChangeAspect="1" noChangeArrowheads="1"/>
            </p:cNvSpPr>
            <p:nvPr/>
          </p:nvSpPr>
          <p:spPr bwMode="auto">
            <a:xfrm>
              <a:off x="2169" y="4852"/>
              <a:ext cx="8420" cy="4478"/>
            </a:xfrm>
            <a:prstGeom prst="ellipse">
              <a:avLst/>
            </a:prstGeom>
            <a:solidFill>
              <a:srgbClr val="FFFFFF"/>
            </a:solidFill>
            <a:ln w="9525">
              <a:solidFill>
                <a:srgbClr val="000000"/>
              </a:solidFill>
              <a:round/>
              <a:headEnd/>
              <a:tailEnd/>
            </a:ln>
          </p:spPr>
          <p:txBody>
            <a:bodyPr/>
            <a:lstStyle/>
            <a:p>
              <a:pPr>
                <a:spcAft>
                  <a:spcPts val="1000"/>
                </a:spcAft>
              </a:pPr>
              <a:endParaRPr lang="en-US" sz="1100">
                <a:latin typeface="Times New Roman" pitchFamily="18" charset="0"/>
              </a:endParaRPr>
            </a:p>
            <a:p>
              <a:pPr>
                <a:spcAft>
                  <a:spcPts val="1000"/>
                </a:spcAft>
              </a:pPr>
              <a:endParaRPr lang="en-US" sz="1100">
                <a:latin typeface="Times New Roman" pitchFamily="18" charset="0"/>
              </a:endParaRPr>
            </a:p>
            <a:p>
              <a:pPr>
                <a:spcAft>
                  <a:spcPts val="1000"/>
                </a:spcAft>
              </a:pPr>
              <a:endParaRPr lang="en-US" sz="1100">
                <a:latin typeface="Times New Roman" pitchFamily="18" charset="0"/>
              </a:endParaRPr>
            </a:p>
            <a:p>
              <a:pPr>
                <a:spcAft>
                  <a:spcPts val="1000"/>
                </a:spcAft>
              </a:pPr>
              <a:r>
                <a:rPr lang="en-US" sz="1100">
                  <a:latin typeface="Calibri" pitchFamily="34" charset="0"/>
                </a:rPr>
                <a:t>                             </a:t>
              </a:r>
              <a:r>
                <a:rPr lang="en-US" sz="1400" b="1">
                  <a:latin typeface="Calibri" pitchFamily="34" charset="0"/>
                </a:rPr>
                <a:t>Cluster Service</a:t>
              </a:r>
              <a:endParaRPr lang="en-US"/>
            </a:p>
          </p:txBody>
        </p:sp>
        <p:sp>
          <p:nvSpPr>
            <p:cNvPr id="71688" name="Oval 57"/>
            <p:cNvSpPr>
              <a:spLocks noChangeAspect="1" noChangeArrowheads="1"/>
            </p:cNvSpPr>
            <p:nvPr/>
          </p:nvSpPr>
          <p:spPr bwMode="auto">
            <a:xfrm>
              <a:off x="8977" y="6125"/>
              <a:ext cx="1612" cy="1706"/>
            </a:xfrm>
            <a:prstGeom prst="ellipse">
              <a:avLst/>
            </a:prstGeom>
            <a:solidFill>
              <a:srgbClr val="FFFFFF"/>
            </a:solidFill>
            <a:ln w="9525">
              <a:solidFill>
                <a:srgbClr val="000000"/>
              </a:solidFill>
              <a:round/>
              <a:headEnd/>
              <a:tailEnd/>
            </a:ln>
          </p:spPr>
          <p:txBody>
            <a:bodyPr/>
            <a:lstStyle/>
            <a:p>
              <a:pPr algn="ctr">
                <a:spcAft>
                  <a:spcPts val="1000"/>
                </a:spcAft>
              </a:pPr>
              <a:r>
                <a:rPr lang="en-US" sz="900">
                  <a:latin typeface="Calibri" pitchFamily="34" charset="0"/>
                </a:rPr>
                <a:t>Global</a:t>
              </a:r>
              <a:br>
                <a:rPr lang="en-US" sz="900">
                  <a:latin typeface="Calibri" pitchFamily="34" charset="0"/>
                </a:rPr>
              </a:br>
              <a:r>
                <a:rPr lang="en-US" sz="900">
                  <a:latin typeface="Calibri" pitchFamily="34" charset="0"/>
                </a:rPr>
                <a:t>Update </a:t>
              </a:r>
              <a:br>
                <a:rPr lang="en-US" sz="900">
                  <a:latin typeface="Calibri" pitchFamily="34" charset="0"/>
                </a:rPr>
              </a:br>
              <a:r>
                <a:rPr lang="en-US" sz="900">
                  <a:latin typeface="Calibri" pitchFamily="34" charset="0"/>
                </a:rPr>
                <a:t>Manager</a:t>
              </a:r>
              <a:endParaRPr lang="en-US"/>
            </a:p>
          </p:txBody>
        </p:sp>
        <p:sp>
          <p:nvSpPr>
            <p:cNvPr id="71689" name="Oval 58"/>
            <p:cNvSpPr>
              <a:spLocks noChangeAspect="1" noChangeArrowheads="1"/>
            </p:cNvSpPr>
            <p:nvPr/>
          </p:nvSpPr>
          <p:spPr bwMode="auto">
            <a:xfrm>
              <a:off x="7364" y="7160"/>
              <a:ext cx="1613" cy="1433"/>
            </a:xfrm>
            <a:prstGeom prst="ellipse">
              <a:avLst/>
            </a:prstGeom>
            <a:solidFill>
              <a:srgbClr val="FFFFFF"/>
            </a:solidFill>
            <a:ln w="9525">
              <a:solidFill>
                <a:srgbClr val="000000"/>
              </a:solidFill>
              <a:round/>
              <a:headEnd/>
              <a:tailEnd/>
            </a:ln>
          </p:spPr>
          <p:txBody>
            <a:bodyPr/>
            <a:lstStyle/>
            <a:p>
              <a:pPr algn="ctr">
                <a:spcAft>
                  <a:spcPts val="1000"/>
                </a:spcAft>
              </a:pPr>
              <a:r>
                <a:rPr lang="en-US" sz="900">
                  <a:latin typeface="Calibri" pitchFamily="34" charset="0"/>
                </a:rPr>
                <a:t>Database Manager</a:t>
              </a:r>
              <a:endParaRPr lang="en-US"/>
            </a:p>
          </p:txBody>
        </p:sp>
        <p:sp>
          <p:nvSpPr>
            <p:cNvPr id="71690" name="Oval 59"/>
            <p:cNvSpPr>
              <a:spLocks noChangeAspect="1" noChangeArrowheads="1"/>
            </p:cNvSpPr>
            <p:nvPr/>
          </p:nvSpPr>
          <p:spPr bwMode="auto">
            <a:xfrm>
              <a:off x="5394" y="5031"/>
              <a:ext cx="1612" cy="1433"/>
            </a:xfrm>
            <a:prstGeom prst="ellipse">
              <a:avLst/>
            </a:prstGeom>
            <a:solidFill>
              <a:srgbClr val="FFFFFF"/>
            </a:solidFill>
            <a:ln w="9525">
              <a:solidFill>
                <a:srgbClr val="000000"/>
              </a:solidFill>
              <a:round/>
              <a:headEnd/>
              <a:tailEnd/>
            </a:ln>
          </p:spPr>
          <p:txBody>
            <a:bodyPr/>
            <a:lstStyle/>
            <a:p>
              <a:pPr algn="ctr">
                <a:spcAft>
                  <a:spcPts val="1000"/>
                </a:spcAft>
              </a:pPr>
              <a:r>
                <a:rPr lang="en-US" sz="900">
                  <a:latin typeface="Calibri" pitchFamily="34" charset="0"/>
                </a:rPr>
                <a:t>Node </a:t>
              </a:r>
              <a:br>
                <a:rPr lang="en-US" sz="900">
                  <a:latin typeface="Calibri" pitchFamily="34" charset="0"/>
                </a:rPr>
              </a:br>
              <a:r>
                <a:rPr lang="en-US" sz="900">
                  <a:latin typeface="Calibri" pitchFamily="34" charset="0"/>
                </a:rPr>
                <a:t>Manager</a:t>
              </a:r>
              <a:endParaRPr lang="en-US"/>
            </a:p>
          </p:txBody>
        </p:sp>
        <p:sp>
          <p:nvSpPr>
            <p:cNvPr id="71691" name="Oval 60"/>
            <p:cNvSpPr>
              <a:spLocks noChangeAspect="1" noChangeArrowheads="1"/>
            </p:cNvSpPr>
            <p:nvPr/>
          </p:nvSpPr>
          <p:spPr bwMode="auto">
            <a:xfrm>
              <a:off x="3423" y="7160"/>
              <a:ext cx="1613" cy="1433"/>
            </a:xfrm>
            <a:prstGeom prst="ellipse">
              <a:avLst/>
            </a:prstGeom>
            <a:solidFill>
              <a:srgbClr val="FFFFFF"/>
            </a:solidFill>
            <a:ln w="9525">
              <a:solidFill>
                <a:srgbClr val="000000"/>
              </a:solidFill>
              <a:round/>
              <a:headEnd/>
              <a:tailEnd/>
            </a:ln>
          </p:spPr>
          <p:txBody>
            <a:bodyPr/>
            <a:lstStyle/>
            <a:p>
              <a:pPr algn="ctr">
                <a:spcAft>
                  <a:spcPts val="1000"/>
                </a:spcAft>
              </a:pPr>
              <a:r>
                <a:rPr lang="en-US" sz="900">
                  <a:latin typeface="Calibri" pitchFamily="34" charset="0"/>
                </a:rPr>
                <a:t>Failover </a:t>
              </a:r>
              <a:br>
                <a:rPr lang="en-US" sz="900">
                  <a:latin typeface="Calibri" pitchFamily="34" charset="0"/>
                </a:rPr>
              </a:br>
              <a:r>
                <a:rPr lang="en-US" sz="900">
                  <a:latin typeface="Calibri" pitchFamily="34" charset="0"/>
                </a:rPr>
                <a:t>Manager</a:t>
              </a:r>
              <a:endParaRPr lang="en-US"/>
            </a:p>
          </p:txBody>
        </p:sp>
        <p:sp>
          <p:nvSpPr>
            <p:cNvPr id="71692" name="Oval 61"/>
            <p:cNvSpPr>
              <a:spLocks noChangeAspect="1" noChangeArrowheads="1"/>
            </p:cNvSpPr>
            <p:nvPr/>
          </p:nvSpPr>
          <p:spPr bwMode="auto">
            <a:xfrm>
              <a:off x="5394" y="7478"/>
              <a:ext cx="1612" cy="1433"/>
            </a:xfrm>
            <a:prstGeom prst="ellipse">
              <a:avLst/>
            </a:prstGeom>
            <a:solidFill>
              <a:srgbClr val="FFFFFF"/>
            </a:solidFill>
            <a:ln w="9525">
              <a:solidFill>
                <a:srgbClr val="000000"/>
              </a:solidFill>
              <a:round/>
              <a:headEnd/>
              <a:tailEnd/>
            </a:ln>
          </p:spPr>
          <p:txBody>
            <a:bodyPr/>
            <a:lstStyle/>
            <a:p>
              <a:pPr algn="ctr">
                <a:spcAft>
                  <a:spcPts val="1000"/>
                </a:spcAft>
              </a:pPr>
              <a:r>
                <a:rPr lang="en-US" sz="900">
                  <a:latin typeface="Calibri" pitchFamily="34" charset="0"/>
                </a:rPr>
                <a:t>Log </a:t>
              </a:r>
              <a:r>
                <a:rPr lang="en-US" sz="900">
                  <a:latin typeface="Times New Roman" pitchFamily="18" charset="0"/>
                </a:rPr>
                <a:t/>
              </a:r>
              <a:br>
                <a:rPr lang="en-US" sz="900">
                  <a:latin typeface="Times New Roman" pitchFamily="18" charset="0"/>
                </a:rPr>
              </a:br>
              <a:r>
                <a:rPr lang="en-US" sz="900">
                  <a:latin typeface="Calibri" pitchFamily="34" charset="0"/>
                </a:rPr>
                <a:t>Manager</a:t>
              </a:r>
              <a:endParaRPr lang="en-US"/>
            </a:p>
          </p:txBody>
        </p:sp>
        <p:sp>
          <p:nvSpPr>
            <p:cNvPr id="71693" name="Oval 62"/>
            <p:cNvSpPr>
              <a:spLocks noChangeAspect="1" noChangeArrowheads="1"/>
            </p:cNvSpPr>
            <p:nvPr/>
          </p:nvSpPr>
          <p:spPr bwMode="auto">
            <a:xfrm>
              <a:off x="2169" y="6165"/>
              <a:ext cx="1613" cy="1433"/>
            </a:xfrm>
            <a:prstGeom prst="ellipse">
              <a:avLst/>
            </a:prstGeom>
            <a:solidFill>
              <a:srgbClr val="FFFFFF"/>
            </a:solidFill>
            <a:ln w="9525">
              <a:solidFill>
                <a:srgbClr val="000000"/>
              </a:solidFill>
              <a:round/>
              <a:headEnd/>
              <a:tailEnd/>
            </a:ln>
          </p:spPr>
          <p:txBody>
            <a:bodyPr/>
            <a:lstStyle/>
            <a:p>
              <a:pPr>
                <a:spcAft>
                  <a:spcPts val="1000"/>
                </a:spcAft>
              </a:pPr>
              <a:r>
                <a:rPr lang="en-US" sz="900">
                  <a:latin typeface="Calibri" pitchFamily="34" charset="0"/>
                </a:rPr>
                <a:t>Backup/</a:t>
              </a:r>
              <a:br>
                <a:rPr lang="en-US" sz="900">
                  <a:latin typeface="Calibri" pitchFamily="34" charset="0"/>
                </a:rPr>
              </a:br>
              <a:r>
                <a:rPr lang="en-US" sz="900">
                  <a:latin typeface="Calibri" pitchFamily="34" charset="0"/>
                </a:rPr>
                <a:t> Restore</a:t>
              </a:r>
              <a:br>
                <a:rPr lang="en-US" sz="900">
                  <a:latin typeface="Calibri" pitchFamily="34" charset="0"/>
                </a:rPr>
              </a:br>
              <a:r>
                <a:rPr lang="en-US" sz="900">
                  <a:latin typeface="Calibri" pitchFamily="34" charset="0"/>
                </a:rPr>
                <a:t> Manager</a:t>
              </a:r>
              <a:endParaRPr lang="en-US"/>
            </a:p>
          </p:txBody>
        </p:sp>
        <p:sp>
          <p:nvSpPr>
            <p:cNvPr id="71694" name="Oval 63"/>
            <p:cNvSpPr>
              <a:spLocks noChangeAspect="1" noChangeArrowheads="1"/>
            </p:cNvSpPr>
            <p:nvPr/>
          </p:nvSpPr>
          <p:spPr bwMode="auto">
            <a:xfrm>
              <a:off x="4140" y="9009"/>
              <a:ext cx="1612" cy="1075"/>
            </a:xfrm>
            <a:prstGeom prst="ellipse">
              <a:avLst/>
            </a:prstGeom>
            <a:solidFill>
              <a:srgbClr val="FFFFFF"/>
            </a:solidFill>
            <a:ln w="9525">
              <a:solidFill>
                <a:srgbClr val="000000"/>
              </a:solidFill>
              <a:round/>
              <a:headEnd/>
              <a:tailEnd/>
            </a:ln>
          </p:spPr>
          <p:txBody>
            <a:bodyPr/>
            <a:lstStyle/>
            <a:p>
              <a:endParaRPr lang="en-US"/>
            </a:p>
          </p:txBody>
        </p:sp>
        <p:sp>
          <p:nvSpPr>
            <p:cNvPr id="71695" name="Oval 64"/>
            <p:cNvSpPr>
              <a:spLocks noChangeAspect="1" noChangeArrowheads="1"/>
            </p:cNvSpPr>
            <p:nvPr/>
          </p:nvSpPr>
          <p:spPr bwMode="auto">
            <a:xfrm>
              <a:off x="7185" y="5210"/>
              <a:ext cx="1971" cy="1433"/>
            </a:xfrm>
            <a:prstGeom prst="ellipse">
              <a:avLst/>
            </a:prstGeom>
            <a:solidFill>
              <a:srgbClr val="FFFFFF"/>
            </a:solidFill>
            <a:ln w="9525">
              <a:solidFill>
                <a:srgbClr val="000000"/>
              </a:solidFill>
              <a:round/>
              <a:headEnd/>
              <a:tailEnd/>
            </a:ln>
          </p:spPr>
          <p:txBody>
            <a:bodyPr/>
            <a:lstStyle/>
            <a:p>
              <a:pPr algn="ctr">
                <a:spcAft>
                  <a:spcPts val="1000"/>
                </a:spcAft>
              </a:pPr>
              <a:r>
                <a:rPr lang="en-US" sz="900">
                  <a:latin typeface="Calibri" pitchFamily="34" charset="0"/>
                </a:rPr>
                <a:t>Checkpoint </a:t>
              </a:r>
              <a:br>
                <a:rPr lang="en-US" sz="900">
                  <a:latin typeface="Calibri" pitchFamily="34" charset="0"/>
                </a:rPr>
              </a:br>
              <a:r>
                <a:rPr lang="en-US" sz="900">
                  <a:latin typeface="Calibri" pitchFamily="34" charset="0"/>
                </a:rPr>
                <a:t>Manager</a:t>
              </a:r>
              <a:endParaRPr lang="en-US"/>
            </a:p>
          </p:txBody>
        </p:sp>
        <p:sp>
          <p:nvSpPr>
            <p:cNvPr id="71696" name="Oval 65"/>
            <p:cNvSpPr>
              <a:spLocks noChangeAspect="1" noChangeArrowheads="1"/>
            </p:cNvSpPr>
            <p:nvPr/>
          </p:nvSpPr>
          <p:spPr bwMode="auto">
            <a:xfrm>
              <a:off x="3424" y="5336"/>
              <a:ext cx="1969" cy="1521"/>
            </a:xfrm>
            <a:prstGeom prst="ellipse">
              <a:avLst/>
            </a:prstGeom>
            <a:solidFill>
              <a:srgbClr val="FFFFFF"/>
            </a:solidFill>
            <a:ln w="9525">
              <a:solidFill>
                <a:srgbClr val="000000"/>
              </a:solidFill>
              <a:round/>
              <a:headEnd/>
              <a:tailEnd/>
            </a:ln>
          </p:spPr>
          <p:txBody>
            <a:bodyPr/>
            <a:lstStyle/>
            <a:p>
              <a:pPr algn="ctr">
                <a:spcAft>
                  <a:spcPts val="1000"/>
                </a:spcAft>
              </a:pPr>
              <a:r>
                <a:rPr lang="en-US" sz="900">
                  <a:latin typeface="Calibri" pitchFamily="34" charset="0"/>
                </a:rPr>
                <a:t>Event Log </a:t>
              </a:r>
              <a:br>
                <a:rPr lang="en-US" sz="900">
                  <a:latin typeface="Calibri" pitchFamily="34" charset="0"/>
                </a:rPr>
              </a:br>
              <a:r>
                <a:rPr lang="en-US" sz="900">
                  <a:latin typeface="Calibri" pitchFamily="34" charset="0"/>
                </a:rPr>
                <a:t>Replication </a:t>
              </a:r>
              <a:br>
                <a:rPr lang="en-US" sz="900">
                  <a:latin typeface="Calibri" pitchFamily="34" charset="0"/>
                </a:rPr>
              </a:br>
              <a:r>
                <a:rPr lang="en-US" sz="900">
                  <a:latin typeface="Calibri" pitchFamily="34" charset="0"/>
                </a:rPr>
                <a:t>Manager</a:t>
              </a:r>
              <a:endParaRPr lang="en-US"/>
            </a:p>
          </p:txBody>
        </p:sp>
        <p:sp>
          <p:nvSpPr>
            <p:cNvPr id="71697" name="Oval 66"/>
            <p:cNvSpPr>
              <a:spLocks noChangeAspect="1" noChangeArrowheads="1"/>
            </p:cNvSpPr>
            <p:nvPr/>
          </p:nvSpPr>
          <p:spPr bwMode="auto">
            <a:xfrm>
              <a:off x="3423" y="9009"/>
              <a:ext cx="1613" cy="1075"/>
            </a:xfrm>
            <a:prstGeom prst="ellipse">
              <a:avLst/>
            </a:prstGeom>
            <a:solidFill>
              <a:srgbClr val="FFFFFF"/>
            </a:solidFill>
            <a:ln w="9525">
              <a:solidFill>
                <a:srgbClr val="000000"/>
              </a:solidFill>
              <a:round/>
              <a:headEnd/>
              <a:tailEnd/>
            </a:ln>
          </p:spPr>
          <p:txBody>
            <a:bodyPr/>
            <a:lstStyle/>
            <a:p>
              <a:endParaRPr lang="en-US"/>
            </a:p>
          </p:txBody>
        </p:sp>
        <p:sp>
          <p:nvSpPr>
            <p:cNvPr id="71698" name="Oval 67"/>
            <p:cNvSpPr>
              <a:spLocks noChangeAspect="1" noChangeArrowheads="1"/>
            </p:cNvSpPr>
            <p:nvPr/>
          </p:nvSpPr>
          <p:spPr bwMode="auto">
            <a:xfrm>
              <a:off x="2707" y="8788"/>
              <a:ext cx="1612" cy="1316"/>
            </a:xfrm>
            <a:prstGeom prst="ellipse">
              <a:avLst/>
            </a:prstGeom>
            <a:solidFill>
              <a:srgbClr val="FFFFFF"/>
            </a:solidFill>
            <a:ln w="9525">
              <a:solidFill>
                <a:srgbClr val="000000"/>
              </a:solidFill>
              <a:round/>
              <a:headEnd/>
              <a:tailEnd/>
            </a:ln>
          </p:spPr>
          <p:txBody>
            <a:bodyPr/>
            <a:lstStyle/>
            <a:p>
              <a:pPr algn="ctr">
                <a:spcAft>
                  <a:spcPts val="1000"/>
                </a:spcAft>
              </a:pPr>
              <a:r>
                <a:rPr lang="en-US" sz="900">
                  <a:latin typeface="Calibri" pitchFamily="34" charset="0"/>
                </a:rPr>
                <a:t>Resource Monitors…</a:t>
              </a:r>
              <a:endParaRPr lang="en-US"/>
            </a:p>
          </p:txBody>
        </p:sp>
        <p:sp>
          <p:nvSpPr>
            <p:cNvPr id="71699" name="Line 68"/>
            <p:cNvSpPr>
              <a:spLocks noChangeAspect="1" noChangeShapeType="1"/>
            </p:cNvSpPr>
            <p:nvPr/>
          </p:nvSpPr>
          <p:spPr bwMode="auto">
            <a:xfrm>
              <a:off x="4140" y="8471"/>
              <a:ext cx="0" cy="717"/>
            </a:xfrm>
            <a:prstGeom prst="line">
              <a:avLst/>
            </a:prstGeom>
            <a:noFill/>
            <a:ln w="9525">
              <a:solidFill>
                <a:srgbClr val="000000"/>
              </a:solidFill>
              <a:round/>
              <a:headEnd/>
              <a:tailEnd type="triangle" w="med" len="med"/>
            </a:ln>
          </p:spPr>
          <p:txBody>
            <a:bodyPr/>
            <a:lstStyle/>
            <a:p>
              <a:endParaRPr lang="en-GB"/>
            </a:p>
          </p:txBody>
        </p:sp>
        <p:sp>
          <p:nvSpPr>
            <p:cNvPr id="71700" name="Line 69"/>
            <p:cNvSpPr>
              <a:spLocks noChangeAspect="1" noChangeShapeType="1"/>
            </p:cNvSpPr>
            <p:nvPr/>
          </p:nvSpPr>
          <p:spPr bwMode="auto">
            <a:xfrm flipH="1">
              <a:off x="3602" y="8413"/>
              <a:ext cx="359" cy="716"/>
            </a:xfrm>
            <a:prstGeom prst="line">
              <a:avLst/>
            </a:prstGeom>
            <a:noFill/>
            <a:ln w="9525">
              <a:solidFill>
                <a:srgbClr val="000000"/>
              </a:solidFill>
              <a:round/>
              <a:headEnd/>
              <a:tailEnd type="triangle" w="med" len="med"/>
            </a:ln>
          </p:spPr>
          <p:txBody>
            <a:bodyPr/>
            <a:lstStyle/>
            <a:p>
              <a:endParaRPr lang="en-GB"/>
            </a:p>
          </p:txBody>
        </p:sp>
        <p:sp>
          <p:nvSpPr>
            <p:cNvPr id="71701" name="Line 70"/>
            <p:cNvSpPr>
              <a:spLocks noChangeAspect="1" noChangeShapeType="1"/>
            </p:cNvSpPr>
            <p:nvPr/>
          </p:nvSpPr>
          <p:spPr bwMode="auto">
            <a:xfrm>
              <a:off x="4498" y="8413"/>
              <a:ext cx="179" cy="716"/>
            </a:xfrm>
            <a:prstGeom prst="line">
              <a:avLst/>
            </a:prstGeom>
            <a:noFill/>
            <a:ln w="9525">
              <a:solidFill>
                <a:srgbClr val="000000"/>
              </a:solidFill>
              <a:round/>
              <a:headEnd/>
              <a:tailEnd type="triangle" w="med" len="med"/>
            </a:ln>
          </p:spPr>
          <p:txBody>
            <a:bodyPr/>
            <a:lstStyle/>
            <a:p>
              <a:endParaRPr lang="en-GB"/>
            </a:p>
          </p:txBody>
        </p:sp>
        <p:sp>
          <p:nvSpPr>
            <p:cNvPr id="71702" name="Rectangle 71"/>
            <p:cNvSpPr>
              <a:spLocks noChangeAspect="1" noChangeArrowheads="1"/>
            </p:cNvSpPr>
            <p:nvPr/>
          </p:nvSpPr>
          <p:spPr bwMode="auto">
            <a:xfrm>
              <a:off x="3961" y="3777"/>
              <a:ext cx="4657" cy="537"/>
            </a:xfrm>
            <a:prstGeom prst="rect">
              <a:avLst/>
            </a:prstGeom>
            <a:solidFill>
              <a:srgbClr val="FFFFFF"/>
            </a:solidFill>
            <a:ln w="9525">
              <a:solidFill>
                <a:srgbClr val="000000"/>
              </a:solidFill>
              <a:miter lim="800000"/>
              <a:headEnd/>
              <a:tailEnd/>
            </a:ln>
          </p:spPr>
          <p:txBody>
            <a:bodyPr/>
            <a:lstStyle/>
            <a:p>
              <a:pPr algn="ctr">
                <a:spcAft>
                  <a:spcPts val="1000"/>
                </a:spcAft>
              </a:pPr>
              <a:r>
                <a:rPr lang="en-US" sz="1100">
                  <a:latin typeface="Calibri" pitchFamily="34" charset="0"/>
                </a:rPr>
                <a:t>Cluster API</a:t>
              </a:r>
              <a:endParaRPr lang="en-US"/>
            </a:p>
          </p:txBody>
        </p:sp>
        <p:sp>
          <p:nvSpPr>
            <p:cNvPr id="71703" name="Rectangle 72"/>
            <p:cNvSpPr>
              <a:spLocks noChangeAspect="1" noChangeArrowheads="1"/>
            </p:cNvSpPr>
            <p:nvPr/>
          </p:nvSpPr>
          <p:spPr bwMode="auto">
            <a:xfrm>
              <a:off x="3423" y="10321"/>
              <a:ext cx="1433" cy="717"/>
            </a:xfrm>
            <a:prstGeom prst="rect">
              <a:avLst/>
            </a:prstGeom>
            <a:solidFill>
              <a:srgbClr val="FFFFFF"/>
            </a:solidFill>
            <a:ln w="9525">
              <a:solidFill>
                <a:srgbClr val="000000"/>
              </a:solidFill>
              <a:miter lim="800000"/>
              <a:headEnd/>
              <a:tailEnd/>
            </a:ln>
          </p:spPr>
          <p:txBody>
            <a:bodyPr/>
            <a:lstStyle/>
            <a:p>
              <a:endParaRPr lang="en-US"/>
            </a:p>
          </p:txBody>
        </p:sp>
        <p:sp>
          <p:nvSpPr>
            <p:cNvPr id="71704" name="Rectangle 73"/>
            <p:cNvSpPr>
              <a:spLocks noChangeAspect="1" noChangeArrowheads="1"/>
            </p:cNvSpPr>
            <p:nvPr/>
          </p:nvSpPr>
          <p:spPr bwMode="auto">
            <a:xfrm>
              <a:off x="2707" y="10142"/>
              <a:ext cx="1433" cy="717"/>
            </a:xfrm>
            <a:prstGeom prst="rect">
              <a:avLst/>
            </a:prstGeom>
            <a:solidFill>
              <a:srgbClr val="FFFFFF"/>
            </a:solidFill>
            <a:ln w="9525">
              <a:solidFill>
                <a:srgbClr val="000000"/>
              </a:solidFill>
              <a:miter lim="800000"/>
              <a:headEnd/>
              <a:tailEnd/>
            </a:ln>
          </p:spPr>
          <p:txBody>
            <a:bodyPr/>
            <a:lstStyle/>
            <a:p>
              <a:pPr algn="ctr">
                <a:spcAft>
                  <a:spcPts val="1000"/>
                </a:spcAft>
              </a:pPr>
              <a:r>
                <a:rPr lang="en-US" sz="900">
                  <a:latin typeface="Calibri" pitchFamily="34" charset="0"/>
                </a:rPr>
                <a:t>Resource DLLs</a:t>
              </a:r>
              <a:r>
                <a:rPr lang="en-US" sz="1100">
                  <a:latin typeface="Calibri" pitchFamily="34" charset="0"/>
                </a:rPr>
                <a:t>…</a:t>
              </a:r>
              <a:endParaRPr lang="en-US"/>
            </a:p>
          </p:txBody>
        </p:sp>
        <p:sp>
          <p:nvSpPr>
            <p:cNvPr id="71705" name="Line 74"/>
            <p:cNvSpPr>
              <a:spLocks noChangeAspect="1" noChangeShapeType="1"/>
            </p:cNvSpPr>
            <p:nvPr/>
          </p:nvSpPr>
          <p:spPr bwMode="auto">
            <a:xfrm flipV="1">
              <a:off x="1811" y="3956"/>
              <a:ext cx="0" cy="7344"/>
            </a:xfrm>
            <a:prstGeom prst="line">
              <a:avLst/>
            </a:prstGeom>
            <a:noFill/>
            <a:ln w="9525">
              <a:solidFill>
                <a:srgbClr val="000000"/>
              </a:solidFill>
              <a:round/>
              <a:headEnd/>
              <a:tailEnd/>
            </a:ln>
          </p:spPr>
          <p:txBody>
            <a:bodyPr/>
            <a:lstStyle/>
            <a:p>
              <a:endParaRPr lang="en-GB"/>
            </a:p>
          </p:txBody>
        </p:sp>
        <p:sp>
          <p:nvSpPr>
            <p:cNvPr id="71706" name="Line 75"/>
            <p:cNvSpPr>
              <a:spLocks noChangeAspect="1" noChangeShapeType="1"/>
            </p:cNvSpPr>
            <p:nvPr/>
          </p:nvSpPr>
          <p:spPr bwMode="auto">
            <a:xfrm>
              <a:off x="1811" y="3956"/>
              <a:ext cx="2150" cy="0"/>
            </a:xfrm>
            <a:prstGeom prst="line">
              <a:avLst/>
            </a:prstGeom>
            <a:noFill/>
            <a:ln w="9525">
              <a:solidFill>
                <a:srgbClr val="000000"/>
              </a:solidFill>
              <a:round/>
              <a:headEnd/>
              <a:tailEnd type="triangle" w="med" len="med"/>
            </a:ln>
          </p:spPr>
          <p:txBody>
            <a:bodyPr/>
            <a:lstStyle/>
            <a:p>
              <a:endParaRPr lang="en-GB"/>
            </a:p>
          </p:txBody>
        </p:sp>
        <p:sp>
          <p:nvSpPr>
            <p:cNvPr id="71707" name="Line 76"/>
            <p:cNvSpPr>
              <a:spLocks noChangeAspect="1" noChangeShapeType="1"/>
            </p:cNvSpPr>
            <p:nvPr/>
          </p:nvSpPr>
          <p:spPr bwMode="auto">
            <a:xfrm>
              <a:off x="1811" y="10500"/>
              <a:ext cx="896" cy="0"/>
            </a:xfrm>
            <a:prstGeom prst="line">
              <a:avLst/>
            </a:prstGeom>
            <a:noFill/>
            <a:ln w="9525">
              <a:solidFill>
                <a:srgbClr val="000000"/>
              </a:solidFill>
              <a:round/>
              <a:headEnd/>
              <a:tailEnd/>
            </a:ln>
          </p:spPr>
          <p:txBody>
            <a:bodyPr/>
            <a:lstStyle/>
            <a:p>
              <a:endParaRPr lang="en-GB"/>
            </a:p>
          </p:txBody>
        </p:sp>
        <p:sp>
          <p:nvSpPr>
            <p:cNvPr id="71708" name="Line 77"/>
            <p:cNvSpPr>
              <a:spLocks noChangeAspect="1" noChangeShapeType="1"/>
            </p:cNvSpPr>
            <p:nvPr/>
          </p:nvSpPr>
          <p:spPr bwMode="auto">
            <a:xfrm flipH="1">
              <a:off x="1811" y="9427"/>
              <a:ext cx="896" cy="0"/>
            </a:xfrm>
            <a:prstGeom prst="line">
              <a:avLst/>
            </a:prstGeom>
            <a:noFill/>
            <a:ln w="9525">
              <a:solidFill>
                <a:srgbClr val="000000"/>
              </a:solidFill>
              <a:round/>
              <a:headEnd/>
              <a:tailEnd type="triangle" w="med" len="med"/>
            </a:ln>
          </p:spPr>
          <p:txBody>
            <a:bodyPr/>
            <a:lstStyle/>
            <a:p>
              <a:endParaRPr lang="en-GB"/>
            </a:p>
          </p:txBody>
        </p:sp>
        <p:sp>
          <p:nvSpPr>
            <p:cNvPr id="71709" name="Line 78"/>
            <p:cNvSpPr>
              <a:spLocks noChangeAspect="1" noChangeShapeType="1"/>
            </p:cNvSpPr>
            <p:nvPr/>
          </p:nvSpPr>
          <p:spPr bwMode="auto">
            <a:xfrm>
              <a:off x="3423" y="9784"/>
              <a:ext cx="0" cy="358"/>
            </a:xfrm>
            <a:prstGeom prst="line">
              <a:avLst/>
            </a:prstGeom>
            <a:noFill/>
            <a:ln w="9525">
              <a:solidFill>
                <a:srgbClr val="000000"/>
              </a:solidFill>
              <a:round/>
              <a:headEnd/>
              <a:tailEnd type="triangle" w="med" len="med"/>
            </a:ln>
          </p:spPr>
          <p:txBody>
            <a:bodyPr/>
            <a:lstStyle/>
            <a:p>
              <a:endParaRPr lang="en-GB"/>
            </a:p>
          </p:txBody>
        </p:sp>
        <p:sp>
          <p:nvSpPr>
            <p:cNvPr id="71710" name="Line 79"/>
            <p:cNvSpPr>
              <a:spLocks noChangeAspect="1" noChangeShapeType="1"/>
            </p:cNvSpPr>
            <p:nvPr/>
          </p:nvSpPr>
          <p:spPr bwMode="auto">
            <a:xfrm>
              <a:off x="6290" y="4314"/>
              <a:ext cx="0" cy="538"/>
            </a:xfrm>
            <a:prstGeom prst="line">
              <a:avLst/>
            </a:prstGeom>
            <a:noFill/>
            <a:ln w="9525">
              <a:solidFill>
                <a:srgbClr val="000000"/>
              </a:solidFill>
              <a:round/>
              <a:headEnd/>
              <a:tailEnd type="triangle" w="med" len="med"/>
            </a:ln>
          </p:spPr>
          <p:txBody>
            <a:bodyPr/>
            <a:lstStyle/>
            <a:p>
              <a:endParaRPr lang="en-GB"/>
            </a:p>
          </p:txBody>
        </p:sp>
        <p:sp>
          <p:nvSpPr>
            <p:cNvPr id="71711" name="Line 80"/>
            <p:cNvSpPr>
              <a:spLocks noChangeAspect="1" noChangeShapeType="1"/>
            </p:cNvSpPr>
            <p:nvPr/>
          </p:nvSpPr>
          <p:spPr bwMode="auto">
            <a:xfrm>
              <a:off x="4140" y="9784"/>
              <a:ext cx="179" cy="537"/>
            </a:xfrm>
            <a:prstGeom prst="line">
              <a:avLst/>
            </a:prstGeom>
            <a:noFill/>
            <a:ln w="9525">
              <a:solidFill>
                <a:srgbClr val="000000"/>
              </a:solidFill>
              <a:round/>
              <a:headEnd/>
              <a:tailEnd type="triangle" w="med" len="med"/>
            </a:ln>
          </p:spPr>
          <p:txBody>
            <a:bodyPr/>
            <a:lstStyle/>
            <a:p>
              <a:endParaRPr lang="en-GB"/>
            </a:p>
          </p:txBody>
        </p:sp>
        <p:sp>
          <p:nvSpPr>
            <p:cNvPr id="71712" name="Line 81"/>
            <p:cNvSpPr>
              <a:spLocks noChangeAspect="1" noChangeShapeType="1"/>
            </p:cNvSpPr>
            <p:nvPr/>
          </p:nvSpPr>
          <p:spPr bwMode="auto">
            <a:xfrm>
              <a:off x="5036" y="9784"/>
              <a:ext cx="179" cy="716"/>
            </a:xfrm>
            <a:prstGeom prst="line">
              <a:avLst/>
            </a:prstGeom>
            <a:noFill/>
            <a:ln w="9525">
              <a:solidFill>
                <a:srgbClr val="000000"/>
              </a:solidFill>
              <a:round/>
              <a:headEnd/>
              <a:tailEnd type="triangle" w="med" len="med"/>
            </a:ln>
          </p:spPr>
          <p:txBody>
            <a:bodyPr/>
            <a:lstStyle/>
            <a:p>
              <a:endParaRPr lang="en-GB"/>
            </a:p>
          </p:txBody>
        </p:sp>
        <p:sp>
          <p:nvSpPr>
            <p:cNvPr id="71713" name="Line 82"/>
            <p:cNvSpPr>
              <a:spLocks noChangeAspect="1" noChangeShapeType="1"/>
            </p:cNvSpPr>
            <p:nvPr/>
          </p:nvSpPr>
          <p:spPr bwMode="auto">
            <a:xfrm>
              <a:off x="4677" y="7339"/>
              <a:ext cx="2867" cy="179"/>
            </a:xfrm>
            <a:prstGeom prst="line">
              <a:avLst/>
            </a:prstGeom>
            <a:noFill/>
            <a:ln w="9525">
              <a:solidFill>
                <a:srgbClr val="000000"/>
              </a:solidFill>
              <a:round/>
              <a:headEnd/>
              <a:tailEnd type="triangle" w="med" len="med"/>
            </a:ln>
          </p:spPr>
          <p:txBody>
            <a:bodyPr/>
            <a:lstStyle/>
            <a:p>
              <a:endParaRPr lang="en-GB"/>
            </a:p>
          </p:txBody>
        </p:sp>
        <p:sp>
          <p:nvSpPr>
            <p:cNvPr id="71714" name="Line 83"/>
            <p:cNvSpPr>
              <a:spLocks noChangeAspect="1" noChangeShapeType="1"/>
            </p:cNvSpPr>
            <p:nvPr/>
          </p:nvSpPr>
          <p:spPr bwMode="auto">
            <a:xfrm>
              <a:off x="6827" y="6165"/>
              <a:ext cx="896" cy="1254"/>
            </a:xfrm>
            <a:prstGeom prst="line">
              <a:avLst/>
            </a:prstGeom>
            <a:noFill/>
            <a:ln w="9525">
              <a:solidFill>
                <a:srgbClr val="000000"/>
              </a:solidFill>
              <a:round/>
              <a:headEnd/>
              <a:tailEnd type="triangle" w="med" len="med"/>
            </a:ln>
          </p:spPr>
          <p:txBody>
            <a:bodyPr/>
            <a:lstStyle/>
            <a:p>
              <a:endParaRPr lang="en-GB"/>
            </a:p>
          </p:txBody>
        </p:sp>
        <p:sp>
          <p:nvSpPr>
            <p:cNvPr id="71715" name="Line 84"/>
            <p:cNvSpPr>
              <a:spLocks noChangeAspect="1" noChangeShapeType="1"/>
            </p:cNvSpPr>
            <p:nvPr/>
          </p:nvSpPr>
          <p:spPr bwMode="auto">
            <a:xfrm>
              <a:off x="7902" y="6486"/>
              <a:ext cx="0" cy="754"/>
            </a:xfrm>
            <a:prstGeom prst="line">
              <a:avLst/>
            </a:prstGeom>
            <a:noFill/>
            <a:ln w="9525">
              <a:solidFill>
                <a:srgbClr val="000000"/>
              </a:solidFill>
              <a:round/>
              <a:headEnd/>
              <a:tailEnd type="triangle" w="med" len="med"/>
            </a:ln>
          </p:spPr>
          <p:txBody>
            <a:bodyPr/>
            <a:lstStyle/>
            <a:p>
              <a:endParaRPr lang="en-GB"/>
            </a:p>
          </p:txBody>
        </p:sp>
        <p:sp>
          <p:nvSpPr>
            <p:cNvPr id="71716" name="Line 85"/>
            <p:cNvSpPr>
              <a:spLocks noChangeAspect="1" noChangeShapeType="1"/>
            </p:cNvSpPr>
            <p:nvPr/>
          </p:nvSpPr>
          <p:spPr bwMode="auto">
            <a:xfrm flipV="1">
              <a:off x="8798" y="7160"/>
              <a:ext cx="358" cy="358"/>
            </a:xfrm>
            <a:prstGeom prst="line">
              <a:avLst/>
            </a:prstGeom>
            <a:noFill/>
            <a:ln w="9525">
              <a:solidFill>
                <a:srgbClr val="000000"/>
              </a:solidFill>
              <a:round/>
              <a:headEnd/>
              <a:tailEnd type="triangle" w="med" len="med"/>
            </a:ln>
          </p:spPr>
          <p:txBody>
            <a:bodyPr/>
            <a:lstStyle/>
            <a:p>
              <a:endParaRPr lang="en-GB"/>
            </a:p>
          </p:txBody>
        </p:sp>
        <p:sp>
          <p:nvSpPr>
            <p:cNvPr id="71717" name="Rectangle 86"/>
            <p:cNvSpPr>
              <a:spLocks noChangeAspect="1" noChangeArrowheads="1"/>
            </p:cNvSpPr>
            <p:nvPr/>
          </p:nvSpPr>
          <p:spPr bwMode="auto">
            <a:xfrm>
              <a:off x="8798" y="9247"/>
              <a:ext cx="1978" cy="717"/>
            </a:xfrm>
            <a:prstGeom prst="rect">
              <a:avLst/>
            </a:prstGeom>
            <a:solidFill>
              <a:srgbClr val="FFFFFF"/>
            </a:solidFill>
            <a:ln w="9525">
              <a:solidFill>
                <a:srgbClr val="000000"/>
              </a:solidFill>
              <a:miter lim="800000"/>
              <a:headEnd/>
              <a:tailEnd/>
            </a:ln>
          </p:spPr>
          <p:txBody>
            <a:bodyPr/>
            <a:lstStyle/>
            <a:p>
              <a:pPr algn="ctr">
                <a:spcAft>
                  <a:spcPts val="1000"/>
                </a:spcAft>
              </a:pPr>
              <a:r>
                <a:rPr lang="en-US" sz="900">
                  <a:latin typeface="Calibri" pitchFamily="34" charset="0"/>
                </a:rPr>
                <a:t>Windows Registry</a:t>
              </a:r>
              <a:endParaRPr lang="en-US"/>
            </a:p>
          </p:txBody>
        </p:sp>
        <p:sp>
          <p:nvSpPr>
            <p:cNvPr id="71718" name="Line 87"/>
            <p:cNvSpPr>
              <a:spLocks noChangeAspect="1" noChangeShapeType="1"/>
            </p:cNvSpPr>
            <p:nvPr/>
          </p:nvSpPr>
          <p:spPr bwMode="auto">
            <a:xfrm>
              <a:off x="6648" y="8592"/>
              <a:ext cx="365" cy="608"/>
            </a:xfrm>
            <a:prstGeom prst="line">
              <a:avLst/>
            </a:prstGeom>
            <a:noFill/>
            <a:ln w="9525">
              <a:solidFill>
                <a:srgbClr val="000000"/>
              </a:solidFill>
              <a:round/>
              <a:headEnd/>
              <a:tailEnd type="triangle" w="med" len="med"/>
            </a:ln>
          </p:spPr>
          <p:txBody>
            <a:bodyPr/>
            <a:lstStyle/>
            <a:p>
              <a:endParaRPr lang="en-GB"/>
            </a:p>
          </p:txBody>
        </p:sp>
        <p:sp>
          <p:nvSpPr>
            <p:cNvPr id="71719" name="Line 88"/>
            <p:cNvSpPr>
              <a:spLocks noChangeAspect="1" noChangeShapeType="1"/>
            </p:cNvSpPr>
            <p:nvPr/>
          </p:nvSpPr>
          <p:spPr bwMode="auto">
            <a:xfrm flipH="1">
              <a:off x="7640" y="8413"/>
              <a:ext cx="262" cy="787"/>
            </a:xfrm>
            <a:prstGeom prst="line">
              <a:avLst/>
            </a:prstGeom>
            <a:noFill/>
            <a:ln w="9525">
              <a:solidFill>
                <a:srgbClr val="000000"/>
              </a:solidFill>
              <a:round/>
              <a:headEnd/>
              <a:tailEnd type="triangle" w="med" len="med"/>
            </a:ln>
          </p:spPr>
          <p:txBody>
            <a:bodyPr/>
            <a:lstStyle/>
            <a:p>
              <a:endParaRPr lang="en-GB"/>
            </a:p>
          </p:txBody>
        </p:sp>
        <p:sp>
          <p:nvSpPr>
            <p:cNvPr id="71720" name="Line 89"/>
            <p:cNvSpPr>
              <a:spLocks noChangeAspect="1" noChangeShapeType="1"/>
            </p:cNvSpPr>
            <p:nvPr/>
          </p:nvSpPr>
          <p:spPr bwMode="auto">
            <a:xfrm>
              <a:off x="8618" y="8234"/>
              <a:ext cx="359" cy="1253"/>
            </a:xfrm>
            <a:prstGeom prst="line">
              <a:avLst/>
            </a:prstGeom>
            <a:noFill/>
            <a:ln w="9525">
              <a:solidFill>
                <a:srgbClr val="000000"/>
              </a:solidFill>
              <a:round/>
              <a:headEnd/>
              <a:tailEnd type="triangle" w="med" len="med"/>
            </a:ln>
          </p:spPr>
          <p:txBody>
            <a:bodyPr/>
            <a:lstStyle/>
            <a:p>
              <a:endParaRPr lang="en-GB"/>
            </a:p>
          </p:txBody>
        </p:sp>
        <p:sp>
          <p:nvSpPr>
            <p:cNvPr id="71721" name="Line 90"/>
            <p:cNvSpPr>
              <a:spLocks noChangeAspect="1" noChangeShapeType="1"/>
            </p:cNvSpPr>
            <p:nvPr/>
          </p:nvSpPr>
          <p:spPr bwMode="auto">
            <a:xfrm flipH="1">
              <a:off x="7006" y="8174"/>
              <a:ext cx="538" cy="180"/>
            </a:xfrm>
            <a:prstGeom prst="line">
              <a:avLst/>
            </a:prstGeom>
            <a:noFill/>
            <a:ln w="9525">
              <a:solidFill>
                <a:srgbClr val="000000"/>
              </a:solidFill>
              <a:round/>
              <a:headEnd/>
              <a:tailEnd type="triangle" w="med" len="med"/>
            </a:ln>
          </p:spPr>
          <p:txBody>
            <a:bodyPr/>
            <a:lstStyle/>
            <a:p>
              <a:endParaRPr lang="en-GB"/>
            </a:p>
          </p:txBody>
        </p:sp>
      </p:grpSp>
      <p:sp>
        <p:nvSpPr>
          <p:cNvPr id="81" name="Content Placeholder 2"/>
          <p:cNvSpPr txBox="1">
            <a:spLocks/>
          </p:cNvSpPr>
          <p:nvPr/>
        </p:nvSpPr>
        <p:spPr bwMode="auto">
          <a:xfrm>
            <a:off x="5857875" y="2143125"/>
            <a:ext cx="3000375" cy="280988"/>
          </a:xfrm>
          <a:prstGeom prst="rect">
            <a:avLst/>
          </a:prstGeom>
          <a:noFill/>
          <a:ln w="9525">
            <a:noFill/>
            <a:miter lim="800000"/>
            <a:headEnd/>
            <a:tailEnd/>
          </a:ln>
        </p:spPr>
        <p:txBody>
          <a:bodyPr/>
          <a:lstStyle/>
          <a:p>
            <a:pPr marL="273050" indent="-273050">
              <a:spcBef>
                <a:spcPts val="600"/>
              </a:spcBef>
              <a:buClr>
                <a:schemeClr val="accent1"/>
              </a:buClr>
              <a:buSzPct val="76000"/>
              <a:buFont typeface="Wingdings 3" pitchFamily="18" charset="2"/>
              <a:buChar char=""/>
              <a:defRPr/>
            </a:pPr>
            <a:r>
              <a:rPr lang="en-GB" sz="1400" b="1" i="1" dirty="0">
                <a:latin typeface="+mn-lt"/>
              </a:rPr>
              <a:t>Note:  </a:t>
            </a:r>
            <a:r>
              <a:rPr lang="en-GB" sz="1400" dirty="0">
                <a:latin typeface="+mn-lt"/>
              </a:rPr>
              <a:t>Cluster components perform monitoring, maintain consistency and smoothly transfer resources from one node to the next where failover is needed</a:t>
            </a:r>
            <a:endParaRPr lang="en-GB" sz="1400" b="1" i="1" dirty="0">
              <a:latin typeface="+mn-lt"/>
            </a:endParaRP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Content Placeholder 2"/>
          <p:cNvSpPr>
            <a:spLocks noGrp="1"/>
          </p:cNvSpPr>
          <p:nvPr>
            <p:ph sz="quarter" idx="1"/>
          </p:nvPr>
        </p:nvSpPr>
        <p:spPr>
          <a:xfrm>
            <a:off x="457200" y="1219200"/>
            <a:ext cx="8229600" cy="4937125"/>
          </a:xfrm>
        </p:spPr>
        <p:txBody>
          <a:bodyPr/>
          <a:lstStyle/>
          <a:p>
            <a:pPr eaLnBrk="1" hangingPunct="1"/>
            <a:r>
              <a:rPr lang="en-GB" sz="2000" smtClean="0"/>
              <a:t>The following cluster service components work closely together to ensure that nodes maintain a consistent view of the cluster (each node should be aware of each others states in the cluster.  </a:t>
            </a:r>
          </a:p>
          <a:p>
            <a:pPr eaLnBrk="1" hangingPunct="1">
              <a:buFont typeface="Wingdings 3" pitchFamily="18" charset="2"/>
              <a:buNone/>
            </a:pPr>
            <a:endParaRPr lang="en-GB" sz="2000" smtClean="0"/>
          </a:p>
          <a:p>
            <a:pPr eaLnBrk="1" hangingPunct="1"/>
            <a:r>
              <a:rPr lang="en-GB" sz="2000" smtClean="0"/>
              <a:t>Also exist to ensure that resource groups failover smoothly </a:t>
            </a:r>
          </a:p>
          <a:p>
            <a:pPr eaLnBrk="1" hangingPunct="1"/>
            <a:endParaRPr lang="en-GB" sz="2000" smtClean="0"/>
          </a:p>
          <a:p>
            <a:pPr eaLnBrk="1" hangingPunct="1"/>
            <a:endParaRPr lang="en-GB" sz="2000" b="1" smtClean="0"/>
          </a:p>
          <a:p>
            <a:pPr lvl="1" eaLnBrk="1" hangingPunct="1">
              <a:buFont typeface="Wingdings 3" pitchFamily="18" charset="2"/>
              <a:buNone/>
            </a:pPr>
            <a:endParaRPr lang="en-US" sz="1700" smtClean="0"/>
          </a:p>
        </p:txBody>
      </p:sp>
      <p:sp>
        <p:nvSpPr>
          <p:cNvPr id="72707" name="Title 1"/>
          <p:cNvSpPr>
            <a:spLocks/>
          </p:cNvSpPr>
          <p:nvPr/>
        </p:nvSpPr>
        <p:spPr bwMode="auto">
          <a:xfrm>
            <a:off x="500063" y="80963"/>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Server Cluster Architecture – </a:t>
            </a:r>
          </a:p>
          <a:p>
            <a:pPr algn="ctr"/>
            <a:r>
              <a:rPr lang="en-GB" sz="3200" b="1">
                <a:solidFill>
                  <a:schemeClr val="tx2"/>
                </a:solidFill>
                <a:latin typeface="Gill Sans MT" pitchFamily="34" charset="0"/>
                <a:cs typeface="Arial" pitchFamily="34" charset="0"/>
              </a:rPr>
              <a:t>The Cluster Service.</a:t>
            </a:r>
            <a:endParaRPr lang="en-US" sz="3200" b="1">
              <a:solidFill>
                <a:schemeClr val="tx2"/>
              </a:solidFill>
              <a:latin typeface="Gill Sans MT" pitchFamily="34" charset="0"/>
              <a:cs typeface="Arial" pitchFamily="34" charset="0"/>
            </a:endParaRP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Content Placeholder 2"/>
          <p:cNvSpPr>
            <a:spLocks noGrp="1"/>
          </p:cNvSpPr>
          <p:nvPr>
            <p:ph sz="quarter" idx="1"/>
          </p:nvPr>
        </p:nvSpPr>
        <p:spPr>
          <a:xfrm>
            <a:off x="357188" y="1071563"/>
            <a:ext cx="8229600" cy="4937125"/>
          </a:xfrm>
        </p:spPr>
        <p:txBody>
          <a:bodyPr/>
          <a:lstStyle/>
          <a:p>
            <a:pPr eaLnBrk="1" hangingPunct="1"/>
            <a:r>
              <a:rPr lang="en-GB" sz="2000" b="1" smtClean="0"/>
              <a:t>Node Manager –</a:t>
            </a:r>
            <a:r>
              <a:rPr lang="en-GB" sz="2000" smtClean="0"/>
              <a:t> </a:t>
            </a:r>
          </a:p>
          <a:p>
            <a:pPr lvl="1" eaLnBrk="1" hangingPunct="1"/>
            <a:r>
              <a:rPr lang="en-GB" sz="1700" smtClean="0"/>
              <a:t>Runs on every node in cluster</a:t>
            </a:r>
          </a:p>
          <a:p>
            <a:pPr lvl="1" eaLnBrk="1" hangingPunct="1"/>
            <a:r>
              <a:rPr lang="en-GB" sz="1700" b="1" i="1" smtClean="0"/>
              <a:t>Maintains local list of nodes </a:t>
            </a:r>
            <a:r>
              <a:rPr lang="en-GB" sz="1700" smtClean="0"/>
              <a:t>that belong to the cluster</a:t>
            </a:r>
          </a:p>
          <a:p>
            <a:pPr lvl="1" eaLnBrk="1" hangingPunct="1"/>
            <a:r>
              <a:rPr lang="en-GB" sz="1700" smtClean="0"/>
              <a:t>Sends ‘heartbeats’ to other node managers to detect node failures.</a:t>
            </a:r>
          </a:p>
          <a:p>
            <a:pPr lvl="1" eaLnBrk="1" hangingPunct="1"/>
            <a:r>
              <a:rPr lang="en-GB" sz="1700" smtClean="0"/>
              <a:t>Regular communications between nodes ensures that all nodes in the cluster have an identical record of functional nodes. </a:t>
            </a:r>
          </a:p>
          <a:p>
            <a:pPr lvl="1" eaLnBrk="1" hangingPunct="1"/>
            <a:r>
              <a:rPr lang="en-GB" sz="1700" smtClean="0"/>
              <a:t>If node detects communication failure with another it sends a multicast message to all nodes in the cluster.</a:t>
            </a:r>
          </a:p>
          <a:p>
            <a:pPr lvl="1" eaLnBrk="1" hangingPunct="1"/>
            <a:r>
              <a:rPr lang="en-GB" sz="1700" smtClean="0"/>
              <a:t>All members verify their view of the cluster as a result of this.</a:t>
            </a:r>
          </a:p>
          <a:p>
            <a:pPr lvl="1" eaLnBrk="1" hangingPunct="1"/>
            <a:r>
              <a:rPr lang="en-GB" sz="1700" smtClean="0"/>
              <a:t>This is Known as a </a:t>
            </a:r>
            <a:r>
              <a:rPr lang="en-GB" sz="1700" b="1" smtClean="0"/>
              <a:t>‘Regroup’ </a:t>
            </a:r>
            <a:r>
              <a:rPr lang="en-GB" sz="1700" smtClean="0"/>
              <a:t>event</a:t>
            </a:r>
          </a:p>
          <a:p>
            <a:pPr lvl="1" eaLnBrk="1" hangingPunct="1"/>
            <a:r>
              <a:rPr lang="en-GB" sz="1700" smtClean="0"/>
              <a:t>Cluster service suspends write operations to disk devices common to all nodes in cluster until membership has stabilised.</a:t>
            </a:r>
          </a:p>
          <a:p>
            <a:pPr lvl="1" eaLnBrk="1" hangingPunct="1"/>
            <a:endParaRPr lang="en-GB" sz="1700" smtClean="0"/>
          </a:p>
          <a:p>
            <a:pPr eaLnBrk="1" hangingPunct="1"/>
            <a:endParaRPr lang="en-US" sz="2000" smtClean="0"/>
          </a:p>
        </p:txBody>
      </p:sp>
      <p:sp>
        <p:nvSpPr>
          <p:cNvPr id="73731" name="Title 1"/>
          <p:cNvSpPr>
            <a:spLocks/>
          </p:cNvSpPr>
          <p:nvPr/>
        </p:nvSpPr>
        <p:spPr bwMode="auto">
          <a:xfrm>
            <a:off x="500063" y="80963"/>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Server Cluster Architecture – </a:t>
            </a:r>
          </a:p>
          <a:p>
            <a:pPr algn="ctr"/>
            <a:r>
              <a:rPr lang="en-GB" sz="3200" b="1">
                <a:solidFill>
                  <a:schemeClr val="tx2"/>
                </a:solidFill>
                <a:latin typeface="Gill Sans MT" pitchFamily="34" charset="0"/>
                <a:cs typeface="Arial" pitchFamily="34" charset="0"/>
              </a:rPr>
              <a:t>The Cluster Service.</a:t>
            </a:r>
            <a:endParaRPr lang="en-US" sz="3200" b="1">
              <a:solidFill>
                <a:schemeClr val="tx2"/>
              </a:solidFill>
              <a:latin typeface="Gill Sans MT" pitchFamily="34" charset="0"/>
              <a:cs typeface="Arial" pitchFamily="34" charset="0"/>
            </a:endParaRP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Content Placeholder 2"/>
          <p:cNvSpPr>
            <a:spLocks noGrp="1"/>
          </p:cNvSpPr>
          <p:nvPr>
            <p:ph sz="quarter" idx="1"/>
          </p:nvPr>
        </p:nvSpPr>
        <p:spPr>
          <a:xfrm>
            <a:off x="142875" y="1214438"/>
            <a:ext cx="8229600" cy="4937125"/>
          </a:xfrm>
        </p:spPr>
        <p:txBody>
          <a:bodyPr/>
          <a:lstStyle/>
          <a:p>
            <a:pPr lvl="1" eaLnBrk="1" hangingPunct="1"/>
            <a:r>
              <a:rPr lang="en-GB" sz="1700" b="1" smtClean="0"/>
              <a:t>Node Failure - </a:t>
            </a:r>
            <a:r>
              <a:rPr lang="en-GB" sz="1700" smtClean="0"/>
              <a:t>If node is not responding its active resources are failed over to another active node.</a:t>
            </a:r>
          </a:p>
          <a:p>
            <a:pPr lvl="1" eaLnBrk="1" hangingPunct="1"/>
            <a:r>
              <a:rPr lang="en-GB" sz="1700" b="1" smtClean="0"/>
              <a:t>Failover Node Selection </a:t>
            </a:r>
            <a:r>
              <a:rPr lang="en-GB" sz="1700" smtClean="0"/>
              <a:t>– Node Manager first identifies the node on which a resource prefers to run and possible owners that may own individual resources.</a:t>
            </a:r>
          </a:p>
          <a:p>
            <a:pPr lvl="1" eaLnBrk="1" hangingPunct="1"/>
            <a:r>
              <a:rPr lang="en-GB" sz="1700" smtClean="0"/>
              <a:t>In a 2 node cluster; the resource groups are moved to the surviving node</a:t>
            </a:r>
          </a:p>
          <a:p>
            <a:pPr lvl="1" eaLnBrk="1" hangingPunct="1"/>
            <a:r>
              <a:rPr lang="en-GB" sz="1700" smtClean="0"/>
              <a:t>In clusters with 3 or more nodes; Node Manager selectively distributes Resource Groups among surviving nodes.</a:t>
            </a:r>
          </a:p>
          <a:p>
            <a:pPr lvl="1" eaLnBrk="1" hangingPunct="1"/>
            <a:r>
              <a:rPr lang="en-GB" sz="1700" smtClean="0"/>
              <a:t>Node Manager works closely with </a:t>
            </a:r>
            <a:r>
              <a:rPr lang="en-GB" sz="1700" b="1" smtClean="0"/>
              <a:t>Database manager </a:t>
            </a:r>
            <a:r>
              <a:rPr lang="en-GB" sz="1700" smtClean="0"/>
              <a:t>to determine which nodes exist in the cluster.</a:t>
            </a:r>
          </a:p>
          <a:p>
            <a:pPr lvl="1" eaLnBrk="1" hangingPunct="1"/>
            <a:r>
              <a:rPr lang="en-GB" sz="1700" smtClean="0"/>
              <a:t>Uses information in the cluster configuration database to determine which nodes have been added or evicted from the cluster.</a:t>
            </a:r>
          </a:p>
          <a:p>
            <a:pPr lvl="2" eaLnBrk="1" hangingPunct="1"/>
            <a:r>
              <a:rPr lang="en-GB" sz="1400" smtClean="0"/>
              <a:t>Acts as a Gatekeeper; Node Manager of the node that wishes to join a Cluster establishes authenticated communications between itself and the node manager components on each of the other currently active nodes. </a:t>
            </a:r>
          </a:p>
          <a:p>
            <a:pPr lvl="1" eaLnBrk="1" hangingPunct="1"/>
            <a:endParaRPr lang="en-US" sz="2000" smtClean="0"/>
          </a:p>
        </p:txBody>
      </p:sp>
      <p:sp>
        <p:nvSpPr>
          <p:cNvPr id="74755" name="Title 1"/>
          <p:cNvSpPr>
            <a:spLocks/>
          </p:cNvSpPr>
          <p:nvPr/>
        </p:nvSpPr>
        <p:spPr bwMode="auto">
          <a:xfrm>
            <a:off x="500063" y="80963"/>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Server Cluster Architecture – </a:t>
            </a:r>
          </a:p>
          <a:p>
            <a:pPr algn="ctr"/>
            <a:r>
              <a:rPr lang="en-GB" sz="3200" b="1">
                <a:solidFill>
                  <a:schemeClr val="tx2"/>
                </a:solidFill>
                <a:latin typeface="Gill Sans MT" pitchFamily="34" charset="0"/>
                <a:cs typeface="Arial" pitchFamily="34" charset="0"/>
              </a:rPr>
              <a:t>The Cluster Service.</a:t>
            </a:r>
            <a:endParaRPr lang="en-US" sz="3200" b="1">
              <a:solidFill>
                <a:schemeClr val="tx2"/>
              </a:solidFill>
              <a:latin typeface="Gill Sans MT" pitchFamily="34" charset="0"/>
              <a:cs typeface="Arial" pitchFamily="34" charset="0"/>
            </a:endParaRP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Content Placeholder 2"/>
          <p:cNvSpPr>
            <a:spLocks noGrp="1"/>
          </p:cNvSpPr>
          <p:nvPr>
            <p:ph sz="quarter" idx="1"/>
          </p:nvPr>
        </p:nvSpPr>
        <p:spPr>
          <a:xfrm>
            <a:off x="457200" y="1219200"/>
            <a:ext cx="8229600" cy="4937125"/>
          </a:xfrm>
        </p:spPr>
        <p:txBody>
          <a:bodyPr/>
          <a:lstStyle/>
          <a:p>
            <a:pPr eaLnBrk="1" hangingPunct="1"/>
            <a:r>
              <a:rPr lang="en-GB" sz="2000" b="1" smtClean="0"/>
              <a:t>Database Manager </a:t>
            </a:r>
          </a:p>
          <a:p>
            <a:pPr lvl="1" eaLnBrk="1" hangingPunct="1"/>
            <a:r>
              <a:rPr lang="en-GB" sz="1800" smtClean="0"/>
              <a:t>Runs locally on each node for the purpose of maintaining cluster configuration database.</a:t>
            </a:r>
          </a:p>
          <a:p>
            <a:pPr lvl="1" eaLnBrk="1" hangingPunct="1"/>
            <a:r>
              <a:rPr lang="en-GB" sz="1800" smtClean="0"/>
              <a:t>Cluster configuration database  -  information about physical &amp; logical items in the cluster (e.g.  Cluster nodes, node membership, resource groups, resource types and descriptions of resources like disks and IP addresses).</a:t>
            </a:r>
          </a:p>
          <a:p>
            <a:pPr eaLnBrk="1" hangingPunct="1"/>
            <a:r>
              <a:rPr lang="en-GB" sz="1800" smtClean="0"/>
              <a:t>Database manager on each node uses Global Update Manager to replicate all changes to cluster configuration database to other nodes.</a:t>
            </a:r>
          </a:p>
          <a:p>
            <a:pPr eaLnBrk="1" hangingPunct="1"/>
            <a:endParaRPr lang="en-GB" sz="1800" smtClean="0"/>
          </a:p>
          <a:p>
            <a:pPr eaLnBrk="1" hangingPunct="1"/>
            <a:r>
              <a:rPr lang="en-GB" sz="1800" smtClean="0"/>
              <a:t>Uses one phase commits to maintain the consistency of the database.</a:t>
            </a:r>
          </a:p>
          <a:p>
            <a:pPr eaLnBrk="1" hangingPunct="1"/>
            <a:endParaRPr lang="en-GB" sz="1800" smtClean="0"/>
          </a:p>
          <a:p>
            <a:pPr eaLnBrk="1" hangingPunct="1"/>
            <a:r>
              <a:rPr lang="en-GB" sz="1800" smtClean="0"/>
              <a:t>Provides an interface for communications with Failover Manager, Node Manager and Checkpoint Manager.</a:t>
            </a:r>
          </a:p>
          <a:p>
            <a:pPr lvl="1" eaLnBrk="1" hangingPunct="1">
              <a:buFont typeface="Wingdings 3" pitchFamily="18" charset="2"/>
              <a:buNone/>
            </a:pPr>
            <a:r>
              <a:rPr lang="en-GB" sz="1800" smtClean="0"/>
              <a:t>  </a:t>
            </a:r>
            <a:endParaRPr lang="en-US" sz="1800" smtClean="0"/>
          </a:p>
        </p:txBody>
      </p:sp>
      <p:sp>
        <p:nvSpPr>
          <p:cNvPr id="75779" name="Title 1"/>
          <p:cNvSpPr>
            <a:spLocks/>
          </p:cNvSpPr>
          <p:nvPr/>
        </p:nvSpPr>
        <p:spPr bwMode="auto">
          <a:xfrm>
            <a:off x="500063" y="80963"/>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Server Cluster Architecture – </a:t>
            </a:r>
          </a:p>
          <a:p>
            <a:pPr algn="ctr"/>
            <a:r>
              <a:rPr lang="en-GB" sz="3200" b="1">
                <a:solidFill>
                  <a:schemeClr val="tx2"/>
                </a:solidFill>
                <a:latin typeface="Gill Sans MT" pitchFamily="34" charset="0"/>
                <a:cs typeface="Arial" pitchFamily="34" charset="0"/>
              </a:rPr>
              <a:t>The Cluster Service.</a:t>
            </a:r>
            <a:endParaRPr lang="en-US" sz="3200" b="1">
              <a:solidFill>
                <a:schemeClr val="tx2"/>
              </a:solidFill>
              <a:latin typeface="Gill Sans MT" pitchFamily="34" charset="0"/>
              <a:cs typeface="Arial" pitchFamily="34" charset="0"/>
            </a:endParaRPr>
          </a:p>
        </p:txBody>
      </p:sp>
      <p:sp>
        <p:nvSpPr>
          <p:cNvPr id="75780" name="Content Placeholder 2"/>
          <p:cNvSpPr txBox="1">
            <a:spLocks/>
          </p:cNvSpPr>
          <p:nvPr/>
        </p:nvSpPr>
        <p:spPr bwMode="auto">
          <a:xfrm>
            <a:off x="457200" y="1600200"/>
            <a:ext cx="8229600" cy="4525963"/>
          </a:xfrm>
          <a:prstGeom prst="rect">
            <a:avLst/>
          </a:prstGeom>
          <a:noFill/>
          <a:ln w="9525">
            <a:noFill/>
            <a:miter lim="800000"/>
            <a:headEnd/>
            <a:tailEnd/>
          </a:ln>
        </p:spPr>
        <p:txBody>
          <a:bodyPr/>
          <a:lstStyle/>
          <a:p>
            <a:pPr marL="273050" indent="-273050">
              <a:spcBef>
                <a:spcPts val="600"/>
              </a:spcBef>
              <a:buClr>
                <a:schemeClr val="accent1"/>
              </a:buClr>
              <a:buSzPct val="76000"/>
              <a:buFont typeface="Wingdings 3" pitchFamily="18" charset="2"/>
              <a:buChar char=""/>
            </a:pPr>
            <a:endParaRPr lang="en-GB" sz="2000">
              <a:latin typeface="Gill Sans MT" pitchFamily="34" charset="0"/>
            </a:endParaRP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Content Placeholder 2"/>
          <p:cNvSpPr>
            <a:spLocks noGrp="1"/>
          </p:cNvSpPr>
          <p:nvPr>
            <p:ph sz="quarter" idx="1"/>
          </p:nvPr>
        </p:nvSpPr>
        <p:spPr>
          <a:xfrm>
            <a:off x="285750" y="1071563"/>
            <a:ext cx="8501063" cy="4937125"/>
          </a:xfrm>
        </p:spPr>
        <p:txBody>
          <a:bodyPr/>
          <a:lstStyle/>
          <a:p>
            <a:pPr eaLnBrk="1" hangingPunct="1"/>
            <a:r>
              <a:rPr lang="en-GB" sz="1800" smtClean="0"/>
              <a:t>Changes made to cluster entities are recorded in both the registry and in the quorum resource.   (Local node keeps a copy of cluster configuration database)</a:t>
            </a:r>
          </a:p>
          <a:p>
            <a:pPr eaLnBrk="1" hangingPunct="1"/>
            <a:endParaRPr lang="en-GB" sz="1800" smtClean="0"/>
          </a:p>
          <a:p>
            <a:pPr eaLnBrk="1" hangingPunct="1"/>
            <a:r>
              <a:rPr lang="en-GB" sz="1800" smtClean="0"/>
              <a:t>Local changes are copied to other nodes via the Global Update Manager</a:t>
            </a:r>
          </a:p>
          <a:p>
            <a:pPr eaLnBrk="1" hangingPunct="1"/>
            <a:endParaRPr lang="en-GB" sz="1800" smtClean="0"/>
          </a:p>
          <a:p>
            <a:pPr eaLnBrk="1" hangingPunct="1"/>
            <a:r>
              <a:rPr lang="en-GB" sz="1800" smtClean="0"/>
              <a:t>Log Manager writes changes to the Quorum Resource.</a:t>
            </a:r>
          </a:p>
          <a:p>
            <a:pPr eaLnBrk="1" hangingPunct="1"/>
            <a:endParaRPr lang="en-GB" sz="1800" smtClean="0"/>
          </a:p>
          <a:p>
            <a:pPr eaLnBrk="1" hangingPunct="1"/>
            <a:r>
              <a:rPr lang="en-GB" sz="1800" smtClean="0"/>
              <a:t>Cluster API – exposes the database functions to other resources and components.</a:t>
            </a:r>
          </a:p>
          <a:p>
            <a:pPr eaLnBrk="1" hangingPunct="1"/>
            <a:endParaRPr lang="en-GB" sz="1800" smtClean="0"/>
          </a:p>
          <a:p>
            <a:pPr eaLnBrk="1" hangingPunct="1"/>
            <a:r>
              <a:rPr lang="en-GB" sz="1800" smtClean="0"/>
              <a:t>Useful where custom resource DLLs need to save private properties to the cluster database.</a:t>
            </a:r>
          </a:p>
          <a:p>
            <a:pPr eaLnBrk="1" hangingPunct="1"/>
            <a:endParaRPr lang="en-GB" sz="1800" smtClean="0"/>
          </a:p>
          <a:p>
            <a:pPr eaLnBrk="1" hangingPunct="1"/>
            <a:r>
              <a:rPr lang="en-GB" sz="1800" smtClean="0"/>
              <a:t>Example of a private property is a property that applies to that resource type but not other resource types (such as a Subnet Mask property for an IP address).</a:t>
            </a:r>
          </a:p>
          <a:p>
            <a:pPr eaLnBrk="1" hangingPunct="1"/>
            <a:endParaRPr lang="en-US" sz="1800" smtClean="0"/>
          </a:p>
        </p:txBody>
      </p:sp>
      <p:sp>
        <p:nvSpPr>
          <p:cNvPr id="76803" name="Title 1"/>
          <p:cNvSpPr>
            <a:spLocks/>
          </p:cNvSpPr>
          <p:nvPr/>
        </p:nvSpPr>
        <p:spPr bwMode="auto">
          <a:xfrm>
            <a:off x="500063" y="80963"/>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Server Cluster Architecture – </a:t>
            </a:r>
          </a:p>
          <a:p>
            <a:pPr algn="ctr"/>
            <a:r>
              <a:rPr lang="en-GB" sz="3200" b="1">
                <a:solidFill>
                  <a:schemeClr val="tx2"/>
                </a:solidFill>
                <a:latin typeface="Gill Sans MT" pitchFamily="34" charset="0"/>
                <a:cs typeface="Arial" pitchFamily="34" charset="0"/>
              </a:rPr>
              <a:t>The Cluster Service.</a:t>
            </a:r>
            <a:endParaRPr lang="en-US" sz="3200" b="1">
              <a:solidFill>
                <a:schemeClr val="tx2"/>
              </a:solidFill>
              <a:latin typeface="Gill Sans MT" pitchFamily="34" charset="0"/>
              <a:cs typeface="Arial" pitchFamily="34" charset="0"/>
            </a:endParaRP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Content Placeholder 2"/>
          <p:cNvSpPr>
            <a:spLocks noGrp="1"/>
          </p:cNvSpPr>
          <p:nvPr>
            <p:ph sz="quarter" idx="1"/>
          </p:nvPr>
        </p:nvSpPr>
        <p:spPr>
          <a:xfrm>
            <a:off x="428625" y="1071563"/>
            <a:ext cx="8229600" cy="5013325"/>
          </a:xfrm>
        </p:spPr>
        <p:txBody>
          <a:bodyPr/>
          <a:lstStyle/>
          <a:p>
            <a:pPr eaLnBrk="1" hangingPunct="1"/>
            <a:r>
              <a:rPr lang="en-GB" sz="2000" b="1" smtClean="0"/>
              <a:t>Global Update Manager – </a:t>
            </a:r>
          </a:p>
          <a:p>
            <a:pPr lvl="1" eaLnBrk="1" hangingPunct="1"/>
            <a:r>
              <a:rPr lang="en-GB" sz="1700" smtClean="0"/>
              <a:t>Used by Node Manager, Database Manager and Failover Manager to replicate changes to the database across cluster nodes.</a:t>
            </a:r>
          </a:p>
          <a:p>
            <a:pPr lvl="1" eaLnBrk="1" hangingPunct="1"/>
            <a:r>
              <a:rPr lang="en-GB" sz="1700" smtClean="0"/>
              <a:t>Changes made atomically – either all healthy nodes are updated, or none are updated.</a:t>
            </a:r>
          </a:p>
          <a:p>
            <a:pPr lvl="1" eaLnBrk="1" hangingPunct="1"/>
            <a:r>
              <a:rPr lang="en-GB" sz="1700" smtClean="0"/>
              <a:t>Changes are made in serial fashion – in the exact order they have occurred.</a:t>
            </a:r>
          </a:p>
          <a:p>
            <a:pPr lvl="1" eaLnBrk="1" hangingPunct="1"/>
            <a:r>
              <a:rPr lang="en-GB" sz="1700" smtClean="0"/>
              <a:t>Updates initiated via a Cluster API call</a:t>
            </a:r>
          </a:p>
          <a:p>
            <a:pPr lvl="1" eaLnBrk="1" hangingPunct="1"/>
            <a:r>
              <a:rPr lang="en-GB" sz="1700" smtClean="0"/>
              <a:t>Once initiated another node is designated to monitor the update progress.</a:t>
            </a:r>
          </a:p>
          <a:p>
            <a:pPr lvl="1" eaLnBrk="1" hangingPunct="1"/>
            <a:r>
              <a:rPr lang="en-GB" sz="1700" smtClean="0"/>
              <a:t>If this designated node cannot make change locally it notifies the original node that initiated update.</a:t>
            </a:r>
          </a:p>
          <a:p>
            <a:pPr lvl="1" eaLnBrk="1" hangingPunct="1"/>
            <a:r>
              <a:rPr lang="en-GB" sz="1700" smtClean="0"/>
              <a:t>Changes are not made anywhere, unless operation is attempted again.</a:t>
            </a:r>
          </a:p>
          <a:p>
            <a:pPr lvl="1" eaLnBrk="1" hangingPunct="1"/>
            <a:r>
              <a:rPr lang="en-GB" sz="1700" smtClean="0"/>
              <a:t>If node assigned to monitor changes can make the update locally, but then cannot update any other node, this node is removed from the list of functional nodes and changes are made on available nodes.</a:t>
            </a:r>
          </a:p>
          <a:p>
            <a:pPr lvl="1" eaLnBrk="1" hangingPunct="1"/>
            <a:r>
              <a:rPr lang="en-GB" sz="1700" smtClean="0"/>
              <a:t>If this latter scenario is the case, quorum logging is enabled at the same time.</a:t>
            </a:r>
          </a:p>
          <a:p>
            <a:pPr lvl="1" eaLnBrk="1" hangingPunct="1"/>
            <a:r>
              <a:rPr lang="en-GB" sz="1700" smtClean="0"/>
              <a:t>This ensures that failed nodes receive all configuration changes, even if the original nodes are now unavailable</a:t>
            </a:r>
          </a:p>
          <a:p>
            <a:pPr eaLnBrk="1" hangingPunct="1"/>
            <a:endParaRPr lang="en-US" sz="1700" smtClean="0"/>
          </a:p>
        </p:txBody>
      </p:sp>
      <p:sp>
        <p:nvSpPr>
          <p:cNvPr id="77827" name="Title 1"/>
          <p:cNvSpPr>
            <a:spLocks/>
          </p:cNvSpPr>
          <p:nvPr/>
        </p:nvSpPr>
        <p:spPr bwMode="auto">
          <a:xfrm>
            <a:off x="500063" y="80963"/>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Server Cluster Architecture – </a:t>
            </a:r>
          </a:p>
          <a:p>
            <a:pPr algn="ctr"/>
            <a:r>
              <a:rPr lang="en-GB" sz="3200" b="1">
                <a:solidFill>
                  <a:schemeClr val="tx2"/>
                </a:solidFill>
                <a:latin typeface="Gill Sans MT" pitchFamily="34" charset="0"/>
                <a:cs typeface="Arial" pitchFamily="34" charset="0"/>
              </a:rPr>
              <a:t>The Cluster Service.</a:t>
            </a:r>
            <a:endParaRPr lang="en-US" sz="3200" b="1">
              <a:solidFill>
                <a:schemeClr val="tx2"/>
              </a:solidFill>
              <a:latin typeface="Gill Sans MT" pitchFamily="34" charset="0"/>
              <a:cs typeface="Arial" pitchFamily="34" charset="0"/>
            </a:endParaRPr>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itle 1"/>
          <p:cNvSpPr>
            <a:spLocks/>
          </p:cNvSpPr>
          <p:nvPr/>
        </p:nvSpPr>
        <p:spPr bwMode="auto">
          <a:xfrm>
            <a:off x="500063" y="80963"/>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Server Cluster Architecture – </a:t>
            </a:r>
          </a:p>
          <a:p>
            <a:pPr algn="ctr"/>
            <a:r>
              <a:rPr lang="en-GB" sz="3200" b="1">
                <a:solidFill>
                  <a:schemeClr val="tx2"/>
                </a:solidFill>
                <a:latin typeface="Gill Sans MT" pitchFamily="34" charset="0"/>
                <a:cs typeface="Arial" pitchFamily="34" charset="0"/>
              </a:rPr>
              <a:t>The Cluster Service.</a:t>
            </a:r>
            <a:endParaRPr lang="en-US" sz="3200" b="1">
              <a:solidFill>
                <a:schemeClr val="tx2"/>
              </a:solidFill>
              <a:latin typeface="Gill Sans MT" pitchFamily="34" charset="0"/>
              <a:cs typeface="Arial" pitchFamily="34" charset="0"/>
            </a:endParaRPr>
          </a:p>
        </p:txBody>
      </p:sp>
      <p:sp>
        <p:nvSpPr>
          <p:cNvPr id="78851" name="Content Placeholder 2"/>
          <p:cNvSpPr>
            <a:spLocks noGrp="1"/>
          </p:cNvSpPr>
          <p:nvPr>
            <p:ph sz="quarter" idx="1"/>
          </p:nvPr>
        </p:nvSpPr>
        <p:spPr>
          <a:xfrm>
            <a:off x="428625" y="1071563"/>
            <a:ext cx="8229600" cy="4937125"/>
          </a:xfrm>
        </p:spPr>
        <p:txBody>
          <a:bodyPr/>
          <a:lstStyle/>
          <a:p>
            <a:pPr eaLnBrk="1" hangingPunct="1"/>
            <a:r>
              <a:rPr lang="en-GB" sz="2000" b="1" smtClean="0"/>
              <a:t>Membership Manager –</a:t>
            </a:r>
          </a:p>
          <a:p>
            <a:pPr lvl="1" eaLnBrk="1" hangingPunct="1"/>
            <a:r>
              <a:rPr lang="en-GB" sz="1600" smtClean="0"/>
              <a:t>Also known as the ‘Regroup’ Engine</a:t>
            </a:r>
          </a:p>
          <a:p>
            <a:pPr lvl="1" eaLnBrk="1" hangingPunct="1"/>
            <a:r>
              <a:rPr lang="en-GB" sz="1600" smtClean="0"/>
              <a:t>Responsible for maintaining a consistent view of which nodes are up or down within the cluster, at a particular moment in time.</a:t>
            </a:r>
          </a:p>
          <a:p>
            <a:pPr lvl="1" eaLnBrk="1" hangingPunct="1"/>
            <a:r>
              <a:rPr lang="en-GB" sz="1600" smtClean="0"/>
              <a:t>Causes a Regroup Event whenever another nodes heartbeat is interrupted.</a:t>
            </a:r>
          </a:p>
          <a:p>
            <a:pPr lvl="1" eaLnBrk="1" hangingPunct="1"/>
            <a:r>
              <a:rPr lang="en-GB" sz="1600" smtClean="0"/>
              <a:t>Uses a </a:t>
            </a:r>
            <a:r>
              <a:rPr lang="en-GB" sz="1600" b="1" i="1" smtClean="0"/>
              <a:t>Regroup Algorithm</a:t>
            </a:r>
            <a:r>
              <a:rPr lang="en-GB" sz="1600" smtClean="0"/>
              <a:t>, invoked when there is evidence one or more nodes have failed.  </a:t>
            </a:r>
          </a:p>
          <a:p>
            <a:pPr lvl="1" eaLnBrk="1" hangingPunct="1"/>
            <a:r>
              <a:rPr lang="en-GB" sz="1600" smtClean="0"/>
              <a:t>Following algorithm works with Node Manager to ensure all participating nodes agree on which nodes are functioning and which are not.</a:t>
            </a:r>
          </a:p>
          <a:p>
            <a:pPr eaLnBrk="1" hangingPunct="1">
              <a:buFont typeface="Wingdings 3" pitchFamily="18" charset="2"/>
              <a:buNone/>
            </a:pPr>
            <a:endParaRPr lang="en-US" sz="1700" smtClean="0"/>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Title 1"/>
          <p:cNvSpPr>
            <a:spLocks/>
          </p:cNvSpPr>
          <p:nvPr/>
        </p:nvSpPr>
        <p:spPr bwMode="auto">
          <a:xfrm>
            <a:off x="500063" y="80963"/>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Server Cluster Architecture – </a:t>
            </a:r>
          </a:p>
          <a:p>
            <a:pPr algn="ctr"/>
            <a:r>
              <a:rPr lang="en-GB" sz="3200" b="1">
                <a:solidFill>
                  <a:schemeClr val="tx2"/>
                </a:solidFill>
                <a:latin typeface="Gill Sans MT" pitchFamily="34" charset="0"/>
                <a:cs typeface="Arial" pitchFamily="34" charset="0"/>
              </a:rPr>
              <a:t>The Cluster Service.</a:t>
            </a:r>
            <a:endParaRPr lang="en-US" sz="3200" b="1">
              <a:solidFill>
                <a:schemeClr val="tx2"/>
              </a:solidFill>
              <a:latin typeface="Gill Sans MT" pitchFamily="34" charset="0"/>
              <a:cs typeface="Arial" pitchFamily="34" charset="0"/>
            </a:endParaRPr>
          </a:p>
        </p:txBody>
      </p:sp>
      <p:pic>
        <p:nvPicPr>
          <p:cNvPr id="79875" name="Picture 4" descr="basicclustercomponents.gif"/>
          <p:cNvPicPr>
            <a:picLocks noChangeAspect="1"/>
          </p:cNvPicPr>
          <p:nvPr/>
        </p:nvPicPr>
        <p:blipFill>
          <a:blip r:embed="rId2"/>
          <a:srcRect/>
          <a:stretch>
            <a:fillRect/>
          </a:stretch>
        </p:blipFill>
        <p:spPr bwMode="auto">
          <a:xfrm>
            <a:off x="785813" y="1357313"/>
            <a:ext cx="5048250" cy="4572000"/>
          </a:xfrm>
          <a:prstGeom prst="rect">
            <a:avLst/>
          </a:prstGeom>
          <a:noFill/>
          <a:ln w="9525">
            <a:noFill/>
            <a:miter lim="800000"/>
            <a:headEnd/>
            <a:tailEnd/>
          </a:ln>
        </p:spPr>
      </p:pic>
      <p:sp>
        <p:nvSpPr>
          <p:cNvPr id="6" name="TextBox 5"/>
          <p:cNvSpPr txBox="1"/>
          <p:nvPr/>
        </p:nvSpPr>
        <p:spPr>
          <a:xfrm>
            <a:off x="6215063" y="1428750"/>
            <a:ext cx="2143125" cy="2308225"/>
          </a:xfrm>
          <a:prstGeom prst="rect">
            <a:avLst/>
          </a:prstGeom>
          <a:noFill/>
        </p:spPr>
        <p:txBody>
          <a:bodyPr>
            <a:spAutoFit/>
          </a:bodyPr>
          <a:lstStyle/>
          <a:p>
            <a:pPr>
              <a:defRPr/>
            </a:pPr>
            <a:r>
              <a:rPr lang="en-GB" sz="1600" b="1" dirty="0">
                <a:latin typeface="+mn-lt"/>
              </a:rPr>
              <a:t>Note:  </a:t>
            </a:r>
            <a:r>
              <a:rPr lang="en-GB" sz="1600" dirty="0">
                <a:latin typeface="+mn-lt"/>
              </a:rPr>
              <a:t>Membership Manager works alongside Node Manager to maintain a consistent view across all nodes of which nodes are functional and which are not functional </a:t>
            </a:r>
            <a:endParaRPr lang="en-US" sz="1600" dirty="0">
              <a:latin typeface="+mn-lt"/>
            </a:endParaRP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Content Placeholder 2"/>
          <p:cNvSpPr>
            <a:spLocks noGrp="1"/>
          </p:cNvSpPr>
          <p:nvPr>
            <p:ph sz="quarter" idx="1"/>
          </p:nvPr>
        </p:nvSpPr>
        <p:spPr>
          <a:xfrm>
            <a:off x="428625" y="1143000"/>
            <a:ext cx="8229600" cy="4937125"/>
          </a:xfrm>
        </p:spPr>
        <p:txBody>
          <a:bodyPr/>
          <a:lstStyle/>
          <a:p>
            <a:pPr eaLnBrk="1" hangingPunct="1"/>
            <a:r>
              <a:rPr lang="en-GB" sz="2000" b="1" smtClean="0"/>
              <a:t>Failover Manager</a:t>
            </a:r>
          </a:p>
          <a:p>
            <a:pPr lvl="1" eaLnBrk="1" hangingPunct="1"/>
            <a:r>
              <a:rPr lang="en-GB" sz="1700" smtClean="0"/>
              <a:t>Responsible for stopping/starting of resources</a:t>
            </a:r>
          </a:p>
          <a:p>
            <a:pPr lvl="1" eaLnBrk="1" hangingPunct="1"/>
            <a:r>
              <a:rPr lang="en-GB" sz="1700" smtClean="0"/>
              <a:t>Manages resource dependencies to ensure smooth failover process.</a:t>
            </a:r>
          </a:p>
          <a:p>
            <a:pPr lvl="1" eaLnBrk="1" hangingPunct="1"/>
            <a:r>
              <a:rPr lang="en-GB" sz="1700" smtClean="0"/>
              <a:t>Manages failover of resources to other nodes.</a:t>
            </a:r>
          </a:p>
          <a:p>
            <a:pPr lvl="1" eaLnBrk="1" hangingPunct="1"/>
            <a:r>
              <a:rPr lang="en-GB" sz="1700" smtClean="0"/>
              <a:t>Receives resource state information from Resource Monitors</a:t>
            </a:r>
          </a:p>
          <a:p>
            <a:pPr lvl="1" eaLnBrk="1" hangingPunct="1"/>
            <a:r>
              <a:rPr lang="en-GB" sz="1700" smtClean="0"/>
              <a:t>Receives system state information from Node Manager</a:t>
            </a:r>
          </a:p>
          <a:p>
            <a:pPr lvl="1" eaLnBrk="1" hangingPunct="1"/>
            <a:r>
              <a:rPr lang="en-GB" sz="1700" smtClean="0"/>
              <a:t>Needs to determine which nodes in the cluster should own which resource groups.</a:t>
            </a:r>
          </a:p>
          <a:p>
            <a:pPr lvl="1" eaLnBrk="1" hangingPunct="1"/>
            <a:r>
              <a:rPr lang="en-GB" sz="1700" smtClean="0"/>
              <a:t>When resource group ownership negotiations are finished, if functional, the node that owns an individual resource group turns ownership over to Node Manager.</a:t>
            </a:r>
          </a:p>
          <a:p>
            <a:pPr lvl="1" eaLnBrk="1" hangingPunct="1"/>
            <a:r>
              <a:rPr lang="en-GB" sz="1700" smtClean="0"/>
              <a:t>If not functional the Failover Managers on each node in cluster work together to re-negotiate the ownership of the resource group.</a:t>
            </a:r>
          </a:p>
          <a:p>
            <a:pPr lvl="1" eaLnBrk="1" hangingPunct="1"/>
            <a:endParaRPr lang="en-US" sz="1700" smtClean="0"/>
          </a:p>
        </p:txBody>
      </p:sp>
      <p:sp>
        <p:nvSpPr>
          <p:cNvPr id="80899" name="Title 1"/>
          <p:cNvSpPr>
            <a:spLocks/>
          </p:cNvSpPr>
          <p:nvPr/>
        </p:nvSpPr>
        <p:spPr bwMode="auto">
          <a:xfrm>
            <a:off x="500063" y="80963"/>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Server Cluster Architecture – </a:t>
            </a:r>
          </a:p>
          <a:p>
            <a:pPr algn="ctr"/>
            <a:r>
              <a:rPr lang="en-GB" sz="3200" b="1">
                <a:solidFill>
                  <a:schemeClr val="tx2"/>
                </a:solidFill>
                <a:latin typeface="Gill Sans MT" pitchFamily="34" charset="0"/>
                <a:cs typeface="Arial" pitchFamily="34" charset="0"/>
              </a:rPr>
              <a:t>The Cluster Service.</a:t>
            </a:r>
            <a:endParaRPr lang="en-US" sz="3200" b="1">
              <a:solidFill>
                <a:schemeClr val="tx2"/>
              </a:solidFill>
              <a:latin typeface="Gill Sans MT" pitchFamily="34" charset="0"/>
              <a:cs typeface="Arial" pitchFamily="34" charset="0"/>
            </a:endParaRPr>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Content Placeholder 2"/>
          <p:cNvSpPr>
            <a:spLocks noGrp="1"/>
          </p:cNvSpPr>
          <p:nvPr>
            <p:ph sz="quarter" idx="1"/>
          </p:nvPr>
        </p:nvSpPr>
        <p:spPr>
          <a:xfrm>
            <a:off x="457200" y="1219200"/>
            <a:ext cx="8229600" cy="4937125"/>
          </a:xfrm>
        </p:spPr>
        <p:txBody>
          <a:bodyPr/>
          <a:lstStyle/>
          <a:p>
            <a:pPr lvl="1" eaLnBrk="1" hangingPunct="1"/>
            <a:r>
              <a:rPr lang="en-GB" sz="2000" b="1" smtClean="0">
                <a:solidFill>
                  <a:schemeClr val="tx1"/>
                </a:solidFill>
              </a:rPr>
              <a:t>Failover </a:t>
            </a:r>
            <a:r>
              <a:rPr lang="en-GB" sz="2000" smtClean="0">
                <a:solidFill>
                  <a:schemeClr val="tx1"/>
                </a:solidFill>
              </a:rPr>
              <a:t>– </a:t>
            </a:r>
            <a:r>
              <a:rPr lang="en-GB" sz="1700" smtClean="0"/>
              <a:t>When resource fails, Failover manager either restarts resource or takes the resource offline along with its dependant resources (IP addresses, Network Names etc).</a:t>
            </a:r>
          </a:p>
          <a:p>
            <a:pPr lvl="1" eaLnBrk="1" hangingPunct="1"/>
            <a:r>
              <a:rPr lang="en-GB" sz="1700" smtClean="0"/>
              <a:t>If taken offline, Failover manager informs cluster that ownership of the resource group should be moved to another node and restarted under ownership of the new node.</a:t>
            </a:r>
          </a:p>
          <a:p>
            <a:pPr lvl="1" eaLnBrk="1" hangingPunct="1"/>
            <a:r>
              <a:rPr lang="en-GB" sz="1700" b="1" i="1" smtClean="0"/>
              <a:t>Automatic node failover</a:t>
            </a:r>
            <a:r>
              <a:rPr lang="en-GB" sz="1700" smtClean="0"/>
              <a:t> – requires determining what resource groups were running on a node and which nodes should be reassigned ownership of the various groups.</a:t>
            </a:r>
          </a:p>
          <a:p>
            <a:pPr lvl="1" eaLnBrk="1" hangingPunct="1"/>
            <a:r>
              <a:rPr lang="en-GB" sz="1700" smtClean="0"/>
              <a:t>More complicated procedure than planned re-assignment of resource ownership because orderly steps of normal resource shutdown may have be interrupted.</a:t>
            </a:r>
          </a:p>
          <a:p>
            <a:pPr lvl="1" eaLnBrk="1" hangingPunct="1"/>
            <a:r>
              <a:rPr lang="en-GB" sz="1700" smtClean="0"/>
              <a:t>All cluster nodes capable of hosting the resource groups negotiate and agree who takes ownership. </a:t>
            </a:r>
          </a:p>
          <a:p>
            <a:pPr lvl="1" eaLnBrk="1" hangingPunct="1"/>
            <a:r>
              <a:rPr lang="en-GB" sz="1700" smtClean="0"/>
              <a:t>Negotiation based on node capabilities, current load etc, or the </a:t>
            </a:r>
            <a:r>
              <a:rPr lang="en-GB" sz="1700" b="1" smtClean="0"/>
              <a:t>node preference list.</a:t>
            </a:r>
          </a:p>
          <a:p>
            <a:pPr lvl="1" eaLnBrk="1" hangingPunct="1"/>
            <a:r>
              <a:rPr lang="en-GB" sz="1700" b="1" smtClean="0"/>
              <a:t>Node preference list – </a:t>
            </a:r>
            <a:r>
              <a:rPr lang="en-GB" sz="1700" smtClean="0"/>
              <a:t>part of resource group properties – used to assign a resource group to a node.</a:t>
            </a:r>
            <a:endParaRPr lang="en-GB" sz="1700" b="1" smtClean="0"/>
          </a:p>
        </p:txBody>
      </p:sp>
      <p:sp>
        <p:nvSpPr>
          <p:cNvPr id="81923" name="Title 1"/>
          <p:cNvSpPr>
            <a:spLocks/>
          </p:cNvSpPr>
          <p:nvPr/>
        </p:nvSpPr>
        <p:spPr bwMode="auto">
          <a:xfrm>
            <a:off x="500063" y="80963"/>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Server Cluster Architecture – </a:t>
            </a:r>
          </a:p>
          <a:p>
            <a:pPr algn="ctr"/>
            <a:r>
              <a:rPr lang="en-GB" sz="3200" b="1">
                <a:solidFill>
                  <a:schemeClr val="tx2"/>
                </a:solidFill>
                <a:latin typeface="Gill Sans MT" pitchFamily="34" charset="0"/>
                <a:cs typeface="Arial" pitchFamily="34" charset="0"/>
              </a:rPr>
              <a:t>The Cluster Service.</a:t>
            </a:r>
            <a:endParaRPr lang="en-US" sz="3200" b="1">
              <a:solidFill>
                <a:schemeClr val="tx2"/>
              </a:solidFill>
              <a:latin typeface="Gill Sans MT" pitchFamily="34" charset="0"/>
              <a:cs typeface="Arial" pitchFamily="34" charset="0"/>
            </a:endParaRPr>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Content Placeholder 2"/>
          <p:cNvSpPr>
            <a:spLocks noGrp="1"/>
          </p:cNvSpPr>
          <p:nvPr>
            <p:ph sz="quarter" idx="1"/>
          </p:nvPr>
        </p:nvSpPr>
        <p:spPr>
          <a:xfrm>
            <a:off x="457200" y="1219200"/>
            <a:ext cx="8229600" cy="4937125"/>
          </a:xfrm>
        </p:spPr>
        <p:txBody>
          <a:bodyPr/>
          <a:lstStyle/>
          <a:p>
            <a:pPr eaLnBrk="1" hangingPunct="1"/>
            <a:r>
              <a:rPr lang="en-GB" sz="2000" b="1" smtClean="0"/>
              <a:t>N+I Failover </a:t>
            </a:r>
          </a:p>
          <a:p>
            <a:pPr lvl="1" eaLnBrk="1" hangingPunct="1"/>
            <a:r>
              <a:rPr lang="en-GB" sz="1700" smtClean="0"/>
              <a:t>Here, node preference list specifies a ‘standby’ cluster node to which a resource group should be moved during first failover.</a:t>
            </a:r>
          </a:p>
          <a:p>
            <a:pPr lvl="1" eaLnBrk="1" hangingPunct="1"/>
            <a:r>
              <a:rPr lang="en-GB" sz="1700" smtClean="0"/>
              <a:t>Standby nodes are those which are mostly idle or those which have a manageable workload to cope with extra workload.</a:t>
            </a:r>
          </a:p>
          <a:p>
            <a:pPr eaLnBrk="1" hangingPunct="1"/>
            <a:r>
              <a:rPr lang="en-GB" sz="2000" b="1" smtClean="0"/>
              <a:t>Cascading failover</a:t>
            </a:r>
          </a:p>
          <a:p>
            <a:pPr lvl="1" eaLnBrk="1" hangingPunct="1"/>
            <a:r>
              <a:rPr lang="en-GB" sz="1700" smtClean="0"/>
              <a:t>Possible where more than 2 servers in cluster.</a:t>
            </a:r>
          </a:p>
          <a:p>
            <a:pPr lvl="1" eaLnBrk="1" hangingPunct="1"/>
            <a:r>
              <a:rPr lang="en-GB" sz="1700" smtClean="0"/>
              <a:t>Node preference list for each resource group specifies preferred server plus </a:t>
            </a:r>
            <a:r>
              <a:rPr lang="en-GB" sz="1700" b="1" i="1" smtClean="0"/>
              <a:t>one or more </a:t>
            </a:r>
            <a:r>
              <a:rPr lang="en-GB" sz="1700" smtClean="0"/>
              <a:t>prioritised alternatives.</a:t>
            </a:r>
          </a:p>
          <a:p>
            <a:pPr lvl="1" eaLnBrk="1" hangingPunct="1"/>
            <a:r>
              <a:rPr lang="en-GB" sz="1700" smtClean="0"/>
              <a:t>Enables </a:t>
            </a:r>
            <a:r>
              <a:rPr lang="en-GB" sz="1700" b="1" smtClean="0"/>
              <a:t>cascading failover.</a:t>
            </a:r>
          </a:p>
          <a:p>
            <a:pPr lvl="1" eaLnBrk="1" hangingPunct="1"/>
            <a:r>
              <a:rPr lang="en-GB" sz="1700" smtClean="0"/>
              <a:t>As a result a resource group may survive multiple server failures.</a:t>
            </a:r>
          </a:p>
          <a:p>
            <a:pPr lvl="1" eaLnBrk="1" hangingPunct="1"/>
            <a:r>
              <a:rPr lang="en-GB" sz="1700" smtClean="0"/>
              <a:t>Cluster administrators can setup different node preference lists for each resource group on a server.  </a:t>
            </a:r>
          </a:p>
          <a:p>
            <a:pPr lvl="1" eaLnBrk="1" hangingPunct="1"/>
            <a:r>
              <a:rPr lang="en-GB" sz="1700" smtClean="0"/>
              <a:t>In event of server failover groups are distributed amongst clusters surviving servers.</a:t>
            </a:r>
          </a:p>
          <a:p>
            <a:pPr lvl="1" eaLnBrk="1" hangingPunct="1"/>
            <a:r>
              <a:rPr lang="en-GB" sz="1700" smtClean="0"/>
              <a:t>Assumes that any or all servers in cluster can cope with extra workload</a:t>
            </a:r>
          </a:p>
          <a:p>
            <a:pPr lvl="1" eaLnBrk="1" hangingPunct="1"/>
            <a:endParaRPr lang="en-GB" sz="1700" b="1" smtClean="0"/>
          </a:p>
          <a:p>
            <a:pPr lvl="1" eaLnBrk="1" hangingPunct="1"/>
            <a:endParaRPr lang="en-GB" sz="1700" smtClean="0"/>
          </a:p>
          <a:p>
            <a:pPr lvl="1" eaLnBrk="1" hangingPunct="1"/>
            <a:endParaRPr lang="en-GB" sz="1700" smtClean="0"/>
          </a:p>
          <a:p>
            <a:pPr lvl="1" eaLnBrk="1" hangingPunct="1">
              <a:buFont typeface="Wingdings 3" pitchFamily="18" charset="2"/>
              <a:buNone/>
            </a:pPr>
            <a:endParaRPr lang="en-US" sz="1700" smtClean="0"/>
          </a:p>
        </p:txBody>
      </p:sp>
      <p:sp>
        <p:nvSpPr>
          <p:cNvPr id="82947" name="Title 1"/>
          <p:cNvSpPr>
            <a:spLocks/>
          </p:cNvSpPr>
          <p:nvPr/>
        </p:nvSpPr>
        <p:spPr bwMode="auto">
          <a:xfrm>
            <a:off x="500063" y="80963"/>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Server Cluster Architecture – </a:t>
            </a:r>
          </a:p>
          <a:p>
            <a:pPr algn="ctr"/>
            <a:r>
              <a:rPr lang="en-GB" sz="3200" b="1">
                <a:solidFill>
                  <a:schemeClr val="tx2"/>
                </a:solidFill>
                <a:latin typeface="Gill Sans MT" pitchFamily="34" charset="0"/>
                <a:cs typeface="Arial" pitchFamily="34" charset="0"/>
              </a:rPr>
              <a:t>The Cluster Service.</a:t>
            </a:r>
            <a:endParaRPr lang="en-US" sz="3200" b="1">
              <a:solidFill>
                <a:schemeClr val="tx2"/>
              </a:solidFill>
              <a:latin typeface="Gill Sans MT" pitchFamily="34" charset="0"/>
              <a:cs typeface="Arial" pitchFamily="34" charset="0"/>
            </a:endParaRPr>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Content Placeholder 2"/>
          <p:cNvSpPr>
            <a:spLocks noGrp="1"/>
          </p:cNvSpPr>
          <p:nvPr>
            <p:ph sz="quarter" idx="1"/>
          </p:nvPr>
        </p:nvSpPr>
        <p:spPr>
          <a:xfrm>
            <a:off x="428625" y="1214438"/>
            <a:ext cx="8143875" cy="4714875"/>
          </a:xfrm>
        </p:spPr>
        <p:txBody>
          <a:bodyPr/>
          <a:lstStyle/>
          <a:p>
            <a:pPr eaLnBrk="1" hangingPunct="1"/>
            <a:r>
              <a:rPr lang="en-GB" sz="1800" b="1" smtClean="0"/>
              <a:t>Failback</a:t>
            </a:r>
          </a:p>
          <a:p>
            <a:pPr lvl="1" eaLnBrk="1" hangingPunct="1"/>
            <a:r>
              <a:rPr lang="en-GB" sz="1800" smtClean="0"/>
              <a:t>Failover manager can choose to move some resource groups back to recovered nodes.</a:t>
            </a:r>
          </a:p>
          <a:p>
            <a:pPr lvl="1" eaLnBrk="1" hangingPunct="1"/>
            <a:r>
              <a:rPr lang="en-GB" sz="1800" smtClean="0"/>
              <a:t>Uses preferred owner property in resource group.</a:t>
            </a:r>
          </a:p>
          <a:p>
            <a:pPr lvl="1" eaLnBrk="1" hangingPunct="1"/>
            <a:r>
              <a:rPr lang="en-GB" sz="1800" smtClean="0"/>
              <a:t>Failback properties of resource group may include hours of day which failback is allowed and how many times failback operation may be attempted.</a:t>
            </a:r>
            <a:endParaRPr lang="en-US" sz="1800" smtClean="0"/>
          </a:p>
        </p:txBody>
      </p:sp>
      <p:sp>
        <p:nvSpPr>
          <p:cNvPr id="83971" name="Title 1"/>
          <p:cNvSpPr>
            <a:spLocks/>
          </p:cNvSpPr>
          <p:nvPr/>
        </p:nvSpPr>
        <p:spPr bwMode="auto">
          <a:xfrm>
            <a:off x="500063" y="80963"/>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Server Cluster Architecture – </a:t>
            </a:r>
          </a:p>
          <a:p>
            <a:pPr algn="ctr"/>
            <a:r>
              <a:rPr lang="en-GB" sz="3200" b="1">
                <a:solidFill>
                  <a:schemeClr val="tx2"/>
                </a:solidFill>
                <a:latin typeface="Gill Sans MT" pitchFamily="34" charset="0"/>
                <a:cs typeface="Arial" pitchFamily="34" charset="0"/>
              </a:rPr>
              <a:t>The Cluster Service.</a:t>
            </a:r>
            <a:endParaRPr lang="en-US" sz="3200" b="1">
              <a:solidFill>
                <a:schemeClr val="tx2"/>
              </a:solidFill>
              <a:latin typeface="Gill Sans MT" pitchFamily="34" charset="0"/>
              <a:cs typeface="Arial" pitchFamily="34" charset="0"/>
            </a:endParaRPr>
          </a:p>
        </p:txBody>
      </p:sp>
    </p:spTree>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Content Placeholder 2"/>
          <p:cNvSpPr>
            <a:spLocks noGrp="1"/>
          </p:cNvSpPr>
          <p:nvPr>
            <p:ph sz="quarter" idx="1"/>
          </p:nvPr>
        </p:nvSpPr>
        <p:spPr>
          <a:xfrm>
            <a:off x="457200" y="1214438"/>
            <a:ext cx="3686175" cy="5072062"/>
          </a:xfrm>
        </p:spPr>
        <p:txBody>
          <a:bodyPr/>
          <a:lstStyle/>
          <a:p>
            <a:pPr eaLnBrk="1" hangingPunct="1"/>
            <a:r>
              <a:rPr lang="en-GB" sz="2000" b="1" smtClean="0"/>
              <a:t>Resource Monitors and Failover Manager.</a:t>
            </a:r>
          </a:p>
          <a:p>
            <a:pPr eaLnBrk="1" hangingPunct="1"/>
            <a:r>
              <a:rPr lang="en-GB" sz="2000" smtClean="0"/>
              <a:t>The diagram opposite shows how Resource Monitor uses Application Resource DLLs to interface with the Cluster Aware Application.</a:t>
            </a:r>
          </a:p>
          <a:p>
            <a:pPr eaLnBrk="1" hangingPunct="1"/>
            <a:r>
              <a:rPr lang="en-GB" sz="2000" smtClean="0"/>
              <a:t>It also shows how Resource DLL is able to interface with Cluster API</a:t>
            </a:r>
          </a:p>
          <a:p>
            <a:pPr eaLnBrk="1" hangingPunct="1"/>
            <a:r>
              <a:rPr lang="en-GB" sz="2000" smtClean="0"/>
              <a:t>Failover Manager gets resource state information from Resource Monitor.</a:t>
            </a:r>
          </a:p>
          <a:p>
            <a:pPr eaLnBrk="1" hangingPunct="1"/>
            <a:endParaRPr lang="en-US" sz="2000" smtClean="0"/>
          </a:p>
        </p:txBody>
      </p:sp>
      <p:pic>
        <p:nvPicPr>
          <p:cNvPr id="84995" name="Picture 4" descr="failback.gif"/>
          <p:cNvPicPr>
            <a:picLocks noChangeAspect="1"/>
          </p:cNvPicPr>
          <p:nvPr/>
        </p:nvPicPr>
        <p:blipFill>
          <a:blip r:embed="rId2"/>
          <a:srcRect/>
          <a:stretch>
            <a:fillRect/>
          </a:stretch>
        </p:blipFill>
        <p:spPr bwMode="auto">
          <a:xfrm>
            <a:off x="4286250" y="1285875"/>
            <a:ext cx="4210050" cy="4643438"/>
          </a:xfrm>
          <a:prstGeom prst="rect">
            <a:avLst/>
          </a:prstGeom>
          <a:noFill/>
          <a:ln w="9525">
            <a:noFill/>
            <a:miter lim="800000"/>
            <a:headEnd/>
            <a:tailEnd/>
          </a:ln>
        </p:spPr>
      </p:pic>
      <p:sp>
        <p:nvSpPr>
          <p:cNvPr id="84996" name="Title 1"/>
          <p:cNvSpPr>
            <a:spLocks/>
          </p:cNvSpPr>
          <p:nvPr/>
        </p:nvSpPr>
        <p:spPr bwMode="auto">
          <a:xfrm>
            <a:off x="500063" y="80963"/>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Server Cluster Architecture – </a:t>
            </a:r>
          </a:p>
          <a:p>
            <a:pPr algn="ctr"/>
            <a:r>
              <a:rPr lang="en-GB" sz="3200" b="1">
                <a:solidFill>
                  <a:schemeClr val="tx2"/>
                </a:solidFill>
                <a:latin typeface="Gill Sans MT" pitchFamily="34" charset="0"/>
                <a:cs typeface="Arial" pitchFamily="34" charset="0"/>
              </a:rPr>
              <a:t>The Cluster Service.</a:t>
            </a:r>
            <a:endParaRPr lang="en-US" sz="3200" b="1">
              <a:solidFill>
                <a:schemeClr val="tx2"/>
              </a:solidFill>
              <a:latin typeface="Gill Sans MT" pitchFamily="34" charset="0"/>
              <a:cs typeface="Arial" pitchFamily="34" charset="0"/>
            </a:endParaRPr>
          </a:p>
        </p:txBody>
      </p:sp>
    </p:spTree>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Content Placeholder 2"/>
          <p:cNvSpPr>
            <a:spLocks noGrp="1"/>
          </p:cNvSpPr>
          <p:nvPr>
            <p:ph sz="quarter" idx="1"/>
          </p:nvPr>
        </p:nvSpPr>
        <p:spPr>
          <a:xfrm>
            <a:off x="457200" y="1214438"/>
            <a:ext cx="8258175" cy="5072062"/>
          </a:xfrm>
        </p:spPr>
        <p:txBody>
          <a:bodyPr/>
          <a:lstStyle/>
          <a:p>
            <a:pPr eaLnBrk="1" hangingPunct="1"/>
            <a:r>
              <a:rPr lang="en-GB" sz="2000" b="1" smtClean="0"/>
              <a:t>Checkpoint Manager</a:t>
            </a:r>
            <a:endParaRPr lang="en-US" sz="1700" smtClean="0"/>
          </a:p>
          <a:p>
            <a:pPr lvl="1" eaLnBrk="1" hangingPunct="1"/>
            <a:r>
              <a:rPr lang="en-GB" sz="1700" smtClean="0"/>
              <a:t>Some applications store </a:t>
            </a:r>
            <a:r>
              <a:rPr lang="en-GB" sz="1700" b="1" i="1" smtClean="0"/>
              <a:t>configuration data locally</a:t>
            </a:r>
            <a:r>
              <a:rPr lang="en-GB" sz="1700" smtClean="0"/>
              <a:t> instead of (Cluster unaware applications), or in addition to the Cluster Configuration database.</a:t>
            </a:r>
          </a:p>
          <a:p>
            <a:pPr lvl="1" eaLnBrk="1" hangingPunct="1"/>
            <a:r>
              <a:rPr lang="en-GB" sz="1700" smtClean="0"/>
              <a:t>Cluster aware applications store recovery information in </a:t>
            </a:r>
            <a:r>
              <a:rPr lang="en-GB" sz="1700" b="1" smtClean="0"/>
              <a:t>cluster configuration database.</a:t>
            </a:r>
          </a:p>
          <a:p>
            <a:pPr lvl="1" eaLnBrk="1" hangingPunct="1"/>
            <a:r>
              <a:rPr lang="en-GB" sz="1700" smtClean="0"/>
              <a:t>Cluster unaware applications store recovery information locally in the registry</a:t>
            </a:r>
          </a:p>
          <a:p>
            <a:pPr lvl="1" eaLnBrk="1" hangingPunct="1">
              <a:buFont typeface="Wingdings 3" pitchFamily="18" charset="2"/>
              <a:buNone/>
            </a:pPr>
            <a:endParaRPr lang="en-GB" sz="1700" smtClean="0"/>
          </a:p>
          <a:p>
            <a:pPr lvl="1" eaLnBrk="1" hangingPunct="1"/>
            <a:r>
              <a:rPr lang="en-GB" sz="1700" smtClean="0"/>
              <a:t>Checkpoint manager checks registry keys when a resource is brought online and writes checkpoint data to quorum resource when it goes offline.</a:t>
            </a:r>
          </a:p>
          <a:p>
            <a:pPr lvl="1" eaLnBrk="1" hangingPunct="1"/>
            <a:endParaRPr lang="en-GB" sz="1700" smtClean="0"/>
          </a:p>
          <a:p>
            <a:pPr lvl="1" eaLnBrk="1" hangingPunct="1"/>
            <a:endParaRPr lang="en-GB" sz="1700" smtClean="0"/>
          </a:p>
          <a:p>
            <a:pPr lvl="1" eaLnBrk="1" hangingPunct="1"/>
            <a:endParaRPr lang="en-GB" sz="1700" smtClean="0"/>
          </a:p>
        </p:txBody>
      </p:sp>
      <p:sp>
        <p:nvSpPr>
          <p:cNvPr id="86019" name="Title 1"/>
          <p:cNvSpPr>
            <a:spLocks/>
          </p:cNvSpPr>
          <p:nvPr/>
        </p:nvSpPr>
        <p:spPr bwMode="auto">
          <a:xfrm>
            <a:off x="500063" y="80963"/>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Server Cluster Architecture – </a:t>
            </a:r>
          </a:p>
          <a:p>
            <a:pPr algn="ctr"/>
            <a:r>
              <a:rPr lang="en-GB" sz="3200" b="1">
                <a:solidFill>
                  <a:schemeClr val="tx2"/>
                </a:solidFill>
                <a:latin typeface="Gill Sans MT" pitchFamily="34" charset="0"/>
                <a:cs typeface="Arial" pitchFamily="34" charset="0"/>
              </a:rPr>
              <a:t>The Cluster Service.</a:t>
            </a:r>
            <a:endParaRPr lang="en-US" sz="3200" b="1">
              <a:solidFill>
                <a:schemeClr val="tx2"/>
              </a:solidFill>
              <a:latin typeface="Gill Sans MT" pitchFamily="34" charset="0"/>
              <a:cs typeface="Arial" pitchFamily="34" charset="0"/>
            </a:endParaRPr>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Content Placeholder 2"/>
          <p:cNvSpPr>
            <a:spLocks noGrp="1"/>
          </p:cNvSpPr>
          <p:nvPr>
            <p:ph sz="quarter" idx="1"/>
          </p:nvPr>
        </p:nvSpPr>
        <p:spPr>
          <a:xfrm>
            <a:off x="5929313" y="1219200"/>
            <a:ext cx="2757487" cy="4424363"/>
          </a:xfrm>
        </p:spPr>
        <p:txBody>
          <a:bodyPr/>
          <a:lstStyle/>
          <a:p>
            <a:pPr eaLnBrk="1" hangingPunct="1"/>
            <a:r>
              <a:rPr lang="en-GB" sz="1600" b="1" smtClean="0"/>
              <a:t>Fig:  </a:t>
            </a:r>
            <a:r>
              <a:rPr lang="en-GB" sz="1600" smtClean="0"/>
              <a:t>Overview of checkpoint manager operation </a:t>
            </a:r>
            <a:endParaRPr lang="en-US" sz="1600" smtClean="0"/>
          </a:p>
        </p:txBody>
      </p:sp>
      <p:sp>
        <p:nvSpPr>
          <p:cNvPr id="87043" name="Title 1"/>
          <p:cNvSpPr>
            <a:spLocks/>
          </p:cNvSpPr>
          <p:nvPr/>
        </p:nvSpPr>
        <p:spPr bwMode="auto">
          <a:xfrm>
            <a:off x="500063" y="80963"/>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Server Cluster Architecture – </a:t>
            </a:r>
          </a:p>
          <a:p>
            <a:pPr algn="ctr"/>
            <a:r>
              <a:rPr lang="en-GB" sz="3200" b="1">
                <a:solidFill>
                  <a:schemeClr val="tx2"/>
                </a:solidFill>
                <a:latin typeface="Gill Sans MT" pitchFamily="34" charset="0"/>
                <a:cs typeface="Arial" pitchFamily="34" charset="0"/>
              </a:rPr>
              <a:t>The Cluster Service.</a:t>
            </a:r>
            <a:endParaRPr lang="en-US" sz="3200" b="1">
              <a:solidFill>
                <a:schemeClr val="tx2"/>
              </a:solidFill>
              <a:latin typeface="Gill Sans MT" pitchFamily="34" charset="0"/>
              <a:cs typeface="Arial" pitchFamily="34" charset="0"/>
            </a:endParaRPr>
          </a:p>
        </p:txBody>
      </p:sp>
      <p:pic>
        <p:nvPicPr>
          <p:cNvPr id="87044" name="Picture 7" descr="checkpoint.gif"/>
          <p:cNvPicPr>
            <a:picLocks noChangeAspect="1"/>
          </p:cNvPicPr>
          <p:nvPr/>
        </p:nvPicPr>
        <p:blipFill>
          <a:blip r:embed="rId2"/>
          <a:srcRect/>
          <a:stretch>
            <a:fillRect/>
          </a:stretch>
        </p:blipFill>
        <p:spPr bwMode="auto">
          <a:xfrm>
            <a:off x="428625" y="1214438"/>
            <a:ext cx="5286375" cy="478631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Content Placeholder 2"/>
          <p:cNvSpPr>
            <a:spLocks noGrp="1"/>
          </p:cNvSpPr>
          <p:nvPr>
            <p:ph sz="quarter" idx="1"/>
          </p:nvPr>
        </p:nvSpPr>
        <p:spPr>
          <a:xfrm>
            <a:off x="457200" y="1219200"/>
            <a:ext cx="8229600" cy="4937125"/>
          </a:xfrm>
        </p:spPr>
        <p:txBody>
          <a:bodyPr/>
          <a:lstStyle/>
          <a:p>
            <a:pPr eaLnBrk="1" hangingPunct="1"/>
            <a:r>
              <a:rPr lang="en-GB" sz="2000" b="1" smtClean="0"/>
              <a:t>Log Manager </a:t>
            </a:r>
          </a:p>
          <a:p>
            <a:pPr lvl="1" eaLnBrk="1" hangingPunct="1"/>
            <a:r>
              <a:rPr lang="en-GB" sz="1700" smtClean="0"/>
              <a:t>Ensures that quorum resource contains most recent configuration data and checkpoints.</a:t>
            </a:r>
          </a:p>
          <a:p>
            <a:pPr lvl="1" eaLnBrk="1" hangingPunct="1"/>
            <a:r>
              <a:rPr lang="en-GB" sz="1700" smtClean="0"/>
              <a:t>Manages </a:t>
            </a:r>
            <a:r>
              <a:rPr lang="en-GB" sz="1700" b="1" smtClean="0"/>
              <a:t>quorum logging</a:t>
            </a:r>
          </a:p>
          <a:p>
            <a:pPr lvl="1" eaLnBrk="1" hangingPunct="1"/>
            <a:r>
              <a:rPr lang="en-GB" sz="1700" smtClean="0"/>
              <a:t>Quorum logging is activated as soon as a node goes down</a:t>
            </a:r>
          </a:p>
          <a:p>
            <a:pPr lvl="1" eaLnBrk="1" hangingPunct="1"/>
            <a:r>
              <a:rPr lang="en-GB" sz="1700" smtClean="0"/>
              <a:t>Log manager will now receive all configuration changes in the cluster (from Database Manager, Failover Manager).</a:t>
            </a:r>
          </a:p>
          <a:p>
            <a:pPr lvl="1" eaLnBrk="1" hangingPunct="1"/>
            <a:r>
              <a:rPr lang="en-GB" sz="1700" smtClean="0"/>
              <a:t>This data is written to the quorum resource. </a:t>
            </a:r>
          </a:p>
          <a:p>
            <a:pPr lvl="1" eaLnBrk="1" hangingPunct="1"/>
            <a:r>
              <a:rPr lang="en-GB" sz="1700" b="1" i="1" smtClean="0"/>
              <a:t>If all nodes in a cluster go down</a:t>
            </a:r>
            <a:r>
              <a:rPr lang="en-GB" sz="1700" smtClean="0"/>
              <a:t>, configuration changes are stored on quorum resource for recovery.</a:t>
            </a:r>
          </a:p>
          <a:p>
            <a:pPr lvl="1" eaLnBrk="1" hangingPunct="1"/>
            <a:r>
              <a:rPr lang="en-GB" sz="1700" smtClean="0"/>
              <a:t>If this is the case; first node to come online reads the location of the quorum resource from their local cluster hive (cluster configuration database).</a:t>
            </a:r>
          </a:p>
          <a:p>
            <a:pPr lvl="1" eaLnBrk="1" hangingPunct="1"/>
            <a:r>
              <a:rPr lang="en-GB" sz="1700" smtClean="0"/>
              <a:t>This data could be stale, so mechanisms are built in to detect invalid quorum resources that are read from a stale cluster configuration database.</a:t>
            </a:r>
          </a:p>
          <a:p>
            <a:pPr lvl="1" eaLnBrk="1" hangingPunct="1"/>
            <a:r>
              <a:rPr lang="en-GB" sz="1700" smtClean="0"/>
              <a:t>Database Manager then requests that Log Manager updates its local copy of the cluster configuration database using the checkpoint file in the Quorum Resource.  Local copies are then identical to Quorum Resource.</a:t>
            </a:r>
          </a:p>
          <a:p>
            <a:pPr lvl="1" eaLnBrk="1" hangingPunct="1"/>
            <a:endParaRPr lang="en-US" sz="1700" smtClean="0"/>
          </a:p>
        </p:txBody>
      </p:sp>
      <p:sp>
        <p:nvSpPr>
          <p:cNvPr id="88067" name="Title 1"/>
          <p:cNvSpPr>
            <a:spLocks/>
          </p:cNvSpPr>
          <p:nvPr/>
        </p:nvSpPr>
        <p:spPr bwMode="auto">
          <a:xfrm>
            <a:off x="500063" y="80963"/>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Server Cluster Architecture – </a:t>
            </a:r>
          </a:p>
          <a:p>
            <a:pPr algn="ctr"/>
            <a:r>
              <a:rPr lang="en-GB" sz="3200" b="1">
                <a:solidFill>
                  <a:schemeClr val="tx2"/>
                </a:solidFill>
                <a:latin typeface="Gill Sans MT" pitchFamily="34" charset="0"/>
                <a:cs typeface="Arial" pitchFamily="34" charset="0"/>
              </a:rPr>
              <a:t>The Cluster Service.</a:t>
            </a:r>
            <a:endParaRPr lang="en-US" sz="3200" b="1">
              <a:solidFill>
                <a:schemeClr val="tx2"/>
              </a:solidFill>
              <a:latin typeface="Gill Sans MT" pitchFamily="34" charset="0"/>
              <a:cs typeface="Arial" pitchFamily="34" charset="0"/>
            </a:endParaRPr>
          </a:p>
        </p:txBody>
      </p:sp>
    </p:spTree>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Content Placeholder 2"/>
          <p:cNvSpPr>
            <a:spLocks noGrp="1"/>
          </p:cNvSpPr>
          <p:nvPr>
            <p:ph sz="quarter" idx="1"/>
          </p:nvPr>
        </p:nvSpPr>
        <p:spPr>
          <a:xfrm>
            <a:off x="457200" y="1219200"/>
            <a:ext cx="8229600" cy="4937125"/>
          </a:xfrm>
        </p:spPr>
        <p:txBody>
          <a:bodyPr/>
          <a:lstStyle/>
          <a:p>
            <a:pPr eaLnBrk="1" hangingPunct="1"/>
            <a:r>
              <a:rPr lang="en-GB" sz="2000" b="1" smtClean="0"/>
              <a:t>Eventlog Replication Manager –</a:t>
            </a:r>
          </a:p>
          <a:p>
            <a:pPr lvl="1" eaLnBrk="1" hangingPunct="1"/>
            <a:r>
              <a:rPr lang="en-GB" sz="1700" smtClean="0"/>
              <a:t>Used by cluster service to replicate event log entries to all nodes in the cluster.</a:t>
            </a:r>
          </a:p>
          <a:p>
            <a:pPr lvl="1" eaLnBrk="1" hangingPunct="1"/>
            <a:r>
              <a:rPr lang="en-GB" sz="1700" smtClean="0"/>
              <a:t>Cluster services calls a private API to bind the local EventLog service back to the cluster</a:t>
            </a:r>
          </a:p>
          <a:p>
            <a:pPr lvl="1" eaLnBrk="1" hangingPunct="1"/>
            <a:r>
              <a:rPr lang="en-GB" sz="1700" smtClean="0"/>
              <a:t>Local EventLog service binds to clusapi (Cluster API) using LRPC.</a:t>
            </a:r>
          </a:p>
          <a:p>
            <a:pPr lvl="1" eaLnBrk="1" hangingPunct="1"/>
            <a:r>
              <a:rPr lang="en-GB" sz="1700" smtClean="0"/>
              <a:t>From this point whenever EventLog service receives an event to log, it will log locally, before dropping the event into a persistent batch queue.</a:t>
            </a:r>
          </a:p>
          <a:p>
            <a:pPr lvl="1" eaLnBrk="1" hangingPunct="1"/>
            <a:r>
              <a:rPr lang="en-GB" sz="1700" smtClean="0"/>
              <a:t>Batch queue (of logged events) is sent to cluster service via binding.</a:t>
            </a:r>
          </a:p>
          <a:p>
            <a:pPr lvl="1" eaLnBrk="1" hangingPunct="1"/>
            <a:r>
              <a:rPr lang="en-GB" sz="1700" smtClean="0"/>
              <a:t>Cluster service then places these ‘events’ into an ‘outgoing’ queue.</a:t>
            </a:r>
          </a:p>
          <a:p>
            <a:pPr lvl="1" eaLnBrk="1" hangingPunct="1"/>
            <a:r>
              <a:rPr lang="en-GB" sz="1700" smtClean="0"/>
              <a:t>Event broadcaster thread in cluster service sends the events in the queue to all active remote cluster nodes.</a:t>
            </a:r>
          </a:p>
          <a:p>
            <a:pPr lvl="1" eaLnBrk="1" hangingPunct="1"/>
            <a:r>
              <a:rPr lang="en-GB" sz="1700" smtClean="0"/>
              <a:t>Server side API drops received events into ‘incoming’ queue.</a:t>
            </a:r>
          </a:p>
          <a:p>
            <a:pPr lvl="1" eaLnBrk="1" hangingPunct="1"/>
            <a:r>
              <a:rPr lang="en-GB" sz="1700" smtClean="0"/>
              <a:t>EventLog writer thread drains the queue and requests local node EventLog service to write the events locally. </a:t>
            </a:r>
          </a:p>
          <a:p>
            <a:pPr lvl="1" eaLnBrk="1" hangingPunct="1"/>
            <a:endParaRPr lang="en-GB" sz="1700" smtClean="0"/>
          </a:p>
          <a:p>
            <a:pPr lvl="1" eaLnBrk="1" hangingPunct="1"/>
            <a:endParaRPr lang="en-US" sz="1700" smtClean="0"/>
          </a:p>
        </p:txBody>
      </p:sp>
      <p:sp>
        <p:nvSpPr>
          <p:cNvPr id="89091" name="Title 1"/>
          <p:cNvSpPr>
            <a:spLocks/>
          </p:cNvSpPr>
          <p:nvPr/>
        </p:nvSpPr>
        <p:spPr bwMode="auto">
          <a:xfrm>
            <a:off x="500063" y="80963"/>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Server Cluster Architecture – </a:t>
            </a:r>
          </a:p>
          <a:p>
            <a:pPr algn="ctr"/>
            <a:r>
              <a:rPr lang="en-GB" sz="3200" b="1">
                <a:solidFill>
                  <a:schemeClr val="tx2"/>
                </a:solidFill>
                <a:latin typeface="Gill Sans MT" pitchFamily="34" charset="0"/>
                <a:cs typeface="Arial" pitchFamily="34" charset="0"/>
              </a:rPr>
              <a:t>The Cluster Service.</a:t>
            </a:r>
            <a:endParaRPr lang="en-US" sz="3200" b="1">
              <a:solidFill>
                <a:schemeClr val="tx2"/>
              </a:solidFill>
              <a:latin typeface="Gill Sans MT" pitchFamily="34" charset="0"/>
              <a:cs typeface="Arial" pitchFamily="34" charset="0"/>
            </a:endParaRPr>
          </a:p>
        </p:txBody>
      </p:sp>
    </p:spTree>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Title 1"/>
          <p:cNvSpPr>
            <a:spLocks/>
          </p:cNvSpPr>
          <p:nvPr/>
        </p:nvSpPr>
        <p:spPr bwMode="auto">
          <a:xfrm>
            <a:off x="500063" y="80963"/>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Server Cluster Architecture – </a:t>
            </a:r>
          </a:p>
          <a:p>
            <a:pPr algn="ctr"/>
            <a:r>
              <a:rPr lang="en-GB" sz="3200" b="1">
                <a:solidFill>
                  <a:schemeClr val="tx2"/>
                </a:solidFill>
                <a:latin typeface="Gill Sans MT" pitchFamily="34" charset="0"/>
                <a:cs typeface="Arial" pitchFamily="34" charset="0"/>
              </a:rPr>
              <a:t>The Cluster Service.</a:t>
            </a:r>
            <a:endParaRPr lang="en-US" sz="3200" b="1">
              <a:solidFill>
                <a:schemeClr val="tx2"/>
              </a:solidFill>
              <a:latin typeface="Gill Sans MT" pitchFamily="34" charset="0"/>
              <a:cs typeface="Arial" pitchFamily="34" charset="0"/>
            </a:endParaRPr>
          </a:p>
        </p:txBody>
      </p:sp>
      <p:pic>
        <p:nvPicPr>
          <p:cNvPr id="90115" name="Picture 4" descr="eventlog.gif"/>
          <p:cNvPicPr>
            <a:picLocks noChangeAspect="1"/>
          </p:cNvPicPr>
          <p:nvPr/>
        </p:nvPicPr>
        <p:blipFill>
          <a:blip r:embed="rId2"/>
          <a:srcRect/>
          <a:stretch>
            <a:fillRect/>
          </a:stretch>
        </p:blipFill>
        <p:spPr bwMode="auto">
          <a:xfrm>
            <a:off x="428625" y="1428750"/>
            <a:ext cx="4132263" cy="2286000"/>
          </a:xfrm>
          <a:prstGeom prst="rect">
            <a:avLst/>
          </a:prstGeom>
          <a:noFill/>
          <a:ln w="9525">
            <a:noFill/>
            <a:miter lim="800000"/>
            <a:headEnd/>
            <a:tailEnd/>
          </a:ln>
        </p:spPr>
      </p:pic>
      <p:sp>
        <p:nvSpPr>
          <p:cNvPr id="90116" name="Content Placeholder 2"/>
          <p:cNvSpPr>
            <a:spLocks noGrp="1"/>
          </p:cNvSpPr>
          <p:nvPr>
            <p:ph sz="quarter" idx="1"/>
          </p:nvPr>
        </p:nvSpPr>
        <p:spPr>
          <a:xfrm>
            <a:off x="4929188" y="1285875"/>
            <a:ext cx="3757612" cy="4870450"/>
          </a:xfrm>
        </p:spPr>
        <p:txBody>
          <a:bodyPr/>
          <a:lstStyle/>
          <a:p>
            <a:pPr eaLnBrk="1" hangingPunct="1"/>
            <a:r>
              <a:rPr lang="en-GB" sz="1600" b="1" smtClean="0"/>
              <a:t>Fig:</a:t>
            </a:r>
            <a:r>
              <a:rPr lang="en-GB" sz="1600" smtClean="0"/>
              <a:t>   Overview of EventLog Replication manager component within the cluster service.</a:t>
            </a:r>
          </a:p>
          <a:p>
            <a:pPr lvl="1" eaLnBrk="1" hangingPunct="1"/>
            <a:endParaRPr lang="en-GB" sz="1600" smtClean="0"/>
          </a:p>
          <a:p>
            <a:pPr lvl="1" eaLnBrk="1" hangingPunct="1"/>
            <a:endParaRPr lang="en-US" sz="1600" smtClean="0"/>
          </a:p>
        </p:txBody>
      </p:sp>
    </p:spTree>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Content Placeholder 2"/>
          <p:cNvSpPr>
            <a:spLocks noGrp="1"/>
          </p:cNvSpPr>
          <p:nvPr>
            <p:ph sz="quarter" idx="1"/>
          </p:nvPr>
        </p:nvSpPr>
        <p:spPr>
          <a:xfrm>
            <a:off x="457200" y="1219200"/>
            <a:ext cx="8229600" cy="4937125"/>
          </a:xfrm>
        </p:spPr>
        <p:txBody>
          <a:bodyPr/>
          <a:lstStyle/>
          <a:p>
            <a:pPr eaLnBrk="1" hangingPunct="1"/>
            <a:r>
              <a:rPr lang="en-GB" sz="2000" smtClean="0"/>
              <a:t>Backup/Restore Manager</a:t>
            </a:r>
            <a:endParaRPr lang="en-GB" sz="1700" smtClean="0"/>
          </a:p>
          <a:p>
            <a:pPr lvl="1" eaLnBrk="1" hangingPunct="1"/>
            <a:r>
              <a:rPr lang="en-GB" sz="1700" smtClean="0"/>
              <a:t>Exists to ensure that both (i) Cluster Configuration Database from local node and (ii) Quorum log file and application specific configuration information stored on quorum is backed up or in the result of node failure is restored.</a:t>
            </a:r>
            <a:endParaRPr lang="en-US" sz="1700" smtClean="0"/>
          </a:p>
        </p:txBody>
      </p:sp>
      <p:sp>
        <p:nvSpPr>
          <p:cNvPr id="91139" name="Title 1"/>
          <p:cNvSpPr>
            <a:spLocks/>
          </p:cNvSpPr>
          <p:nvPr/>
        </p:nvSpPr>
        <p:spPr bwMode="auto">
          <a:xfrm>
            <a:off x="500063" y="80963"/>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Server Cluster Architecture – </a:t>
            </a:r>
          </a:p>
          <a:p>
            <a:pPr algn="ctr"/>
            <a:r>
              <a:rPr lang="en-GB" sz="3200" b="1">
                <a:solidFill>
                  <a:schemeClr val="tx2"/>
                </a:solidFill>
                <a:latin typeface="Gill Sans MT" pitchFamily="34" charset="0"/>
                <a:cs typeface="Arial" pitchFamily="34" charset="0"/>
              </a:rPr>
              <a:t>The Cluster Service.</a:t>
            </a:r>
            <a:endParaRPr lang="en-US" sz="3200" b="1">
              <a:solidFill>
                <a:schemeClr val="tx2"/>
              </a:solidFill>
              <a:latin typeface="Gill Sans MT" pitchFamily="34" charset="0"/>
              <a:cs typeface="Arial" pitchFamily="34" charset="0"/>
            </a:endParaRPr>
          </a:p>
        </p:txBody>
      </p:sp>
      <p:pic>
        <p:nvPicPr>
          <p:cNvPr id="91140" name="Picture 4" descr="backuprestore.gif"/>
          <p:cNvPicPr>
            <a:picLocks noChangeAspect="1"/>
          </p:cNvPicPr>
          <p:nvPr/>
        </p:nvPicPr>
        <p:blipFill>
          <a:blip r:embed="rId2"/>
          <a:srcRect/>
          <a:stretch>
            <a:fillRect/>
          </a:stretch>
        </p:blipFill>
        <p:spPr bwMode="auto">
          <a:xfrm>
            <a:off x="1785938" y="2643188"/>
            <a:ext cx="4829175" cy="34194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457200" y="1219200"/>
            <a:ext cx="8229600" cy="4937125"/>
          </a:xfrm>
        </p:spPr>
        <p:txBody>
          <a:bodyPr/>
          <a:lstStyle/>
          <a:p>
            <a:pPr eaLnBrk="1" hangingPunct="1"/>
            <a:r>
              <a:rPr lang="en-GB" sz="2000" smtClean="0"/>
              <a:t>Many solutions must resolve client access requests to services based on connections to selected TCP/IP addresses, protocols and port numbers.</a:t>
            </a:r>
          </a:p>
          <a:p>
            <a:pPr eaLnBrk="1" hangingPunct="1">
              <a:buFont typeface="Wingdings 3" pitchFamily="18" charset="2"/>
              <a:buNone/>
            </a:pPr>
            <a:endParaRPr lang="en-GB" sz="2000" smtClean="0"/>
          </a:p>
          <a:p>
            <a:pPr eaLnBrk="1" hangingPunct="1"/>
            <a:r>
              <a:rPr lang="en-GB" sz="2000" smtClean="0"/>
              <a:t>If the host providing the service were to fail or become overloaded client access would either fail or fall below acceptable performance levels.</a:t>
            </a:r>
          </a:p>
          <a:p>
            <a:pPr eaLnBrk="1" hangingPunct="1">
              <a:buFont typeface="Wingdings 3" pitchFamily="18" charset="2"/>
              <a:buNone/>
            </a:pPr>
            <a:endParaRPr lang="en-GB" sz="2000" smtClean="0"/>
          </a:p>
          <a:p>
            <a:pPr eaLnBrk="1" hangingPunct="1"/>
            <a:r>
              <a:rPr lang="en-GB" sz="2000" smtClean="0"/>
              <a:t>Network Load balancing clusters allow multiple configured hosts to respond to client connection requests made to a single, ‘virtual IP address.</a:t>
            </a:r>
            <a:endParaRPr lang="en-US" sz="2000" smtClean="0"/>
          </a:p>
        </p:txBody>
      </p:sp>
      <p:sp>
        <p:nvSpPr>
          <p:cNvPr id="92163" name="Title 1"/>
          <p:cNvSpPr>
            <a:spLocks/>
          </p:cNvSpPr>
          <p:nvPr/>
        </p:nvSpPr>
        <p:spPr bwMode="auto">
          <a:xfrm>
            <a:off x="500063" y="80963"/>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Network Load Balancing Architecture.</a:t>
            </a:r>
            <a:endParaRPr lang="en-US" sz="3200" b="1">
              <a:solidFill>
                <a:schemeClr val="tx2"/>
              </a:solidFill>
              <a:latin typeface="Gill Sans MT"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500063" y="1143000"/>
            <a:ext cx="8229600" cy="4937125"/>
          </a:xfrm>
        </p:spPr>
        <p:txBody>
          <a:bodyPr/>
          <a:lstStyle/>
          <a:p>
            <a:pPr eaLnBrk="1" hangingPunct="1"/>
            <a:r>
              <a:rPr lang="en-GB" sz="1900" smtClean="0"/>
              <a:t>Network Load Balancing uses </a:t>
            </a:r>
            <a:r>
              <a:rPr lang="en-GB" sz="1900" b="1" i="1" smtClean="0"/>
              <a:t>Unicast</a:t>
            </a:r>
            <a:r>
              <a:rPr lang="en-GB" sz="1900" smtClean="0"/>
              <a:t> or </a:t>
            </a:r>
            <a:r>
              <a:rPr lang="en-GB" sz="1900" b="1" i="1" smtClean="0"/>
              <a:t>Multicast</a:t>
            </a:r>
            <a:r>
              <a:rPr lang="en-GB" sz="1900" smtClean="0"/>
              <a:t> broadcasts to direct incoming traffic to all servers in the cluster, depending on which model is used in the cluster.</a:t>
            </a:r>
          </a:p>
          <a:p>
            <a:pPr eaLnBrk="1" hangingPunct="1">
              <a:buFont typeface="Wingdings 3" pitchFamily="18" charset="2"/>
              <a:buNone/>
            </a:pPr>
            <a:endParaRPr lang="en-GB" sz="1900" smtClean="0"/>
          </a:p>
          <a:p>
            <a:pPr eaLnBrk="1" hangingPunct="1"/>
            <a:r>
              <a:rPr lang="en-GB" sz="1900" smtClean="0"/>
              <a:t>4 Modes (Single Adapter in Unicast, Single Adapter in Multicast, Multi-homed in Unicast, Multi-homed in Multicast).</a:t>
            </a:r>
          </a:p>
          <a:p>
            <a:pPr eaLnBrk="1" hangingPunct="1"/>
            <a:endParaRPr lang="en-GB" sz="1900" smtClean="0"/>
          </a:p>
          <a:p>
            <a:pPr eaLnBrk="1" hangingPunct="1"/>
            <a:r>
              <a:rPr lang="en-GB" sz="1900" smtClean="0"/>
              <a:t>NLB is installed as a driver </a:t>
            </a:r>
            <a:r>
              <a:rPr lang="en-GB" sz="1900" b="1" i="1" smtClean="0"/>
              <a:t>(Wlbs.sys) </a:t>
            </a:r>
            <a:r>
              <a:rPr lang="en-GB" sz="1900" smtClean="0"/>
              <a:t>on every host in the cluster.  Cluster presents a Virtual IP address to client requests.  </a:t>
            </a:r>
          </a:p>
          <a:p>
            <a:pPr eaLnBrk="1" hangingPunct="1"/>
            <a:endParaRPr lang="en-GB" sz="1900" smtClean="0"/>
          </a:p>
          <a:p>
            <a:pPr eaLnBrk="1" hangingPunct="1"/>
            <a:r>
              <a:rPr lang="en-GB" sz="1900" smtClean="0"/>
              <a:t>Client requests are sent to every host, but only the host to which a given client request is mapped, accepts and handles the request. </a:t>
            </a:r>
          </a:p>
          <a:p>
            <a:pPr eaLnBrk="1" hangingPunct="1"/>
            <a:endParaRPr lang="en-GB" sz="1900" smtClean="0"/>
          </a:p>
          <a:p>
            <a:pPr eaLnBrk="1" hangingPunct="1"/>
            <a:r>
              <a:rPr lang="en-GB" sz="1900" smtClean="0"/>
              <a:t>Depending on the configuration of each node in the cluster, a statistical mapping algorithm maps requests to </a:t>
            </a:r>
            <a:r>
              <a:rPr lang="en-GB" sz="1900" b="1" i="1" smtClean="0"/>
              <a:t>‘particular hosts’ </a:t>
            </a:r>
            <a:r>
              <a:rPr lang="en-GB" sz="1900" smtClean="0"/>
              <a:t>for processing.</a:t>
            </a:r>
          </a:p>
          <a:p>
            <a:pPr eaLnBrk="1" hangingPunct="1"/>
            <a:endParaRPr lang="en-GB" sz="1900" smtClean="0"/>
          </a:p>
          <a:p>
            <a:pPr eaLnBrk="1" hangingPunct="1"/>
            <a:endParaRPr lang="en-GB" sz="1900" smtClean="0"/>
          </a:p>
          <a:p>
            <a:pPr eaLnBrk="1" hangingPunct="1"/>
            <a:endParaRPr lang="en-GB" sz="1900" smtClean="0"/>
          </a:p>
          <a:p>
            <a:pPr eaLnBrk="1" hangingPunct="1"/>
            <a:endParaRPr lang="en-GB" sz="1900" smtClean="0"/>
          </a:p>
        </p:txBody>
      </p:sp>
      <p:sp>
        <p:nvSpPr>
          <p:cNvPr id="93187" name="Title 1"/>
          <p:cNvSpPr>
            <a:spLocks/>
          </p:cNvSpPr>
          <p:nvPr/>
        </p:nvSpPr>
        <p:spPr bwMode="auto">
          <a:xfrm>
            <a:off x="500063" y="80963"/>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Network Load Balancing Architecture.</a:t>
            </a:r>
            <a:endParaRPr lang="en-US" sz="3200" b="1">
              <a:solidFill>
                <a:schemeClr val="tx2"/>
              </a:solidFill>
              <a:latin typeface="Gill Sans MT"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p:cNvSpPr txBox="1">
            <a:spLocks noChangeArrowheads="1"/>
          </p:cNvSpPr>
          <p:nvPr/>
        </p:nvSpPr>
        <p:spPr bwMode="auto">
          <a:xfrm>
            <a:off x="4643438" y="357188"/>
            <a:ext cx="2571750" cy="584200"/>
          </a:xfrm>
          <a:prstGeom prst="rect">
            <a:avLst/>
          </a:prstGeom>
          <a:noFill/>
          <a:ln w="9525">
            <a:noFill/>
            <a:miter lim="800000"/>
            <a:headEnd/>
            <a:tailEnd/>
          </a:ln>
        </p:spPr>
        <p:txBody>
          <a:bodyPr>
            <a:spAutoFit/>
          </a:bodyPr>
          <a:lstStyle/>
          <a:p>
            <a:pPr algn="ctr"/>
            <a:r>
              <a:rPr lang="en-GB" sz="1600" b="1"/>
              <a:t>Unicast, Single Adapter Mode</a:t>
            </a:r>
            <a:endParaRPr lang="en-US" sz="1600" b="1"/>
          </a:p>
        </p:txBody>
      </p:sp>
      <p:sp>
        <p:nvSpPr>
          <p:cNvPr id="37" name="Rectangle 36"/>
          <p:cNvSpPr/>
          <p:nvPr/>
        </p:nvSpPr>
        <p:spPr>
          <a:xfrm>
            <a:off x="1214438" y="285750"/>
            <a:ext cx="6072187" cy="592931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p>
        </p:txBody>
      </p:sp>
      <p:cxnSp>
        <p:nvCxnSpPr>
          <p:cNvPr id="4" name="Straight Arrow Connector 3"/>
          <p:cNvCxnSpPr/>
          <p:nvPr/>
        </p:nvCxnSpPr>
        <p:spPr>
          <a:xfrm rot="16200000" flipH="1">
            <a:off x="3618706" y="1307307"/>
            <a:ext cx="439737"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5" name="Oval 4"/>
          <p:cNvSpPr/>
          <p:nvPr/>
        </p:nvSpPr>
        <p:spPr>
          <a:xfrm>
            <a:off x="3297238" y="1600200"/>
            <a:ext cx="1301750" cy="51117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050" b="1" dirty="0"/>
              <a:t>Virtual IP</a:t>
            </a:r>
            <a:endParaRPr lang="en-US" sz="1050" b="1" dirty="0"/>
          </a:p>
        </p:txBody>
      </p:sp>
      <p:cxnSp>
        <p:nvCxnSpPr>
          <p:cNvPr id="6" name="Straight Arrow Connector 5"/>
          <p:cNvCxnSpPr>
            <a:stCxn id="5" idx="2"/>
          </p:cNvCxnSpPr>
          <p:nvPr/>
        </p:nvCxnSpPr>
        <p:spPr>
          <a:xfrm rot="10800000" flipV="1">
            <a:off x="2035175" y="1855788"/>
            <a:ext cx="1262063" cy="1062037"/>
          </a:xfrm>
          <a:prstGeom prst="straightConnector1">
            <a:avLst/>
          </a:prstGeom>
          <a:ln w="19050">
            <a:solidFill>
              <a:srgbClr val="00B0F0"/>
            </a:solidFill>
            <a:tailEnd type="arrow"/>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a:stCxn id="5" idx="3"/>
          </p:cNvCxnSpPr>
          <p:nvPr/>
        </p:nvCxnSpPr>
        <p:spPr>
          <a:xfrm rot="5400000">
            <a:off x="2997201" y="2427287"/>
            <a:ext cx="881062" cy="100013"/>
          </a:xfrm>
          <a:prstGeom prst="straightConnector1">
            <a:avLst/>
          </a:prstGeom>
          <a:ln w="19050">
            <a:solidFill>
              <a:srgbClr val="00B0F0"/>
            </a:solidFill>
            <a:tailEnd type="arrow"/>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a:stCxn id="5" idx="5"/>
          </p:cNvCxnSpPr>
          <p:nvPr/>
        </p:nvCxnSpPr>
        <p:spPr>
          <a:xfrm rot="16200000" flipH="1">
            <a:off x="4133851" y="2311400"/>
            <a:ext cx="881062" cy="331787"/>
          </a:xfrm>
          <a:prstGeom prst="straightConnector1">
            <a:avLst/>
          </a:prstGeom>
          <a:ln w="19050">
            <a:solidFill>
              <a:srgbClr val="00B0F0"/>
            </a:solidFill>
            <a:tailEnd type="arrow"/>
          </a:ln>
        </p:spPr>
        <p:style>
          <a:lnRef idx="1">
            <a:schemeClr val="accent1"/>
          </a:lnRef>
          <a:fillRef idx="0">
            <a:schemeClr val="accent1"/>
          </a:fillRef>
          <a:effectRef idx="0">
            <a:schemeClr val="accent1"/>
          </a:effectRef>
          <a:fontRef idx="minor">
            <a:schemeClr val="tx1"/>
          </a:fontRef>
        </p:style>
      </p:cxnSp>
      <p:pic>
        <p:nvPicPr>
          <p:cNvPr id="9" name="Picture 2"/>
          <p:cNvPicPr>
            <a:picLocks noChangeAspect="1" noChangeArrowheads="1"/>
          </p:cNvPicPr>
          <p:nvPr/>
        </p:nvPicPr>
        <p:blipFill>
          <a:blip r:embed="rId2"/>
          <a:srcRect/>
          <a:stretch>
            <a:fillRect/>
          </a:stretch>
        </p:blipFill>
        <p:spPr bwMode="auto">
          <a:xfrm>
            <a:off x="1314450" y="2998788"/>
            <a:ext cx="5473700" cy="920750"/>
          </a:xfrm>
          <a:prstGeom prst="rect">
            <a:avLst/>
          </a:prstGeom>
          <a:noFill/>
          <a:ln w="9525">
            <a:noFill/>
            <a:miter lim="800000"/>
            <a:headEnd/>
            <a:tailEnd/>
          </a:ln>
        </p:spPr>
      </p:pic>
      <p:cxnSp>
        <p:nvCxnSpPr>
          <p:cNvPr id="10" name="Straight Arrow Connector 9"/>
          <p:cNvCxnSpPr>
            <a:stCxn id="5" idx="6"/>
          </p:cNvCxnSpPr>
          <p:nvPr/>
        </p:nvCxnSpPr>
        <p:spPr>
          <a:xfrm>
            <a:off x="4598988" y="1855788"/>
            <a:ext cx="1763712" cy="1135062"/>
          </a:xfrm>
          <a:prstGeom prst="straightConnector1">
            <a:avLst/>
          </a:prstGeom>
          <a:ln w="19050">
            <a:solidFill>
              <a:srgbClr val="00B0F0"/>
            </a:solidFill>
            <a:tailEnd type="arrow"/>
          </a:ln>
        </p:spPr>
        <p:style>
          <a:lnRef idx="1">
            <a:schemeClr val="accent1"/>
          </a:lnRef>
          <a:fillRef idx="0">
            <a:schemeClr val="accent1"/>
          </a:fillRef>
          <a:effectRef idx="0">
            <a:schemeClr val="accent1"/>
          </a:effectRef>
          <a:fontRef idx="minor">
            <a:schemeClr val="tx1"/>
          </a:fontRef>
        </p:style>
      </p:cxnSp>
      <p:sp>
        <p:nvSpPr>
          <p:cNvPr id="11" name="TextBox 10"/>
          <p:cNvSpPr txBox="1">
            <a:spLocks noChangeArrowheads="1"/>
          </p:cNvSpPr>
          <p:nvPr/>
        </p:nvSpPr>
        <p:spPr bwMode="auto">
          <a:xfrm>
            <a:off x="3429000" y="571500"/>
            <a:ext cx="1081088" cy="315913"/>
          </a:xfrm>
          <a:prstGeom prst="rect">
            <a:avLst/>
          </a:prstGeom>
          <a:noFill/>
          <a:ln w="9525">
            <a:noFill/>
            <a:miter lim="800000"/>
            <a:headEnd/>
            <a:tailEnd/>
          </a:ln>
        </p:spPr>
        <p:txBody>
          <a:bodyPr>
            <a:spAutoFit/>
          </a:bodyPr>
          <a:lstStyle/>
          <a:p>
            <a:r>
              <a:rPr lang="en-GB" sz="1200" b="1"/>
              <a:t>Internet</a:t>
            </a:r>
            <a:endParaRPr lang="en-US" sz="1200" b="1"/>
          </a:p>
        </p:txBody>
      </p:sp>
      <p:sp>
        <p:nvSpPr>
          <p:cNvPr id="24" name="Cloud 23"/>
          <p:cNvSpPr/>
          <p:nvPr/>
        </p:nvSpPr>
        <p:spPr>
          <a:xfrm>
            <a:off x="3116263" y="355600"/>
            <a:ext cx="1533525" cy="731838"/>
          </a:xfrm>
          <a:prstGeom prst="cloud">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p>
        </p:txBody>
      </p:sp>
      <p:sp>
        <p:nvSpPr>
          <p:cNvPr id="45" name="TextBox 44"/>
          <p:cNvSpPr txBox="1">
            <a:spLocks noChangeArrowheads="1"/>
          </p:cNvSpPr>
          <p:nvPr/>
        </p:nvSpPr>
        <p:spPr bwMode="auto">
          <a:xfrm>
            <a:off x="3902075" y="1141413"/>
            <a:ext cx="3186113" cy="461962"/>
          </a:xfrm>
          <a:prstGeom prst="rect">
            <a:avLst/>
          </a:prstGeom>
          <a:noFill/>
          <a:ln w="9525">
            <a:noFill/>
            <a:miter lim="800000"/>
            <a:headEnd/>
            <a:tailEnd/>
          </a:ln>
        </p:spPr>
        <p:txBody>
          <a:bodyPr>
            <a:spAutoFit/>
          </a:bodyPr>
          <a:lstStyle/>
          <a:p>
            <a:r>
              <a:rPr lang="en-GB" sz="1200" b="1">
                <a:solidFill>
                  <a:srgbClr val="0070C0"/>
                </a:solidFill>
              </a:rPr>
              <a:t>Client requests (e.g. http web traffic)</a:t>
            </a:r>
            <a:endParaRPr lang="en-US" sz="1200" b="1">
              <a:solidFill>
                <a:srgbClr val="0070C0"/>
              </a:solidFill>
            </a:endParaRPr>
          </a:p>
        </p:txBody>
      </p:sp>
      <p:sp>
        <p:nvSpPr>
          <p:cNvPr id="73" name="TextBox 72"/>
          <p:cNvSpPr txBox="1">
            <a:spLocks noChangeArrowheads="1"/>
          </p:cNvSpPr>
          <p:nvPr/>
        </p:nvSpPr>
        <p:spPr bwMode="auto">
          <a:xfrm>
            <a:off x="1357313" y="4500563"/>
            <a:ext cx="5857875" cy="1570037"/>
          </a:xfrm>
          <a:prstGeom prst="rect">
            <a:avLst/>
          </a:prstGeom>
          <a:noFill/>
          <a:ln w="9525">
            <a:noFill/>
            <a:miter lim="800000"/>
            <a:headEnd/>
            <a:tailEnd/>
          </a:ln>
        </p:spPr>
        <p:txBody>
          <a:bodyPr>
            <a:spAutoFit/>
          </a:bodyPr>
          <a:lstStyle/>
          <a:p>
            <a:endParaRPr lang="en-GB" sz="1200" b="1"/>
          </a:p>
          <a:p>
            <a:pPr>
              <a:buFont typeface="Arial" pitchFamily="34" charset="0"/>
              <a:buChar char="•"/>
            </a:pPr>
            <a:r>
              <a:rPr lang="en-GB" sz="1200" b="1"/>
              <a:t>Unicast mode – Cluster Adapter MAC address is changed to Cluster MAC  </a:t>
            </a:r>
          </a:p>
          <a:p>
            <a:r>
              <a:rPr lang="en-GB" sz="1200" b="1"/>
              <a:t>  address. This MAC is identical and is used on all hosts.</a:t>
            </a:r>
          </a:p>
          <a:p>
            <a:pPr>
              <a:buFont typeface="Arial" pitchFamily="34" charset="0"/>
              <a:buChar char="•"/>
            </a:pPr>
            <a:endParaRPr lang="en-GB" sz="1200" b="1"/>
          </a:p>
          <a:p>
            <a:pPr>
              <a:buFont typeface="Arial" pitchFamily="34" charset="0"/>
              <a:buChar char="•"/>
            </a:pPr>
            <a:r>
              <a:rPr lang="en-GB" sz="1200" b="1"/>
              <a:t> NIC’s unique MAC address is </a:t>
            </a:r>
            <a:r>
              <a:rPr lang="en-GB" sz="1200" b="1">
                <a:solidFill>
                  <a:srgbClr val="FF0000"/>
                </a:solidFill>
              </a:rPr>
              <a:t>Disabled, </a:t>
            </a:r>
            <a:r>
              <a:rPr lang="en-GB" sz="1200" b="1"/>
              <a:t>clients can no longer address cluster  </a:t>
            </a:r>
          </a:p>
          <a:p>
            <a:r>
              <a:rPr lang="en-GB" sz="1200" b="1"/>
              <a:t>  adapter via its unique MAC address, node to node communications not </a:t>
            </a:r>
          </a:p>
          <a:p>
            <a:r>
              <a:rPr lang="en-GB" sz="1200" b="1"/>
              <a:t>  possible.  No Heartbeat info exchanged, failover is not possible.</a:t>
            </a:r>
            <a:endParaRPr lang="en-GB" sz="1200" b="1">
              <a:solidFill>
                <a:srgbClr val="FF0000"/>
              </a:solidFill>
            </a:endParaRPr>
          </a:p>
          <a:p>
            <a:endParaRPr lang="en-GB" sz="1200" b="1"/>
          </a:p>
        </p:txBody>
      </p:sp>
      <p:sp>
        <p:nvSpPr>
          <p:cNvPr id="74" name="TextBox 73"/>
          <p:cNvSpPr txBox="1">
            <a:spLocks noChangeArrowheads="1"/>
          </p:cNvSpPr>
          <p:nvPr/>
        </p:nvSpPr>
        <p:spPr bwMode="auto">
          <a:xfrm>
            <a:off x="1928813" y="1428750"/>
            <a:ext cx="3186112" cy="276225"/>
          </a:xfrm>
          <a:prstGeom prst="rect">
            <a:avLst/>
          </a:prstGeom>
          <a:noFill/>
          <a:ln w="9525">
            <a:noFill/>
            <a:miter lim="800000"/>
            <a:headEnd/>
            <a:tailEnd/>
          </a:ln>
        </p:spPr>
        <p:txBody>
          <a:bodyPr>
            <a:spAutoFit/>
          </a:bodyPr>
          <a:lstStyle/>
          <a:p>
            <a:r>
              <a:rPr lang="en-GB" sz="1200" b="1">
                <a:solidFill>
                  <a:srgbClr val="FF0000"/>
                </a:solidFill>
              </a:rPr>
              <a:t>NLB Unicast Mode</a:t>
            </a:r>
            <a:endParaRPr lang="en-US" sz="1200" b="1">
              <a:solidFill>
                <a:srgbClr val="FF0000"/>
              </a:solidFill>
            </a:endParaRPr>
          </a:p>
        </p:txBody>
      </p:sp>
      <p:cxnSp>
        <p:nvCxnSpPr>
          <p:cNvPr id="105" name="Straight Connector 104"/>
          <p:cNvCxnSpPr/>
          <p:nvPr/>
        </p:nvCxnSpPr>
        <p:spPr>
          <a:xfrm>
            <a:off x="2428875" y="3143250"/>
            <a:ext cx="142875"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06" name="Straight Arrow Connector 105"/>
          <p:cNvCxnSpPr/>
          <p:nvPr/>
        </p:nvCxnSpPr>
        <p:spPr>
          <a:xfrm>
            <a:off x="2643188" y="3143250"/>
            <a:ext cx="142875"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08" name="Straight Connector 107"/>
          <p:cNvCxnSpPr/>
          <p:nvPr/>
        </p:nvCxnSpPr>
        <p:spPr>
          <a:xfrm>
            <a:off x="4071938" y="3143250"/>
            <a:ext cx="142875"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09" name="Straight Arrow Connector 108"/>
          <p:cNvCxnSpPr/>
          <p:nvPr/>
        </p:nvCxnSpPr>
        <p:spPr>
          <a:xfrm>
            <a:off x="4286250" y="3143250"/>
            <a:ext cx="142875"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11" name="Straight Connector 110"/>
          <p:cNvCxnSpPr/>
          <p:nvPr/>
        </p:nvCxnSpPr>
        <p:spPr>
          <a:xfrm>
            <a:off x="5572125" y="3214688"/>
            <a:ext cx="142875" cy="1587"/>
          </a:xfrm>
          <a:prstGeom prst="line">
            <a:avLst/>
          </a:prstGeom>
        </p:spPr>
        <p:style>
          <a:lnRef idx="1">
            <a:schemeClr val="accent1"/>
          </a:lnRef>
          <a:fillRef idx="0">
            <a:schemeClr val="accent1"/>
          </a:fillRef>
          <a:effectRef idx="0">
            <a:schemeClr val="accent1"/>
          </a:effectRef>
          <a:fontRef idx="minor">
            <a:schemeClr val="tx1"/>
          </a:fontRef>
        </p:style>
      </p:cxnSp>
      <p:cxnSp>
        <p:nvCxnSpPr>
          <p:cNvPr id="112" name="Straight Arrow Connector 111"/>
          <p:cNvCxnSpPr/>
          <p:nvPr/>
        </p:nvCxnSpPr>
        <p:spPr>
          <a:xfrm>
            <a:off x="5786438" y="3214688"/>
            <a:ext cx="142875" cy="1587"/>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26" name="Straight Arrow Connector 125"/>
          <p:cNvCxnSpPr/>
          <p:nvPr/>
        </p:nvCxnSpPr>
        <p:spPr>
          <a:xfrm rot="10800000">
            <a:off x="5429250" y="3429000"/>
            <a:ext cx="142875"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27" name="Straight Connector 126"/>
          <p:cNvCxnSpPr/>
          <p:nvPr/>
        </p:nvCxnSpPr>
        <p:spPr>
          <a:xfrm rot="10800000">
            <a:off x="5643563" y="3429000"/>
            <a:ext cx="142875"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29" name="Straight Arrow Connector 128"/>
          <p:cNvCxnSpPr/>
          <p:nvPr/>
        </p:nvCxnSpPr>
        <p:spPr>
          <a:xfrm rot="10800000">
            <a:off x="3857625" y="3429000"/>
            <a:ext cx="142875"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30" name="Straight Connector 129"/>
          <p:cNvCxnSpPr/>
          <p:nvPr/>
        </p:nvCxnSpPr>
        <p:spPr>
          <a:xfrm rot="10800000">
            <a:off x="4071938" y="3429000"/>
            <a:ext cx="142875"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32" name="Straight Arrow Connector 131"/>
          <p:cNvCxnSpPr/>
          <p:nvPr/>
        </p:nvCxnSpPr>
        <p:spPr>
          <a:xfrm rot="10800000">
            <a:off x="2357438" y="3429000"/>
            <a:ext cx="142875"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33" name="Straight Connector 132"/>
          <p:cNvCxnSpPr/>
          <p:nvPr/>
        </p:nvCxnSpPr>
        <p:spPr>
          <a:xfrm rot="10800000">
            <a:off x="2571750" y="3429000"/>
            <a:ext cx="142875"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52" name="Straight Connector 151"/>
          <p:cNvCxnSpPr/>
          <p:nvPr/>
        </p:nvCxnSpPr>
        <p:spPr>
          <a:xfrm rot="5400000">
            <a:off x="2284413" y="3143250"/>
            <a:ext cx="1588" cy="1587"/>
          </a:xfrm>
          <a:prstGeom prst="line">
            <a:avLst/>
          </a:prstGeom>
        </p:spPr>
        <p:style>
          <a:lnRef idx="1">
            <a:schemeClr val="accent1"/>
          </a:lnRef>
          <a:fillRef idx="0">
            <a:schemeClr val="accent1"/>
          </a:fillRef>
          <a:effectRef idx="0">
            <a:schemeClr val="accent1"/>
          </a:effectRef>
          <a:fontRef idx="minor">
            <a:schemeClr val="tx1"/>
          </a:fontRef>
        </p:style>
      </p:cxnSp>
      <p:cxnSp>
        <p:nvCxnSpPr>
          <p:cNvPr id="153" name="Straight Connector 152"/>
          <p:cNvCxnSpPr/>
          <p:nvPr/>
        </p:nvCxnSpPr>
        <p:spPr>
          <a:xfrm>
            <a:off x="2286000" y="3143250"/>
            <a:ext cx="71438"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60" name="Straight Connector 159"/>
          <p:cNvCxnSpPr/>
          <p:nvPr/>
        </p:nvCxnSpPr>
        <p:spPr>
          <a:xfrm rot="10800000">
            <a:off x="2786063" y="3429000"/>
            <a:ext cx="71437" cy="1588"/>
          </a:xfrm>
          <a:prstGeom prst="line">
            <a:avLst/>
          </a:prstGeom>
        </p:spPr>
        <p:style>
          <a:lnRef idx="1">
            <a:schemeClr val="accent1"/>
          </a:lnRef>
          <a:fillRef idx="0">
            <a:schemeClr val="accent1"/>
          </a:fillRef>
          <a:effectRef idx="0">
            <a:schemeClr val="accent1"/>
          </a:effectRef>
          <a:fontRef idx="minor">
            <a:schemeClr val="tx1"/>
          </a:fontRef>
        </p:style>
      </p:cxnSp>
      <p:grpSp>
        <p:nvGrpSpPr>
          <p:cNvPr id="2" name="Group 186"/>
          <p:cNvGrpSpPr>
            <a:grpSpLocks/>
          </p:cNvGrpSpPr>
          <p:nvPr/>
        </p:nvGrpSpPr>
        <p:grpSpPr bwMode="auto">
          <a:xfrm>
            <a:off x="1571625" y="3000375"/>
            <a:ext cx="5572125" cy="1533525"/>
            <a:chOff x="1571604" y="3000372"/>
            <a:chExt cx="5572164" cy="1533236"/>
          </a:xfrm>
        </p:grpSpPr>
        <p:grpSp>
          <p:nvGrpSpPr>
            <p:cNvPr id="94252" name="Group 139"/>
            <p:cNvGrpSpPr>
              <a:grpSpLocks/>
            </p:cNvGrpSpPr>
            <p:nvPr/>
          </p:nvGrpSpPr>
          <p:grpSpPr bwMode="auto">
            <a:xfrm>
              <a:off x="2110317" y="3000372"/>
              <a:ext cx="105023" cy="215108"/>
              <a:chOff x="2110317" y="3000372"/>
              <a:chExt cx="105023" cy="215108"/>
            </a:xfrm>
          </p:grpSpPr>
          <p:cxnSp>
            <p:nvCxnSpPr>
              <p:cNvPr id="56" name="Straight Connector 55"/>
              <p:cNvCxnSpPr/>
              <p:nvPr/>
            </p:nvCxnSpPr>
            <p:spPr>
              <a:xfrm>
                <a:off x="2109771" y="3141633"/>
                <a:ext cx="104776" cy="1587"/>
              </a:xfrm>
              <a:prstGeom prst="line">
                <a:avLst/>
              </a:prstGeom>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rot="5400000">
                <a:off x="2107412" y="3107507"/>
                <a:ext cx="215859" cy="1587"/>
              </a:xfrm>
              <a:prstGeom prst="line">
                <a:avLst/>
              </a:prstGeom>
            </p:spPr>
            <p:style>
              <a:lnRef idx="1">
                <a:schemeClr val="accent1"/>
              </a:lnRef>
              <a:fillRef idx="0">
                <a:schemeClr val="accent1"/>
              </a:fillRef>
              <a:effectRef idx="0">
                <a:schemeClr val="accent1"/>
              </a:effectRef>
              <a:fontRef idx="minor">
                <a:schemeClr val="tx1"/>
              </a:fontRef>
            </p:style>
          </p:cxnSp>
        </p:grpSp>
        <p:sp>
          <p:nvSpPr>
            <p:cNvPr id="94253" name="TextBox 74"/>
            <p:cNvSpPr txBox="1">
              <a:spLocks noChangeArrowheads="1"/>
            </p:cNvSpPr>
            <p:nvPr/>
          </p:nvSpPr>
          <p:spPr bwMode="auto">
            <a:xfrm>
              <a:off x="1571604" y="4071943"/>
              <a:ext cx="1285884" cy="461665"/>
            </a:xfrm>
            <a:prstGeom prst="rect">
              <a:avLst/>
            </a:prstGeom>
            <a:noFill/>
            <a:ln w="9525">
              <a:noFill/>
              <a:miter lim="800000"/>
              <a:headEnd/>
              <a:tailEnd/>
            </a:ln>
          </p:spPr>
          <p:txBody>
            <a:bodyPr>
              <a:spAutoFit/>
            </a:bodyPr>
            <a:lstStyle/>
            <a:p>
              <a:r>
                <a:rPr lang="en-GB" sz="1200" b="1">
                  <a:solidFill>
                    <a:srgbClr val="0070C0"/>
                  </a:solidFill>
                </a:rPr>
                <a:t>Single Cluster adapter</a:t>
              </a:r>
              <a:endParaRPr lang="en-US" sz="1200" b="1">
                <a:solidFill>
                  <a:srgbClr val="0070C0"/>
                </a:solidFill>
              </a:endParaRPr>
            </a:p>
          </p:txBody>
        </p:sp>
        <p:sp>
          <p:nvSpPr>
            <p:cNvPr id="94254" name="TextBox 75"/>
            <p:cNvSpPr txBox="1">
              <a:spLocks noChangeArrowheads="1"/>
            </p:cNvSpPr>
            <p:nvPr/>
          </p:nvSpPr>
          <p:spPr bwMode="auto">
            <a:xfrm>
              <a:off x="2928926" y="4071942"/>
              <a:ext cx="1285884" cy="461665"/>
            </a:xfrm>
            <a:prstGeom prst="rect">
              <a:avLst/>
            </a:prstGeom>
            <a:noFill/>
            <a:ln w="9525">
              <a:noFill/>
              <a:miter lim="800000"/>
              <a:headEnd/>
              <a:tailEnd/>
            </a:ln>
          </p:spPr>
          <p:txBody>
            <a:bodyPr>
              <a:spAutoFit/>
            </a:bodyPr>
            <a:lstStyle/>
            <a:p>
              <a:r>
                <a:rPr lang="en-GB" sz="1200" b="1">
                  <a:solidFill>
                    <a:srgbClr val="0070C0"/>
                  </a:solidFill>
                </a:rPr>
                <a:t>Single Cluster adapter</a:t>
              </a:r>
              <a:endParaRPr lang="en-US" sz="1200" b="1">
                <a:solidFill>
                  <a:srgbClr val="0070C0"/>
                </a:solidFill>
              </a:endParaRPr>
            </a:p>
          </p:txBody>
        </p:sp>
        <p:sp>
          <p:nvSpPr>
            <p:cNvPr id="94255" name="TextBox 76"/>
            <p:cNvSpPr txBox="1">
              <a:spLocks noChangeArrowheads="1"/>
            </p:cNvSpPr>
            <p:nvPr/>
          </p:nvSpPr>
          <p:spPr bwMode="auto">
            <a:xfrm>
              <a:off x="4357686" y="4071942"/>
              <a:ext cx="1285884" cy="461665"/>
            </a:xfrm>
            <a:prstGeom prst="rect">
              <a:avLst/>
            </a:prstGeom>
            <a:noFill/>
            <a:ln w="9525">
              <a:noFill/>
              <a:miter lim="800000"/>
              <a:headEnd/>
              <a:tailEnd/>
            </a:ln>
          </p:spPr>
          <p:txBody>
            <a:bodyPr>
              <a:spAutoFit/>
            </a:bodyPr>
            <a:lstStyle/>
            <a:p>
              <a:r>
                <a:rPr lang="en-GB" sz="1200" b="1">
                  <a:solidFill>
                    <a:srgbClr val="0070C0"/>
                  </a:solidFill>
                </a:rPr>
                <a:t>Single Cluster adapter</a:t>
              </a:r>
              <a:endParaRPr lang="en-US" sz="1200" b="1">
                <a:solidFill>
                  <a:srgbClr val="0070C0"/>
                </a:solidFill>
              </a:endParaRPr>
            </a:p>
          </p:txBody>
        </p:sp>
        <p:sp>
          <p:nvSpPr>
            <p:cNvPr id="94256" name="TextBox 77"/>
            <p:cNvSpPr txBox="1">
              <a:spLocks noChangeArrowheads="1"/>
            </p:cNvSpPr>
            <p:nvPr/>
          </p:nvSpPr>
          <p:spPr bwMode="auto">
            <a:xfrm>
              <a:off x="5857884" y="4071942"/>
              <a:ext cx="1285884" cy="461665"/>
            </a:xfrm>
            <a:prstGeom prst="rect">
              <a:avLst/>
            </a:prstGeom>
            <a:noFill/>
            <a:ln w="9525">
              <a:noFill/>
              <a:miter lim="800000"/>
              <a:headEnd/>
              <a:tailEnd/>
            </a:ln>
          </p:spPr>
          <p:txBody>
            <a:bodyPr>
              <a:spAutoFit/>
            </a:bodyPr>
            <a:lstStyle/>
            <a:p>
              <a:r>
                <a:rPr lang="en-GB" sz="1200" b="1">
                  <a:solidFill>
                    <a:srgbClr val="0070C0"/>
                  </a:solidFill>
                </a:rPr>
                <a:t>Single Cluster adapter</a:t>
              </a:r>
              <a:endParaRPr lang="en-US" sz="1200" b="1">
                <a:solidFill>
                  <a:srgbClr val="0070C0"/>
                </a:solidFill>
              </a:endParaRPr>
            </a:p>
          </p:txBody>
        </p:sp>
        <p:cxnSp>
          <p:nvCxnSpPr>
            <p:cNvPr id="80" name="Straight Arrow Connector 79"/>
            <p:cNvCxnSpPr>
              <a:stCxn id="94253" idx="0"/>
            </p:cNvCxnSpPr>
            <p:nvPr/>
          </p:nvCxnSpPr>
          <p:spPr>
            <a:xfrm rot="5400000" flipH="1" flipV="1">
              <a:off x="1786002" y="3643189"/>
              <a:ext cx="857088" cy="0"/>
            </a:xfrm>
            <a:prstGeom prst="straightConnector1">
              <a:avLst/>
            </a:prstGeom>
            <a:ln w="19050">
              <a:solidFill>
                <a:srgbClr val="FF0000"/>
              </a:solidFill>
              <a:tailEnd type="arrow"/>
            </a:ln>
          </p:spPr>
          <p:style>
            <a:lnRef idx="1">
              <a:schemeClr val="accent1"/>
            </a:lnRef>
            <a:fillRef idx="0">
              <a:schemeClr val="accent1"/>
            </a:fillRef>
            <a:effectRef idx="0">
              <a:schemeClr val="accent1"/>
            </a:effectRef>
            <a:fontRef idx="minor">
              <a:schemeClr val="tx1"/>
            </a:fontRef>
          </p:style>
        </p:cxnSp>
        <p:grpSp>
          <p:nvGrpSpPr>
            <p:cNvPr id="94258" name="Group 140"/>
            <p:cNvGrpSpPr>
              <a:grpSpLocks/>
            </p:cNvGrpSpPr>
            <p:nvPr/>
          </p:nvGrpSpPr>
          <p:grpSpPr bwMode="auto">
            <a:xfrm>
              <a:off x="3714744" y="3000372"/>
              <a:ext cx="105023" cy="215108"/>
              <a:chOff x="2110317" y="3000372"/>
              <a:chExt cx="105023" cy="215108"/>
            </a:xfrm>
          </p:grpSpPr>
          <p:cxnSp>
            <p:nvCxnSpPr>
              <p:cNvPr id="142" name="Straight Connector 141"/>
              <p:cNvCxnSpPr/>
              <p:nvPr/>
            </p:nvCxnSpPr>
            <p:spPr>
              <a:xfrm>
                <a:off x="2110317" y="3141633"/>
                <a:ext cx="104776" cy="1587"/>
              </a:xfrm>
              <a:prstGeom prst="line">
                <a:avLst/>
              </a:prstGeom>
            </p:spPr>
            <p:style>
              <a:lnRef idx="1">
                <a:schemeClr val="accent1"/>
              </a:lnRef>
              <a:fillRef idx="0">
                <a:schemeClr val="accent1"/>
              </a:fillRef>
              <a:effectRef idx="0">
                <a:schemeClr val="accent1"/>
              </a:effectRef>
              <a:fontRef idx="minor">
                <a:schemeClr val="tx1"/>
              </a:fontRef>
            </p:style>
          </p:cxnSp>
          <p:cxnSp>
            <p:nvCxnSpPr>
              <p:cNvPr id="143" name="Straight Connector 142"/>
              <p:cNvCxnSpPr/>
              <p:nvPr/>
            </p:nvCxnSpPr>
            <p:spPr>
              <a:xfrm rot="5400000">
                <a:off x="2107164" y="3108301"/>
                <a:ext cx="215859" cy="0"/>
              </a:xfrm>
              <a:prstGeom prst="line">
                <a:avLst/>
              </a:prstGeom>
            </p:spPr>
            <p:style>
              <a:lnRef idx="1">
                <a:schemeClr val="accent1"/>
              </a:lnRef>
              <a:fillRef idx="0">
                <a:schemeClr val="accent1"/>
              </a:fillRef>
              <a:effectRef idx="0">
                <a:schemeClr val="accent1"/>
              </a:effectRef>
              <a:fontRef idx="minor">
                <a:schemeClr val="tx1"/>
              </a:fontRef>
            </p:style>
          </p:cxnSp>
        </p:grpSp>
        <p:grpSp>
          <p:nvGrpSpPr>
            <p:cNvPr id="94259" name="Group 143"/>
            <p:cNvGrpSpPr>
              <a:grpSpLocks/>
            </p:cNvGrpSpPr>
            <p:nvPr/>
          </p:nvGrpSpPr>
          <p:grpSpPr bwMode="auto">
            <a:xfrm>
              <a:off x="5286380" y="3071810"/>
              <a:ext cx="105023" cy="215108"/>
              <a:chOff x="2110317" y="3000372"/>
              <a:chExt cx="105023" cy="215108"/>
            </a:xfrm>
          </p:grpSpPr>
          <p:cxnSp>
            <p:nvCxnSpPr>
              <p:cNvPr id="145" name="Straight Connector 144"/>
              <p:cNvCxnSpPr/>
              <p:nvPr/>
            </p:nvCxnSpPr>
            <p:spPr>
              <a:xfrm>
                <a:off x="2110317" y="3141619"/>
                <a:ext cx="104776"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46" name="Straight Connector 145"/>
              <p:cNvCxnSpPr/>
              <p:nvPr/>
            </p:nvCxnSpPr>
            <p:spPr>
              <a:xfrm rot="5400000">
                <a:off x="2107164" y="3108288"/>
                <a:ext cx="215859" cy="0"/>
              </a:xfrm>
              <a:prstGeom prst="line">
                <a:avLst/>
              </a:prstGeom>
            </p:spPr>
            <p:style>
              <a:lnRef idx="1">
                <a:schemeClr val="accent1"/>
              </a:lnRef>
              <a:fillRef idx="0">
                <a:schemeClr val="accent1"/>
              </a:fillRef>
              <a:effectRef idx="0">
                <a:schemeClr val="accent1"/>
              </a:effectRef>
              <a:fontRef idx="minor">
                <a:schemeClr val="tx1"/>
              </a:fontRef>
            </p:style>
          </p:cxnSp>
        </p:grpSp>
        <p:grpSp>
          <p:nvGrpSpPr>
            <p:cNvPr id="94260" name="Group 146"/>
            <p:cNvGrpSpPr>
              <a:grpSpLocks/>
            </p:cNvGrpSpPr>
            <p:nvPr/>
          </p:nvGrpSpPr>
          <p:grpSpPr bwMode="auto">
            <a:xfrm>
              <a:off x="6786578" y="3071810"/>
              <a:ext cx="105023" cy="215108"/>
              <a:chOff x="2110317" y="3000372"/>
              <a:chExt cx="105023" cy="215108"/>
            </a:xfrm>
          </p:grpSpPr>
          <p:cxnSp>
            <p:nvCxnSpPr>
              <p:cNvPr id="148" name="Straight Connector 147"/>
              <p:cNvCxnSpPr/>
              <p:nvPr/>
            </p:nvCxnSpPr>
            <p:spPr>
              <a:xfrm>
                <a:off x="2110317" y="3141619"/>
                <a:ext cx="104776"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49" name="Straight Connector 148"/>
              <p:cNvCxnSpPr/>
              <p:nvPr/>
            </p:nvCxnSpPr>
            <p:spPr>
              <a:xfrm rot="5400000">
                <a:off x="2107164" y="3108288"/>
                <a:ext cx="215859" cy="0"/>
              </a:xfrm>
              <a:prstGeom prst="line">
                <a:avLst/>
              </a:prstGeom>
            </p:spPr>
            <p:style>
              <a:lnRef idx="1">
                <a:schemeClr val="accent1"/>
              </a:lnRef>
              <a:fillRef idx="0">
                <a:schemeClr val="accent1"/>
              </a:fillRef>
              <a:effectRef idx="0">
                <a:schemeClr val="accent1"/>
              </a:effectRef>
              <a:fontRef idx="minor">
                <a:schemeClr val="tx1"/>
              </a:fontRef>
            </p:style>
          </p:cxnSp>
        </p:grpSp>
        <p:cxnSp>
          <p:nvCxnSpPr>
            <p:cNvPr id="163" name="Straight Arrow Connector 162"/>
            <p:cNvCxnSpPr/>
            <p:nvPr/>
          </p:nvCxnSpPr>
          <p:spPr>
            <a:xfrm rot="5400000" flipH="1" flipV="1">
              <a:off x="3357638" y="3643189"/>
              <a:ext cx="857088" cy="0"/>
            </a:xfrm>
            <a:prstGeom prst="straightConnector1">
              <a:avLst/>
            </a:prstGeom>
            <a:ln w="1905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64" name="Straight Arrow Connector 163"/>
            <p:cNvCxnSpPr/>
            <p:nvPr/>
          </p:nvCxnSpPr>
          <p:spPr>
            <a:xfrm rot="5400000" flipH="1" flipV="1">
              <a:off x="4964986" y="3678901"/>
              <a:ext cx="785665" cy="0"/>
            </a:xfrm>
            <a:prstGeom prst="straightConnector1">
              <a:avLst/>
            </a:prstGeom>
            <a:ln w="1905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66" name="Straight Arrow Connector 165"/>
            <p:cNvCxnSpPr/>
            <p:nvPr/>
          </p:nvCxnSpPr>
          <p:spPr>
            <a:xfrm rot="5400000" flipH="1" flipV="1">
              <a:off x="6429472" y="3714612"/>
              <a:ext cx="857088" cy="0"/>
            </a:xfrm>
            <a:prstGeom prst="straightConnector1">
              <a:avLst/>
            </a:prstGeom>
            <a:ln w="19050">
              <a:solidFill>
                <a:srgbClr val="FF0000"/>
              </a:solidFill>
              <a:tailEnd type="arrow"/>
            </a:ln>
          </p:spPr>
          <p:style>
            <a:lnRef idx="1">
              <a:schemeClr val="accent1"/>
            </a:lnRef>
            <a:fillRef idx="0">
              <a:schemeClr val="accent1"/>
            </a:fillRef>
            <a:effectRef idx="0">
              <a:schemeClr val="accent1"/>
            </a:effectRef>
            <a:fontRef idx="minor">
              <a:schemeClr val="tx1"/>
            </a:fontRef>
          </p:style>
        </p:cxnSp>
      </p:grpSp>
      <p:cxnSp>
        <p:nvCxnSpPr>
          <p:cNvPr id="171" name="Straight Connector 170"/>
          <p:cNvCxnSpPr/>
          <p:nvPr/>
        </p:nvCxnSpPr>
        <p:spPr>
          <a:xfrm>
            <a:off x="3857625" y="3143250"/>
            <a:ext cx="142875"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74" name="Straight Connector 173"/>
          <p:cNvCxnSpPr/>
          <p:nvPr/>
        </p:nvCxnSpPr>
        <p:spPr>
          <a:xfrm>
            <a:off x="4286250" y="3429000"/>
            <a:ext cx="71438"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79" name="Straight Connector 178"/>
          <p:cNvCxnSpPr/>
          <p:nvPr/>
        </p:nvCxnSpPr>
        <p:spPr>
          <a:xfrm>
            <a:off x="5429250" y="3214688"/>
            <a:ext cx="71438" cy="1587"/>
          </a:xfrm>
          <a:prstGeom prst="line">
            <a:avLst/>
          </a:prstGeom>
        </p:spPr>
        <p:style>
          <a:lnRef idx="1">
            <a:schemeClr val="accent1"/>
          </a:lnRef>
          <a:fillRef idx="0">
            <a:schemeClr val="accent1"/>
          </a:fillRef>
          <a:effectRef idx="0">
            <a:schemeClr val="accent1"/>
          </a:effectRef>
          <a:fontRef idx="minor">
            <a:schemeClr val="tx1"/>
          </a:fontRef>
        </p:style>
      </p:cxnSp>
      <p:cxnSp>
        <p:nvCxnSpPr>
          <p:cNvPr id="182" name="Straight Connector 181"/>
          <p:cNvCxnSpPr/>
          <p:nvPr/>
        </p:nvCxnSpPr>
        <p:spPr>
          <a:xfrm>
            <a:off x="5857875" y="3429000"/>
            <a:ext cx="71438" cy="1588"/>
          </a:xfrm>
          <a:prstGeom prst="line">
            <a:avLst/>
          </a:prstGeom>
        </p:spPr>
        <p:style>
          <a:lnRef idx="1">
            <a:schemeClr val="accent1"/>
          </a:lnRef>
          <a:fillRef idx="0">
            <a:schemeClr val="accent1"/>
          </a:fillRef>
          <a:effectRef idx="0">
            <a:schemeClr val="accent1"/>
          </a:effectRef>
          <a:fontRef idx="minor">
            <a:schemeClr val="tx1"/>
          </a:fontRef>
        </p:style>
      </p:cxnSp>
      <p:sp>
        <p:nvSpPr>
          <p:cNvPr id="186" name="&quot;No&quot; Symbol 185"/>
          <p:cNvSpPr/>
          <p:nvPr/>
        </p:nvSpPr>
        <p:spPr>
          <a:xfrm>
            <a:off x="3929063" y="3071813"/>
            <a:ext cx="428625" cy="428625"/>
          </a:xfrm>
          <a:prstGeom prst="noSmoking">
            <a:avLst/>
          </a:prstGeom>
          <a:solidFill>
            <a:srgbClr val="FF0000">
              <a:alpha val="35000"/>
            </a:srgbClr>
          </a:solidFill>
          <a:ln w="63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chemeClr val="tx1"/>
              </a:solidFill>
            </a:endParaRPr>
          </a:p>
        </p:txBody>
      </p:sp>
      <p:sp>
        <p:nvSpPr>
          <p:cNvPr id="188" name="&quot;No&quot; Symbol 187"/>
          <p:cNvSpPr/>
          <p:nvPr/>
        </p:nvSpPr>
        <p:spPr>
          <a:xfrm>
            <a:off x="2357438" y="3071813"/>
            <a:ext cx="428625" cy="428625"/>
          </a:xfrm>
          <a:prstGeom prst="noSmoking">
            <a:avLst/>
          </a:prstGeom>
          <a:solidFill>
            <a:srgbClr val="FF0000">
              <a:alpha val="35000"/>
            </a:srgbClr>
          </a:solidFill>
          <a:ln w="63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chemeClr val="tx1"/>
              </a:solidFill>
            </a:endParaRPr>
          </a:p>
        </p:txBody>
      </p:sp>
      <p:sp>
        <p:nvSpPr>
          <p:cNvPr id="189" name="&quot;No&quot; Symbol 188"/>
          <p:cNvSpPr/>
          <p:nvPr/>
        </p:nvSpPr>
        <p:spPr>
          <a:xfrm>
            <a:off x="5500688" y="3071813"/>
            <a:ext cx="428625" cy="428625"/>
          </a:xfrm>
          <a:prstGeom prst="noSmoking">
            <a:avLst/>
          </a:prstGeom>
          <a:solidFill>
            <a:srgbClr val="FF0000">
              <a:alpha val="35000"/>
            </a:srgbClr>
          </a:solidFill>
          <a:ln w="63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chemeClr val="tx1"/>
              </a:solidFill>
            </a:endParaRPr>
          </a:p>
        </p:txBody>
      </p:sp>
      <p:sp>
        <p:nvSpPr>
          <p:cNvPr id="190" name="TextBox 189"/>
          <p:cNvSpPr txBox="1"/>
          <p:nvPr/>
        </p:nvSpPr>
        <p:spPr>
          <a:xfrm>
            <a:off x="1571625" y="2071688"/>
            <a:ext cx="1214438" cy="415925"/>
          </a:xfrm>
          <a:prstGeom prst="rect">
            <a:avLst/>
          </a:prstGeom>
          <a:noFill/>
        </p:spPr>
        <p:txBody>
          <a:bodyPr>
            <a:spAutoFit/>
          </a:bodyPr>
          <a:lstStyle/>
          <a:p>
            <a:pPr>
              <a:defRPr/>
            </a:pPr>
            <a:r>
              <a:rPr lang="en-GB" sz="1050" b="1" dirty="0">
                <a:solidFill>
                  <a:srgbClr val="00B0F0"/>
                </a:solidFill>
                <a:latin typeface="Arial" charset="0"/>
              </a:rPr>
              <a:t>Client to Cluster Traffic</a:t>
            </a:r>
            <a:endParaRPr lang="en-US" sz="1050" b="1" dirty="0">
              <a:solidFill>
                <a:srgbClr val="00B0F0"/>
              </a:solidFill>
              <a:latin typeface="Arial" charset="0"/>
            </a:endParaRPr>
          </a:p>
        </p:txBody>
      </p:sp>
      <p:sp>
        <p:nvSpPr>
          <p:cNvPr id="191" name="TextBox 190"/>
          <p:cNvSpPr txBox="1">
            <a:spLocks noChangeArrowheads="1"/>
          </p:cNvSpPr>
          <p:nvPr/>
        </p:nvSpPr>
        <p:spPr bwMode="auto">
          <a:xfrm>
            <a:off x="2571750" y="2357438"/>
            <a:ext cx="785813" cy="554037"/>
          </a:xfrm>
          <a:prstGeom prst="rect">
            <a:avLst/>
          </a:prstGeom>
          <a:noFill/>
          <a:ln w="9525">
            <a:noFill/>
            <a:miter lim="800000"/>
            <a:headEnd/>
            <a:tailEnd/>
          </a:ln>
        </p:spPr>
        <p:txBody>
          <a:bodyPr>
            <a:spAutoFit/>
          </a:bodyPr>
          <a:lstStyle/>
          <a:p>
            <a:r>
              <a:rPr lang="en-GB" sz="1000" b="1">
                <a:solidFill>
                  <a:srgbClr val="00B0F0"/>
                </a:solidFill>
              </a:rPr>
              <a:t>Client to Cluster Traffic</a:t>
            </a:r>
            <a:endParaRPr lang="en-US" sz="1000" b="1">
              <a:solidFill>
                <a:srgbClr val="00B0F0"/>
              </a:solidFill>
            </a:endParaRPr>
          </a:p>
        </p:txBody>
      </p:sp>
      <p:sp>
        <p:nvSpPr>
          <p:cNvPr id="193" name="TextBox 192"/>
          <p:cNvSpPr txBox="1">
            <a:spLocks noChangeArrowheads="1"/>
          </p:cNvSpPr>
          <p:nvPr/>
        </p:nvSpPr>
        <p:spPr bwMode="auto">
          <a:xfrm>
            <a:off x="3714750" y="2286000"/>
            <a:ext cx="785813" cy="554038"/>
          </a:xfrm>
          <a:prstGeom prst="rect">
            <a:avLst/>
          </a:prstGeom>
          <a:noFill/>
          <a:ln w="9525">
            <a:noFill/>
            <a:miter lim="800000"/>
            <a:headEnd/>
            <a:tailEnd/>
          </a:ln>
        </p:spPr>
        <p:txBody>
          <a:bodyPr>
            <a:spAutoFit/>
          </a:bodyPr>
          <a:lstStyle/>
          <a:p>
            <a:r>
              <a:rPr lang="en-GB" sz="1000" b="1">
                <a:solidFill>
                  <a:srgbClr val="00B0F0"/>
                </a:solidFill>
              </a:rPr>
              <a:t>Client to Cluster Traffic</a:t>
            </a:r>
            <a:endParaRPr lang="en-US" sz="1000" b="1">
              <a:solidFill>
                <a:srgbClr val="00B0F0"/>
              </a:solidFill>
            </a:endParaRPr>
          </a:p>
        </p:txBody>
      </p:sp>
      <p:sp>
        <p:nvSpPr>
          <p:cNvPr id="194" name="TextBox 193"/>
          <p:cNvSpPr txBox="1">
            <a:spLocks noChangeArrowheads="1"/>
          </p:cNvSpPr>
          <p:nvPr/>
        </p:nvSpPr>
        <p:spPr bwMode="auto">
          <a:xfrm>
            <a:off x="5643563" y="1928813"/>
            <a:ext cx="785812" cy="554037"/>
          </a:xfrm>
          <a:prstGeom prst="rect">
            <a:avLst/>
          </a:prstGeom>
          <a:noFill/>
          <a:ln w="9525">
            <a:noFill/>
            <a:miter lim="800000"/>
            <a:headEnd/>
            <a:tailEnd/>
          </a:ln>
        </p:spPr>
        <p:txBody>
          <a:bodyPr>
            <a:spAutoFit/>
          </a:bodyPr>
          <a:lstStyle/>
          <a:p>
            <a:r>
              <a:rPr lang="en-GB" sz="1000" b="1">
                <a:solidFill>
                  <a:srgbClr val="00B0F0"/>
                </a:solidFill>
              </a:rPr>
              <a:t>Client to Cluster Traffic</a:t>
            </a:r>
            <a:endParaRPr lang="en-US" sz="1000" b="1">
              <a:solidFill>
                <a:srgbClr val="00B0F0"/>
              </a:solidFill>
            </a:endParaRPr>
          </a:p>
        </p:txBody>
      </p:sp>
      <p:sp>
        <p:nvSpPr>
          <p:cNvPr id="196" name="TextBox 195"/>
          <p:cNvSpPr txBox="1">
            <a:spLocks noChangeArrowheads="1"/>
          </p:cNvSpPr>
          <p:nvPr/>
        </p:nvSpPr>
        <p:spPr bwMode="auto">
          <a:xfrm>
            <a:off x="7358063" y="3143250"/>
            <a:ext cx="1785937" cy="830263"/>
          </a:xfrm>
          <a:prstGeom prst="rect">
            <a:avLst/>
          </a:prstGeom>
          <a:noFill/>
          <a:ln w="9525">
            <a:noFill/>
            <a:miter lim="800000"/>
            <a:headEnd/>
            <a:tailEnd/>
          </a:ln>
        </p:spPr>
        <p:txBody>
          <a:bodyPr>
            <a:spAutoFit/>
          </a:bodyPr>
          <a:lstStyle/>
          <a:p>
            <a:r>
              <a:rPr lang="en-GB" sz="1200" b="1">
                <a:solidFill>
                  <a:srgbClr val="FF0000"/>
                </a:solidFill>
              </a:rPr>
              <a:t>Cluster node to node</a:t>
            </a:r>
          </a:p>
          <a:p>
            <a:r>
              <a:rPr lang="en-GB" sz="1200" b="1">
                <a:solidFill>
                  <a:srgbClr val="FF0000"/>
                </a:solidFill>
              </a:rPr>
              <a:t>communications  (E.g. Heartbeats)</a:t>
            </a:r>
          </a:p>
          <a:p>
            <a:r>
              <a:rPr lang="en-GB" sz="1200" b="1">
                <a:solidFill>
                  <a:srgbClr val="FF0000"/>
                </a:solidFill>
              </a:rPr>
              <a:t>not possible. </a:t>
            </a:r>
            <a:endParaRPr lang="en-US" sz="1200" b="1">
              <a:solidFill>
                <a:srgbClr val="FF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blinds(horizontal)">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7"/>
                                        </p:tgtEl>
                                        <p:attrNameLst>
                                          <p:attrName>style.visibility</p:attrName>
                                        </p:attrNameLst>
                                      </p:cBhvr>
                                      <p:to>
                                        <p:strVal val="visible"/>
                                      </p:to>
                                    </p:set>
                                  </p:childTnLst>
                                </p:cTn>
                              </p:par>
                              <p:par>
                                <p:cTn id="12" presetID="1" presetClass="entr" presetSubtype="0" fill="hold" grpId="0" nodeType="withEffect">
                                  <p:stCondLst>
                                    <p:cond delay="0"/>
                                  </p:stCondLst>
                                  <p:childTnLst>
                                    <p:set>
                                      <p:cBhvr>
                                        <p:cTn id="13" dur="1" fill="hold">
                                          <p:stCondLst>
                                            <p:cond delay="0"/>
                                          </p:stCondLst>
                                        </p:cTn>
                                        <p:tgtEl>
                                          <p:spTgt spid="24"/>
                                        </p:tgtEl>
                                        <p:attrNameLst>
                                          <p:attrName>style.visibility</p:attrName>
                                        </p:attrNameLst>
                                      </p:cBhvr>
                                      <p:to>
                                        <p:strVal val="visible"/>
                                      </p:to>
                                    </p:set>
                                  </p:childTnLst>
                                </p:cTn>
                              </p:par>
                              <p:par>
                                <p:cTn id="14" presetID="1" presetClass="entr" presetSubtype="0" fill="hold" grpId="0" nodeType="withEffect">
                                  <p:stCondLst>
                                    <p:cond delay="0"/>
                                  </p:stCondLst>
                                  <p:childTnLst>
                                    <p:set>
                                      <p:cBhvr>
                                        <p:cTn id="15" dur="1" fill="hold">
                                          <p:stCondLst>
                                            <p:cond delay="0"/>
                                          </p:stCondLst>
                                        </p:cTn>
                                        <p:tgtEl>
                                          <p:spTgt spid="11"/>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9" presetClass="entr" presetSubtype="0" fill="hold" nodeType="click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dissolve">
                                      <p:cBhvr>
                                        <p:cTn id="20" dur="500"/>
                                        <p:tgtEl>
                                          <p:spTgt spid="4"/>
                                        </p:tgtEl>
                                      </p:cBhvr>
                                    </p:animEffect>
                                  </p:childTnLst>
                                </p:cTn>
                              </p:par>
                              <p:par>
                                <p:cTn id="21" presetID="1" presetClass="entr" presetSubtype="0" fill="hold" grpId="0" nodeType="withEffect">
                                  <p:stCondLst>
                                    <p:cond delay="0"/>
                                  </p:stCondLst>
                                  <p:childTnLst>
                                    <p:set>
                                      <p:cBhvr>
                                        <p:cTn id="22" dur="1" fill="hold">
                                          <p:stCondLst>
                                            <p:cond delay="0"/>
                                          </p:stCondLst>
                                        </p:cTn>
                                        <p:tgtEl>
                                          <p:spTgt spid="4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74"/>
                                        </p:tgtEl>
                                        <p:attrNameLst>
                                          <p:attrName>style.visibility</p:attrName>
                                        </p:attrNameLst>
                                      </p:cBhvr>
                                      <p:to>
                                        <p:strVal val="visible"/>
                                      </p:to>
                                    </p:set>
                                  </p:childTnLst>
                                </p:cTn>
                              </p:par>
                              <p:par>
                                <p:cTn id="29" presetID="9" presetClass="entr" presetSubtype="0" fill="hold" grpId="1" nodeType="withEffect">
                                  <p:stCondLst>
                                    <p:cond delay="0"/>
                                  </p:stCondLst>
                                  <p:childTnLst>
                                    <p:set>
                                      <p:cBhvr>
                                        <p:cTn id="30" dur="1" fill="hold">
                                          <p:stCondLst>
                                            <p:cond delay="0"/>
                                          </p:stCondLst>
                                        </p:cTn>
                                        <p:tgtEl>
                                          <p:spTgt spid="74"/>
                                        </p:tgtEl>
                                        <p:attrNameLst>
                                          <p:attrName>style.visibility</p:attrName>
                                        </p:attrNameLst>
                                      </p:cBhvr>
                                      <p:to>
                                        <p:strVal val="visible"/>
                                      </p:to>
                                    </p:set>
                                    <p:animEffect transition="in" filter="dissolve">
                                      <p:cBhvr>
                                        <p:cTn id="31" dur="500"/>
                                        <p:tgtEl>
                                          <p:spTgt spid="74"/>
                                        </p:tgtEl>
                                      </p:cBhvr>
                                    </p:animEffect>
                                  </p:childTnLst>
                                </p:cTn>
                              </p:par>
                              <p:par>
                                <p:cTn id="32" presetID="9" presetClass="entr" presetSubtype="0" fill="hold" nodeType="withEffect">
                                  <p:stCondLst>
                                    <p:cond delay="0"/>
                                  </p:stCondLst>
                                  <p:childTnLst>
                                    <p:set>
                                      <p:cBhvr>
                                        <p:cTn id="33" dur="1" fill="hold">
                                          <p:stCondLst>
                                            <p:cond delay="0"/>
                                          </p:stCondLst>
                                        </p:cTn>
                                        <p:tgtEl>
                                          <p:spTgt spid="6"/>
                                        </p:tgtEl>
                                        <p:attrNameLst>
                                          <p:attrName>style.visibility</p:attrName>
                                        </p:attrNameLst>
                                      </p:cBhvr>
                                      <p:to>
                                        <p:strVal val="visible"/>
                                      </p:to>
                                    </p:set>
                                    <p:animEffect transition="in" filter="dissolve">
                                      <p:cBhvr>
                                        <p:cTn id="34" dur="500"/>
                                        <p:tgtEl>
                                          <p:spTgt spid="6"/>
                                        </p:tgtEl>
                                      </p:cBhvr>
                                    </p:animEffect>
                                  </p:childTnLst>
                                </p:cTn>
                              </p:par>
                              <p:par>
                                <p:cTn id="35" presetID="9" presetClass="entr" presetSubtype="0" fill="hold" nodeType="withEffect">
                                  <p:stCondLst>
                                    <p:cond delay="0"/>
                                  </p:stCondLst>
                                  <p:childTnLst>
                                    <p:set>
                                      <p:cBhvr>
                                        <p:cTn id="36" dur="1" fill="hold">
                                          <p:stCondLst>
                                            <p:cond delay="0"/>
                                          </p:stCondLst>
                                        </p:cTn>
                                        <p:tgtEl>
                                          <p:spTgt spid="7"/>
                                        </p:tgtEl>
                                        <p:attrNameLst>
                                          <p:attrName>style.visibility</p:attrName>
                                        </p:attrNameLst>
                                      </p:cBhvr>
                                      <p:to>
                                        <p:strVal val="visible"/>
                                      </p:to>
                                    </p:set>
                                    <p:animEffect transition="in" filter="dissolve">
                                      <p:cBhvr>
                                        <p:cTn id="37" dur="500"/>
                                        <p:tgtEl>
                                          <p:spTgt spid="7"/>
                                        </p:tgtEl>
                                      </p:cBhvr>
                                    </p:animEffect>
                                  </p:childTnLst>
                                </p:cTn>
                              </p:par>
                              <p:par>
                                <p:cTn id="38" presetID="9" presetClass="entr" presetSubtype="0" fill="hold" nodeType="withEffect">
                                  <p:stCondLst>
                                    <p:cond delay="0"/>
                                  </p:stCondLst>
                                  <p:childTnLst>
                                    <p:set>
                                      <p:cBhvr>
                                        <p:cTn id="39" dur="1" fill="hold">
                                          <p:stCondLst>
                                            <p:cond delay="0"/>
                                          </p:stCondLst>
                                        </p:cTn>
                                        <p:tgtEl>
                                          <p:spTgt spid="8"/>
                                        </p:tgtEl>
                                        <p:attrNameLst>
                                          <p:attrName>style.visibility</p:attrName>
                                        </p:attrNameLst>
                                      </p:cBhvr>
                                      <p:to>
                                        <p:strVal val="visible"/>
                                      </p:to>
                                    </p:set>
                                    <p:animEffect transition="in" filter="dissolve">
                                      <p:cBhvr>
                                        <p:cTn id="40" dur="500"/>
                                        <p:tgtEl>
                                          <p:spTgt spid="8"/>
                                        </p:tgtEl>
                                      </p:cBhvr>
                                    </p:animEffect>
                                  </p:childTnLst>
                                </p:cTn>
                              </p:par>
                              <p:par>
                                <p:cTn id="41" presetID="9" presetClass="entr" presetSubtype="0" fill="hold" nodeType="withEffect">
                                  <p:stCondLst>
                                    <p:cond delay="0"/>
                                  </p:stCondLst>
                                  <p:childTnLst>
                                    <p:set>
                                      <p:cBhvr>
                                        <p:cTn id="42" dur="1" fill="hold">
                                          <p:stCondLst>
                                            <p:cond delay="0"/>
                                          </p:stCondLst>
                                        </p:cTn>
                                        <p:tgtEl>
                                          <p:spTgt spid="10"/>
                                        </p:tgtEl>
                                        <p:attrNameLst>
                                          <p:attrName>style.visibility</p:attrName>
                                        </p:attrNameLst>
                                      </p:cBhvr>
                                      <p:to>
                                        <p:strVal val="visible"/>
                                      </p:to>
                                    </p:set>
                                    <p:animEffect transition="in" filter="dissolve">
                                      <p:cBhvr>
                                        <p:cTn id="43" dur="500"/>
                                        <p:tgtEl>
                                          <p:spTgt spid="10"/>
                                        </p:tgtEl>
                                      </p:cBhvr>
                                    </p:animEffect>
                                  </p:childTnLst>
                                </p:cTn>
                              </p:par>
                            </p:childTnLst>
                          </p:cTn>
                        </p:par>
                      </p:childTnLst>
                    </p:cTn>
                  </p:par>
                  <p:par>
                    <p:cTn id="44" fill="hold">
                      <p:stCondLst>
                        <p:cond delay="indefinite"/>
                      </p:stCondLst>
                      <p:childTnLst>
                        <p:par>
                          <p:cTn id="45" fill="hold">
                            <p:stCondLst>
                              <p:cond delay="0"/>
                            </p:stCondLst>
                            <p:childTnLst>
                              <p:par>
                                <p:cTn id="46" presetID="9" presetClass="entr" presetSubtype="0" fill="hold" grpId="2" nodeType="clickEffect">
                                  <p:stCondLst>
                                    <p:cond delay="0"/>
                                  </p:stCondLst>
                                  <p:childTnLst>
                                    <p:set>
                                      <p:cBhvr>
                                        <p:cTn id="47" dur="1" fill="hold">
                                          <p:stCondLst>
                                            <p:cond delay="0"/>
                                          </p:stCondLst>
                                        </p:cTn>
                                        <p:tgtEl>
                                          <p:spTgt spid="190"/>
                                        </p:tgtEl>
                                        <p:attrNameLst>
                                          <p:attrName>style.visibility</p:attrName>
                                        </p:attrNameLst>
                                      </p:cBhvr>
                                      <p:to>
                                        <p:strVal val="visible"/>
                                      </p:to>
                                    </p:set>
                                    <p:animEffect transition="in" filter="dissolve">
                                      <p:cBhvr>
                                        <p:cTn id="48" dur="500"/>
                                        <p:tgtEl>
                                          <p:spTgt spid="190"/>
                                        </p:tgtEl>
                                      </p:cBhvr>
                                    </p:animEffect>
                                  </p:childTnLst>
                                </p:cTn>
                              </p:par>
                              <p:par>
                                <p:cTn id="49" presetID="9" presetClass="entr" presetSubtype="0" fill="hold" grpId="2" nodeType="withEffect">
                                  <p:stCondLst>
                                    <p:cond delay="0"/>
                                  </p:stCondLst>
                                  <p:childTnLst>
                                    <p:set>
                                      <p:cBhvr>
                                        <p:cTn id="50" dur="1" fill="hold">
                                          <p:stCondLst>
                                            <p:cond delay="0"/>
                                          </p:stCondLst>
                                        </p:cTn>
                                        <p:tgtEl>
                                          <p:spTgt spid="191"/>
                                        </p:tgtEl>
                                        <p:attrNameLst>
                                          <p:attrName>style.visibility</p:attrName>
                                        </p:attrNameLst>
                                      </p:cBhvr>
                                      <p:to>
                                        <p:strVal val="visible"/>
                                      </p:to>
                                    </p:set>
                                    <p:animEffect transition="in" filter="dissolve">
                                      <p:cBhvr>
                                        <p:cTn id="51" dur="500"/>
                                        <p:tgtEl>
                                          <p:spTgt spid="191"/>
                                        </p:tgtEl>
                                      </p:cBhvr>
                                    </p:animEffect>
                                  </p:childTnLst>
                                </p:cTn>
                              </p:par>
                              <p:par>
                                <p:cTn id="52" presetID="9" presetClass="entr" presetSubtype="0" fill="hold" grpId="2" nodeType="withEffect">
                                  <p:stCondLst>
                                    <p:cond delay="0"/>
                                  </p:stCondLst>
                                  <p:childTnLst>
                                    <p:set>
                                      <p:cBhvr>
                                        <p:cTn id="53" dur="1" fill="hold">
                                          <p:stCondLst>
                                            <p:cond delay="0"/>
                                          </p:stCondLst>
                                        </p:cTn>
                                        <p:tgtEl>
                                          <p:spTgt spid="193"/>
                                        </p:tgtEl>
                                        <p:attrNameLst>
                                          <p:attrName>style.visibility</p:attrName>
                                        </p:attrNameLst>
                                      </p:cBhvr>
                                      <p:to>
                                        <p:strVal val="visible"/>
                                      </p:to>
                                    </p:set>
                                    <p:animEffect transition="in" filter="dissolve">
                                      <p:cBhvr>
                                        <p:cTn id="54" dur="500"/>
                                        <p:tgtEl>
                                          <p:spTgt spid="193"/>
                                        </p:tgtEl>
                                      </p:cBhvr>
                                    </p:animEffect>
                                  </p:childTnLst>
                                </p:cTn>
                              </p:par>
                              <p:par>
                                <p:cTn id="55" presetID="9" presetClass="entr" presetSubtype="0" fill="hold" grpId="2" nodeType="withEffect">
                                  <p:stCondLst>
                                    <p:cond delay="0"/>
                                  </p:stCondLst>
                                  <p:childTnLst>
                                    <p:set>
                                      <p:cBhvr>
                                        <p:cTn id="56" dur="1" fill="hold">
                                          <p:stCondLst>
                                            <p:cond delay="0"/>
                                          </p:stCondLst>
                                        </p:cTn>
                                        <p:tgtEl>
                                          <p:spTgt spid="194"/>
                                        </p:tgtEl>
                                        <p:attrNameLst>
                                          <p:attrName>style.visibility</p:attrName>
                                        </p:attrNameLst>
                                      </p:cBhvr>
                                      <p:to>
                                        <p:strVal val="visible"/>
                                      </p:to>
                                    </p:set>
                                    <p:animEffect transition="in" filter="dissolve">
                                      <p:cBhvr>
                                        <p:cTn id="57" dur="500"/>
                                        <p:tgtEl>
                                          <p:spTgt spid="194"/>
                                        </p:tgtEl>
                                      </p:cBhvr>
                                    </p:animEffect>
                                  </p:childTnLst>
                                </p:cTn>
                              </p:par>
                            </p:childTnLst>
                          </p:cTn>
                        </p:par>
                      </p:childTnLst>
                    </p:cTn>
                  </p:par>
                  <p:par>
                    <p:cTn id="58" fill="hold">
                      <p:stCondLst>
                        <p:cond delay="indefinite"/>
                      </p:stCondLst>
                      <p:childTnLst>
                        <p:par>
                          <p:cTn id="59" fill="hold">
                            <p:stCondLst>
                              <p:cond delay="0"/>
                            </p:stCondLst>
                            <p:childTnLst>
                              <p:par>
                                <p:cTn id="60" presetID="1" presetClass="entr" presetSubtype="0" fill="hold" nodeType="clickEffect">
                                  <p:stCondLst>
                                    <p:cond delay="0"/>
                                  </p:stCondLst>
                                  <p:childTnLst>
                                    <p:set>
                                      <p:cBhvr>
                                        <p:cTn id="61" dur="1" fill="hold">
                                          <p:stCondLst>
                                            <p:cond delay="0"/>
                                          </p:stCondLst>
                                        </p:cTn>
                                        <p:tgtEl>
                                          <p:spTgt spid="9"/>
                                        </p:tgtEl>
                                        <p:attrNameLst>
                                          <p:attrName>style.visibility</p:attrName>
                                        </p:attrNameLst>
                                      </p:cBhvr>
                                      <p:to>
                                        <p:strVal val="visible"/>
                                      </p:to>
                                    </p:set>
                                  </p:childTnLst>
                                </p:cTn>
                              </p:par>
                            </p:childTnLst>
                          </p:cTn>
                        </p:par>
                      </p:childTnLst>
                    </p:cTn>
                  </p:par>
                  <p:par>
                    <p:cTn id="62" fill="hold">
                      <p:stCondLst>
                        <p:cond delay="indefinite"/>
                      </p:stCondLst>
                      <p:childTnLst>
                        <p:par>
                          <p:cTn id="63" fill="hold">
                            <p:stCondLst>
                              <p:cond delay="0"/>
                            </p:stCondLst>
                            <p:childTnLst>
                              <p:par>
                                <p:cTn id="64" presetID="1" presetClass="entr" presetSubtype="0" fill="hold" nodeType="clickEffect">
                                  <p:stCondLst>
                                    <p:cond delay="0"/>
                                  </p:stCondLst>
                                  <p:childTnLst>
                                    <p:set>
                                      <p:cBhvr>
                                        <p:cTn id="65" dur="1" fill="hold">
                                          <p:stCondLst>
                                            <p:cond delay="0"/>
                                          </p:stCondLst>
                                        </p:cTn>
                                        <p:tgtEl>
                                          <p:spTgt spid="2"/>
                                        </p:tgtEl>
                                        <p:attrNameLst>
                                          <p:attrName>style.visibility</p:attrName>
                                        </p:attrNameLst>
                                      </p:cBhvr>
                                      <p:to>
                                        <p:strVal val="visible"/>
                                      </p:to>
                                    </p:set>
                                  </p:childTnLst>
                                </p:cTn>
                              </p:par>
                            </p:childTnLst>
                          </p:cTn>
                        </p:par>
                      </p:childTnLst>
                    </p:cTn>
                  </p:par>
                  <p:par>
                    <p:cTn id="66" fill="hold">
                      <p:stCondLst>
                        <p:cond delay="indefinite"/>
                      </p:stCondLst>
                      <p:childTnLst>
                        <p:par>
                          <p:cTn id="67" fill="hold">
                            <p:stCondLst>
                              <p:cond delay="0"/>
                            </p:stCondLst>
                            <p:childTnLst>
                              <p:par>
                                <p:cTn id="68" presetID="9" presetClass="entr" presetSubtype="0" fill="hold" nodeType="clickEffect">
                                  <p:stCondLst>
                                    <p:cond delay="0"/>
                                  </p:stCondLst>
                                  <p:childTnLst>
                                    <p:set>
                                      <p:cBhvr>
                                        <p:cTn id="69" dur="1" fill="hold">
                                          <p:stCondLst>
                                            <p:cond delay="0"/>
                                          </p:stCondLst>
                                        </p:cTn>
                                        <p:tgtEl>
                                          <p:spTgt spid="153"/>
                                        </p:tgtEl>
                                        <p:attrNameLst>
                                          <p:attrName>style.visibility</p:attrName>
                                        </p:attrNameLst>
                                      </p:cBhvr>
                                      <p:to>
                                        <p:strVal val="visible"/>
                                      </p:to>
                                    </p:set>
                                    <p:animEffect transition="in" filter="dissolve">
                                      <p:cBhvr>
                                        <p:cTn id="70" dur="500"/>
                                        <p:tgtEl>
                                          <p:spTgt spid="153"/>
                                        </p:tgtEl>
                                      </p:cBhvr>
                                    </p:animEffect>
                                  </p:childTnLst>
                                </p:cTn>
                              </p:par>
                              <p:par>
                                <p:cTn id="71" presetID="9" presetClass="entr" presetSubtype="0" fill="hold" nodeType="withEffect">
                                  <p:stCondLst>
                                    <p:cond delay="0"/>
                                  </p:stCondLst>
                                  <p:childTnLst>
                                    <p:set>
                                      <p:cBhvr>
                                        <p:cTn id="72" dur="1" fill="hold">
                                          <p:stCondLst>
                                            <p:cond delay="0"/>
                                          </p:stCondLst>
                                        </p:cTn>
                                        <p:tgtEl>
                                          <p:spTgt spid="105"/>
                                        </p:tgtEl>
                                        <p:attrNameLst>
                                          <p:attrName>style.visibility</p:attrName>
                                        </p:attrNameLst>
                                      </p:cBhvr>
                                      <p:to>
                                        <p:strVal val="visible"/>
                                      </p:to>
                                    </p:set>
                                    <p:animEffect transition="in" filter="dissolve">
                                      <p:cBhvr>
                                        <p:cTn id="73" dur="500"/>
                                        <p:tgtEl>
                                          <p:spTgt spid="105"/>
                                        </p:tgtEl>
                                      </p:cBhvr>
                                    </p:animEffect>
                                  </p:childTnLst>
                                </p:cTn>
                              </p:par>
                              <p:par>
                                <p:cTn id="74" presetID="9" presetClass="entr" presetSubtype="0" fill="hold" nodeType="withEffect">
                                  <p:stCondLst>
                                    <p:cond delay="0"/>
                                  </p:stCondLst>
                                  <p:childTnLst>
                                    <p:set>
                                      <p:cBhvr>
                                        <p:cTn id="75" dur="1" fill="hold">
                                          <p:stCondLst>
                                            <p:cond delay="0"/>
                                          </p:stCondLst>
                                        </p:cTn>
                                        <p:tgtEl>
                                          <p:spTgt spid="106"/>
                                        </p:tgtEl>
                                        <p:attrNameLst>
                                          <p:attrName>style.visibility</p:attrName>
                                        </p:attrNameLst>
                                      </p:cBhvr>
                                      <p:to>
                                        <p:strVal val="visible"/>
                                      </p:to>
                                    </p:set>
                                    <p:animEffect transition="in" filter="dissolve">
                                      <p:cBhvr>
                                        <p:cTn id="76" dur="500"/>
                                        <p:tgtEl>
                                          <p:spTgt spid="106"/>
                                        </p:tgtEl>
                                      </p:cBhvr>
                                    </p:animEffect>
                                  </p:childTnLst>
                                </p:cTn>
                              </p:par>
                              <p:par>
                                <p:cTn id="77" presetID="9" presetClass="entr" presetSubtype="0" fill="hold" nodeType="withEffect">
                                  <p:stCondLst>
                                    <p:cond delay="0"/>
                                  </p:stCondLst>
                                  <p:childTnLst>
                                    <p:set>
                                      <p:cBhvr>
                                        <p:cTn id="78" dur="1" fill="hold">
                                          <p:stCondLst>
                                            <p:cond delay="0"/>
                                          </p:stCondLst>
                                        </p:cTn>
                                        <p:tgtEl>
                                          <p:spTgt spid="171"/>
                                        </p:tgtEl>
                                        <p:attrNameLst>
                                          <p:attrName>style.visibility</p:attrName>
                                        </p:attrNameLst>
                                      </p:cBhvr>
                                      <p:to>
                                        <p:strVal val="visible"/>
                                      </p:to>
                                    </p:set>
                                    <p:animEffect transition="in" filter="dissolve">
                                      <p:cBhvr>
                                        <p:cTn id="79" dur="500"/>
                                        <p:tgtEl>
                                          <p:spTgt spid="171"/>
                                        </p:tgtEl>
                                      </p:cBhvr>
                                    </p:animEffect>
                                  </p:childTnLst>
                                </p:cTn>
                              </p:par>
                              <p:par>
                                <p:cTn id="80" presetID="9" presetClass="entr" presetSubtype="0" fill="hold" nodeType="withEffect">
                                  <p:stCondLst>
                                    <p:cond delay="0"/>
                                  </p:stCondLst>
                                  <p:childTnLst>
                                    <p:set>
                                      <p:cBhvr>
                                        <p:cTn id="81" dur="1" fill="hold">
                                          <p:stCondLst>
                                            <p:cond delay="0"/>
                                          </p:stCondLst>
                                        </p:cTn>
                                        <p:tgtEl>
                                          <p:spTgt spid="108"/>
                                        </p:tgtEl>
                                        <p:attrNameLst>
                                          <p:attrName>style.visibility</p:attrName>
                                        </p:attrNameLst>
                                      </p:cBhvr>
                                      <p:to>
                                        <p:strVal val="visible"/>
                                      </p:to>
                                    </p:set>
                                    <p:animEffect transition="in" filter="dissolve">
                                      <p:cBhvr>
                                        <p:cTn id="82" dur="500"/>
                                        <p:tgtEl>
                                          <p:spTgt spid="108"/>
                                        </p:tgtEl>
                                      </p:cBhvr>
                                    </p:animEffect>
                                  </p:childTnLst>
                                </p:cTn>
                              </p:par>
                              <p:par>
                                <p:cTn id="83" presetID="9" presetClass="entr" presetSubtype="0" fill="hold" nodeType="withEffect">
                                  <p:stCondLst>
                                    <p:cond delay="0"/>
                                  </p:stCondLst>
                                  <p:childTnLst>
                                    <p:set>
                                      <p:cBhvr>
                                        <p:cTn id="84" dur="1" fill="hold">
                                          <p:stCondLst>
                                            <p:cond delay="0"/>
                                          </p:stCondLst>
                                        </p:cTn>
                                        <p:tgtEl>
                                          <p:spTgt spid="109"/>
                                        </p:tgtEl>
                                        <p:attrNameLst>
                                          <p:attrName>style.visibility</p:attrName>
                                        </p:attrNameLst>
                                      </p:cBhvr>
                                      <p:to>
                                        <p:strVal val="visible"/>
                                      </p:to>
                                    </p:set>
                                    <p:animEffect transition="in" filter="dissolve">
                                      <p:cBhvr>
                                        <p:cTn id="85" dur="500"/>
                                        <p:tgtEl>
                                          <p:spTgt spid="109"/>
                                        </p:tgtEl>
                                      </p:cBhvr>
                                    </p:animEffect>
                                  </p:childTnLst>
                                </p:cTn>
                              </p:par>
                              <p:par>
                                <p:cTn id="86" presetID="9" presetClass="entr" presetSubtype="0" fill="hold" nodeType="withEffect">
                                  <p:stCondLst>
                                    <p:cond delay="0"/>
                                  </p:stCondLst>
                                  <p:childTnLst>
                                    <p:set>
                                      <p:cBhvr>
                                        <p:cTn id="87" dur="1" fill="hold">
                                          <p:stCondLst>
                                            <p:cond delay="0"/>
                                          </p:stCondLst>
                                        </p:cTn>
                                        <p:tgtEl>
                                          <p:spTgt spid="179"/>
                                        </p:tgtEl>
                                        <p:attrNameLst>
                                          <p:attrName>style.visibility</p:attrName>
                                        </p:attrNameLst>
                                      </p:cBhvr>
                                      <p:to>
                                        <p:strVal val="visible"/>
                                      </p:to>
                                    </p:set>
                                    <p:animEffect transition="in" filter="dissolve">
                                      <p:cBhvr>
                                        <p:cTn id="88" dur="500"/>
                                        <p:tgtEl>
                                          <p:spTgt spid="179"/>
                                        </p:tgtEl>
                                      </p:cBhvr>
                                    </p:animEffect>
                                  </p:childTnLst>
                                </p:cTn>
                              </p:par>
                              <p:par>
                                <p:cTn id="89" presetID="9" presetClass="entr" presetSubtype="0" fill="hold" nodeType="withEffect">
                                  <p:stCondLst>
                                    <p:cond delay="0"/>
                                  </p:stCondLst>
                                  <p:childTnLst>
                                    <p:set>
                                      <p:cBhvr>
                                        <p:cTn id="90" dur="1" fill="hold">
                                          <p:stCondLst>
                                            <p:cond delay="0"/>
                                          </p:stCondLst>
                                        </p:cTn>
                                        <p:tgtEl>
                                          <p:spTgt spid="111"/>
                                        </p:tgtEl>
                                        <p:attrNameLst>
                                          <p:attrName>style.visibility</p:attrName>
                                        </p:attrNameLst>
                                      </p:cBhvr>
                                      <p:to>
                                        <p:strVal val="visible"/>
                                      </p:to>
                                    </p:set>
                                    <p:animEffect transition="in" filter="dissolve">
                                      <p:cBhvr>
                                        <p:cTn id="91" dur="500"/>
                                        <p:tgtEl>
                                          <p:spTgt spid="111"/>
                                        </p:tgtEl>
                                      </p:cBhvr>
                                    </p:animEffect>
                                  </p:childTnLst>
                                </p:cTn>
                              </p:par>
                              <p:par>
                                <p:cTn id="92" presetID="9" presetClass="entr" presetSubtype="0" fill="hold" nodeType="withEffect">
                                  <p:stCondLst>
                                    <p:cond delay="0"/>
                                  </p:stCondLst>
                                  <p:childTnLst>
                                    <p:set>
                                      <p:cBhvr>
                                        <p:cTn id="93" dur="1" fill="hold">
                                          <p:stCondLst>
                                            <p:cond delay="0"/>
                                          </p:stCondLst>
                                        </p:cTn>
                                        <p:tgtEl>
                                          <p:spTgt spid="112"/>
                                        </p:tgtEl>
                                        <p:attrNameLst>
                                          <p:attrName>style.visibility</p:attrName>
                                        </p:attrNameLst>
                                      </p:cBhvr>
                                      <p:to>
                                        <p:strVal val="visible"/>
                                      </p:to>
                                    </p:set>
                                    <p:animEffect transition="in" filter="dissolve">
                                      <p:cBhvr>
                                        <p:cTn id="94" dur="500"/>
                                        <p:tgtEl>
                                          <p:spTgt spid="112"/>
                                        </p:tgtEl>
                                      </p:cBhvr>
                                    </p:animEffect>
                                  </p:childTnLst>
                                </p:cTn>
                              </p:par>
                            </p:childTnLst>
                          </p:cTn>
                        </p:par>
                      </p:childTnLst>
                    </p:cTn>
                  </p:par>
                  <p:par>
                    <p:cTn id="95" fill="hold">
                      <p:stCondLst>
                        <p:cond delay="indefinite"/>
                      </p:stCondLst>
                      <p:childTnLst>
                        <p:par>
                          <p:cTn id="96" fill="hold">
                            <p:stCondLst>
                              <p:cond delay="0"/>
                            </p:stCondLst>
                            <p:childTnLst>
                              <p:par>
                                <p:cTn id="97" presetID="9" presetClass="entr" presetSubtype="0" fill="hold" nodeType="clickEffect">
                                  <p:stCondLst>
                                    <p:cond delay="0"/>
                                  </p:stCondLst>
                                  <p:childTnLst>
                                    <p:set>
                                      <p:cBhvr>
                                        <p:cTn id="98" dur="1" fill="hold">
                                          <p:stCondLst>
                                            <p:cond delay="0"/>
                                          </p:stCondLst>
                                        </p:cTn>
                                        <p:tgtEl>
                                          <p:spTgt spid="182"/>
                                        </p:tgtEl>
                                        <p:attrNameLst>
                                          <p:attrName>style.visibility</p:attrName>
                                        </p:attrNameLst>
                                      </p:cBhvr>
                                      <p:to>
                                        <p:strVal val="visible"/>
                                      </p:to>
                                    </p:set>
                                    <p:animEffect transition="in" filter="dissolve">
                                      <p:cBhvr>
                                        <p:cTn id="99" dur="500"/>
                                        <p:tgtEl>
                                          <p:spTgt spid="182"/>
                                        </p:tgtEl>
                                      </p:cBhvr>
                                    </p:animEffect>
                                  </p:childTnLst>
                                </p:cTn>
                              </p:par>
                              <p:par>
                                <p:cTn id="100" presetID="9" presetClass="entr" presetSubtype="0" fill="hold" nodeType="withEffect">
                                  <p:stCondLst>
                                    <p:cond delay="0"/>
                                  </p:stCondLst>
                                  <p:childTnLst>
                                    <p:set>
                                      <p:cBhvr>
                                        <p:cTn id="101" dur="1" fill="hold">
                                          <p:stCondLst>
                                            <p:cond delay="0"/>
                                          </p:stCondLst>
                                        </p:cTn>
                                        <p:tgtEl>
                                          <p:spTgt spid="127"/>
                                        </p:tgtEl>
                                        <p:attrNameLst>
                                          <p:attrName>style.visibility</p:attrName>
                                        </p:attrNameLst>
                                      </p:cBhvr>
                                      <p:to>
                                        <p:strVal val="visible"/>
                                      </p:to>
                                    </p:set>
                                    <p:animEffect transition="in" filter="dissolve">
                                      <p:cBhvr>
                                        <p:cTn id="102" dur="500"/>
                                        <p:tgtEl>
                                          <p:spTgt spid="127"/>
                                        </p:tgtEl>
                                      </p:cBhvr>
                                    </p:animEffect>
                                  </p:childTnLst>
                                </p:cTn>
                              </p:par>
                              <p:par>
                                <p:cTn id="103" presetID="9" presetClass="entr" presetSubtype="0" fill="hold" nodeType="withEffect">
                                  <p:stCondLst>
                                    <p:cond delay="0"/>
                                  </p:stCondLst>
                                  <p:childTnLst>
                                    <p:set>
                                      <p:cBhvr>
                                        <p:cTn id="104" dur="1" fill="hold">
                                          <p:stCondLst>
                                            <p:cond delay="0"/>
                                          </p:stCondLst>
                                        </p:cTn>
                                        <p:tgtEl>
                                          <p:spTgt spid="126"/>
                                        </p:tgtEl>
                                        <p:attrNameLst>
                                          <p:attrName>style.visibility</p:attrName>
                                        </p:attrNameLst>
                                      </p:cBhvr>
                                      <p:to>
                                        <p:strVal val="visible"/>
                                      </p:to>
                                    </p:set>
                                    <p:animEffect transition="in" filter="dissolve">
                                      <p:cBhvr>
                                        <p:cTn id="105" dur="500"/>
                                        <p:tgtEl>
                                          <p:spTgt spid="126"/>
                                        </p:tgtEl>
                                      </p:cBhvr>
                                    </p:animEffect>
                                  </p:childTnLst>
                                </p:cTn>
                              </p:par>
                              <p:par>
                                <p:cTn id="106" presetID="9" presetClass="entr" presetSubtype="0" fill="hold" nodeType="withEffect">
                                  <p:stCondLst>
                                    <p:cond delay="0"/>
                                  </p:stCondLst>
                                  <p:childTnLst>
                                    <p:set>
                                      <p:cBhvr>
                                        <p:cTn id="107" dur="1" fill="hold">
                                          <p:stCondLst>
                                            <p:cond delay="0"/>
                                          </p:stCondLst>
                                        </p:cTn>
                                        <p:tgtEl>
                                          <p:spTgt spid="174"/>
                                        </p:tgtEl>
                                        <p:attrNameLst>
                                          <p:attrName>style.visibility</p:attrName>
                                        </p:attrNameLst>
                                      </p:cBhvr>
                                      <p:to>
                                        <p:strVal val="visible"/>
                                      </p:to>
                                    </p:set>
                                    <p:animEffect transition="in" filter="dissolve">
                                      <p:cBhvr>
                                        <p:cTn id="108" dur="500"/>
                                        <p:tgtEl>
                                          <p:spTgt spid="174"/>
                                        </p:tgtEl>
                                      </p:cBhvr>
                                    </p:animEffect>
                                  </p:childTnLst>
                                </p:cTn>
                              </p:par>
                              <p:par>
                                <p:cTn id="109" presetID="9" presetClass="entr" presetSubtype="0" fill="hold" nodeType="withEffect">
                                  <p:stCondLst>
                                    <p:cond delay="0"/>
                                  </p:stCondLst>
                                  <p:childTnLst>
                                    <p:set>
                                      <p:cBhvr>
                                        <p:cTn id="110" dur="1" fill="hold">
                                          <p:stCondLst>
                                            <p:cond delay="0"/>
                                          </p:stCondLst>
                                        </p:cTn>
                                        <p:tgtEl>
                                          <p:spTgt spid="130"/>
                                        </p:tgtEl>
                                        <p:attrNameLst>
                                          <p:attrName>style.visibility</p:attrName>
                                        </p:attrNameLst>
                                      </p:cBhvr>
                                      <p:to>
                                        <p:strVal val="visible"/>
                                      </p:to>
                                    </p:set>
                                    <p:animEffect transition="in" filter="dissolve">
                                      <p:cBhvr>
                                        <p:cTn id="111" dur="500"/>
                                        <p:tgtEl>
                                          <p:spTgt spid="130"/>
                                        </p:tgtEl>
                                      </p:cBhvr>
                                    </p:animEffect>
                                  </p:childTnLst>
                                </p:cTn>
                              </p:par>
                              <p:par>
                                <p:cTn id="112" presetID="9" presetClass="entr" presetSubtype="0" fill="hold" nodeType="withEffect">
                                  <p:stCondLst>
                                    <p:cond delay="0"/>
                                  </p:stCondLst>
                                  <p:childTnLst>
                                    <p:set>
                                      <p:cBhvr>
                                        <p:cTn id="113" dur="1" fill="hold">
                                          <p:stCondLst>
                                            <p:cond delay="0"/>
                                          </p:stCondLst>
                                        </p:cTn>
                                        <p:tgtEl>
                                          <p:spTgt spid="129"/>
                                        </p:tgtEl>
                                        <p:attrNameLst>
                                          <p:attrName>style.visibility</p:attrName>
                                        </p:attrNameLst>
                                      </p:cBhvr>
                                      <p:to>
                                        <p:strVal val="visible"/>
                                      </p:to>
                                    </p:set>
                                    <p:animEffect transition="in" filter="dissolve">
                                      <p:cBhvr>
                                        <p:cTn id="114" dur="500"/>
                                        <p:tgtEl>
                                          <p:spTgt spid="129"/>
                                        </p:tgtEl>
                                      </p:cBhvr>
                                    </p:animEffect>
                                  </p:childTnLst>
                                </p:cTn>
                              </p:par>
                              <p:par>
                                <p:cTn id="115" presetID="9" presetClass="entr" presetSubtype="0" fill="hold" nodeType="withEffect">
                                  <p:stCondLst>
                                    <p:cond delay="0"/>
                                  </p:stCondLst>
                                  <p:childTnLst>
                                    <p:set>
                                      <p:cBhvr>
                                        <p:cTn id="116" dur="1" fill="hold">
                                          <p:stCondLst>
                                            <p:cond delay="0"/>
                                          </p:stCondLst>
                                        </p:cTn>
                                        <p:tgtEl>
                                          <p:spTgt spid="160"/>
                                        </p:tgtEl>
                                        <p:attrNameLst>
                                          <p:attrName>style.visibility</p:attrName>
                                        </p:attrNameLst>
                                      </p:cBhvr>
                                      <p:to>
                                        <p:strVal val="visible"/>
                                      </p:to>
                                    </p:set>
                                    <p:animEffect transition="in" filter="dissolve">
                                      <p:cBhvr>
                                        <p:cTn id="117" dur="500"/>
                                        <p:tgtEl>
                                          <p:spTgt spid="160"/>
                                        </p:tgtEl>
                                      </p:cBhvr>
                                    </p:animEffect>
                                  </p:childTnLst>
                                </p:cTn>
                              </p:par>
                              <p:par>
                                <p:cTn id="118" presetID="9" presetClass="entr" presetSubtype="0" fill="hold" nodeType="withEffect">
                                  <p:stCondLst>
                                    <p:cond delay="0"/>
                                  </p:stCondLst>
                                  <p:childTnLst>
                                    <p:set>
                                      <p:cBhvr>
                                        <p:cTn id="119" dur="1" fill="hold">
                                          <p:stCondLst>
                                            <p:cond delay="0"/>
                                          </p:stCondLst>
                                        </p:cTn>
                                        <p:tgtEl>
                                          <p:spTgt spid="133"/>
                                        </p:tgtEl>
                                        <p:attrNameLst>
                                          <p:attrName>style.visibility</p:attrName>
                                        </p:attrNameLst>
                                      </p:cBhvr>
                                      <p:to>
                                        <p:strVal val="visible"/>
                                      </p:to>
                                    </p:set>
                                    <p:animEffect transition="in" filter="dissolve">
                                      <p:cBhvr>
                                        <p:cTn id="120" dur="500"/>
                                        <p:tgtEl>
                                          <p:spTgt spid="133"/>
                                        </p:tgtEl>
                                      </p:cBhvr>
                                    </p:animEffect>
                                  </p:childTnLst>
                                </p:cTn>
                              </p:par>
                              <p:par>
                                <p:cTn id="121" presetID="9" presetClass="entr" presetSubtype="0" fill="hold" nodeType="withEffect">
                                  <p:stCondLst>
                                    <p:cond delay="0"/>
                                  </p:stCondLst>
                                  <p:childTnLst>
                                    <p:set>
                                      <p:cBhvr>
                                        <p:cTn id="122" dur="1" fill="hold">
                                          <p:stCondLst>
                                            <p:cond delay="0"/>
                                          </p:stCondLst>
                                        </p:cTn>
                                        <p:tgtEl>
                                          <p:spTgt spid="132"/>
                                        </p:tgtEl>
                                        <p:attrNameLst>
                                          <p:attrName>style.visibility</p:attrName>
                                        </p:attrNameLst>
                                      </p:cBhvr>
                                      <p:to>
                                        <p:strVal val="visible"/>
                                      </p:to>
                                    </p:set>
                                    <p:animEffect transition="in" filter="dissolve">
                                      <p:cBhvr>
                                        <p:cTn id="123" dur="500"/>
                                        <p:tgtEl>
                                          <p:spTgt spid="132"/>
                                        </p:tgtEl>
                                      </p:cBhvr>
                                    </p:animEffect>
                                  </p:childTnLst>
                                </p:cTn>
                              </p:par>
                            </p:childTnLst>
                          </p:cTn>
                        </p:par>
                      </p:childTnLst>
                    </p:cTn>
                  </p:par>
                  <p:par>
                    <p:cTn id="124" fill="hold">
                      <p:stCondLst>
                        <p:cond delay="indefinite"/>
                      </p:stCondLst>
                      <p:childTnLst>
                        <p:par>
                          <p:cTn id="125" fill="hold">
                            <p:stCondLst>
                              <p:cond delay="0"/>
                            </p:stCondLst>
                            <p:childTnLst>
                              <p:par>
                                <p:cTn id="126" presetID="9" presetClass="entr" presetSubtype="0" fill="hold" grpId="0" nodeType="clickEffect">
                                  <p:stCondLst>
                                    <p:cond delay="0"/>
                                  </p:stCondLst>
                                  <p:childTnLst>
                                    <p:set>
                                      <p:cBhvr>
                                        <p:cTn id="127" dur="1" fill="hold">
                                          <p:stCondLst>
                                            <p:cond delay="0"/>
                                          </p:stCondLst>
                                        </p:cTn>
                                        <p:tgtEl>
                                          <p:spTgt spid="189"/>
                                        </p:tgtEl>
                                        <p:attrNameLst>
                                          <p:attrName>style.visibility</p:attrName>
                                        </p:attrNameLst>
                                      </p:cBhvr>
                                      <p:to>
                                        <p:strVal val="visible"/>
                                      </p:to>
                                    </p:set>
                                    <p:animEffect transition="in" filter="dissolve">
                                      <p:cBhvr>
                                        <p:cTn id="128" dur="500"/>
                                        <p:tgtEl>
                                          <p:spTgt spid="189"/>
                                        </p:tgtEl>
                                      </p:cBhvr>
                                    </p:animEffect>
                                  </p:childTnLst>
                                </p:cTn>
                              </p:par>
                              <p:par>
                                <p:cTn id="129" presetID="9" presetClass="entr" presetSubtype="0" fill="hold" grpId="0" nodeType="withEffect">
                                  <p:stCondLst>
                                    <p:cond delay="0"/>
                                  </p:stCondLst>
                                  <p:childTnLst>
                                    <p:set>
                                      <p:cBhvr>
                                        <p:cTn id="130" dur="1" fill="hold">
                                          <p:stCondLst>
                                            <p:cond delay="0"/>
                                          </p:stCondLst>
                                        </p:cTn>
                                        <p:tgtEl>
                                          <p:spTgt spid="186"/>
                                        </p:tgtEl>
                                        <p:attrNameLst>
                                          <p:attrName>style.visibility</p:attrName>
                                        </p:attrNameLst>
                                      </p:cBhvr>
                                      <p:to>
                                        <p:strVal val="visible"/>
                                      </p:to>
                                    </p:set>
                                    <p:animEffect transition="in" filter="dissolve">
                                      <p:cBhvr>
                                        <p:cTn id="131" dur="500"/>
                                        <p:tgtEl>
                                          <p:spTgt spid="186"/>
                                        </p:tgtEl>
                                      </p:cBhvr>
                                    </p:animEffect>
                                  </p:childTnLst>
                                </p:cTn>
                              </p:par>
                              <p:par>
                                <p:cTn id="132" presetID="9" presetClass="entr" presetSubtype="0" fill="hold" grpId="0" nodeType="withEffect">
                                  <p:stCondLst>
                                    <p:cond delay="0"/>
                                  </p:stCondLst>
                                  <p:childTnLst>
                                    <p:set>
                                      <p:cBhvr>
                                        <p:cTn id="133" dur="1" fill="hold">
                                          <p:stCondLst>
                                            <p:cond delay="0"/>
                                          </p:stCondLst>
                                        </p:cTn>
                                        <p:tgtEl>
                                          <p:spTgt spid="188"/>
                                        </p:tgtEl>
                                        <p:attrNameLst>
                                          <p:attrName>style.visibility</p:attrName>
                                        </p:attrNameLst>
                                      </p:cBhvr>
                                      <p:to>
                                        <p:strVal val="visible"/>
                                      </p:to>
                                    </p:set>
                                    <p:animEffect transition="in" filter="dissolve">
                                      <p:cBhvr>
                                        <p:cTn id="134" dur="500"/>
                                        <p:tgtEl>
                                          <p:spTgt spid="188"/>
                                        </p:tgtEl>
                                      </p:cBhvr>
                                    </p:animEffect>
                                  </p:childTnLst>
                                </p:cTn>
                              </p:par>
                              <p:par>
                                <p:cTn id="135" presetID="9" presetClass="entr" presetSubtype="0" fill="hold" grpId="0" nodeType="withEffect">
                                  <p:stCondLst>
                                    <p:cond delay="0"/>
                                  </p:stCondLst>
                                  <p:childTnLst>
                                    <p:set>
                                      <p:cBhvr>
                                        <p:cTn id="136" dur="1" fill="hold">
                                          <p:stCondLst>
                                            <p:cond delay="0"/>
                                          </p:stCondLst>
                                        </p:cTn>
                                        <p:tgtEl>
                                          <p:spTgt spid="196"/>
                                        </p:tgtEl>
                                        <p:attrNameLst>
                                          <p:attrName>style.visibility</p:attrName>
                                        </p:attrNameLst>
                                      </p:cBhvr>
                                      <p:to>
                                        <p:strVal val="visible"/>
                                      </p:to>
                                    </p:set>
                                    <p:animEffect transition="in" filter="dissolve">
                                      <p:cBhvr>
                                        <p:cTn id="137" dur="500"/>
                                        <p:tgtEl>
                                          <p:spTgt spid="196"/>
                                        </p:tgtEl>
                                      </p:cBhvr>
                                    </p:animEffect>
                                  </p:childTnLst>
                                </p:cTn>
                              </p:par>
                              <p:par>
                                <p:cTn id="138" presetID="1" presetClass="entr" presetSubtype="0" fill="hold" grpId="0" nodeType="withEffect">
                                  <p:stCondLst>
                                    <p:cond delay="0"/>
                                  </p:stCondLst>
                                  <p:childTnLst>
                                    <p:set>
                                      <p:cBhvr>
                                        <p:cTn id="139" dur="1" fill="hold">
                                          <p:stCondLst>
                                            <p:cond delay="0"/>
                                          </p:stCondLst>
                                        </p:cTn>
                                        <p:tgtEl>
                                          <p:spTgt spid="190"/>
                                        </p:tgtEl>
                                        <p:attrNameLst>
                                          <p:attrName>style.visibility</p:attrName>
                                        </p:attrNameLst>
                                      </p:cBhvr>
                                      <p:to>
                                        <p:strVal val="visible"/>
                                      </p:to>
                                    </p:set>
                                  </p:childTnLst>
                                </p:cTn>
                              </p:par>
                              <p:par>
                                <p:cTn id="140" presetID="9" presetClass="entr" presetSubtype="0" fill="hold" grpId="1" nodeType="withEffect">
                                  <p:stCondLst>
                                    <p:cond delay="0"/>
                                  </p:stCondLst>
                                  <p:childTnLst>
                                    <p:set>
                                      <p:cBhvr>
                                        <p:cTn id="141" dur="1" fill="hold">
                                          <p:stCondLst>
                                            <p:cond delay="0"/>
                                          </p:stCondLst>
                                        </p:cTn>
                                        <p:tgtEl>
                                          <p:spTgt spid="190"/>
                                        </p:tgtEl>
                                        <p:attrNameLst>
                                          <p:attrName>style.visibility</p:attrName>
                                        </p:attrNameLst>
                                      </p:cBhvr>
                                      <p:to>
                                        <p:strVal val="visible"/>
                                      </p:to>
                                    </p:set>
                                    <p:animEffect transition="in" filter="dissolve">
                                      <p:cBhvr>
                                        <p:cTn id="142" dur="500"/>
                                        <p:tgtEl>
                                          <p:spTgt spid="190"/>
                                        </p:tgtEl>
                                      </p:cBhvr>
                                    </p:animEffect>
                                  </p:childTnLst>
                                </p:cTn>
                              </p:par>
                              <p:par>
                                <p:cTn id="143" presetID="1" presetClass="entr" presetSubtype="0" fill="hold" grpId="0" nodeType="withEffect">
                                  <p:stCondLst>
                                    <p:cond delay="0"/>
                                  </p:stCondLst>
                                  <p:childTnLst>
                                    <p:set>
                                      <p:cBhvr>
                                        <p:cTn id="144" dur="1" fill="hold">
                                          <p:stCondLst>
                                            <p:cond delay="0"/>
                                          </p:stCondLst>
                                        </p:cTn>
                                        <p:tgtEl>
                                          <p:spTgt spid="191"/>
                                        </p:tgtEl>
                                        <p:attrNameLst>
                                          <p:attrName>style.visibility</p:attrName>
                                        </p:attrNameLst>
                                      </p:cBhvr>
                                      <p:to>
                                        <p:strVal val="visible"/>
                                      </p:to>
                                    </p:set>
                                  </p:childTnLst>
                                </p:cTn>
                              </p:par>
                              <p:par>
                                <p:cTn id="145" presetID="9" presetClass="entr" presetSubtype="0" fill="hold" grpId="1" nodeType="withEffect">
                                  <p:stCondLst>
                                    <p:cond delay="0"/>
                                  </p:stCondLst>
                                  <p:childTnLst>
                                    <p:set>
                                      <p:cBhvr>
                                        <p:cTn id="146" dur="1" fill="hold">
                                          <p:stCondLst>
                                            <p:cond delay="0"/>
                                          </p:stCondLst>
                                        </p:cTn>
                                        <p:tgtEl>
                                          <p:spTgt spid="191"/>
                                        </p:tgtEl>
                                        <p:attrNameLst>
                                          <p:attrName>style.visibility</p:attrName>
                                        </p:attrNameLst>
                                      </p:cBhvr>
                                      <p:to>
                                        <p:strVal val="visible"/>
                                      </p:to>
                                    </p:set>
                                    <p:animEffect transition="in" filter="dissolve">
                                      <p:cBhvr>
                                        <p:cTn id="147" dur="500"/>
                                        <p:tgtEl>
                                          <p:spTgt spid="191"/>
                                        </p:tgtEl>
                                      </p:cBhvr>
                                    </p:animEffect>
                                  </p:childTnLst>
                                </p:cTn>
                              </p:par>
                              <p:par>
                                <p:cTn id="148" presetID="1" presetClass="entr" presetSubtype="0" fill="hold" grpId="0" nodeType="withEffect">
                                  <p:stCondLst>
                                    <p:cond delay="0"/>
                                  </p:stCondLst>
                                  <p:childTnLst>
                                    <p:set>
                                      <p:cBhvr>
                                        <p:cTn id="149" dur="1" fill="hold">
                                          <p:stCondLst>
                                            <p:cond delay="0"/>
                                          </p:stCondLst>
                                        </p:cTn>
                                        <p:tgtEl>
                                          <p:spTgt spid="193"/>
                                        </p:tgtEl>
                                        <p:attrNameLst>
                                          <p:attrName>style.visibility</p:attrName>
                                        </p:attrNameLst>
                                      </p:cBhvr>
                                      <p:to>
                                        <p:strVal val="visible"/>
                                      </p:to>
                                    </p:set>
                                  </p:childTnLst>
                                </p:cTn>
                              </p:par>
                              <p:par>
                                <p:cTn id="150" presetID="9" presetClass="entr" presetSubtype="0" fill="hold" grpId="1" nodeType="withEffect">
                                  <p:stCondLst>
                                    <p:cond delay="0"/>
                                  </p:stCondLst>
                                  <p:childTnLst>
                                    <p:set>
                                      <p:cBhvr>
                                        <p:cTn id="151" dur="1" fill="hold">
                                          <p:stCondLst>
                                            <p:cond delay="0"/>
                                          </p:stCondLst>
                                        </p:cTn>
                                        <p:tgtEl>
                                          <p:spTgt spid="193"/>
                                        </p:tgtEl>
                                        <p:attrNameLst>
                                          <p:attrName>style.visibility</p:attrName>
                                        </p:attrNameLst>
                                      </p:cBhvr>
                                      <p:to>
                                        <p:strVal val="visible"/>
                                      </p:to>
                                    </p:set>
                                    <p:animEffect transition="in" filter="dissolve">
                                      <p:cBhvr>
                                        <p:cTn id="152" dur="500"/>
                                        <p:tgtEl>
                                          <p:spTgt spid="193"/>
                                        </p:tgtEl>
                                      </p:cBhvr>
                                    </p:animEffect>
                                  </p:childTnLst>
                                </p:cTn>
                              </p:par>
                              <p:par>
                                <p:cTn id="153" presetID="1" presetClass="entr" presetSubtype="0" fill="hold" grpId="0" nodeType="withEffect">
                                  <p:stCondLst>
                                    <p:cond delay="0"/>
                                  </p:stCondLst>
                                  <p:childTnLst>
                                    <p:set>
                                      <p:cBhvr>
                                        <p:cTn id="154" dur="1" fill="hold">
                                          <p:stCondLst>
                                            <p:cond delay="0"/>
                                          </p:stCondLst>
                                        </p:cTn>
                                        <p:tgtEl>
                                          <p:spTgt spid="194"/>
                                        </p:tgtEl>
                                        <p:attrNameLst>
                                          <p:attrName>style.visibility</p:attrName>
                                        </p:attrNameLst>
                                      </p:cBhvr>
                                      <p:to>
                                        <p:strVal val="visible"/>
                                      </p:to>
                                    </p:set>
                                  </p:childTnLst>
                                </p:cTn>
                              </p:par>
                              <p:par>
                                <p:cTn id="155" presetID="9" presetClass="entr" presetSubtype="0" fill="hold" grpId="1" nodeType="withEffect">
                                  <p:stCondLst>
                                    <p:cond delay="0"/>
                                  </p:stCondLst>
                                  <p:childTnLst>
                                    <p:set>
                                      <p:cBhvr>
                                        <p:cTn id="156" dur="1" fill="hold">
                                          <p:stCondLst>
                                            <p:cond delay="0"/>
                                          </p:stCondLst>
                                        </p:cTn>
                                        <p:tgtEl>
                                          <p:spTgt spid="194"/>
                                        </p:tgtEl>
                                        <p:attrNameLst>
                                          <p:attrName>style.visibility</p:attrName>
                                        </p:attrNameLst>
                                      </p:cBhvr>
                                      <p:to>
                                        <p:strVal val="visible"/>
                                      </p:to>
                                    </p:set>
                                    <p:animEffect transition="in" filter="dissolve">
                                      <p:cBhvr>
                                        <p:cTn id="157" dur="500"/>
                                        <p:tgtEl>
                                          <p:spTgt spid="194"/>
                                        </p:tgtEl>
                                      </p:cBhvr>
                                    </p:animEffect>
                                  </p:childTnLst>
                                </p:cTn>
                              </p:par>
                            </p:childTnLst>
                          </p:cTn>
                        </p:par>
                      </p:childTnLst>
                    </p:cTn>
                  </p:par>
                  <p:par>
                    <p:cTn id="158" fill="hold">
                      <p:stCondLst>
                        <p:cond delay="indefinite"/>
                      </p:stCondLst>
                      <p:childTnLst>
                        <p:par>
                          <p:cTn id="159" fill="hold">
                            <p:stCondLst>
                              <p:cond delay="0"/>
                            </p:stCondLst>
                            <p:childTnLst>
                              <p:par>
                                <p:cTn id="160" presetID="1" presetClass="entr" presetSubtype="0" fill="hold" nodeType="clickEffect">
                                  <p:stCondLst>
                                    <p:cond delay="0"/>
                                  </p:stCondLst>
                                  <p:childTnLst>
                                    <p:set>
                                      <p:cBhvr>
                                        <p:cTn id="161" dur="1" fill="hold">
                                          <p:stCondLst>
                                            <p:cond delay="0"/>
                                          </p:stCondLst>
                                        </p:cTn>
                                        <p:tgtEl>
                                          <p:spTgt spid="73">
                                            <p:txEl>
                                              <p:pRg st="1" end="1"/>
                                            </p:txEl>
                                          </p:spTgt>
                                        </p:tgtEl>
                                        <p:attrNameLst>
                                          <p:attrName>style.visibility</p:attrName>
                                        </p:attrNameLst>
                                      </p:cBhvr>
                                      <p:to>
                                        <p:strVal val="visible"/>
                                      </p:to>
                                    </p:set>
                                  </p:childTnLst>
                                </p:cTn>
                              </p:par>
                              <p:par>
                                <p:cTn id="162" presetID="1" presetClass="entr" presetSubtype="0" fill="hold" nodeType="withEffect">
                                  <p:stCondLst>
                                    <p:cond delay="0"/>
                                  </p:stCondLst>
                                  <p:childTnLst>
                                    <p:set>
                                      <p:cBhvr>
                                        <p:cTn id="163" dur="1" fill="hold">
                                          <p:stCondLst>
                                            <p:cond delay="0"/>
                                          </p:stCondLst>
                                        </p:cTn>
                                        <p:tgtEl>
                                          <p:spTgt spid="73">
                                            <p:txEl>
                                              <p:pRg st="2" end="2"/>
                                            </p:txEl>
                                          </p:spTgt>
                                        </p:tgtEl>
                                        <p:attrNameLst>
                                          <p:attrName>style.visibility</p:attrName>
                                        </p:attrNameLst>
                                      </p:cBhvr>
                                      <p:to>
                                        <p:strVal val="visible"/>
                                      </p:to>
                                    </p:set>
                                  </p:childTnLst>
                                </p:cTn>
                              </p:par>
                            </p:childTnLst>
                          </p:cTn>
                        </p:par>
                      </p:childTnLst>
                    </p:cTn>
                  </p:par>
                  <p:par>
                    <p:cTn id="164" fill="hold">
                      <p:stCondLst>
                        <p:cond delay="indefinite"/>
                      </p:stCondLst>
                      <p:childTnLst>
                        <p:par>
                          <p:cTn id="165" fill="hold">
                            <p:stCondLst>
                              <p:cond delay="0"/>
                            </p:stCondLst>
                            <p:childTnLst>
                              <p:par>
                                <p:cTn id="166" presetID="1" presetClass="entr" presetSubtype="0" fill="hold" nodeType="clickEffect">
                                  <p:stCondLst>
                                    <p:cond delay="0"/>
                                  </p:stCondLst>
                                  <p:childTnLst>
                                    <p:set>
                                      <p:cBhvr>
                                        <p:cTn id="167" dur="1" fill="hold">
                                          <p:stCondLst>
                                            <p:cond delay="0"/>
                                          </p:stCondLst>
                                        </p:cTn>
                                        <p:tgtEl>
                                          <p:spTgt spid="73">
                                            <p:txEl>
                                              <p:pRg st="4" end="4"/>
                                            </p:txEl>
                                          </p:spTgt>
                                        </p:tgtEl>
                                        <p:attrNameLst>
                                          <p:attrName>style.visibility</p:attrName>
                                        </p:attrNameLst>
                                      </p:cBhvr>
                                      <p:to>
                                        <p:strVal val="visible"/>
                                      </p:to>
                                    </p:set>
                                  </p:childTnLst>
                                </p:cTn>
                              </p:par>
                              <p:par>
                                <p:cTn id="168" presetID="1" presetClass="entr" presetSubtype="0" fill="hold" nodeType="withEffect">
                                  <p:stCondLst>
                                    <p:cond delay="0"/>
                                  </p:stCondLst>
                                  <p:childTnLst>
                                    <p:set>
                                      <p:cBhvr>
                                        <p:cTn id="169" dur="1" fill="hold">
                                          <p:stCondLst>
                                            <p:cond delay="0"/>
                                          </p:stCondLst>
                                        </p:cTn>
                                        <p:tgtEl>
                                          <p:spTgt spid="73">
                                            <p:txEl>
                                              <p:pRg st="5" end="5"/>
                                            </p:txEl>
                                          </p:spTgt>
                                        </p:tgtEl>
                                        <p:attrNameLst>
                                          <p:attrName>style.visibility</p:attrName>
                                        </p:attrNameLst>
                                      </p:cBhvr>
                                      <p:to>
                                        <p:strVal val="visible"/>
                                      </p:to>
                                    </p:set>
                                  </p:childTnLst>
                                </p:cTn>
                              </p:par>
                              <p:par>
                                <p:cTn id="170" presetID="1" presetClass="entr" presetSubtype="0" fill="hold" nodeType="withEffect">
                                  <p:stCondLst>
                                    <p:cond delay="0"/>
                                  </p:stCondLst>
                                  <p:childTnLst>
                                    <p:set>
                                      <p:cBhvr>
                                        <p:cTn id="171" dur="1" fill="hold">
                                          <p:stCondLst>
                                            <p:cond delay="0"/>
                                          </p:stCondLst>
                                        </p:cTn>
                                        <p:tgtEl>
                                          <p:spTgt spid="7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37" grpId="0" animBg="1"/>
      <p:bldP spid="5" grpId="0" animBg="1"/>
      <p:bldP spid="11" grpId="0"/>
      <p:bldP spid="24" grpId="0" animBg="1"/>
      <p:bldP spid="45" grpId="0"/>
      <p:bldP spid="74" grpId="0"/>
      <p:bldP spid="74" grpId="1"/>
      <p:bldP spid="186" grpId="0" animBg="1"/>
      <p:bldP spid="188" grpId="0" animBg="1"/>
      <p:bldP spid="189" grpId="0" animBg="1"/>
      <p:bldP spid="190" grpId="0"/>
      <p:bldP spid="190" grpId="1"/>
      <p:bldP spid="190" grpId="2"/>
      <p:bldP spid="191" grpId="0"/>
      <p:bldP spid="191" grpId="1"/>
      <p:bldP spid="191" grpId="2"/>
      <p:bldP spid="193" grpId="0"/>
      <p:bldP spid="193" grpId="1"/>
      <p:bldP spid="193" grpId="2"/>
      <p:bldP spid="194" grpId="0"/>
      <p:bldP spid="194" grpId="1"/>
      <p:bldP spid="194" grpId="2"/>
      <p:bldP spid="196" grpId="0"/>
    </p:bld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4643438" y="357188"/>
            <a:ext cx="2571750" cy="584200"/>
          </a:xfrm>
          <a:prstGeom prst="rect">
            <a:avLst/>
          </a:prstGeom>
          <a:noFill/>
          <a:ln w="9525">
            <a:noFill/>
            <a:miter lim="800000"/>
            <a:headEnd/>
            <a:tailEnd/>
          </a:ln>
        </p:spPr>
        <p:txBody>
          <a:bodyPr>
            <a:spAutoFit/>
          </a:bodyPr>
          <a:lstStyle/>
          <a:p>
            <a:pPr algn="ctr"/>
            <a:r>
              <a:rPr lang="en-GB" sz="1600" b="1"/>
              <a:t>Multicast, Multi-homed Mode.</a:t>
            </a:r>
            <a:endParaRPr lang="en-US" sz="1600" b="1"/>
          </a:p>
        </p:txBody>
      </p:sp>
      <p:sp>
        <p:nvSpPr>
          <p:cNvPr id="5" name="Rectangle 4"/>
          <p:cNvSpPr/>
          <p:nvPr/>
        </p:nvSpPr>
        <p:spPr>
          <a:xfrm>
            <a:off x="1214438" y="285750"/>
            <a:ext cx="6072187" cy="600075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p>
        </p:txBody>
      </p:sp>
      <p:cxnSp>
        <p:nvCxnSpPr>
          <p:cNvPr id="6" name="Straight Arrow Connector 5"/>
          <p:cNvCxnSpPr/>
          <p:nvPr/>
        </p:nvCxnSpPr>
        <p:spPr>
          <a:xfrm rot="16200000" flipH="1">
            <a:off x="3618706" y="1307307"/>
            <a:ext cx="439737"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7" name="Oval 6"/>
          <p:cNvSpPr/>
          <p:nvPr/>
        </p:nvSpPr>
        <p:spPr>
          <a:xfrm>
            <a:off x="3297238" y="1600200"/>
            <a:ext cx="1301750" cy="51117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050" b="1" dirty="0"/>
              <a:t>Virtual IP</a:t>
            </a:r>
            <a:endParaRPr lang="en-US" sz="1050" b="1" dirty="0"/>
          </a:p>
        </p:txBody>
      </p:sp>
      <p:cxnSp>
        <p:nvCxnSpPr>
          <p:cNvPr id="8" name="Straight Arrow Connector 7"/>
          <p:cNvCxnSpPr>
            <a:stCxn id="7" idx="2"/>
          </p:cNvCxnSpPr>
          <p:nvPr/>
        </p:nvCxnSpPr>
        <p:spPr>
          <a:xfrm rot="10800000" flipV="1">
            <a:off x="2035175" y="1855788"/>
            <a:ext cx="1262063" cy="1062037"/>
          </a:xfrm>
          <a:prstGeom prst="straightConnector1">
            <a:avLst/>
          </a:prstGeom>
          <a:ln w="19050">
            <a:solidFill>
              <a:srgbClr val="00B0F0"/>
            </a:solidFill>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a:stCxn id="7" idx="3"/>
          </p:cNvCxnSpPr>
          <p:nvPr/>
        </p:nvCxnSpPr>
        <p:spPr>
          <a:xfrm rot="5400000">
            <a:off x="2997201" y="2427287"/>
            <a:ext cx="881062" cy="100013"/>
          </a:xfrm>
          <a:prstGeom prst="straightConnector1">
            <a:avLst/>
          </a:prstGeom>
          <a:ln w="19050">
            <a:solidFill>
              <a:srgbClr val="00B0F0"/>
            </a:solidFill>
            <a:tailEnd type="arrow"/>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a:stCxn id="7" idx="5"/>
          </p:cNvCxnSpPr>
          <p:nvPr/>
        </p:nvCxnSpPr>
        <p:spPr>
          <a:xfrm rot="16200000" flipH="1">
            <a:off x="4133851" y="2311400"/>
            <a:ext cx="881062" cy="331787"/>
          </a:xfrm>
          <a:prstGeom prst="straightConnector1">
            <a:avLst/>
          </a:prstGeom>
          <a:ln w="19050">
            <a:solidFill>
              <a:srgbClr val="00B0F0"/>
            </a:solidFill>
            <a:tailEnd type="arrow"/>
          </a:ln>
        </p:spPr>
        <p:style>
          <a:lnRef idx="1">
            <a:schemeClr val="accent1"/>
          </a:lnRef>
          <a:fillRef idx="0">
            <a:schemeClr val="accent1"/>
          </a:fillRef>
          <a:effectRef idx="0">
            <a:schemeClr val="accent1"/>
          </a:effectRef>
          <a:fontRef idx="minor">
            <a:schemeClr val="tx1"/>
          </a:fontRef>
        </p:style>
      </p:cxnSp>
      <p:pic>
        <p:nvPicPr>
          <p:cNvPr id="11" name="Picture 2"/>
          <p:cNvPicPr>
            <a:picLocks noChangeAspect="1" noChangeArrowheads="1"/>
          </p:cNvPicPr>
          <p:nvPr/>
        </p:nvPicPr>
        <p:blipFill>
          <a:blip r:embed="rId2"/>
          <a:srcRect/>
          <a:stretch>
            <a:fillRect/>
          </a:stretch>
        </p:blipFill>
        <p:spPr bwMode="auto">
          <a:xfrm>
            <a:off x="1314450" y="2998788"/>
            <a:ext cx="5473700" cy="920750"/>
          </a:xfrm>
          <a:prstGeom prst="rect">
            <a:avLst/>
          </a:prstGeom>
          <a:noFill/>
          <a:ln w="9525">
            <a:noFill/>
            <a:miter lim="800000"/>
            <a:headEnd/>
            <a:tailEnd/>
          </a:ln>
        </p:spPr>
      </p:pic>
      <p:cxnSp>
        <p:nvCxnSpPr>
          <p:cNvPr id="12" name="Straight Arrow Connector 11"/>
          <p:cNvCxnSpPr>
            <a:stCxn id="7" idx="6"/>
          </p:cNvCxnSpPr>
          <p:nvPr/>
        </p:nvCxnSpPr>
        <p:spPr>
          <a:xfrm>
            <a:off x="4598988" y="1855788"/>
            <a:ext cx="1763712" cy="1135062"/>
          </a:xfrm>
          <a:prstGeom prst="straightConnector1">
            <a:avLst/>
          </a:prstGeom>
          <a:ln w="19050">
            <a:solidFill>
              <a:srgbClr val="00B0F0"/>
            </a:solidFill>
            <a:tailEnd type="arrow"/>
          </a:ln>
        </p:spPr>
        <p:style>
          <a:lnRef idx="1">
            <a:schemeClr val="accent1"/>
          </a:lnRef>
          <a:fillRef idx="0">
            <a:schemeClr val="accent1"/>
          </a:fillRef>
          <a:effectRef idx="0">
            <a:schemeClr val="accent1"/>
          </a:effectRef>
          <a:fontRef idx="minor">
            <a:schemeClr val="tx1"/>
          </a:fontRef>
        </p:style>
      </p:cxnSp>
      <p:sp>
        <p:nvSpPr>
          <p:cNvPr id="13" name="TextBox 12"/>
          <p:cNvSpPr txBox="1">
            <a:spLocks noChangeArrowheads="1"/>
          </p:cNvSpPr>
          <p:nvPr/>
        </p:nvSpPr>
        <p:spPr bwMode="auto">
          <a:xfrm>
            <a:off x="3429000" y="571500"/>
            <a:ext cx="1081088" cy="315913"/>
          </a:xfrm>
          <a:prstGeom prst="rect">
            <a:avLst/>
          </a:prstGeom>
          <a:noFill/>
          <a:ln w="9525">
            <a:noFill/>
            <a:miter lim="800000"/>
            <a:headEnd/>
            <a:tailEnd/>
          </a:ln>
        </p:spPr>
        <p:txBody>
          <a:bodyPr>
            <a:spAutoFit/>
          </a:bodyPr>
          <a:lstStyle/>
          <a:p>
            <a:r>
              <a:rPr lang="en-GB" sz="1200" b="1"/>
              <a:t>Internet</a:t>
            </a:r>
            <a:endParaRPr lang="en-US" sz="1200" b="1"/>
          </a:p>
        </p:txBody>
      </p:sp>
      <p:sp>
        <p:nvSpPr>
          <p:cNvPr id="14" name="Cloud 13"/>
          <p:cNvSpPr/>
          <p:nvPr/>
        </p:nvSpPr>
        <p:spPr>
          <a:xfrm>
            <a:off x="3116263" y="355600"/>
            <a:ext cx="1533525" cy="731838"/>
          </a:xfrm>
          <a:prstGeom prst="cloud">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p>
        </p:txBody>
      </p:sp>
      <p:sp>
        <p:nvSpPr>
          <p:cNvPr id="15" name="TextBox 14"/>
          <p:cNvSpPr txBox="1">
            <a:spLocks noChangeArrowheads="1"/>
          </p:cNvSpPr>
          <p:nvPr/>
        </p:nvSpPr>
        <p:spPr bwMode="auto">
          <a:xfrm>
            <a:off x="3902075" y="1141413"/>
            <a:ext cx="3186113" cy="461962"/>
          </a:xfrm>
          <a:prstGeom prst="rect">
            <a:avLst/>
          </a:prstGeom>
          <a:noFill/>
          <a:ln w="9525">
            <a:noFill/>
            <a:miter lim="800000"/>
            <a:headEnd/>
            <a:tailEnd/>
          </a:ln>
        </p:spPr>
        <p:txBody>
          <a:bodyPr>
            <a:spAutoFit/>
          </a:bodyPr>
          <a:lstStyle/>
          <a:p>
            <a:r>
              <a:rPr lang="en-GB" sz="1200" b="1">
                <a:solidFill>
                  <a:srgbClr val="0070C0"/>
                </a:solidFill>
              </a:rPr>
              <a:t>Client requests (e.g. http web traffic)</a:t>
            </a:r>
            <a:endParaRPr lang="en-US" sz="1200" b="1">
              <a:solidFill>
                <a:srgbClr val="0070C0"/>
              </a:solidFill>
            </a:endParaRPr>
          </a:p>
        </p:txBody>
      </p:sp>
      <p:sp>
        <p:nvSpPr>
          <p:cNvPr id="16" name="TextBox 15"/>
          <p:cNvSpPr txBox="1">
            <a:spLocks noChangeArrowheads="1"/>
          </p:cNvSpPr>
          <p:nvPr/>
        </p:nvSpPr>
        <p:spPr bwMode="auto">
          <a:xfrm>
            <a:off x="1428750" y="4572000"/>
            <a:ext cx="5857875" cy="1754188"/>
          </a:xfrm>
          <a:prstGeom prst="rect">
            <a:avLst/>
          </a:prstGeom>
          <a:noFill/>
          <a:ln w="9525">
            <a:noFill/>
            <a:miter lim="800000"/>
            <a:headEnd/>
            <a:tailEnd/>
          </a:ln>
        </p:spPr>
        <p:txBody>
          <a:bodyPr>
            <a:spAutoFit/>
          </a:bodyPr>
          <a:lstStyle/>
          <a:p>
            <a:pPr>
              <a:buFont typeface="Arial" pitchFamily="34" charset="0"/>
              <a:buChar char="•"/>
            </a:pPr>
            <a:r>
              <a:rPr lang="en-GB" sz="1200" b="1"/>
              <a:t> Multicast Mode – When multicast support is enabled, NLB adds a multicast  </a:t>
            </a:r>
          </a:p>
          <a:p>
            <a:r>
              <a:rPr lang="en-GB" sz="1200" b="1"/>
              <a:t>  address to all of the Cluster adapters on all of the cluster hosts.  The Cluster  </a:t>
            </a:r>
          </a:p>
          <a:p>
            <a:r>
              <a:rPr lang="en-GB" sz="1200" b="1"/>
              <a:t>  Adapters will also retain their original MAC addresses. </a:t>
            </a:r>
          </a:p>
          <a:p>
            <a:endParaRPr lang="en-GB" sz="1200" b="1"/>
          </a:p>
          <a:p>
            <a:pPr>
              <a:buFont typeface="Arial" pitchFamily="34" charset="0"/>
              <a:buChar char="•"/>
            </a:pPr>
            <a:r>
              <a:rPr lang="en-GB" sz="1200" b="1"/>
              <a:t> </a:t>
            </a:r>
            <a:r>
              <a:rPr lang="en-US" sz="1200" b="1"/>
              <a:t>For optimal performance, you should install 2 adapters.  In a multi-homed</a:t>
            </a:r>
          </a:p>
          <a:p>
            <a:r>
              <a:rPr lang="en-GB" sz="1200" b="1"/>
              <a:t>  host, one network adapter (Cluster Adapter) handles all traffic addressed to  </a:t>
            </a:r>
          </a:p>
          <a:p>
            <a:r>
              <a:rPr lang="en-GB" sz="1200" b="1"/>
              <a:t>  the server ‘as part of the cluster’, whilst the other (Dedicated Adapter)  </a:t>
            </a:r>
          </a:p>
          <a:p>
            <a:r>
              <a:rPr lang="en-GB" sz="1200" b="1"/>
              <a:t>  manages traffic addressed to the node as an individual computer on the   </a:t>
            </a:r>
          </a:p>
          <a:p>
            <a:r>
              <a:rPr lang="en-GB" sz="1200" b="1"/>
              <a:t>  network.  This includes Node to Node communications.</a:t>
            </a:r>
          </a:p>
        </p:txBody>
      </p:sp>
      <p:sp>
        <p:nvSpPr>
          <p:cNvPr id="17" name="TextBox 16"/>
          <p:cNvSpPr txBox="1">
            <a:spLocks noChangeArrowheads="1"/>
          </p:cNvSpPr>
          <p:nvPr/>
        </p:nvSpPr>
        <p:spPr bwMode="auto">
          <a:xfrm>
            <a:off x="1928813" y="1428750"/>
            <a:ext cx="3186112" cy="276225"/>
          </a:xfrm>
          <a:prstGeom prst="rect">
            <a:avLst/>
          </a:prstGeom>
          <a:noFill/>
          <a:ln w="9525">
            <a:noFill/>
            <a:miter lim="800000"/>
            <a:headEnd/>
            <a:tailEnd/>
          </a:ln>
        </p:spPr>
        <p:txBody>
          <a:bodyPr>
            <a:spAutoFit/>
          </a:bodyPr>
          <a:lstStyle/>
          <a:p>
            <a:r>
              <a:rPr lang="en-GB" sz="1200" b="1">
                <a:solidFill>
                  <a:srgbClr val="FF0000"/>
                </a:solidFill>
              </a:rPr>
              <a:t>NLB Multicast Mode</a:t>
            </a:r>
            <a:endParaRPr lang="en-US" sz="1200" b="1">
              <a:solidFill>
                <a:srgbClr val="FF0000"/>
              </a:solidFill>
            </a:endParaRPr>
          </a:p>
        </p:txBody>
      </p:sp>
      <p:cxnSp>
        <p:nvCxnSpPr>
          <p:cNvPr id="30" name="Straight Connector 29"/>
          <p:cNvCxnSpPr/>
          <p:nvPr/>
        </p:nvCxnSpPr>
        <p:spPr>
          <a:xfrm rot="5400000">
            <a:off x="2284413" y="3143250"/>
            <a:ext cx="1588" cy="1587"/>
          </a:xfrm>
          <a:prstGeom prst="line">
            <a:avLst/>
          </a:prstGeom>
        </p:spPr>
        <p:style>
          <a:lnRef idx="1">
            <a:schemeClr val="accent1"/>
          </a:lnRef>
          <a:fillRef idx="0">
            <a:schemeClr val="accent1"/>
          </a:fillRef>
          <a:effectRef idx="0">
            <a:schemeClr val="accent1"/>
          </a:effectRef>
          <a:fontRef idx="minor">
            <a:schemeClr val="tx1"/>
          </a:fontRef>
        </p:style>
      </p:cxnSp>
      <p:grpSp>
        <p:nvGrpSpPr>
          <p:cNvPr id="2" name="Group 139"/>
          <p:cNvGrpSpPr>
            <a:grpSpLocks/>
          </p:cNvGrpSpPr>
          <p:nvPr/>
        </p:nvGrpSpPr>
        <p:grpSpPr bwMode="auto">
          <a:xfrm>
            <a:off x="2109788" y="3000375"/>
            <a:ext cx="104775" cy="214313"/>
            <a:chOff x="2110317" y="3000372"/>
            <a:chExt cx="105023" cy="215108"/>
          </a:xfrm>
        </p:grpSpPr>
        <p:cxnSp>
          <p:nvCxnSpPr>
            <p:cNvPr id="52" name="Straight Connector 51"/>
            <p:cNvCxnSpPr/>
            <p:nvPr/>
          </p:nvCxnSpPr>
          <p:spPr>
            <a:xfrm>
              <a:off x="2110317" y="3142184"/>
              <a:ext cx="105023" cy="1593"/>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rot="5400000">
              <a:off x="2107785" y="3107927"/>
              <a:ext cx="215108" cy="0"/>
            </a:xfrm>
            <a:prstGeom prst="line">
              <a:avLst/>
            </a:prstGeom>
          </p:spPr>
          <p:style>
            <a:lnRef idx="1">
              <a:schemeClr val="accent1"/>
            </a:lnRef>
            <a:fillRef idx="0">
              <a:schemeClr val="accent1"/>
            </a:fillRef>
            <a:effectRef idx="0">
              <a:schemeClr val="accent1"/>
            </a:effectRef>
            <a:fontRef idx="minor">
              <a:schemeClr val="tx1"/>
            </a:fontRef>
          </p:style>
        </p:cxnSp>
      </p:grpSp>
      <p:sp>
        <p:nvSpPr>
          <p:cNvPr id="35" name="TextBox 34"/>
          <p:cNvSpPr txBox="1">
            <a:spLocks noChangeArrowheads="1"/>
          </p:cNvSpPr>
          <p:nvPr/>
        </p:nvSpPr>
        <p:spPr bwMode="auto">
          <a:xfrm>
            <a:off x="1571625" y="4071938"/>
            <a:ext cx="1285875" cy="461962"/>
          </a:xfrm>
          <a:prstGeom prst="rect">
            <a:avLst/>
          </a:prstGeom>
          <a:noFill/>
          <a:ln w="9525">
            <a:noFill/>
            <a:miter lim="800000"/>
            <a:headEnd/>
            <a:tailEnd/>
          </a:ln>
        </p:spPr>
        <p:txBody>
          <a:bodyPr>
            <a:spAutoFit/>
          </a:bodyPr>
          <a:lstStyle/>
          <a:p>
            <a:r>
              <a:rPr lang="en-GB" sz="1200" b="1">
                <a:solidFill>
                  <a:srgbClr val="00B050"/>
                </a:solidFill>
              </a:rPr>
              <a:t>Dedicated Adapter</a:t>
            </a:r>
            <a:endParaRPr lang="en-US" sz="1200" b="1">
              <a:solidFill>
                <a:srgbClr val="00B050"/>
              </a:solidFill>
            </a:endParaRPr>
          </a:p>
        </p:txBody>
      </p:sp>
      <p:sp>
        <p:nvSpPr>
          <p:cNvPr id="36" name="TextBox 35"/>
          <p:cNvSpPr txBox="1">
            <a:spLocks noChangeArrowheads="1"/>
          </p:cNvSpPr>
          <p:nvPr/>
        </p:nvSpPr>
        <p:spPr bwMode="auto">
          <a:xfrm>
            <a:off x="2928938" y="4071938"/>
            <a:ext cx="1285875" cy="461962"/>
          </a:xfrm>
          <a:prstGeom prst="rect">
            <a:avLst/>
          </a:prstGeom>
          <a:noFill/>
          <a:ln w="9525">
            <a:noFill/>
            <a:miter lim="800000"/>
            <a:headEnd/>
            <a:tailEnd/>
          </a:ln>
        </p:spPr>
        <p:txBody>
          <a:bodyPr>
            <a:spAutoFit/>
          </a:bodyPr>
          <a:lstStyle/>
          <a:p>
            <a:r>
              <a:rPr lang="en-GB" sz="1200" b="1">
                <a:solidFill>
                  <a:srgbClr val="00B050"/>
                </a:solidFill>
              </a:rPr>
              <a:t>Dedicated Adapter</a:t>
            </a:r>
            <a:endParaRPr lang="en-US" sz="1200" b="1">
              <a:solidFill>
                <a:srgbClr val="00B050"/>
              </a:solidFill>
            </a:endParaRPr>
          </a:p>
        </p:txBody>
      </p:sp>
      <p:sp>
        <p:nvSpPr>
          <p:cNvPr id="37" name="TextBox 36"/>
          <p:cNvSpPr txBox="1">
            <a:spLocks noChangeArrowheads="1"/>
          </p:cNvSpPr>
          <p:nvPr/>
        </p:nvSpPr>
        <p:spPr bwMode="auto">
          <a:xfrm>
            <a:off x="4357688" y="4071938"/>
            <a:ext cx="1285875" cy="461962"/>
          </a:xfrm>
          <a:prstGeom prst="rect">
            <a:avLst/>
          </a:prstGeom>
          <a:noFill/>
          <a:ln w="9525">
            <a:noFill/>
            <a:miter lim="800000"/>
            <a:headEnd/>
            <a:tailEnd/>
          </a:ln>
        </p:spPr>
        <p:txBody>
          <a:bodyPr>
            <a:spAutoFit/>
          </a:bodyPr>
          <a:lstStyle/>
          <a:p>
            <a:r>
              <a:rPr lang="en-GB" sz="1200" b="1">
                <a:solidFill>
                  <a:srgbClr val="00B050"/>
                </a:solidFill>
              </a:rPr>
              <a:t>Dedicated Adapter</a:t>
            </a:r>
            <a:endParaRPr lang="en-US" sz="1200" b="1">
              <a:solidFill>
                <a:srgbClr val="00B050"/>
              </a:solidFill>
            </a:endParaRPr>
          </a:p>
        </p:txBody>
      </p:sp>
      <p:sp>
        <p:nvSpPr>
          <p:cNvPr id="38" name="TextBox 37"/>
          <p:cNvSpPr txBox="1">
            <a:spLocks noChangeArrowheads="1"/>
          </p:cNvSpPr>
          <p:nvPr/>
        </p:nvSpPr>
        <p:spPr bwMode="auto">
          <a:xfrm>
            <a:off x="5857875" y="4071938"/>
            <a:ext cx="1285875" cy="461962"/>
          </a:xfrm>
          <a:prstGeom prst="rect">
            <a:avLst/>
          </a:prstGeom>
          <a:noFill/>
          <a:ln w="9525">
            <a:noFill/>
            <a:miter lim="800000"/>
            <a:headEnd/>
            <a:tailEnd/>
          </a:ln>
        </p:spPr>
        <p:txBody>
          <a:bodyPr>
            <a:spAutoFit/>
          </a:bodyPr>
          <a:lstStyle/>
          <a:p>
            <a:r>
              <a:rPr lang="en-GB" sz="1200" b="1">
                <a:solidFill>
                  <a:srgbClr val="00B050"/>
                </a:solidFill>
              </a:rPr>
              <a:t>Dedicated Adapter</a:t>
            </a:r>
            <a:endParaRPr lang="en-US" sz="1200" b="1">
              <a:solidFill>
                <a:srgbClr val="00B050"/>
              </a:solidFill>
            </a:endParaRPr>
          </a:p>
        </p:txBody>
      </p:sp>
      <p:cxnSp>
        <p:nvCxnSpPr>
          <p:cNvPr id="39" name="Straight Arrow Connector 38"/>
          <p:cNvCxnSpPr>
            <a:stCxn id="35" idx="0"/>
          </p:cNvCxnSpPr>
          <p:nvPr/>
        </p:nvCxnSpPr>
        <p:spPr>
          <a:xfrm rot="5400000" flipH="1" flipV="1">
            <a:off x="2000250" y="3857626"/>
            <a:ext cx="428625" cy="0"/>
          </a:xfrm>
          <a:prstGeom prst="straightConnector1">
            <a:avLst/>
          </a:prstGeom>
          <a:ln w="19050">
            <a:solidFill>
              <a:srgbClr val="FF0000"/>
            </a:solidFill>
            <a:tailEnd type="arrow"/>
          </a:ln>
        </p:spPr>
        <p:style>
          <a:lnRef idx="1">
            <a:schemeClr val="accent1"/>
          </a:lnRef>
          <a:fillRef idx="0">
            <a:schemeClr val="accent1"/>
          </a:fillRef>
          <a:effectRef idx="0">
            <a:schemeClr val="accent1"/>
          </a:effectRef>
          <a:fontRef idx="minor">
            <a:schemeClr val="tx1"/>
          </a:fontRef>
        </p:style>
      </p:cxnSp>
      <p:grpSp>
        <p:nvGrpSpPr>
          <p:cNvPr id="3" name="Group 140"/>
          <p:cNvGrpSpPr>
            <a:grpSpLocks/>
          </p:cNvGrpSpPr>
          <p:nvPr/>
        </p:nvGrpSpPr>
        <p:grpSpPr bwMode="auto">
          <a:xfrm>
            <a:off x="3714750" y="3000375"/>
            <a:ext cx="104775" cy="214313"/>
            <a:chOff x="2110317" y="3000372"/>
            <a:chExt cx="105023" cy="215108"/>
          </a:xfrm>
        </p:grpSpPr>
        <p:cxnSp>
          <p:nvCxnSpPr>
            <p:cNvPr id="50" name="Straight Connector 49"/>
            <p:cNvCxnSpPr/>
            <p:nvPr/>
          </p:nvCxnSpPr>
          <p:spPr>
            <a:xfrm>
              <a:off x="2110317" y="3142184"/>
              <a:ext cx="105023" cy="1593"/>
            </a:xfrm>
            <a:prstGeom prst="line">
              <a:avLst/>
            </a:prstGeom>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a:xfrm rot="5400000">
              <a:off x="2107785" y="3107927"/>
              <a:ext cx="215108" cy="0"/>
            </a:xfrm>
            <a:prstGeom prst="line">
              <a:avLst/>
            </a:prstGeom>
          </p:spPr>
          <p:style>
            <a:lnRef idx="1">
              <a:schemeClr val="accent1"/>
            </a:lnRef>
            <a:fillRef idx="0">
              <a:schemeClr val="accent1"/>
            </a:fillRef>
            <a:effectRef idx="0">
              <a:schemeClr val="accent1"/>
            </a:effectRef>
            <a:fontRef idx="minor">
              <a:schemeClr val="tx1"/>
            </a:fontRef>
          </p:style>
        </p:cxnSp>
      </p:grpSp>
      <p:grpSp>
        <p:nvGrpSpPr>
          <p:cNvPr id="18" name="Group 143"/>
          <p:cNvGrpSpPr>
            <a:grpSpLocks/>
          </p:cNvGrpSpPr>
          <p:nvPr/>
        </p:nvGrpSpPr>
        <p:grpSpPr bwMode="auto">
          <a:xfrm>
            <a:off x="5286375" y="3071813"/>
            <a:ext cx="104775" cy="214312"/>
            <a:chOff x="2110317" y="3000372"/>
            <a:chExt cx="105023" cy="215108"/>
          </a:xfrm>
        </p:grpSpPr>
        <p:cxnSp>
          <p:nvCxnSpPr>
            <p:cNvPr id="48" name="Straight Connector 47"/>
            <p:cNvCxnSpPr/>
            <p:nvPr/>
          </p:nvCxnSpPr>
          <p:spPr>
            <a:xfrm>
              <a:off x="2110317" y="3142184"/>
              <a:ext cx="105023" cy="1594"/>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a:xfrm rot="5400000">
              <a:off x="2107786" y="3107926"/>
              <a:ext cx="215108" cy="0"/>
            </a:xfrm>
            <a:prstGeom prst="line">
              <a:avLst/>
            </a:prstGeom>
          </p:spPr>
          <p:style>
            <a:lnRef idx="1">
              <a:schemeClr val="accent1"/>
            </a:lnRef>
            <a:fillRef idx="0">
              <a:schemeClr val="accent1"/>
            </a:fillRef>
            <a:effectRef idx="0">
              <a:schemeClr val="accent1"/>
            </a:effectRef>
            <a:fontRef idx="minor">
              <a:schemeClr val="tx1"/>
            </a:fontRef>
          </p:style>
        </p:cxnSp>
      </p:grpSp>
      <p:grpSp>
        <p:nvGrpSpPr>
          <p:cNvPr id="19" name="Group 146"/>
          <p:cNvGrpSpPr>
            <a:grpSpLocks/>
          </p:cNvGrpSpPr>
          <p:nvPr/>
        </p:nvGrpSpPr>
        <p:grpSpPr bwMode="auto">
          <a:xfrm>
            <a:off x="6786563" y="3071813"/>
            <a:ext cx="104775" cy="214312"/>
            <a:chOff x="2110317" y="3000372"/>
            <a:chExt cx="105023" cy="215108"/>
          </a:xfrm>
        </p:grpSpPr>
        <p:cxnSp>
          <p:nvCxnSpPr>
            <p:cNvPr id="46" name="Straight Connector 45"/>
            <p:cNvCxnSpPr/>
            <p:nvPr/>
          </p:nvCxnSpPr>
          <p:spPr>
            <a:xfrm>
              <a:off x="2110317" y="3142184"/>
              <a:ext cx="105023" cy="1594"/>
            </a:xfrm>
            <a:prstGeom prst="line">
              <a:avLst/>
            </a:prstGeom>
          </p:spPr>
          <p:style>
            <a:lnRef idx="1">
              <a:schemeClr val="accent1"/>
            </a:lnRef>
            <a:fillRef idx="0">
              <a:schemeClr val="accent1"/>
            </a:fillRef>
            <a:effectRef idx="0">
              <a:schemeClr val="accent1"/>
            </a:effectRef>
            <a:fontRef idx="minor">
              <a:schemeClr val="tx1"/>
            </a:fontRef>
          </p:style>
        </p:cxnSp>
        <p:cxnSp>
          <p:nvCxnSpPr>
            <p:cNvPr id="47" name="Straight Connector 46"/>
            <p:cNvCxnSpPr/>
            <p:nvPr/>
          </p:nvCxnSpPr>
          <p:spPr>
            <a:xfrm rot="5400000">
              <a:off x="2107786" y="3107926"/>
              <a:ext cx="215108" cy="0"/>
            </a:xfrm>
            <a:prstGeom prst="line">
              <a:avLst/>
            </a:prstGeom>
          </p:spPr>
          <p:style>
            <a:lnRef idx="1">
              <a:schemeClr val="accent1"/>
            </a:lnRef>
            <a:fillRef idx="0">
              <a:schemeClr val="accent1"/>
            </a:fillRef>
            <a:effectRef idx="0">
              <a:schemeClr val="accent1"/>
            </a:effectRef>
            <a:fontRef idx="minor">
              <a:schemeClr val="tx1"/>
            </a:fontRef>
          </p:style>
        </p:cxnSp>
      </p:grpSp>
      <p:cxnSp>
        <p:nvCxnSpPr>
          <p:cNvPr id="43" name="Straight Arrow Connector 42"/>
          <p:cNvCxnSpPr/>
          <p:nvPr/>
        </p:nvCxnSpPr>
        <p:spPr>
          <a:xfrm rot="16200000" flipV="1">
            <a:off x="3536157" y="3893344"/>
            <a:ext cx="500062" cy="0"/>
          </a:xfrm>
          <a:prstGeom prst="straightConnector1">
            <a:avLst/>
          </a:prstGeom>
          <a:ln w="1905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44" name="Straight Arrow Connector 43"/>
          <p:cNvCxnSpPr/>
          <p:nvPr/>
        </p:nvCxnSpPr>
        <p:spPr>
          <a:xfrm rot="16200000" flipV="1">
            <a:off x="5072063" y="3929063"/>
            <a:ext cx="571500" cy="0"/>
          </a:xfrm>
          <a:prstGeom prst="straightConnector1">
            <a:avLst/>
          </a:prstGeom>
          <a:ln w="1905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45" name="Straight Arrow Connector 44"/>
          <p:cNvCxnSpPr/>
          <p:nvPr/>
        </p:nvCxnSpPr>
        <p:spPr>
          <a:xfrm rot="5400000" flipH="1" flipV="1">
            <a:off x="6607969" y="3893344"/>
            <a:ext cx="500062" cy="0"/>
          </a:xfrm>
          <a:prstGeom prst="straightConnector1">
            <a:avLst/>
          </a:prstGeom>
          <a:ln w="1905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5572125" y="3429000"/>
            <a:ext cx="142875"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a:off x="5786438" y="3429000"/>
            <a:ext cx="142875"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a:off x="5429250" y="3429000"/>
            <a:ext cx="71438"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rot="10800000">
            <a:off x="5429250" y="3571875"/>
            <a:ext cx="142875"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rot="10800000">
            <a:off x="5643563" y="3571875"/>
            <a:ext cx="142875"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a:off x="5857875" y="3571875"/>
            <a:ext cx="71438" cy="1588"/>
          </a:xfrm>
          <a:prstGeom prst="line">
            <a:avLst/>
          </a:prstGeom>
        </p:spPr>
        <p:style>
          <a:lnRef idx="1">
            <a:schemeClr val="accent1"/>
          </a:lnRef>
          <a:fillRef idx="0">
            <a:schemeClr val="accent1"/>
          </a:fillRef>
          <a:effectRef idx="0">
            <a:schemeClr val="accent1"/>
          </a:effectRef>
          <a:fontRef idx="minor">
            <a:schemeClr val="tx1"/>
          </a:fontRef>
        </p:style>
      </p:cxnSp>
      <p:sp>
        <p:nvSpPr>
          <p:cNvPr id="61" name="TextBox 60"/>
          <p:cNvSpPr txBox="1"/>
          <p:nvPr/>
        </p:nvSpPr>
        <p:spPr>
          <a:xfrm>
            <a:off x="1571625" y="2071688"/>
            <a:ext cx="1214438" cy="415925"/>
          </a:xfrm>
          <a:prstGeom prst="rect">
            <a:avLst/>
          </a:prstGeom>
          <a:noFill/>
        </p:spPr>
        <p:txBody>
          <a:bodyPr>
            <a:spAutoFit/>
          </a:bodyPr>
          <a:lstStyle/>
          <a:p>
            <a:pPr>
              <a:defRPr/>
            </a:pPr>
            <a:r>
              <a:rPr lang="en-GB" sz="1050" b="1" dirty="0">
                <a:solidFill>
                  <a:srgbClr val="00B0F0"/>
                </a:solidFill>
                <a:latin typeface="Arial" charset="0"/>
              </a:rPr>
              <a:t>Client to Cluster Traffic</a:t>
            </a:r>
            <a:endParaRPr lang="en-US" sz="1050" b="1" dirty="0">
              <a:solidFill>
                <a:srgbClr val="00B0F0"/>
              </a:solidFill>
              <a:latin typeface="Arial" charset="0"/>
            </a:endParaRPr>
          </a:p>
        </p:txBody>
      </p:sp>
      <p:sp>
        <p:nvSpPr>
          <p:cNvPr id="64" name="TextBox 63"/>
          <p:cNvSpPr txBox="1">
            <a:spLocks noChangeArrowheads="1"/>
          </p:cNvSpPr>
          <p:nvPr/>
        </p:nvSpPr>
        <p:spPr bwMode="auto">
          <a:xfrm>
            <a:off x="5715000" y="2000250"/>
            <a:ext cx="1214438" cy="400050"/>
          </a:xfrm>
          <a:prstGeom prst="rect">
            <a:avLst/>
          </a:prstGeom>
          <a:noFill/>
          <a:ln w="9525">
            <a:noFill/>
            <a:miter lim="800000"/>
            <a:headEnd/>
            <a:tailEnd/>
          </a:ln>
        </p:spPr>
        <p:txBody>
          <a:bodyPr>
            <a:spAutoFit/>
          </a:bodyPr>
          <a:lstStyle/>
          <a:p>
            <a:r>
              <a:rPr lang="en-GB" sz="1000" b="1">
                <a:solidFill>
                  <a:srgbClr val="00B0F0"/>
                </a:solidFill>
              </a:rPr>
              <a:t>Client to Cluster Traffic</a:t>
            </a:r>
            <a:endParaRPr lang="en-US" sz="1000" b="1">
              <a:solidFill>
                <a:srgbClr val="00B0F0"/>
              </a:solidFill>
            </a:endParaRPr>
          </a:p>
        </p:txBody>
      </p:sp>
      <p:grpSp>
        <p:nvGrpSpPr>
          <p:cNvPr id="20" name="Group 146"/>
          <p:cNvGrpSpPr>
            <a:grpSpLocks/>
          </p:cNvGrpSpPr>
          <p:nvPr/>
        </p:nvGrpSpPr>
        <p:grpSpPr bwMode="auto">
          <a:xfrm>
            <a:off x="6786563" y="3357563"/>
            <a:ext cx="104775" cy="215900"/>
            <a:chOff x="2110317" y="3000372"/>
            <a:chExt cx="105023" cy="215108"/>
          </a:xfrm>
        </p:grpSpPr>
        <p:cxnSp>
          <p:nvCxnSpPr>
            <p:cNvPr id="67" name="Straight Connector 66"/>
            <p:cNvCxnSpPr/>
            <p:nvPr/>
          </p:nvCxnSpPr>
          <p:spPr>
            <a:xfrm>
              <a:off x="2110317" y="3141141"/>
              <a:ext cx="105023" cy="1582"/>
            </a:xfrm>
            <a:prstGeom prst="line">
              <a:avLst/>
            </a:prstGeom>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rot="5400000">
              <a:off x="2107786" y="3107926"/>
              <a:ext cx="215108" cy="0"/>
            </a:xfrm>
            <a:prstGeom prst="line">
              <a:avLst/>
            </a:prstGeom>
          </p:spPr>
          <p:style>
            <a:lnRef idx="1">
              <a:schemeClr val="accent1"/>
            </a:lnRef>
            <a:fillRef idx="0">
              <a:schemeClr val="accent1"/>
            </a:fillRef>
            <a:effectRef idx="0">
              <a:schemeClr val="accent1"/>
            </a:effectRef>
            <a:fontRef idx="minor">
              <a:schemeClr val="tx1"/>
            </a:fontRef>
          </p:style>
        </p:cxnSp>
      </p:grpSp>
      <p:sp>
        <p:nvSpPr>
          <p:cNvPr id="69" name="TextBox 68"/>
          <p:cNvSpPr txBox="1">
            <a:spLocks noChangeArrowheads="1"/>
          </p:cNvSpPr>
          <p:nvPr/>
        </p:nvSpPr>
        <p:spPr bwMode="auto">
          <a:xfrm>
            <a:off x="6500813" y="2571750"/>
            <a:ext cx="1285875" cy="461963"/>
          </a:xfrm>
          <a:prstGeom prst="rect">
            <a:avLst/>
          </a:prstGeom>
          <a:noFill/>
          <a:ln w="9525">
            <a:noFill/>
            <a:miter lim="800000"/>
            <a:headEnd/>
            <a:tailEnd/>
          </a:ln>
        </p:spPr>
        <p:txBody>
          <a:bodyPr>
            <a:spAutoFit/>
          </a:bodyPr>
          <a:lstStyle/>
          <a:p>
            <a:r>
              <a:rPr lang="en-GB" sz="1200" b="1">
                <a:solidFill>
                  <a:srgbClr val="0070C0"/>
                </a:solidFill>
              </a:rPr>
              <a:t>Cluster Adapter</a:t>
            </a:r>
            <a:endParaRPr lang="en-US" sz="1200" b="1">
              <a:solidFill>
                <a:srgbClr val="0070C0"/>
              </a:solidFill>
            </a:endParaRPr>
          </a:p>
        </p:txBody>
      </p:sp>
      <p:sp>
        <p:nvSpPr>
          <p:cNvPr id="70" name="TextBox 69"/>
          <p:cNvSpPr txBox="1">
            <a:spLocks noChangeArrowheads="1"/>
          </p:cNvSpPr>
          <p:nvPr/>
        </p:nvSpPr>
        <p:spPr bwMode="auto">
          <a:xfrm>
            <a:off x="4786313" y="2571750"/>
            <a:ext cx="1285875" cy="461963"/>
          </a:xfrm>
          <a:prstGeom prst="rect">
            <a:avLst/>
          </a:prstGeom>
          <a:noFill/>
          <a:ln w="9525">
            <a:noFill/>
            <a:miter lim="800000"/>
            <a:headEnd/>
            <a:tailEnd/>
          </a:ln>
        </p:spPr>
        <p:txBody>
          <a:bodyPr>
            <a:spAutoFit/>
          </a:bodyPr>
          <a:lstStyle/>
          <a:p>
            <a:r>
              <a:rPr lang="en-GB" sz="1200" b="1">
                <a:solidFill>
                  <a:srgbClr val="0070C0"/>
                </a:solidFill>
              </a:rPr>
              <a:t>Cluster Adapter</a:t>
            </a:r>
            <a:endParaRPr lang="en-US" sz="1200" b="1">
              <a:solidFill>
                <a:srgbClr val="0070C0"/>
              </a:solidFill>
            </a:endParaRPr>
          </a:p>
        </p:txBody>
      </p:sp>
      <p:sp>
        <p:nvSpPr>
          <p:cNvPr id="71" name="TextBox 70"/>
          <p:cNvSpPr txBox="1">
            <a:spLocks noChangeArrowheads="1"/>
          </p:cNvSpPr>
          <p:nvPr/>
        </p:nvSpPr>
        <p:spPr bwMode="auto">
          <a:xfrm>
            <a:off x="3429000" y="2571750"/>
            <a:ext cx="1285875" cy="461963"/>
          </a:xfrm>
          <a:prstGeom prst="rect">
            <a:avLst/>
          </a:prstGeom>
          <a:noFill/>
          <a:ln w="9525">
            <a:noFill/>
            <a:miter lim="800000"/>
            <a:headEnd/>
            <a:tailEnd/>
          </a:ln>
        </p:spPr>
        <p:txBody>
          <a:bodyPr>
            <a:spAutoFit/>
          </a:bodyPr>
          <a:lstStyle/>
          <a:p>
            <a:r>
              <a:rPr lang="en-GB" sz="1200" b="1">
                <a:solidFill>
                  <a:srgbClr val="0070C0"/>
                </a:solidFill>
              </a:rPr>
              <a:t>Cluster Adapter</a:t>
            </a:r>
            <a:endParaRPr lang="en-US" sz="1200" b="1">
              <a:solidFill>
                <a:srgbClr val="0070C0"/>
              </a:solidFill>
            </a:endParaRPr>
          </a:p>
        </p:txBody>
      </p:sp>
      <p:sp>
        <p:nvSpPr>
          <p:cNvPr id="72" name="TextBox 71"/>
          <p:cNvSpPr txBox="1">
            <a:spLocks noChangeArrowheads="1"/>
          </p:cNvSpPr>
          <p:nvPr/>
        </p:nvSpPr>
        <p:spPr bwMode="auto">
          <a:xfrm>
            <a:off x="2143125" y="2643188"/>
            <a:ext cx="1285875" cy="461962"/>
          </a:xfrm>
          <a:prstGeom prst="rect">
            <a:avLst/>
          </a:prstGeom>
          <a:noFill/>
          <a:ln w="9525">
            <a:noFill/>
            <a:miter lim="800000"/>
            <a:headEnd/>
            <a:tailEnd/>
          </a:ln>
        </p:spPr>
        <p:txBody>
          <a:bodyPr>
            <a:spAutoFit/>
          </a:bodyPr>
          <a:lstStyle/>
          <a:p>
            <a:r>
              <a:rPr lang="en-GB" sz="1200" b="1">
                <a:solidFill>
                  <a:srgbClr val="0070C0"/>
                </a:solidFill>
              </a:rPr>
              <a:t>Cluster Adapter</a:t>
            </a:r>
            <a:endParaRPr lang="en-US" sz="1200" b="1">
              <a:solidFill>
                <a:srgbClr val="0070C0"/>
              </a:solidFill>
            </a:endParaRPr>
          </a:p>
        </p:txBody>
      </p:sp>
      <p:grpSp>
        <p:nvGrpSpPr>
          <p:cNvPr id="21" name="Group 146"/>
          <p:cNvGrpSpPr>
            <a:grpSpLocks/>
          </p:cNvGrpSpPr>
          <p:nvPr/>
        </p:nvGrpSpPr>
        <p:grpSpPr bwMode="auto">
          <a:xfrm>
            <a:off x="5286375" y="3357563"/>
            <a:ext cx="104775" cy="215900"/>
            <a:chOff x="2110317" y="3000372"/>
            <a:chExt cx="105023" cy="215108"/>
          </a:xfrm>
        </p:grpSpPr>
        <p:cxnSp>
          <p:nvCxnSpPr>
            <p:cNvPr id="74" name="Straight Connector 73"/>
            <p:cNvCxnSpPr/>
            <p:nvPr/>
          </p:nvCxnSpPr>
          <p:spPr>
            <a:xfrm>
              <a:off x="2110317" y="3141141"/>
              <a:ext cx="105023" cy="1582"/>
            </a:xfrm>
            <a:prstGeom prst="line">
              <a:avLst/>
            </a:prstGeom>
          </p:spPr>
          <p:style>
            <a:lnRef idx="1">
              <a:schemeClr val="accent1"/>
            </a:lnRef>
            <a:fillRef idx="0">
              <a:schemeClr val="accent1"/>
            </a:fillRef>
            <a:effectRef idx="0">
              <a:schemeClr val="accent1"/>
            </a:effectRef>
            <a:fontRef idx="minor">
              <a:schemeClr val="tx1"/>
            </a:fontRef>
          </p:style>
        </p:cxnSp>
        <p:cxnSp>
          <p:nvCxnSpPr>
            <p:cNvPr id="75" name="Straight Connector 74"/>
            <p:cNvCxnSpPr/>
            <p:nvPr/>
          </p:nvCxnSpPr>
          <p:spPr>
            <a:xfrm rot="5400000">
              <a:off x="2107786" y="3107926"/>
              <a:ext cx="215108" cy="0"/>
            </a:xfrm>
            <a:prstGeom prst="line">
              <a:avLst/>
            </a:prstGeom>
          </p:spPr>
          <p:style>
            <a:lnRef idx="1">
              <a:schemeClr val="accent1"/>
            </a:lnRef>
            <a:fillRef idx="0">
              <a:schemeClr val="accent1"/>
            </a:fillRef>
            <a:effectRef idx="0">
              <a:schemeClr val="accent1"/>
            </a:effectRef>
            <a:fontRef idx="minor">
              <a:schemeClr val="tx1"/>
            </a:fontRef>
          </p:style>
        </p:cxnSp>
      </p:grpSp>
      <p:cxnSp>
        <p:nvCxnSpPr>
          <p:cNvPr id="80" name="Straight Connector 79"/>
          <p:cNvCxnSpPr/>
          <p:nvPr/>
        </p:nvCxnSpPr>
        <p:spPr>
          <a:xfrm>
            <a:off x="4000500" y="3357563"/>
            <a:ext cx="142875" cy="1587"/>
          </a:xfrm>
          <a:prstGeom prst="line">
            <a:avLst/>
          </a:prstGeom>
        </p:spPr>
        <p:style>
          <a:lnRef idx="1">
            <a:schemeClr val="accent1"/>
          </a:lnRef>
          <a:fillRef idx="0">
            <a:schemeClr val="accent1"/>
          </a:fillRef>
          <a:effectRef idx="0">
            <a:schemeClr val="accent1"/>
          </a:effectRef>
          <a:fontRef idx="minor">
            <a:schemeClr val="tx1"/>
          </a:fontRef>
        </p:style>
      </p:cxnSp>
      <p:cxnSp>
        <p:nvCxnSpPr>
          <p:cNvPr id="81" name="Straight Arrow Connector 80"/>
          <p:cNvCxnSpPr/>
          <p:nvPr/>
        </p:nvCxnSpPr>
        <p:spPr>
          <a:xfrm>
            <a:off x="4214813" y="3357563"/>
            <a:ext cx="142875" cy="1587"/>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82" name="Straight Connector 81"/>
          <p:cNvCxnSpPr/>
          <p:nvPr/>
        </p:nvCxnSpPr>
        <p:spPr>
          <a:xfrm>
            <a:off x="3857625" y="3357563"/>
            <a:ext cx="71438" cy="1587"/>
          </a:xfrm>
          <a:prstGeom prst="line">
            <a:avLst/>
          </a:prstGeom>
        </p:spPr>
        <p:style>
          <a:lnRef idx="1">
            <a:schemeClr val="accent1"/>
          </a:lnRef>
          <a:fillRef idx="0">
            <a:schemeClr val="accent1"/>
          </a:fillRef>
          <a:effectRef idx="0">
            <a:schemeClr val="accent1"/>
          </a:effectRef>
          <a:fontRef idx="minor">
            <a:schemeClr val="tx1"/>
          </a:fontRef>
        </p:style>
      </p:cxnSp>
      <p:cxnSp>
        <p:nvCxnSpPr>
          <p:cNvPr id="84" name="Straight Arrow Connector 83"/>
          <p:cNvCxnSpPr/>
          <p:nvPr/>
        </p:nvCxnSpPr>
        <p:spPr>
          <a:xfrm rot="10800000">
            <a:off x="3857625" y="3500438"/>
            <a:ext cx="142875" cy="1587"/>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85" name="Straight Connector 84"/>
          <p:cNvCxnSpPr/>
          <p:nvPr/>
        </p:nvCxnSpPr>
        <p:spPr>
          <a:xfrm rot="10800000">
            <a:off x="4071938" y="3500438"/>
            <a:ext cx="142875" cy="1587"/>
          </a:xfrm>
          <a:prstGeom prst="line">
            <a:avLst/>
          </a:prstGeom>
        </p:spPr>
        <p:style>
          <a:lnRef idx="1">
            <a:schemeClr val="accent1"/>
          </a:lnRef>
          <a:fillRef idx="0">
            <a:schemeClr val="accent1"/>
          </a:fillRef>
          <a:effectRef idx="0">
            <a:schemeClr val="accent1"/>
          </a:effectRef>
          <a:fontRef idx="minor">
            <a:schemeClr val="tx1"/>
          </a:fontRef>
        </p:style>
      </p:cxnSp>
      <p:cxnSp>
        <p:nvCxnSpPr>
          <p:cNvPr id="86" name="Straight Connector 85"/>
          <p:cNvCxnSpPr/>
          <p:nvPr/>
        </p:nvCxnSpPr>
        <p:spPr>
          <a:xfrm>
            <a:off x="4286250" y="3500438"/>
            <a:ext cx="71438" cy="1587"/>
          </a:xfrm>
          <a:prstGeom prst="line">
            <a:avLst/>
          </a:prstGeom>
        </p:spPr>
        <p:style>
          <a:lnRef idx="1">
            <a:schemeClr val="accent1"/>
          </a:lnRef>
          <a:fillRef idx="0">
            <a:schemeClr val="accent1"/>
          </a:fillRef>
          <a:effectRef idx="0">
            <a:schemeClr val="accent1"/>
          </a:effectRef>
          <a:fontRef idx="minor">
            <a:schemeClr val="tx1"/>
          </a:fontRef>
        </p:style>
      </p:cxnSp>
      <p:grpSp>
        <p:nvGrpSpPr>
          <p:cNvPr id="26" name="Group 146"/>
          <p:cNvGrpSpPr>
            <a:grpSpLocks/>
          </p:cNvGrpSpPr>
          <p:nvPr/>
        </p:nvGrpSpPr>
        <p:grpSpPr bwMode="auto">
          <a:xfrm>
            <a:off x="3714750" y="3357563"/>
            <a:ext cx="104775" cy="215900"/>
            <a:chOff x="2110317" y="3000372"/>
            <a:chExt cx="105023" cy="215108"/>
          </a:xfrm>
        </p:grpSpPr>
        <p:cxnSp>
          <p:nvCxnSpPr>
            <p:cNvPr id="88" name="Straight Connector 87"/>
            <p:cNvCxnSpPr/>
            <p:nvPr/>
          </p:nvCxnSpPr>
          <p:spPr>
            <a:xfrm>
              <a:off x="2110317" y="3141141"/>
              <a:ext cx="105023" cy="1582"/>
            </a:xfrm>
            <a:prstGeom prst="line">
              <a:avLst/>
            </a:prstGeom>
          </p:spPr>
          <p:style>
            <a:lnRef idx="1">
              <a:schemeClr val="accent1"/>
            </a:lnRef>
            <a:fillRef idx="0">
              <a:schemeClr val="accent1"/>
            </a:fillRef>
            <a:effectRef idx="0">
              <a:schemeClr val="accent1"/>
            </a:effectRef>
            <a:fontRef idx="minor">
              <a:schemeClr val="tx1"/>
            </a:fontRef>
          </p:style>
        </p:cxnSp>
        <p:cxnSp>
          <p:nvCxnSpPr>
            <p:cNvPr id="89" name="Straight Connector 88"/>
            <p:cNvCxnSpPr/>
            <p:nvPr/>
          </p:nvCxnSpPr>
          <p:spPr>
            <a:xfrm rot="5400000">
              <a:off x="2107786" y="3107926"/>
              <a:ext cx="215108" cy="0"/>
            </a:xfrm>
            <a:prstGeom prst="line">
              <a:avLst/>
            </a:prstGeom>
          </p:spPr>
          <p:style>
            <a:lnRef idx="1">
              <a:schemeClr val="accent1"/>
            </a:lnRef>
            <a:fillRef idx="0">
              <a:schemeClr val="accent1"/>
            </a:fillRef>
            <a:effectRef idx="0">
              <a:schemeClr val="accent1"/>
            </a:effectRef>
            <a:fontRef idx="minor">
              <a:schemeClr val="tx1"/>
            </a:fontRef>
          </p:style>
        </p:cxnSp>
      </p:grpSp>
      <p:grpSp>
        <p:nvGrpSpPr>
          <p:cNvPr id="27" name="Group 146"/>
          <p:cNvGrpSpPr>
            <a:grpSpLocks/>
          </p:cNvGrpSpPr>
          <p:nvPr/>
        </p:nvGrpSpPr>
        <p:grpSpPr bwMode="auto">
          <a:xfrm>
            <a:off x="2143125" y="3357563"/>
            <a:ext cx="104775" cy="215900"/>
            <a:chOff x="2110317" y="3000372"/>
            <a:chExt cx="105023" cy="215108"/>
          </a:xfrm>
        </p:grpSpPr>
        <p:cxnSp>
          <p:nvCxnSpPr>
            <p:cNvPr id="94" name="Straight Connector 93"/>
            <p:cNvCxnSpPr/>
            <p:nvPr/>
          </p:nvCxnSpPr>
          <p:spPr>
            <a:xfrm>
              <a:off x="2110317" y="3141141"/>
              <a:ext cx="105023" cy="1582"/>
            </a:xfrm>
            <a:prstGeom prst="line">
              <a:avLst/>
            </a:prstGeom>
          </p:spPr>
          <p:style>
            <a:lnRef idx="1">
              <a:schemeClr val="accent1"/>
            </a:lnRef>
            <a:fillRef idx="0">
              <a:schemeClr val="accent1"/>
            </a:fillRef>
            <a:effectRef idx="0">
              <a:schemeClr val="accent1"/>
            </a:effectRef>
            <a:fontRef idx="minor">
              <a:schemeClr val="tx1"/>
            </a:fontRef>
          </p:style>
        </p:cxnSp>
        <p:cxnSp>
          <p:nvCxnSpPr>
            <p:cNvPr id="95" name="Straight Connector 94"/>
            <p:cNvCxnSpPr/>
            <p:nvPr/>
          </p:nvCxnSpPr>
          <p:spPr>
            <a:xfrm rot="5400000">
              <a:off x="2107786" y="3107926"/>
              <a:ext cx="215108" cy="0"/>
            </a:xfrm>
            <a:prstGeom prst="line">
              <a:avLst/>
            </a:prstGeom>
          </p:spPr>
          <p:style>
            <a:lnRef idx="1">
              <a:schemeClr val="accent1"/>
            </a:lnRef>
            <a:fillRef idx="0">
              <a:schemeClr val="accent1"/>
            </a:fillRef>
            <a:effectRef idx="0">
              <a:schemeClr val="accent1"/>
            </a:effectRef>
            <a:fontRef idx="minor">
              <a:schemeClr val="tx1"/>
            </a:fontRef>
          </p:style>
        </p:cxnSp>
      </p:grpSp>
      <p:cxnSp>
        <p:nvCxnSpPr>
          <p:cNvPr id="103" name="Straight Connector 102"/>
          <p:cNvCxnSpPr/>
          <p:nvPr/>
        </p:nvCxnSpPr>
        <p:spPr>
          <a:xfrm>
            <a:off x="2428875" y="3429000"/>
            <a:ext cx="142875"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04" name="Straight Arrow Connector 103"/>
          <p:cNvCxnSpPr/>
          <p:nvPr/>
        </p:nvCxnSpPr>
        <p:spPr>
          <a:xfrm>
            <a:off x="2643188" y="3429000"/>
            <a:ext cx="142875"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05" name="Straight Connector 104"/>
          <p:cNvCxnSpPr/>
          <p:nvPr/>
        </p:nvCxnSpPr>
        <p:spPr>
          <a:xfrm>
            <a:off x="2286000" y="3429000"/>
            <a:ext cx="71438"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00" name="Straight Arrow Connector 99"/>
          <p:cNvCxnSpPr/>
          <p:nvPr/>
        </p:nvCxnSpPr>
        <p:spPr>
          <a:xfrm rot="10800000">
            <a:off x="2286000" y="3571875"/>
            <a:ext cx="142875"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01" name="Straight Connector 100"/>
          <p:cNvCxnSpPr/>
          <p:nvPr/>
        </p:nvCxnSpPr>
        <p:spPr>
          <a:xfrm rot="10800000">
            <a:off x="2500313" y="3571875"/>
            <a:ext cx="142875"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02" name="Straight Connector 101"/>
          <p:cNvCxnSpPr/>
          <p:nvPr/>
        </p:nvCxnSpPr>
        <p:spPr>
          <a:xfrm>
            <a:off x="2714625" y="3571875"/>
            <a:ext cx="71438" cy="1588"/>
          </a:xfrm>
          <a:prstGeom prst="line">
            <a:avLst/>
          </a:prstGeom>
        </p:spPr>
        <p:style>
          <a:lnRef idx="1">
            <a:schemeClr val="accent1"/>
          </a:lnRef>
          <a:fillRef idx="0">
            <a:schemeClr val="accent1"/>
          </a:fillRef>
          <a:effectRef idx="0">
            <a:schemeClr val="accent1"/>
          </a:effectRef>
          <a:fontRef idx="minor">
            <a:schemeClr val="tx1"/>
          </a:fontRef>
        </p:style>
      </p:cxnSp>
      <p:sp>
        <p:nvSpPr>
          <p:cNvPr id="109" name="TextBox 108"/>
          <p:cNvSpPr txBox="1">
            <a:spLocks noChangeArrowheads="1"/>
          </p:cNvSpPr>
          <p:nvPr/>
        </p:nvSpPr>
        <p:spPr bwMode="auto">
          <a:xfrm>
            <a:off x="3857625" y="3643313"/>
            <a:ext cx="571500" cy="584200"/>
          </a:xfrm>
          <a:prstGeom prst="rect">
            <a:avLst/>
          </a:prstGeom>
          <a:noFill/>
          <a:ln w="9525">
            <a:noFill/>
            <a:miter lim="800000"/>
            <a:headEnd/>
            <a:tailEnd/>
          </a:ln>
        </p:spPr>
        <p:txBody>
          <a:bodyPr>
            <a:spAutoFit/>
          </a:bodyPr>
          <a:lstStyle/>
          <a:p>
            <a:pPr>
              <a:buClr>
                <a:srgbClr val="00B050"/>
              </a:buClr>
              <a:buFont typeface="Wingdings" pitchFamily="2" charset="2"/>
              <a:buChar char="ü"/>
            </a:pPr>
            <a:r>
              <a:rPr lang="en-GB" sz="3200"/>
              <a:t> </a:t>
            </a:r>
            <a:endParaRPr lang="en-US" sz="3200"/>
          </a:p>
        </p:txBody>
      </p:sp>
      <p:sp>
        <p:nvSpPr>
          <p:cNvPr id="113" name="TextBox 112"/>
          <p:cNvSpPr txBox="1">
            <a:spLocks noChangeArrowheads="1"/>
          </p:cNvSpPr>
          <p:nvPr/>
        </p:nvSpPr>
        <p:spPr bwMode="auto">
          <a:xfrm>
            <a:off x="7358063" y="3143250"/>
            <a:ext cx="1785937" cy="1754188"/>
          </a:xfrm>
          <a:prstGeom prst="rect">
            <a:avLst/>
          </a:prstGeom>
          <a:noFill/>
          <a:ln w="9525">
            <a:noFill/>
            <a:miter lim="800000"/>
            <a:headEnd/>
            <a:tailEnd/>
          </a:ln>
        </p:spPr>
        <p:txBody>
          <a:bodyPr>
            <a:spAutoFit/>
          </a:bodyPr>
          <a:lstStyle/>
          <a:p>
            <a:r>
              <a:rPr lang="en-GB" sz="1200" b="1">
                <a:solidFill>
                  <a:srgbClr val="00B050"/>
                </a:solidFill>
              </a:rPr>
              <a:t>Cluster node to node</a:t>
            </a:r>
          </a:p>
          <a:p>
            <a:r>
              <a:rPr lang="en-GB" sz="1200" b="1">
                <a:solidFill>
                  <a:srgbClr val="00B050"/>
                </a:solidFill>
              </a:rPr>
              <a:t>Communications are permitted.</a:t>
            </a:r>
          </a:p>
          <a:p>
            <a:endParaRPr lang="en-GB" sz="1200" b="1">
              <a:solidFill>
                <a:srgbClr val="00B050"/>
              </a:solidFill>
            </a:endParaRPr>
          </a:p>
          <a:p>
            <a:r>
              <a:rPr lang="en-GB" sz="1200" b="1">
                <a:solidFill>
                  <a:srgbClr val="00B050"/>
                </a:solidFill>
              </a:rPr>
              <a:t>Each node maintains a dedicated MAC address, as well as the Cluster MAC Address.</a:t>
            </a:r>
            <a:endParaRPr lang="en-US" sz="1200" b="1">
              <a:solidFill>
                <a:srgbClr val="00B050"/>
              </a:solidFill>
            </a:endParaRPr>
          </a:p>
        </p:txBody>
      </p:sp>
      <p:sp>
        <p:nvSpPr>
          <p:cNvPr id="129" name="TextBox 128"/>
          <p:cNvSpPr txBox="1">
            <a:spLocks noChangeArrowheads="1"/>
          </p:cNvSpPr>
          <p:nvPr/>
        </p:nvSpPr>
        <p:spPr bwMode="auto">
          <a:xfrm>
            <a:off x="5429250" y="3643313"/>
            <a:ext cx="571500" cy="584200"/>
          </a:xfrm>
          <a:prstGeom prst="rect">
            <a:avLst/>
          </a:prstGeom>
          <a:noFill/>
          <a:ln w="9525">
            <a:noFill/>
            <a:miter lim="800000"/>
            <a:headEnd/>
            <a:tailEnd/>
          </a:ln>
        </p:spPr>
        <p:txBody>
          <a:bodyPr>
            <a:spAutoFit/>
          </a:bodyPr>
          <a:lstStyle/>
          <a:p>
            <a:pPr>
              <a:buClr>
                <a:srgbClr val="00B050"/>
              </a:buClr>
              <a:buFont typeface="Wingdings" pitchFamily="2" charset="2"/>
              <a:buChar char="ü"/>
            </a:pPr>
            <a:r>
              <a:rPr lang="en-GB" sz="3200"/>
              <a:t> </a:t>
            </a:r>
            <a:endParaRPr lang="en-US" sz="3200"/>
          </a:p>
        </p:txBody>
      </p:sp>
      <p:sp>
        <p:nvSpPr>
          <p:cNvPr id="130" name="TextBox 129"/>
          <p:cNvSpPr txBox="1">
            <a:spLocks noChangeArrowheads="1"/>
          </p:cNvSpPr>
          <p:nvPr/>
        </p:nvSpPr>
        <p:spPr bwMode="auto">
          <a:xfrm>
            <a:off x="2286000" y="3643313"/>
            <a:ext cx="571500" cy="584200"/>
          </a:xfrm>
          <a:prstGeom prst="rect">
            <a:avLst/>
          </a:prstGeom>
          <a:noFill/>
          <a:ln w="9525">
            <a:noFill/>
            <a:miter lim="800000"/>
            <a:headEnd/>
            <a:tailEnd/>
          </a:ln>
        </p:spPr>
        <p:txBody>
          <a:bodyPr>
            <a:spAutoFit/>
          </a:bodyPr>
          <a:lstStyle/>
          <a:p>
            <a:pPr>
              <a:buClr>
                <a:srgbClr val="00B050"/>
              </a:buClr>
              <a:buFont typeface="Wingdings" pitchFamily="2" charset="2"/>
              <a:buChar char="ü"/>
            </a:pPr>
            <a:r>
              <a:rPr lang="en-GB" sz="3200"/>
              <a:t> </a:t>
            </a:r>
            <a:endParaRPr lang="en-US" sz="32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childTnLst>
                                </p:cTn>
                              </p:par>
                              <p:par>
                                <p:cTn id="12" presetID="1" presetClass="entr" presetSubtype="0" fill="hold" grpId="0" nodeType="withEffect">
                                  <p:stCondLst>
                                    <p:cond delay="0"/>
                                  </p:stCondLst>
                                  <p:childTnLst>
                                    <p:set>
                                      <p:cBhvr>
                                        <p:cTn id="13" dur="1" fill="hold">
                                          <p:stCondLst>
                                            <p:cond delay="0"/>
                                          </p:stCondLst>
                                        </p:cTn>
                                        <p:tgtEl>
                                          <p:spTgt spid="14"/>
                                        </p:tgtEl>
                                        <p:attrNameLst>
                                          <p:attrName>style.visibility</p:attrName>
                                        </p:attrNameLst>
                                      </p:cBhvr>
                                      <p:to>
                                        <p:strVal val="visible"/>
                                      </p:to>
                                    </p:set>
                                  </p:childTnLst>
                                </p:cTn>
                              </p:par>
                              <p:par>
                                <p:cTn id="14" presetID="1" presetClass="entr" presetSubtype="0" fill="hold" grpId="0" nodeType="withEffect">
                                  <p:stCondLst>
                                    <p:cond delay="0"/>
                                  </p:stCondLst>
                                  <p:childTnLst>
                                    <p:set>
                                      <p:cBhvr>
                                        <p:cTn id="15" dur="1" fill="hold">
                                          <p:stCondLst>
                                            <p:cond delay="0"/>
                                          </p:stCondLst>
                                        </p:cTn>
                                        <p:tgtEl>
                                          <p:spTgt spid="13"/>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9" presetClass="entr" presetSubtype="0" fill="hold" nodeType="click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dissolve">
                                      <p:cBhvr>
                                        <p:cTn id="20" dur="500"/>
                                        <p:tgtEl>
                                          <p:spTgt spid="6"/>
                                        </p:tgtEl>
                                      </p:cBhvr>
                                    </p:animEffect>
                                  </p:childTnLst>
                                </p:cTn>
                              </p:par>
                              <p:par>
                                <p:cTn id="21" presetID="1" presetClass="entr" presetSubtype="0" fill="hold" grpId="0" nodeType="with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7"/>
                                        </p:tgtEl>
                                        <p:attrNameLst>
                                          <p:attrName>style.visibility</p:attrName>
                                        </p:attrNameLst>
                                      </p:cBhvr>
                                      <p:to>
                                        <p:strVal val="visible"/>
                                      </p:to>
                                    </p:set>
                                  </p:childTnLst>
                                </p:cTn>
                              </p:par>
                              <p:par>
                                <p:cTn id="29" presetID="9" presetClass="entr" presetSubtype="0" fill="hold" grpId="1" nodeType="withEffect">
                                  <p:stCondLst>
                                    <p:cond delay="0"/>
                                  </p:stCondLst>
                                  <p:childTnLst>
                                    <p:set>
                                      <p:cBhvr>
                                        <p:cTn id="30" dur="1" fill="hold">
                                          <p:stCondLst>
                                            <p:cond delay="0"/>
                                          </p:stCondLst>
                                        </p:cTn>
                                        <p:tgtEl>
                                          <p:spTgt spid="17"/>
                                        </p:tgtEl>
                                        <p:attrNameLst>
                                          <p:attrName>style.visibility</p:attrName>
                                        </p:attrNameLst>
                                      </p:cBhvr>
                                      <p:to>
                                        <p:strVal val="visible"/>
                                      </p:to>
                                    </p:set>
                                    <p:animEffect transition="in" filter="dissolve">
                                      <p:cBhvr>
                                        <p:cTn id="31" dur="500"/>
                                        <p:tgtEl>
                                          <p:spTgt spid="17"/>
                                        </p:tgtEl>
                                      </p:cBhvr>
                                    </p:animEffect>
                                  </p:childTnLst>
                                </p:cTn>
                              </p:par>
                              <p:par>
                                <p:cTn id="32" presetID="9" presetClass="entr" presetSubtype="0" fill="hold" nodeType="withEffect">
                                  <p:stCondLst>
                                    <p:cond delay="0"/>
                                  </p:stCondLst>
                                  <p:childTnLst>
                                    <p:set>
                                      <p:cBhvr>
                                        <p:cTn id="33" dur="1" fill="hold">
                                          <p:stCondLst>
                                            <p:cond delay="0"/>
                                          </p:stCondLst>
                                        </p:cTn>
                                        <p:tgtEl>
                                          <p:spTgt spid="8"/>
                                        </p:tgtEl>
                                        <p:attrNameLst>
                                          <p:attrName>style.visibility</p:attrName>
                                        </p:attrNameLst>
                                      </p:cBhvr>
                                      <p:to>
                                        <p:strVal val="visible"/>
                                      </p:to>
                                    </p:set>
                                    <p:animEffect transition="in" filter="dissolve">
                                      <p:cBhvr>
                                        <p:cTn id="34" dur="500"/>
                                        <p:tgtEl>
                                          <p:spTgt spid="8"/>
                                        </p:tgtEl>
                                      </p:cBhvr>
                                    </p:animEffect>
                                  </p:childTnLst>
                                </p:cTn>
                              </p:par>
                              <p:par>
                                <p:cTn id="35" presetID="9" presetClass="entr" presetSubtype="0" fill="hold" nodeType="with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dissolve">
                                      <p:cBhvr>
                                        <p:cTn id="37" dur="500"/>
                                        <p:tgtEl>
                                          <p:spTgt spid="9"/>
                                        </p:tgtEl>
                                      </p:cBhvr>
                                    </p:animEffect>
                                  </p:childTnLst>
                                </p:cTn>
                              </p:par>
                              <p:par>
                                <p:cTn id="38" presetID="9" presetClass="entr" presetSubtype="0" fill="hold" nodeType="withEffect">
                                  <p:stCondLst>
                                    <p:cond delay="0"/>
                                  </p:stCondLst>
                                  <p:childTnLst>
                                    <p:set>
                                      <p:cBhvr>
                                        <p:cTn id="39" dur="1" fill="hold">
                                          <p:stCondLst>
                                            <p:cond delay="0"/>
                                          </p:stCondLst>
                                        </p:cTn>
                                        <p:tgtEl>
                                          <p:spTgt spid="10"/>
                                        </p:tgtEl>
                                        <p:attrNameLst>
                                          <p:attrName>style.visibility</p:attrName>
                                        </p:attrNameLst>
                                      </p:cBhvr>
                                      <p:to>
                                        <p:strVal val="visible"/>
                                      </p:to>
                                    </p:set>
                                    <p:animEffect transition="in" filter="dissolve">
                                      <p:cBhvr>
                                        <p:cTn id="40" dur="500"/>
                                        <p:tgtEl>
                                          <p:spTgt spid="10"/>
                                        </p:tgtEl>
                                      </p:cBhvr>
                                    </p:animEffect>
                                  </p:childTnLst>
                                </p:cTn>
                              </p:par>
                              <p:par>
                                <p:cTn id="41" presetID="9" presetClass="entr" presetSubtype="0" fill="hold" nodeType="withEffect">
                                  <p:stCondLst>
                                    <p:cond delay="0"/>
                                  </p:stCondLst>
                                  <p:childTnLst>
                                    <p:set>
                                      <p:cBhvr>
                                        <p:cTn id="42" dur="1" fill="hold">
                                          <p:stCondLst>
                                            <p:cond delay="0"/>
                                          </p:stCondLst>
                                        </p:cTn>
                                        <p:tgtEl>
                                          <p:spTgt spid="12"/>
                                        </p:tgtEl>
                                        <p:attrNameLst>
                                          <p:attrName>style.visibility</p:attrName>
                                        </p:attrNameLst>
                                      </p:cBhvr>
                                      <p:to>
                                        <p:strVal val="visible"/>
                                      </p:to>
                                    </p:set>
                                    <p:animEffect transition="in" filter="dissolve">
                                      <p:cBhvr>
                                        <p:cTn id="43" dur="500"/>
                                        <p:tgtEl>
                                          <p:spTgt spid="12"/>
                                        </p:tgtEl>
                                      </p:cBhvr>
                                    </p:animEffect>
                                  </p:childTnLst>
                                </p:cTn>
                              </p:par>
                            </p:childTnLst>
                          </p:cTn>
                        </p:par>
                      </p:childTnLst>
                    </p:cTn>
                  </p:par>
                  <p:par>
                    <p:cTn id="44" fill="hold">
                      <p:stCondLst>
                        <p:cond delay="indefinite"/>
                      </p:stCondLst>
                      <p:childTnLst>
                        <p:par>
                          <p:cTn id="45" fill="hold">
                            <p:stCondLst>
                              <p:cond delay="0"/>
                            </p:stCondLst>
                            <p:childTnLst>
                              <p:par>
                                <p:cTn id="46" presetID="9" presetClass="entr" presetSubtype="0" fill="hold" grpId="0" nodeType="clickEffect">
                                  <p:stCondLst>
                                    <p:cond delay="0"/>
                                  </p:stCondLst>
                                  <p:childTnLst>
                                    <p:set>
                                      <p:cBhvr>
                                        <p:cTn id="47" dur="1" fill="hold">
                                          <p:stCondLst>
                                            <p:cond delay="0"/>
                                          </p:stCondLst>
                                        </p:cTn>
                                        <p:tgtEl>
                                          <p:spTgt spid="61"/>
                                        </p:tgtEl>
                                        <p:attrNameLst>
                                          <p:attrName>style.visibility</p:attrName>
                                        </p:attrNameLst>
                                      </p:cBhvr>
                                      <p:to>
                                        <p:strVal val="visible"/>
                                      </p:to>
                                    </p:set>
                                    <p:animEffect transition="in" filter="dissolve">
                                      <p:cBhvr>
                                        <p:cTn id="48" dur="500"/>
                                        <p:tgtEl>
                                          <p:spTgt spid="61"/>
                                        </p:tgtEl>
                                      </p:cBhvr>
                                    </p:animEffect>
                                  </p:childTnLst>
                                </p:cTn>
                              </p:par>
                              <p:par>
                                <p:cTn id="49" presetID="9" presetClass="entr" presetSubtype="0" fill="hold" grpId="0" nodeType="withEffect">
                                  <p:stCondLst>
                                    <p:cond delay="0"/>
                                  </p:stCondLst>
                                  <p:childTnLst>
                                    <p:set>
                                      <p:cBhvr>
                                        <p:cTn id="50" dur="1" fill="hold">
                                          <p:stCondLst>
                                            <p:cond delay="0"/>
                                          </p:stCondLst>
                                        </p:cTn>
                                        <p:tgtEl>
                                          <p:spTgt spid="64"/>
                                        </p:tgtEl>
                                        <p:attrNameLst>
                                          <p:attrName>style.visibility</p:attrName>
                                        </p:attrNameLst>
                                      </p:cBhvr>
                                      <p:to>
                                        <p:strVal val="visible"/>
                                      </p:to>
                                    </p:set>
                                    <p:animEffect transition="in" filter="dissolve">
                                      <p:cBhvr>
                                        <p:cTn id="51" dur="500"/>
                                        <p:tgtEl>
                                          <p:spTgt spid="64"/>
                                        </p:tgtEl>
                                      </p:cBhvr>
                                    </p:animEffect>
                                  </p:childTnLst>
                                </p:cTn>
                              </p:par>
                            </p:childTnLst>
                          </p:cTn>
                        </p:par>
                      </p:childTnLst>
                    </p:cTn>
                  </p:par>
                  <p:par>
                    <p:cTn id="52" fill="hold">
                      <p:stCondLst>
                        <p:cond delay="indefinite"/>
                      </p:stCondLst>
                      <p:childTnLst>
                        <p:par>
                          <p:cTn id="53" fill="hold">
                            <p:stCondLst>
                              <p:cond delay="0"/>
                            </p:stCondLst>
                            <p:childTnLst>
                              <p:par>
                                <p:cTn id="54" presetID="1" presetClass="entr" presetSubtype="0" fill="hold" nodeType="clickEffect">
                                  <p:stCondLst>
                                    <p:cond delay="0"/>
                                  </p:stCondLst>
                                  <p:childTnLst>
                                    <p:set>
                                      <p:cBhvr>
                                        <p:cTn id="55" dur="1" fill="hold">
                                          <p:stCondLst>
                                            <p:cond delay="0"/>
                                          </p:stCondLst>
                                        </p:cTn>
                                        <p:tgtEl>
                                          <p:spTgt spid="11"/>
                                        </p:tgtEl>
                                        <p:attrNameLst>
                                          <p:attrName>style.visibility</p:attrName>
                                        </p:attrNameLst>
                                      </p:cBhvr>
                                      <p:to>
                                        <p:strVal val="visible"/>
                                      </p:to>
                                    </p:set>
                                  </p:childTnLst>
                                </p:cTn>
                              </p:par>
                              <p:par>
                                <p:cTn id="56" presetID="1" presetClass="entr" presetSubtype="0" fill="hold" grpId="0" nodeType="withEffect">
                                  <p:stCondLst>
                                    <p:cond delay="0"/>
                                  </p:stCondLst>
                                  <p:childTnLst>
                                    <p:set>
                                      <p:cBhvr>
                                        <p:cTn id="57" dur="1" fill="hold">
                                          <p:stCondLst>
                                            <p:cond delay="0"/>
                                          </p:stCondLst>
                                        </p:cTn>
                                        <p:tgtEl>
                                          <p:spTgt spid="72"/>
                                        </p:tgtEl>
                                        <p:attrNameLst>
                                          <p:attrName>style.visibility</p:attrName>
                                        </p:attrNameLst>
                                      </p:cBhvr>
                                      <p:to>
                                        <p:strVal val="visible"/>
                                      </p:to>
                                    </p:set>
                                  </p:childTnLst>
                                </p:cTn>
                              </p:par>
                              <p:par>
                                <p:cTn id="58" presetID="1" presetClass="entr" presetSubtype="0" fill="hold" nodeType="withEffect">
                                  <p:stCondLst>
                                    <p:cond delay="0"/>
                                  </p:stCondLst>
                                  <p:childTnLst>
                                    <p:set>
                                      <p:cBhvr>
                                        <p:cTn id="59" dur="1" fill="hold">
                                          <p:stCondLst>
                                            <p:cond delay="0"/>
                                          </p:stCondLst>
                                        </p:cTn>
                                        <p:tgtEl>
                                          <p:spTgt spid="2"/>
                                        </p:tgtEl>
                                        <p:attrNameLst>
                                          <p:attrName>style.visibility</p:attrName>
                                        </p:attrNameLst>
                                      </p:cBhvr>
                                      <p:to>
                                        <p:strVal val="visible"/>
                                      </p:to>
                                    </p:set>
                                  </p:childTnLst>
                                </p:cTn>
                              </p:par>
                              <p:par>
                                <p:cTn id="60" presetID="1" presetClass="entr" presetSubtype="0" fill="hold" grpId="0" nodeType="withEffect">
                                  <p:stCondLst>
                                    <p:cond delay="0"/>
                                  </p:stCondLst>
                                  <p:childTnLst>
                                    <p:set>
                                      <p:cBhvr>
                                        <p:cTn id="61" dur="1" fill="hold">
                                          <p:stCondLst>
                                            <p:cond delay="0"/>
                                          </p:stCondLst>
                                        </p:cTn>
                                        <p:tgtEl>
                                          <p:spTgt spid="71"/>
                                        </p:tgtEl>
                                        <p:attrNameLst>
                                          <p:attrName>style.visibility</p:attrName>
                                        </p:attrNameLst>
                                      </p:cBhvr>
                                      <p:to>
                                        <p:strVal val="visible"/>
                                      </p:to>
                                    </p:set>
                                  </p:childTnLst>
                                </p:cTn>
                              </p:par>
                              <p:par>
                                <p:cTn id="62" presetID="1" presetClass="entr" presetSubtype="0" fill="hold" nodeType="withEffect">
                                  <p:stCondLst>
                                    <p:cond delay="0"/>
                                  </p:stCondLst>
                                  <p:childTnLst>
                                    <p:set>
                                      <p:cBhvr>
                                        <p:cTn id="63" dur="1" fill="hold">
                                          <p:stCondLst>
                                            <p:cond delay="0"/>
                                          </p:stCondLst>
                                        </p:cTn>
                                        <p:tgtEl>
                                          <p:spTgt spid="3"/>
                                        </p:tgtEl>
                                        <p:attrNameLst>
                                          <p:attrName>style.visibility</p:attrName>
                                        </p:attrNameLst>
                                      </p:cBhvr>
                                      <p:to>
                                        <p:strVal val="visible"/>
                                      </p:to>
                                    </p:set>
                                  </p:childTnLst>
                                </p:cTn>
                              </p:par>
                              <p:par>
                                <p:cTn id="64" presetID="1" presetClass="entr" presetSubtype="0" fill="hold" nodeType="withEffect">
                                  <p:stCondLst>
                                    <p:cond delay="0"/>
                                  </p:stCondLst>
                                  <p:childTnLst>
                                    <p:set>
                                      <p:cBhvr>
                                        <p:cTn id="65" dur="1" fill="hold">
                                          <p:stCondLst>
                                            <p:cond delay="0"/>
                                          </p:stCondLst>
                                        </p:cTn>
                                        <p:tgtEl>
                                          <p:spTgt spid="18"/>
                                        </p:tgtEl>
                                        <p:attrNameLst>
                                          <p:attrName>style.visibility</p:attrName>
                                        </p:attrNameLst>
                                      </p:cBhvr>
                                      <p:to>
                                        <p:strVal val="visible"/>
                                      </p:to>
                                    </p:set>
                                  </p:childTnLst>
                                </p:cTn>
                              </p:par>
                              <p:par>
                                <p:cTn id="66" presetID="1" presetClass="entr" presetSubtype="0" fill="hold" grpId="0" nodeType="withEffect">
                                  <p:stCondLst>
                                    <p:cond delay="0"/>
                                  </p:stCondLst>
                                  <p:childTnLst>
                                    <p:set>
                                      <p:cBhvr>
                                        <p:cTn id="67" dur="1" fill="hold">
                                          <p:stCondLst>
                                            <p:cond delay="0"/>
                                          </p:stCondLst>
                                        </p:cTn>
                                        <p:tgtEl>
                                          <p:spTgt spid="70"/>
                                        </p:tgtEl>
                                        <p:attrNameLst>
                                          <p:attrName>style.visibility</p:attrName>
                                        </p:attrNameLst>
                                      </p:cBhvr>
                                      <p:to>
                                        <p:strVal val="visible"/>
                                      </p:to>
                                    </p:set>
                                  </p:childTnLst>
                                </p:cTn>
                              </p:par>
                              <p:par>
                                <p:cTn id="68" presetID="1" presetClass="entr" presetSubtype="0" fill="hold" nodeType="withEffect">
                                  <p:stCondLst>
                                    <p:cond delay="0"/>
                                  </p:stCondLst>
                                  <p:childTnLst>
                                    <p:set>
                                      <p:cBhvr>
                                        <p:cTn id="69" dur="1" fill="hold">
                                          <p:stCondLst>
                                            <p:cond delay="0"/>
                                          </p:stCondLst>
                                        </p:cTn>
                                        <p:tgtEl>
                                          <p:spTgt spid="19"/>
                                        </p:tgtEl>
                                        <p:attrNameLst>
                                          <p:attrName>style.visibility</p:attrName>
                                        </p:attrNameLst>
                                      </p:cBhvr>
                                      <p:to>
                                        <p:strVal val="visible"/>
                                      </p:to>
                                    </p:set>
                                  </p:childTnLst>
                                </p:cTn>
                              </p:par>
                              <p:par>
                                <p:cTn id="70" presetID="1" presetClass="entr" presetSubtype="0" fill="hold" grpId="0" nodeType="withEffect">
                                  <p:stCondLst>
                                    <p:cond delay="0"/>
                                  </p:stCondLst>
                                  <p:childTnLst>
                                    <p:set>
                                      <p:cBhvr>
                                        <p:cTn id="71" dur="1" fill="hold">
                                          <p:stCondLst>
                                            <p:cond delay="0"/>
                                          </p:stCondLst>
                                        </p:cTn>
                                        <p:tgtEl>
                                          <p:spTgt spid="69"/>
                                        </p:tgtEl>
                                        <p:attrNameLst>
                                          <p:attrName>style.visibility</p:attrName>
                                        </p:attrNameLst>
                                      </p:cBhvr>
                                      <p:to>
                                        <p:strVal val="visible"/>
                                      </p:to>
                                    </p:set>
                                  </p:childTnLst>
                                </p:cTn>
                              </p:par>
                            </p:childTnLst>
                          </p:cTn>
                        </p:par>
                      </p:childTnLst>
                    </p:cTn>
                  </p:par>
                  <p:par>
                    <p:cTn id="72" fill="hold">
                      <p:stCondLst>
                        <p:cond delay="indefinite"/>
                      </p:stCondLst>
                      <p:childTnLst>
                        <p:par>
                          <p:cTn id="73" fill="hold">
                            <p:stCondLst>
                              <p:cond delay="0"/>
                            </p:stCondLst>
                            <p:childTnLst>
                              <p:par>
                                <p:cTn id="74" presetID="1" presetClass="entr" presetSubtype="0" fill="hold" grpId="0" nodeType="clickEffect">
                                  <p:stCondLst>
                                    <p:cond delay="0"/>
                                  </p:stCondLst>
                                  <p:childTnLst>
                                    <p:set>
                                      <p:cBhvr>
                                        <p:cTn id="75" dur="1" fill="hold">
                                          <p:stCondLst>
                                            <p:cond delay="0"/>
                                          </p:stCondLst>
                                        </p:cTn>
                                        <p:tgtEl>
                                          <p:spTgt spid="35"/>
                                        </p:tgtEl>
                                        <p:attrNameLst>
                                          <p:attrName>style.visibility</p:attrName>
                                        </p:attrNameLst>
                                      </p:cBhvr>
                                      <p:to>
                                        <p:strVal val="visible"/>
                                      </p:to>
                                    </p:set>
                                  </p:childTnLst>
                                </p:cTn>
                              </p:par>
                              <p:par>
                                <p:cTn id="76" presetID="1" presetClass="entr" presetSubtype="0" fill="hold" nodeType="withEffect">
                                  <p:stCondLst>
                                    <p:cond delay="0"/>
                                  </p:stCondLst>
                                  <p:childTnLst>
                                    <p:set>
                                      <p:cBhvr>
                                        <p:cTn id="77" dur="1" fill="hold">
                                          <p:stCondLst>
                                            <p:cond delay="0"/>
                                          </p:stCondLst>
                                        </p:cTn>
                                        <p:tgtEl>
                                          <p:spTgt spid="39"/>
                                        </p:tgtEl>
                                        <p:attrNameLst>
                                          <p:attrName>style.visibility</p:attrName>
                                        </p:attrNameLst>
                                      </p:cBhvr>
                                      <p:to>
                                        <p:strVal val="visible"/>
                                      </p:to>
                                    </p:set>
                                  </p:childTnLst>
                                </p:cTn>
                              </p:par>
                              <p:par>
                                <p:cTn id="78" presetID="1" presetClass="entr" presetSubtype="0" fill="hold" grpId="0" nodeType="withEffect">
                                  <p:stCondLst>
                                    <p:cond delay="0"/>
                                  </p:stCondLst>
                                  <p:childTnLst>
                                    <p:set>
                                      <p:cBhvr>
                                        <p:cTn id="79" dur="1" fill="hold">
                                          <p:stCondLst>
                                            <p:cond delay="0"/>
                                          </p:stCondLst>
                                        </p:cTn>
                                        <p:tgtEl>
                                          <p:spTgt spid="36"/>
                                        </p:tgtEl>
                                        <p:attrNameLst>
                                          <p:attrName>style.visibility</p:attrName>
                                        </p:attrNameLst>
                                      </p:cBhvr>
                                      <p:to>
                                        <p:strVal val="visible"/>
                                      </p:to>
                                    </p:set>
                                  </p:childTnLst>
                                </p:cTn>
                              </p:par>
                              <p:par>
                                <p:cTn id="80" presetID="1" presetClass="entr" presetSubtype="0" fill="hold" nodeType="withEffect">
                                  <p:stCondLst>
                                    <p:cond delay="0"/>
                                  </p:stCondLst>
                                  <p:childTnLst>
                                    <p:set>
                                      <p:cBhvr>
                                        <p:cTn id="81" dur="1" fill="hold">
                                          <p:stCondLst>
                                            <p:cond delay="0"/>
                                          </p:stCondLst>
                                        </p:cTn>
                                        <p:tgtEl>
                                          <p:spTgt spid="43"/>
                                        </p:tgtEl>
                                        <p:attrNameLst>
                                          <p:attrName>style.visibility</p:attrName>
                                        </p:attrNameLst>
                                      </p:cBhvr>
                                      <p:to>
                                        <p:strVal val="visible"/>
                                      </p:to>
                                    </p:set>
                                  </p:childTnLst>
                                </p:cTn>
                              </p:par>
                              <p:par>
                                <p:cTn id="82" presetID="1" presetClass="entr" presetSubtype="0" fill="hold" grpId="0" nodeType="withEffect">
                                  <p:stCondLst>
                                    <p:cond delay="0"/>
                                  </p:stCondLst>
                                  <p:childTnLst>
                                    <p:set>
                                      <p:cBhvr>
                                        <p:cTn id="83" dur="1" fill="hold">
                                          <p:stCondLst>
                                            <p:cond delay="0"/>
                                          </p:stCondLst>
                                        </p:cTn>
                                        <p:tgtEl>
                                          <p:spTgt spid="37"/>
                                        </p:tgtEl>
                                        <p:attrNameLst>
                                          <p:attrName>style.visibility</p:attrName>
                                        </p:attrNameLst>
                                      </p:cBhvr>
                                      <p:to>
                                        <p:strVal val="visible"/>
                                      </p:to>
                                    </p:set>
                                  </p:childTnLst>
                                </p:cTn>
                              </p:par>
                              <p:par>
                                <p:cTn id="84" presetID="1" presetClass="entr" presetSubtype="0" fill="hold" nodeType="withEffect">
                                  <p:stCondLst>
                                    <p:cond delay="0"/>
                                  </p:stCondLst>
                                  <p:childTnLst>
                                    <p:set>
                                      <p:cBhvr>
                                        <p:cTn id="85" dur="1" fill="hold">
                                          <p:stCondLst>
                                            <p:cond delay="0"/>
                                          </p:stCondLst>
                                        </p:cTn>
                                        <p:tgtEl>
                                          <p:spTgt spid="44"/>
                                        </p:tgtEl>
                                        <p:attrNameLst>
                                          <p:attrName>style.visibility</p:attrName>
                                        </p:attrNameLst>
                                      </p:cBhvr>
                                      <p:to>
                                        <p:strVal val="visible"/>
                                      </p:to>
                                    </p:set>
                                  </p:childTnLst>
                                </p:cTn>
                              </p:par>
                              <p:par>
                                <p:cTn id="86" presetID="1" presetClass="entr" presetSubtype="0" fill="hold" grpId="0" nodeType="withEffect">
                                  <p:stCondLst>
                                    <p:cond delay="0"/>
                                  </p:stCondLst>
                                  <p:childTnLst>
                                    <p:set>
                                      <p:cBhvr>
                                        <p:cTn id="87" dur="1" fill="hold">
                                          <p:stCondLst>
                                            <p:cond delay="0"/>
                                          </p:stCondLst>
                                        </p:cTn>
                                        <p:tgtEl>
                                          <p:spTgt spid="38"/>
                                        </p:tgtEl>
                                        <p:attrNameLst>
                                          <p:attrName>style.visibility</p:attrName>
                                        </p:attrNameLst>
                                      </p:cBhvr>
                                      <p:to>
                                        <p:strVal val="visible"/>
                                      </p:to>
                                    </p:set>
                                  </p:childTnLst>
                                </p:cTn>
                              </p:par>
                              <p:par>
                                <p:cTn id="88" presetID="1" presetClass="entr" presetSubtype="0" fill="hold" nodeType="withEffect">
                                  <p:stCondLst>
                                    <p:cond delay="0"/>
                                  </p:stCondLst>
                                  <p:childTnLst>
                                    <p:set>
                                      <p:cBhvr>
                                        <p:cTn id="89" dur="1" fill="hold">
                                          <p:stCondLst>
                                            <p:cond delay="0"/>
                                          </p:stCondLst>
                                        </p:cTn>
                                        <p:tgtEl>
                                          <p:spTgt spid="45"/>
                                        </p:tgtEl>
                                        <p:attrNameLst>
                                          <p:attrName>style.visibility</p:attrName>
                                        </p:attrNameLst>
                                      </p:cBhvr>
                                      <p:to>
                                        <p:strVal val="visible"/>
                                      </p:to>
                                    </p:set>
                                  </p:childTnLst>
                                </p:cTn>
                              </p:par>
                            </p:childTnLst>
                          </p:cTn>
                        </p:par>
                      </p:childTnLst>
                    </p:cTn>
                  </p:par>
                  <p:par>
                    <p:cTn id="90" fill="hold">
                      <p:stCondLst>
                        <p:cond delay="indefinite"/>
                      </p:stCondLst>
                      <p:childTnLst>
                        <p:par>
                          <p:cTn id="91" fill="hold">
                            <p:stCondLst>
                              <p:cond delay="0"/>
                            </p:stCondLst>
                            <p:childTnLst>
                              <p:par>
                                <p:cTn id="92" presetID="1" presetClass="entr" presetSubtype="0" fill="hold" nodeType="clickEffect">
                                  <p:stCondLst>
                                    <p:cond delay="0"/>
                                  </p:stCondLst>
                                  <p:childTnLst>
                                    <p:set>
                                      <p:cBhvr>
                                        <p:cTn id="93" dur="1" fill="hold">
                                          <p:stCondLst>
                                            <p:cond delay="0"/>
                                          </p:stCondLst>
                                        </p:cTn>
                                        <p:tgtEl>
                                          <p:spTgt spid="26"/>
                                        </p:tgtEl>
                                        <p:attrNameLst>
                                          <p:attrName>style.visibility</p:attrName>
                                        </p:attrNameLst>
                                      </p:cBhvr>
                                      <p:to>
                                        <p:strVal val="visible"/>
                                      </p:to>
                                    </p:set>
                                  </p:childTnLst>
                                </p:cTn>
                              </p:par>
                              <p:par>
                                <p:cTn id="94" presetID="1" presetClass="entr" presetSubtype="0" fill="hold" nodeType="withEffect">
                                  <p:stCondLst>
                                    <p:cond delay="0"/>
                                  </p:stCondLst>
                                  <p:childTnLst>
                                    <p:set>
                                      <p:cBhvr>
                                        <p:cTn id="95" dur="1" fill="hold">
                                          <p:stCondLst>
                                            <p:cond delay="0"/>
                                          </p:stCondLst>
                                        </p:cTn>
                                        <p:tgtEl>
                                          <p:spTgt spid="27"/>
                                        </p:tgtEl>
                                        <p:attrNameLst>
                                          <p:attrName>style.visibility</p:attrName>
                                        </p:attrNameLst>
                                      </p:cBhvr>
                                      <p:to>
                                        <p:strVal val="visible"/>
                                      </p:to>
                                    </p:set>
                                  </p:childTnLst>
                                </p:cTn>
                              </p:par>
                              <p:par>
                                <p:cTn id="96" presetID="1" presetClass="entr" presetSubtype="0" fill="hold" nodeType="withEffect">
                                  <p:stCondLst>
                                    <p:cond delay="0"/>
                                  </p:stCondLst>
                                  <p:childTnLst>
                                    <p:set>
                                      <p:cBhvr>
                                        <p:cTn id="97" dur="1" fill="hold">
                                          <p:stCondLst>
                                            <p:cond delay="0"/>
                                          </p:stCondLst>
                                        </p:cTn>
                                        <p:tgtEl>
                                          <p:spTgt spid="21"/>
                                        </p:tgtEl>
                                        <p:attrNameLst>
                                          <p:attrName>style.visibility</p:attrName>
                                        </p:attrNameLst>
                                      </p:cBhvr>
                                      <p:to>
                                        <p:strVal val="visible"/>
                                      </p:to>
                                    </p:set>
                                  </p:childTnLst>
                                </p:cTn>
                              </p:par>
                              <p:par>
                                <p:cTn id="98" presetID="1" presetClass="entr" presetSubtype="0" fill="hold" nodeType="withEffect">
                                  <p:stCondLst>
                                    <p:cond delay="0"/>
                                  </p:stCondLst>
                                  <p:childTnLst>
                                    <p:set>
                                      <p:cBhvr>
                                        <p:cTn id="99" dur="1" fill="hold">
                                          <p:stCondLst>
                                            <p:cond delay="0"/>
                                          </p:stCondLst>
                                        </p:cTn>
                                        <p:tgtEl>
                                          <p:spTgt spid="20"/>
                                        </p:tgtEl>
                                        <p:attrNameLst>
                                          <p:attrName>style.visibility</p:attrName>
                                        </p:attrNameLst>
                                      </p:cBhvr>
                                      <p:to>
                                        <p:strVal val="visible"/>
                                      </p:to>
                                    </p:set>
                                  </p:childTnLst>
                                </p:cTn>
                              </p:par>
                            </p:childTnLst>
                          </p:cTn>
                        </p:par>
                      </p:childTnLst>
                    </p:cTn>
                  </p:par>
                  <p:par>
                    <p:cTn id="100" fill="hold">
                      <p:stCondLst>
                        <p:cond delay="indefinite"/>
                      </p:stCondLst>
                      <p:childTnLst>
                        <p:par>
                          <p:cTn id="101" fill="hold">
                            <p:stCondLst>
                              <p:cond delay="0"/>
                            </p:stCondLst>
                            <p:childTnLst>
                              <p:par>
                                <p:cTn id="102" presetID="9" presetClass="entr" presetSubtype="0" fill="hold" nodeType="clickEffect">
                                  <p:stCondLst>
                                    <p:cond delay="0"/>
                                  </p:stCondLst>
                                  <p:childTnLst>
                                    <p:set>
                                      <p:cBhvr>
                                        <p:cTn id="103" dur="1" fill="hold">
                                          <p:stCondLst>
                                            <p:cond delay="0"/>
                                          </p:stCondLst>
                                        </p:cTn>
                                        <p:tgtEl>
                                          <p:spTgt spid="105"/>
                                        </p:tgtEl>
                                        <p:attrNameLst>
                                          <p:attrName>style.visibility</p:attrName>
                                        </p:attrNameLst>
                                      </p:cBhvr>
                                      <p:to>
                                        <p:strVal val="visible"/>
                                      </p:to>
                                    </p:set>
                                    <p:animEffect transition="in" filter="dissolve">
                                      <p:cBhvr>
                                        <p:cTn id="104" dur="500"/>
                                        <p:tgtEl>
                                          <p:spTgt spid="105"/>
                                        </p:tgtEl>
                                      </p:cBhvr>
                                    </p:animEffect>
                                  </p:childTnLst>
                                </p:cTn>
                              </p:par>
                              <p:par>
                                <p:cTn id="105" presetID="9" presetClass="entr" presetSubtype="0" fill="hold" nodeType="withEffect">
                                  <p:stCondLst>
                                    <p:cond delay="0"/>
                                  </p:stCondLst>
                                  <p:childTnLst>
                                    <p:set>
                                      <p:cBhvr>
                                        <p:cTn id="106" dur="1" fill="hold">
                                          <p:stCondLst>
                                            <p:cond delay="0"/>
                                          </p:stCondLst>
                                        </p:cTn>
                                        <p:tgtEl>
                                          <p:spTgt spid="103"/>
                                        </p:tgtEl>
                                        <p:attrNameLst>
                                          <p:attrName>style.visibility</p:attrName>
                                        </p:attrNameLst>
                                      </p:cBhvr>
                                      <p:to>
                                        <p:strVal val="visible"/>
                                      </p:to>
                                    </p:set>
                                    <p:animEffect transition="in" filter="dissolve">
                                      <p:cBhvr>
                                        <p:cTn id="107" dur="500"/>
                                        <p:tgtEl>
                                          <p:spTgt spid="103"/>
                                        </p:tgtEl>
                                      </p:cBhvr>
                                    </p:animEffect>
                                  </p:childTnLst>
                                </p:cTn>
                              </p:par>
                              <p:par>
                                <p:cTn id="108" presetID="9" presetClass="entr" presetSubtype="0" fill="hold" nodeType="withEffect">
                                  <p:stCondLst>
                                    <p:cond delay="0"/>
                                  </p:stCondLst>
                                  <p:childTnLst>
                                    <p:set>
                                      <p:cBhvr>
                                        <p:cTn id="109" dur="1" fill="hold">
                                          <p:stCondLst>
                                            <p:cond delay="0"/>
                                          </p:stCondLst>
                                        </p:cTn>
                                        <p:tgtEl>
                                          <p:spTgt spid="104"/>
                                        </p:tgtEl>
                                        <p:attrNameLst>
                                          <p:attrName>style.visibility</p:attrName>
                                        </p:attrNameLst>
                                      </p:cBhvr>
                                      <p:to>
                                        <p:strVal val="visible"/>
                                      </p:to>
                                    </p:set>
                                    <p:animEffect transition="in" filter="dissolve">
                                      <p:cBhvr>
                                        <p:cTn id="110" dur="500"/>
                                        <p:tgtEl>
                                          <p:spTgt spid="104"/>
                                        </p:tgtEl>
                                      </p:cBhvr>
                                    </p:animEffect>
                                  </p:childTnLst>
                                </p:cTn>
                              </p:par>
                              <p:par>
                                <p:cTn id="111" presetID="9" presetClass="entr" presetSubtype="0" fill="hold" nodeType="withEffect">
                                  <p:stCondLst>
                                    <p:cond delay="0"/>
                                  </p:stCondLst>
                                  <p:childTnLst>
                                    <p:set>
                                      <p:cBhvr>
                                        <p:cTn id="112" dur="1" fill="hold">
                                          <p:stCondLst>
                                            <p:cond delay="0"/>
                                          </p:stCondLst>
                                        </p:cTn>
                                        <p:tgtEl>
                                          <p:spTgt spid="82"/>
                                        </p:tgtEl>
                                        <p:attrNameLst>
                                          <p:attrName>style.visibility</p:attrName>
                                        </p:attrNameLst>
                                      </p:cBhvr>
                                      <p:to>
                                        <p:strVal val="visible"/>
                                      </p:to>
                                    </p:set>
                                    <p:animEffect transition="in" filter="dissolve">
                                      <p:cBhvr>
                                        <p:cTn id="113" dur="500"/>
                                        <p:tgtEl>
                                          <p:spTgt spid="82"/>
                                        </p:tgtEl>
                                      </p:cBhvr>
                                    </p:animEffect>
                                  </p:childTnLst>
                                </p:cTn>
                              </p:par>
                              <p:par>
                                <p:cTn id="114" presetID="9" presetClass="entr" presetSubtype="0" fill="hold" nodeType="withEffect">
                                  <p:stCondLst>
                                    <p:cond delay="0"/>
                                  </p:stCondLst>
                                  <p:childTnLst>
                                    <p:set>
                                      <p:cBhvr>
                                        <p:cTn id="115" dur="1" fill="hold">
                                          <p:stCondLst>
                                            <p:cond delay="0"/>
                                          </p:stCondLst>
                                        </p:cTn>
                                        <p:tgtEl>
                                          <p:spTgt spid="80"/>
                                        </p:tgtEl>
                                        <p:attrNameLst>
                                          <p:attrName>style.visibility</p:attrName>
                                        </p:attrNameLst>
                                      </p:cBhvr>
                                      <p:to>
                                        <p:strVal val="visible"/>
                                      </p:to>
                                    </p:set>
                                    <p:animEffect transition="in" filter="dissolve">
                                      <p:cBhvr>
                                        <p:cTn id="116" dur="500"/>
                                        <p:tgtEl>
                                          <p:spTgt spid="80"/>
                                        </p:tgtEl>
                                      </p:cBhvr>
                                    </p:animEffect>
                                  </p:childTnLst>
                                </p:cTn>
                              </p:par>
                              <p:par>
                                <p:cTn id="117" presetID="9" presetClass="entr" presetSubtype="0" fill="hold" nodeType="withEffect">
                                  <p:stCondLst>
                                    <p:cond delay="0"/>
                                  </p:stCondLst>
                                  <p:childTnLst>
                                    <p:set>
                                      <p:cBhvr>
                                        <p:cTn id="118" dur="1" fill="hold">
                                          <p:stCondLst>
                                            <p:cond delay="0"/>
                                          </p:stCondLst>
                                        </p:cTn>
                                        <p:tgtEl>
                                          <p:spTgt spid="81"/>
                                        </p:tgtEl>
                                        <p:attrNameLst>
                                          <p:attrName>style.visibility</p:attrName>
                                        </p:attrNameLst>
                                      </p:cBhvr>
                                      <p:to>
                                        <p:strVal val="visible"/>
                                      </p:to>
                                    </p:set>
                                    <p:animEffect transition="in" filter="dissolve">
                                      <p:cBhvr>
                                        <p:cTn id="119" dur="500"/>
                                        <p:tgtEl>
                                          <p:spTgt spid="81"/>
                                        </p:tgtEl>
                                      </p:cBhvr>
                                    </p:animEffect>
                                  </p:childTnLst>
                                </p:cTn>
                              </p:par>
                              <p:par>
                                <p:cTn id="120" presetID="9" presetClass="entr" presetSubtype="0" fill="hold" nodeType="withEffect">
                                  <p:stCondLst>
                                    <p:cond delay="0"/>
                                  </p:stCondLst>
                                  <p:childTnLst>
                                    <p:set>
                                      <p:cBhvr>
                                        <p:cTn id="121" dur="1" fill="hold">
                                          <p:stCondLst>
                                            <p:cond delay="0"/>
                                          </p:stCondLst>
                                        </p:cTn>
                                        <p:tgtEl>
                                          <p:spTgt spid="56"/>
                                        </p:tgtEl>
                                        <p:attrNameLst>
                                          <p:attrName>style.visibility</p:attrName>
                                        </p:attrNameLst>
                                      </p:cBhvr>
                                      <p:to>
                                        <p:strVal val="visible"/>
                                      </p:to>
                                    </p:set>
                                    <p:animEffect transition="in" filter="dissolve">
                                      <p:cBhvr>
                                        <p:cTn id="122" dur="500"/>
                                        <p:tgtEl>
                                          <p:spTgt spid="56"/>
                                        </p:tgtEl>
                                      </p:cBhvr>
                                    </p:animEffect>
                                  </p:childTnLst>
                                </p:cTn>
                              </p:par>
                              <p:par>
                                <p:cTn id="123" presetID="9" presetClass="entr" presetSubtype="0" fill="hold" nodeType="withEffect">
                                  <p:stCondLst>
                                    <p:cond delay="0"/>
                                  </p:stCondLst>
                                  <p:childTnLst>
                                    <p:set>
                                      <p:cBhvr>
                                        <p:cTn id="124" dur="1" fill="hold">
                                          <p:stCondLst>
                                            <p:cond delay="0"/>
                                          </p:stCondLst>
                                        </p:cTn>
                                        <p:tgtEl>
                                          <p:spTgt spid="22"/>
                                        </p:tgtEl>
                                        <p:attrNameLst>
                                          <p:attrName>style.visibility</p:attrName>
                                        </p:attrNameLst>
                                      </p:cBhvr>
                                      <p:to>
                                        <p:strVal val="visible"/>
                                      </p:to>
                                    </p:set>
                                    <p:animEffect transition="in" filter="dissolve">
                                      <p:cBhvr>
                                        <p:cTn id="125" dur="500"/>
                                        <p:tgtEl>
                                          <p:spTgt spid="22"/>
                                        </p:tgtEl>
                                      </p:cBhvr>
                                    </p:animEffect>
                                  </p:childTnLst>
                                </p:cTn>
                              </p:par>
                              <p:par>
                                <p:cTn id="126" presetID="9" presetClass="entr" presetSubtype="0" fill="hold" nodeType="withEffect">
                                  <p:stCondLst>
                                    <p:cond delay="0"/>
                                  </p:stCondLst>
                                  <p:childTnLst>
                                    <p:set>
                                      <p:cBhvr>
                                        <p:cTn id="127" dur="1" fill="hold">
                                          <p:stCondLst>
                                            <p:cond delay="0"/>
                                          </p:stCondLst>
                                        </p:cTn>
                                        <p:tgtEl>
                                          <p:spTgt spid="23"/>
                                        </p:tgtEl>
                                        <p:attrNameLst>
                                          <p:attrName>style.visibility</p:attrName>
                                        </p:attrNameLst>
                                      </p:cBhvr>
                                      <p:to>
                                        <p:strVal val="visible"/>
                                      </p:to>
                                    </p:set>
                                    <p:animEffect transition="in" filter="dissolve">
                                      <p:cBhvr>
                                        <p:cTn id="128" dur="500"/>
                                        <p:tgtEl>
                                          <p:spTgt spid="23"/>
                                        </p:tgtEl>
                                      </p:cBhvr>
                                    </p:animEffect>
                                  </p:childTnLst>
                                </p:cTn>
                              </p:par>
                            </p:childTnLst>
                          </p:cTn>
                        </p:par>
                      </p:childTnLst>
                    </p:cTn>
                  </p:par>
                  <p:par>
                    <p:cTn id="129" fill="hold">
                      <p:stCondLst>
                        <p:cond delay="indefinite"/>
                      </p:stCondLst>
                      <p:childTnLst>
                        <p:par>
                          <p:cTn id="130" fill="hold">
                            <p:stCondLst>
                              <p:cond delay="0"/>
                            </p:stCondLst>
                            <p:childTnLst>
                              <p:par>
                                <p:cTn id="131" presetID="9" presetClass="entr" presetSubtype="0" fill="hold" nodeType="clickEffect">
                                  <p:stCondLst>
                                    <p:cond delay="0"/>
                                  </p:stCondLst>
                                  <p:childTnLst>
                                    <p:set>
                                      <p:cBhvr>
                                        <p:cTn id="132" dur="1" fill="hold">
                                          <p:stCondLst>
                                            <p:cond delay="0"/>
                                          </p:stCondLst>
                                        </p:cTn>
                                        <p:tgtEl>
                                          <p:spTgt spid="84"/>
                                        </p:tgtEl>
                                        <p:attrNameLst>
                                          <p:attrName>style.visibility</p:attrName>
                                        </p:attrNameLst>
                                      </p:cBhvr>
                                      <p:to>
                                        <p:strVal val="visible"/>
                                      </p:to>
                                    </p:set>
                                    <p:animEffect transition="in" filter="dissolve">
                                      <p:cBhvr>
                                        <p:cTn id="133" dur="500"/>
                                        <p:tgtEl>
                                          <p:spTgt spid="84"/>
                                        </p:tgtEl>
                                      </p:cBhvr>
                                    </p:animEffect>
                                  </p:childTnLst>
                                </p:cTn>
                              </p:par>
                              <p:par>
                                <p:cTn id="134" presetID="9" presetClass="entr" presetSubtype="0" fill="hold" nodeType="withEffect">
                                  <p:stCondLst>
                                    <p:cond delay="0"/>
                                  </p:stCondLst>
                                  <p:childTnLst>
                                    <p:set>
                                      <p:cBhvr>
                                        <p:cTn id="135" dur="1" fill="hold">
                                          <p:stCondLst>
                                            <p:cond delay="0"/>
                                          </p:stCondLst>
                                        </p:cTn>
                                        <p:tgtEl>
                                          <p:spTgt spid="85"/>
                                        </p:tgtEl>
                                        <p:attrNameLst>
                                          <p:attrName>style.visibility</p:attrName>
                                        </p:attrNameLst>
                                      </p:cBhvr>
                                      <p:to>
                                        <p:strVal val="visible"/>
                                      </p:to>
                                    </p:set>
                                    <p:animEffect transition="in" filter="dissolve">
                                      <p:cBhvr>
                                        <p:cTn id="136" dur="500"/>
                                        <p:tgtEl>
                                          <p:spTgt spid="85"/>
                                        </p:tgtEl>
                                      </p:cBhvr>
                                    </p:animEffect>
                                  </p:childTnLst>
                                </p:cTn>
                              </p:par>
                              <p:par>
                                <p:cTn id="137" presetID="9" presetClass="entr" presetSubtype="0" fill="hold" nodeType="withEffect">
                                  <p:stCondLst>
                                    <p:cond delay="0"/>
                                  </p:stCondLst>
                                  <p:childTnLst>
                                    <p:set>
                                      <p:cBhvr>
                                        <p:cTn id="138" dur="1" fill="hold">
                                          <p:stCondLst>
                                            <p:cond delay="0"/>
                                          </p:stCondLst>
                                        </p:cTn>
                                        <p:tgtEl>
                                          <p:spTgt spid="86"/>
                                        </p:tgtEl>
                                        <p:attrNameLst>
                                          <p:attrName>style.visibility</p:attrName>
                                        </p:attrNameLst>
                                      </p:cBhvr>
                                      <p:to>
                                        <p:strVal val="visible"/>
                                      </p:to>
                                    </p:set>
                                    <p:animEffect transition="in" filter="dissolve">
                                      <p:cBhvr>
                                        <p:cTn id="139" dur="500"/>
                                        <p:tgtEl>
                                          <p:spTgt spid="86"/>
                                        </p:tgtEl>
                                      </p:cBhvr>
                                    </p:animEffect>
                                  </p:childTnLst>
                                </p:cTn>
                              </p:par>
                              <p:par>
                                <p:cTn id="140" presetID="9" presetClass="entr" presetSubtype="0" fill="hold" nodeType="withEffect">
                                  <p:stCondLst>
                                    <p:cond delay="0"/>
                                  </p:stCondLst>
                                  <p:childTnLst>
                                    <p:set>
                                      <p:cBhvr>
                                        <p:cTn id="141" dur="1" fill="hold">
                                          <p:stCondLst>
                                            <p:cond delay="0"/>
                                          </p:stCondLst>
                                        </p:cTn>
                                        <p:tgtEl>
                                          <p:spTgt spid="24"/>
                                        </p:tgtEl>
                                        <p:attrNameLst>
                                          <p:attrName>style.visibility</p:attrName>
                                        </p:attrNameLst>
                                      </p:cBhvr>
                                      <p:to>
                                        <p:strVal val="visible"/>
                                      </p:to>
                                    </p:set>
                                    <p:animEffect transition="in" filter="dissolve">
                                      <p:cBhvr>
                                        <p:cTn id="142" dur="500"/>
                                        <p:tgtEl>
                                          <p:spTgt spid="24"/>
                                        </p:tgtEl>
                                      </p:cBhvr>
                                    </p:animEffect>
                                  </p:childTnLst>
                                </p:cTn>
                              </p:par>
                              <p:par>
                                <p:cTn id="143" presetID="9" presetClass="entr" presetSubtype="0" fill="hold" nodeType="withEffect">
                                  <p:stCondLst>
                                    <p:cond delay="0"/>
                                  </p:stCondLst>
                                  <p:childTnLst>
                                    <p:set>
                                      <p:cBhvr>
                                        <p:cTn id="144" dur="1" fill="hold">
                                          <p:stCondLst>
                                            <p:cond delay="0"/>
                                          </p:stCondLst>
                                        </p:cTn>
                                        <p:tgtEl>
                                          <p:spTgt spid="25"/>
                                        </p:tgtEl>
                                        <p:attrNameLst>
                                          <p:attrName>style.visibility</p:attrName>
                                        </p:attrNameLst>
                                      </p:cBhvr>
                                      <p:to>
                                        <p:strVal val="visible"/>
                                      </p:to>
                                    </p:set>
                                    <p:animEffect transition="in" filter="dissolve">
                                      <p:cBhvr>
                                        <p:cTn id="145" dur="500"/>
                                        <p:tgtEl>
                                          <p:spTgt spid="25"/>
                                        </p:tgtEl>
                                      </p:cBhvr>
                                    </p:animEffect>
                                  </p:childTnLst>
                                </p:cTn>
                              </p:par>
                              <p:par>
                                <p:cTn id="146" presetID="9" presetClass="entr" presetSubtype="0" fill="hold" nodeType="withEffect">
                                  <p:stCondLst>
                                    <p:cond delay="0"/>
                                  </p:stCondLst>
                                  <p:childTnLst>
                                    <p:set>
                                      <p:cBhvr>
                                        <p:cTn id="147" dur="1" fill="hold">
                                          <p:stCondLst>
                                            <p:cond delay="0"/>
                                          </p:stCondLst>
                                        </p:cTn>
                                        <p:tgtEl>
                                          <p:spTgt spid="57"/>
                                        </p:tgtEl>
                                        <p:attrNameLst>
                                          <p:attrName>style.visibility</p:attrName>
                                        </p:attrNameLst>
                                      </p:cBhvr>
                                      <p:to>
                                        <p:strVal val="visible"/>
                                      </p:to>
                                    </p:set>
                                    <p:animEffect transition="in" filter="dissolve">
                                      <p:cBhvr>
                                        <p:cTn id="148" dur="500"/>
                                        <p:tgtEl>
                                          <p:spTgt spid="57"/>
                                        </p:tgtEl>
                                      </p:cBhvr>
                                    </p:animEffect>
                                  </p:childTnLst>
                                </p:cTn>
                              </p:par>
                              <p:par>
                                <p:cTn id="149" presetID="9" presetClass="entr" presetSubtype="0" fill="hold" nodeType="withEffect">
                                  <p:stCondLst>
                                    <p:cond delay="0"/>
                                  </p:stCondLst>
                                  <p:childTnLst>
                                    <p:set>
                                      <p:cBhvr>
                                        <p:cTn id="150" dur="1" fill="hold">
                                          <p:stCondLst>
                                            <p:cond delay="0"/>
                                          </p:stCondLst>
                                        </p:cTn>
                                        <p:tgtEl>
                                          <p:spTgt spid="100"/>
                                        </p:tgtEl>
                                        <p:attrNameLst>
                                          <p:attrName>style.visibility</p:attrName>
                                        </p:attrNameLst>
                                      </p:cBhvr>
                                      <p:to>
                                        <p:strVal val="visible"/>
                                      </p:to>
                                    </p:set>
                                    <p:animEffect transition="in" filter="dissolve">
                                      <p:cBhvr>
                                        <p:cTn id="151" dur="500"/>
                                        <p:tgtEl>
                                          <p:spTgt spid="100"/>
                                        </p:tgtEl>
                                      </p:cBhvr>
                                    </p:animEffect>
                                  </p:childTnLst>
                                </p:cTn>
                              </p:par>
                              <p:par>
                                <p:cTn id="152" presetID="9" presetClass="entr" presetSubtype="0" fill="hold" nodeType="withEffect">
                                  <p:stCondLst>
                                    <p:cond delay="0"/>
                                  </p:stCondLst>
                                  <p:childTnLst>
                                    <p:set>
                                      <p:cBhvr>
                                        <p:cTn id="153" dur="1" fill="hold">
                                          <p:stCondLst>
                                            <p:cond delay="0"/>
                                          </p:stCondLst>
                                        </p:cTn>
                                        <p:tgtEl>
                                          <p:spTgt spid="101"/>
                                        </p:tgtEl>
                                        <p:attrNameLst>
                                          <p:attrName>style.visibility</p:attrName>
                                        </p:attrNameLst>
                                      </p:cBhvr>
                                      <p:to>
                                        <p:strVal val="visible"/>
                                      </p:to>
                                    </p:set>
                                    <p:animEffect transition="in" filter="dissolve">
                                      <p:cBhvr>
                                        <p:cTn id="154" dur="500"/>
                                        <p:tgtEl>
                                          <p:spTgt spid="101"/>
                                        </p:tgtEl>
                                      </p:cBhvr>
                                    </p:animEffect>
                                  </p:childTnLst>
                                </p:cTn>
                              </p:par>
                              <p:par>
                                <p:cTn id="155" presetID="9" presetClass="entr" presetSubtype="0" fill="hold" nodeType="withEffect">
                                  <p:stCondLst>
                                    <p:cond delay="0"/>
                                  </p:stCondLst>
                                  <p:childTnLst>
                                    <p:set>
                                      <p:cBhvr>
                                        <p:cTn id="156" dur="1" fill="hold">
                                          <p:stCondLst>
                                            <p:cond delay="0"/>
                                          </p:stCondLst>
                                        </p:cTn>
                                        <p:tgtEl>
                                          <p:spTgt spid="102"/>
                                        </p:tgtEl>
                                        <p:attrNameLst>
                                          <p:attrName>style.visibility</p:attrName>
                                        </p:attrNameLst>
                                      </p:cBhvr>
                                      <p:to>
                                        <p:strVal val="visible"/>
                                      </p:to>
                                    </p:set>
                                    <p:animEffect transition="in" filter="dissolve">
                                      <p:cBhvr>
                                        <p:cTn id="157" dur="500"/>
                                        <p:tgtEl>
                                          <p:spTgt spid="102"/>
                                        </p:tgtEl>
                                      </p:cBhvr>
                                    </p:animEffect>
                                  </p:childTnLst>
                                </p:cTn>
                              </p:par>
                              <p:par>
                                <p:cTn id="158" presetID="9" presetClass="entr" presetSubtype="0" fill="hold" grpId="0" nodeType="withEffect">
                                  <p:stCondLst>
                                    <p:cond delay="0"/>
                                  </p:stCondLst>
                                  <p:childTnLst>
                                    <p:set>
                                      <p:cBhvr>
                                        <p:cTn id="159" dur="1" fill="hold">
                                          <p:stCondLst>
                                            <p:cond delay="0"/>
                                          </p:stCondLst>
                                        </p:cTn>
                                        <p:tgtEl>
                                          <p:spTgt spid="130"/>
                                        </p:tgtEl>
                                        <p:attrNameLst>
                                          <p:attrName>style.visibility</p:attrName>
                                        </p:attrNameLst>
                                      </p:cBhvr>
                                      <p:to>
                                        <p:strVal val="visible"/>
                                      </p:to>
                                    </p:set>
                                    <p:animEffect transition="in" filter="dissolve">
                                      <p:cBhvr>
                                        <p:cTn id="160" dur="500"/>
                                        <p:tgtEl>
                                          <p:spTgt spid="130"/>
                                        </p:tgtEl>
                                      </p:cBhvr>
                                    </p:animEffect>
                                  </p:childTnLst>
                                </p:cTn>
                              </p:par>
                              <p:par>
                                <p:cTn id="161" presetID="9" presetClass="entr" presetSubtype="0" fill="hold" grpId="0" nodeType="withEffect">
                                  <p:stCondLst>
                                    <p:cond delay="0"/>
                                  </p:stCondLst>
                                  <p:childTnLst>
                                    <p:set>
                                      <p:cBhvr>
                                        <p:cTn id="162" dur="1" fill="hold">
                                          <p:stCondLst>
                                            <p:cond delay="0"/>
                                          </p:stCondLst>
                                        </p:cTn>
                                        <p:tgtEl>
                                          <p:spTgt spid="129"/>
                                        </p:tgtEl>
                                        <p:attrNameLst>
                                          <p:attrName>style.visibility</p:attrName>
                                        </p:attrNameLst>
                                      </p:cBhvr>
                                      <p:to>
                                        <p:strVal val="visible"/>
                                      </p:to>
                                    </p:set>
                                    <p:animEffect transition="in" filter="dissolve">
                                      <p:cBhvr>
                                        <p:cTn id="163" dur="500"/>
                                        <p:tgtEl>
                                          <p:spTgt spid="129"/>
                                        </p:tgtEl>
                                      </p:cBhvr>
                                    </p:animEffect>
                                  </p:childTnLst>
                                </p:cTn>
                              </p:par>
                              <p:par>
                                <p:cTn id="164" presetID="9" presetClass="entr" presetSubtype="0" fill="hold" grpId="0" nodeType="withEffect">
                                  <p:stCondLst>
                                    <p:cond delay="0"/>
                                  </p:stCondLst>
                                  <p:childTnLst>
                                    <p:set>
                                      <p:cBhvr>
                                        <p:cTn id="165" dur="1" fill="hold">
                                          <p:stCondLst>
                                            <p:cond delay="0"/>
                                          </p:stCondLst>
                                        </p:cTn>
                                        <p:tgtEl>
                                          <p:spTgt spid="109"/>
                                        </p:tgtEl>
                                        <p:attrNameLst>
                                          <p:attrName>style.visibility</p:attrName>
                                        </p:attrNameLst>
                                      </p:cBhvr>
                                      <p:to>
                                        <p:strVal val="visible"/>
                                      </p:to>
                                    </p:set>
                                    <p:animEffect transition="in" filter="dissolve">
                                      <p:cBhvr>
                                        <p:cTn id="166" dur="500"/>
                                        <p:tgtEl>
                                          <p:spTgt spid="109"/>
                                        </p:tgtEl>
                                      </p:cBhvr>
                                    </p:animEffect>
                                  </p:childTnLst>
                                </p:cTn>
                              </p:par>
                            </p:childTnLst>
                          </p:cTn>
                        </p:par>
                      </p:childTnLst>
                    </p:cTn>
                  </p:par>
                  <p:par>
                    <p:cTn id="167" fill="hold">
                      <p:stCondLst>
                        <p:cond delay="indefinite"/>
                      </p:stCondLst>
                      <p:childTnLst>
                        <p:par>
                          <p:cTn id="168" fill="hold">
                            <p:stCondLst>
                              <p:cond delay="0"/>
                            </p:stCondLst>
                            <p:childTnLst>
                              <p:par>
                                <p:cTn id="169" presetID="1" presetClass="entr" presetSubtype="0" fill="hold" grpId="0" nodeType="clickEffect">
                                  <p:stCondLst>
                                    <p:cond delay="0"/>
                                  </p:stCondLst>
                                  <p:childTnLst>
                                    <p:set>
                                      <p:cBhvr>
                                        <p:cTn id="170" dur="1" fill="hold">
                                          <p:stCondLst>
                                            <p:cond delay="0"/>
                                          </p:stCondLst>
                                        </p:cTn>
                                        <p:tgtEl>
                                          <p:spTgt spid="113"/>
                                        </p:tgtEl>
                                        <p:attrNameLst>
                                          <p:attrName>style.visibility</p:attrName>
                                        </p:attrNameLst>
                                      </p:cBhvr>
                                      <p:to>
                                        <p:strVal val="visible"/>
                                      </p:to>
                                    </p:set>
                                  </p:childTnLst>
                                </p:cTn>
                              </p:par>
                            </p:childTnLst>
                          </p:cTn>
                        </p:par>
                      </p:childTnLst>
                    </p:cTn>
                  </p:par>
                  <p:par>
                    <p:cTn id="171" fill="hold">
                      <p:stCondLst>
                        <p:cond delay="indefinite"/>
                      </p:stCondLst>
                      <p:childTnLst>
                        <p:par>
                          <p:cTn id="172" fill="hold">
                            <p:stCondLst>
                              <p:cond delay="0"/>
                            </p:stCondLst>
                            <p:childTnLst>
                              <p:par>
                                <p:cTn id="173" presetID="1" presetClass="entr" presetSubtype="0" fill="hold" nodeType="clickEffect">
                                  <p:stCondLst>
                                    <p:cond delay="0"/>
                                  </p:stCondLst>
                                  <p:childTnLst>
                                    <p:set>
                                      <p:cBhvr>
                                        <p:cTn id="174" dur="1" fill="hold">
                                          <p:stCondLst>
                                            <p:cond delay="0"/>
                                          </p:stCondLst>
                                        </p:cTn>
                                        <p:tgtEl>
                                          <p:spTgt spid="16">
                                            <p:txEl>
                                              <p:pRg st="0" end="0"/>
                                            </p:txEl>
                                          </p:spTgt>
                                        </p:tgtEl>
                                        <p:attrNameLst>
                                          <p:attrName>style.visibility</p:attrName>
                                        </p:attrNameLst>
                                      </p:cBhvr>
                                      <p:to>
                                        <p:strVal val="visible"/>
                                      </p:to>
                                    </p:set>
                                  </p:childTnLst>
                                </p:cTn>
                              </p:par>
                              <p:par>
                                <p:cTn id="175" presetID="1" presetClass="entr" presetSubtype="0" fill="hold" nodeType="withEffect">
                                  <p:stCondLst>
                                    <p:cond delay="0"/>
                                  </p:stCondLst>
                                  <p:childTnLst>
                                    <p:set>
                                      <p:cBhvr>
                                        <p:cTn id="176" dur="1" fill="hold">
                                          <p:stCondLst>
                                            <p:cond delay="0"/>
                                          </p:stCondLst>
                                        </p:cTn>
                                        <p:tgtEl>
                                          <p:spTgt spid="16">
                                            <p:txEl>
                                              <p:pRg st="1" end="1"/>
                                            </p:txEl>
                                          </p:spTgt>
                                        </p:tgtEl>
                                        <p:attrNameLst>
                                          <p:attrName>style.visibility</p:attrName>
                                        </p:attrNameLst>
                                      </p:cBhvr>
                                      <p:to>
                                        <p:strVal val="visible"/>
                                      </p:to>
                                    </p:set>
                                  </p:childTnLst>
                                </p:cTn>
                              </p:par>
                              <p:par>
                                <p:cTn id="177" presetID="1" presetClass="entr" presetSubtype="0" fill="hold" nodeType="withEffect">
                                  <p:stCondLst>
                                    <p:cond delay="0"/>
                                  </p:stCondLst>
                                  <p:childTnLst>
                                    <p:set>
                                      <p:cBhvr>
                                        <p:cTn id="178" dur="1" fill="hold">
                                          <p:stCondLst>
                                            <p:cond delay="0"/>
                                          </p:stCondLst>
                                        </p:cTn>
                                        <p:tgtEl>
                                          <p:spTgt spid="16">
                                            <p:txEl>
                                              <p:pRg st="2" end="2"/>
                                            </p:txEl>
                                          </p:spTgt>
                                        </p:tgtEl>
                                        <p:attrNameLst>
                                          <p:attrName>style.visibility</p:attrName>
                                        </p:attrNameLst>
                                      </p:cBhvr>
                                      <p:to>
                                        <p:strVal val="visible"/>
                                      </p:to>
                                    </p:set>
                                  </p:childTnLst>
                                </p:cTn>
                              </p:par>
                            </p:childTnLst>
                          </p:cTn>
                        </p:par>
                      </p:childTnLst>
                    </p:cTn>
                  </p:par>
                  <p:par>
                    <p:cTn id="179" fill="hold">
                      <p:stCondLst>
                        <p:cond delay="indefinite"/>
                      </p:stCondLst>
                      <p:childTnLst>
                        <p:par>
                          <p:cTn id="180" fill="hold">
                            <p:stCondLst>
                              <p:cond delay="0"/>
                            </p:stCondLst>
                            <p:childTnLst>
                              <p:par>
                                <p:cTn id="181" presetID="1" presetClass="entr" presetSubtype="0" fill="hold" nodeType="clickEffect">
                                  <p:stCondLst>
                                    <p:cond delay="0"/>
                                  </p:stCondLst>
                                  <p:childTnLst>
                                    <p:set>
                                      <p:cBhvr>
                                        <p:cTn id="182" dur="1" fill="hold">
                                          <p:stCondLst>
                                            <p:cond delay="0"/>
                                          </p:stCondLst>
                                        </p:cTn>
                                        <p:tgtEl>
                                          <p:spTgt spid="16">
                                            <p:txEl>
                                              <p:pRg st="4" end="4"/>
                                            </p:txEl>
                                          </p:spTgt>
                                        </p:tgtEl>
                                        <p:attrNameLst>
                                          <p:attrName>style.visibility</p:attrName>
                                        </p:attrNameLst>
                                      </p:cBhvr>
                                      <p:to>
                                        <p:strVal val="visible"/>
                                      </p:to>
                                    </p:set>
                                  </p:childTnLst>
                                </p:cTn>
                              </p:par>
                              <p:par>
                                <p:cTn id="183" presetID="1" presetClass="entr" presetSubtype="0" fill="hold" nodeType="withEffect">
                                  <p:stCondLst>
                                    <p:cond delay="0"/>
                                  </p:stCondLst>
                                  <p:childTnLst>
                                    <p:set>
                                      <p:cBhvr>
                                        <p:cTn id="184" dur="1" fill="hold">
                                          <p:stCondLst>
                                            <p:cond delay="0"/>
                                          </p:stCondLst>
                                        </p:cTn>
                                        <p:tgtEl>
                                          <p:spTgt spid="16">
                                            <p:txEl>
                                              <p:pRg st="5" end="5"/>
                                            </p:txEl>
                                          </p:spTgt>
                                        </p:tgtEl>
                                        <p:attrNameLst>
                                          <p:attrName>style.visibility</p:attrName>
                                        </p:attrNameLst>
                                      </p:cBhvr>
                                      <p:to>
                                        <p:strVal val="visible"/>
                                      </p:to>
                                    </p:set>
                                  </p:childTnLst>
                                </p:cTn>
                              </p:par>
                              <p:par>
                                <p:cTn id="185" presetID="1" presetClass="entr" presetSubtype="0" fill="hold" nodeType="withEffect">
                                  <p:stCondLst>
                                    <p:cond delay="0"/>
                                  </p:stCondLst>
                                  <p:childTnLst>
                                    <p:set>
                                      <p:cBhvr>
                                        <p:cTn id="186" dur="1" fill="hold">
                                          <p:stCondLst>
                                            <p:cond delay="0"/>
                                          </p:stCondLst>
                                        </p:cTn>
                                        <p:tgtEl>
                                          <p:spTgt spid="16">
                                            <p:txEl>
                                              <p:pRg st="6" end="6"/>
                                            </p:txEl>
                                          </p:spTgt>
                                        </p:tgtEl>
                                        <p:attrNameLst>
                                          <p:attrName>style.visibility</p:attrName>
                                        </p:attrNameLst>
                                      </p:cBhvr>
                                      <p:to>
                                        <p:strVal val="visible"/>
                                      </p:to>
                                    </p:set>
                                  </p:childTnLst>
                                </p:cTn>
                              </p:par>
                              <p:par>
                                <p:cTn id="187" presetID="1" presetClass="entr" presetSubtype="0" fill="hold" nodeType="withEffect">
                                  <p:stCondLst>
                                    <p:cond delay="0"/>
                                  </p:stCondLst>
                                  <p:childTnLst>
                                    <p:set>
                                      <p:cBhvr>
                                        <p:cTn id="188" dur="1" fill="hold">
                                          <p:stCondLst>
                                            <p:cond delay="0"/>
                                          </p:stCondLst>
                                        </p:cTn>
                                        <p:tgtEl>
                                          <p:spTgt spid="16">
                                            <p:txEl>
                                              <p:pRg st="7" end="7"/>
                                            </p:txEl>
                                          </p:spTgt>
                                        </p:tgtEl>
                                        <p:attrNameLst>
                                          <p:attrName>style.visibility</p:attrName>
                                        </p:attrNameLst>
                                      </p:cBhvr>
                                      <p:to>
                                        <p:strVal val="visible"/>
                                      </p:to>
                                    </p:set>
                                  </p:childTnLst>
                                </p:cTn>
                              </p:par>
                              <p:par>
                                <p:cTn id="189" presetID="1" presetClass="entr" presetSubtype="0" fill="hold" nodeType="withEffect">
                                  <p:stCondLst>
                                    <p:cond delay="0"/>
                                  </p:stCondLst>
                                  <p:childTnLst>
                                    <p:set>
                                      <p:cBhvr>
                                        <p:cTn id="190" dur="1" fill="hold">
                                          <p:stCondLst>
                                            <p:cond delay="0"/>
                                          </p:stCondLst>
                                        </p:cTn>
                                        <p:tgtEl>
                                          <p:spTgt spid="16">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animBg="1"/>
      <p:bldP spid="7" grpId="0" animBg="1"/>
      <p:bldP spid="13" grpId="0"/>
      <p:bldP spid="14" grpId="0" animBg="1"/>
      <p:bldP spid="15" grpId="0"/>
      <p:bldP spid="17" grpId="0"/>
      <p:bldP spid="17" grpId="1"/>
      <p:bldP spid="35" grpId="0"/>
      <p:bldP spid="36" grpId="0"/>
      <p:bldP spid="37" grpId="0"/>
      <p:bldP spid="38" grpId="0"/>
      <p:bldP spid="61" grpId="0"/>
      <p:bldP spid="64" grpId="0"/>
      <p:bldP spid="69" grpId="0"/>
      <p:bldP spid="70" grpId="0"/>
      <p:bldP spid="71" grpId="0"/>
      <p:bldP spid="72" grpId="0"/>
      <p:bldP spid="109" grpId="0"/>
      <p:bldP spid="113" grpId="0"/>
      <p:bldP spid="129" grpId="0"/>
      <p:bldP spid="130" grpId="0"/>
    </p:bld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428625" y="1143000"/>
            <a:ext cx="8229600" cy="4937125"/>
          </a:xfrm>
        </p:spPr>
        <p:txBody>
          <a:bodyPr/>
          <a:lstStyle/>
          <a:p>
            <a:pPr eaLnBrk="1" hangingPunct="1"/>
            <a:r>
              <a:rPr lang="en-GB" sz="1800" b="1" smtClean="0"/>
              <a:t>Network Adapters: </a:t>
            </a:r>
            <a:r>
              <a:rPr lang="en-GB" sz="1800" smtClean="0"/>
              <a:t>	</a:t>
            </a:r>
          </a:p>
          <a:p>
            <a:pPr lvl="1" eaLnBrk="1" hangingPunct="1"/>
            <a:r>
              <a:rPr lang="en-GB" sz="1800" smtClean="0"/>
              <a:t>NLB supports multi-homed servers by allowing multiple virtual IP addresses to be assigned to the Cluster Adapter. </a:t>
            </a:r>
            <a:endParaRPr lang="en-US" sz="1800" smtClean="0"/>
          </a:p>
          <a:p>
            <a:pPr eaLnBrk="1" hangingPunct="1"/>
            <a:r>
              <a:rPr lang="en-GB" sz="1800" b="1" smtClean="0"/>
              <a:t>E.g. 2 Network Adapters (Cluster Adapter) and (Dedicated Adapter).</a:t>
            </a:r>
          </a:p>
          <a:p>
            <a:pPr lvl="1" eaLnBrk="1" hangingPunct="1"/>
            <a:r>
              <a:rPr lang="en-GB" sz="1800" b="1" smtClean="0">
                <a:solidFill>
                  <a:schemeClr val="tx1"/>
                </a:solidFill>
              </a:rPr>
              <a:t>Cluster Adapter </a:t>
            </a:r>
            <a:r>
              <a:rPr lang="en-GB" sz="1800" smtClean="0"/>
              <a:t>is assigned dedicated IP address, this will be the dedicated IP address for this host and will be used for the public traffic of the cluster (as opposed to private/node to node traffic).  </a:t>
            </a:r>
          </a:p>
          <a:p>
            <a:pPr lvl="1" eaLnBrk="1" hangingPunct="1"/>
            <a:r>
              <a:rPr lang="en-GB" sz="1800" b="1" smtClean="0">
                <a:solidFill>
                  <a:schemeClr val="tx1"/>
                </a:solidFill>
              </a:rPr>
              <a:t>Dedicated Adapter </a:t>
            </a:r>
            <a:r>
              <a:rPr lang="en-GB" sz="1800" smtClean="0"/>
              <a:t>is assigned a dedicated IP address, this will be used to connect to this specific server (node to node and any desired specific connections to this host).  </a:t>
            </a:r>
            <a:endParaRPr lang="en-GB" sz="1800" b="1" smtClean="0"/>
          </a:p>
          <a:p>
            <a:pPr eaLnBrk="1" hangingPunct="1"/>
            <a:r>
              <a:rPr lang="en-GB" sz="1800" b="1" smtClean="0"/>
              <a:t>Unicast Operations mode – </a:t>
            </a:r>
            <a:r>
              <a:rPr lang="en-GB" sz="1800" smtClean="0"/>
              <a:t>requires 2 network adapters for client to cluster and node to node/private operations to work.  Only one adapter means only one IP, unicast requires all nodes to be assigned a Cluster MAC (identical) address, which means nodes cannot communicate.</a:t>
            </a:r>
          </a:p>
          <a:p>
            <a:pPr eaLnBrk="1" hangingPunct="1"/>
            <a:r>
              <a:rPr lang="en-GB" sz="1800" b="1" smtClean="0"/>
              <a:t>Multicast Operations mode – </a:t>
            </a:r>
            <a:r>
              <a:rPr lang="en-GB" sz="1800" smtClean="0"/>
              <a:t>1 adapter is accepted, though 2 should be used for optimal load distribution (1 adapter deals with different types of traffic in Single Adapter configurations). </a:t>
            </a:r>
          </a:p>
          <a:p>
            <a:pPr eaLnBrk="1" hangingPunct="1">
              <a:buFont typeface="Wingdings 3" pitchFamily="18" charset="2"/>
              <a:buNone/>
            </a:pPr>
            <a:endParaRPr lang="en-GB" sz="1800" b="1" smtClean="0"/>
          </a:p>
        </p:txBody>
      </p:sp>
      <p:sp>
        <p:nvSpPr>
          <p:cNvPr id="96259" name="Title 1"/>
          <p:cNvSpPr>
            <a:spLocks/>
          </p:cNvSpPr>
          <p:nvPr/>
        </p:nvSpPr>
        <p:spPr bwMode="auto">
          <a:xfrm>
            <a:off x="500063" y="0"/>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Network Load Balancing Architecture.</a:t>
            </a:r>
            <a:endParaRPr lang="en-US" sz="3200" b="1">
              <a:solidFill>
                <a:schemeClr val="tx2"/>
              </a:solidFill>
              <a:latin typeface="Gill Sans MT"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Content Placeholder 2"/>
          <p:cNvSpPr>
            <a:spLocks noGrp="1"/>
          </p:cNvSpPr>
          <p:nvPr>
            <p:ph sz="quarter" idx="1"/>
          </p:nvPr>
        </p:nvSpPr>
        <p:spPr>
          <a:xfrm>
            <a:off x="457200" y="1219200"/>
            <a:ext cx="8229600" cy="4937125"/>
          </a:xfrm>
        </p:spPr>
        <p:txBody>
          <a:bodyPr/>
          <a:lstStyle/>
          <a:p>
            <a:pPr eaLnBrk="1" hangingPunct="1"/>
            <a:r>
              <a:rPr lang="en-GB" sz="2000" smtClean="0"/>
              <a:t>3 ways to configure NLB clusters for greater flexibility and suitability</a:t>
            </a:r>
          </a:p>
          <a:p>
            <a:pPr lvl="1" eaLnBrk="1" hangingPunct="1"/>
            <a:r>
              <a:rPr lang="en-GB" sz="1700" smtClean="0"/>
              <a:t>Port Rules.</a:t>
            </a:r>
          </a:p>
          <a:p>
            <a:pPr lvl="1" eaLnBrk="1" hangingPunct="1"/>
            <a:r>
              <a:rPr lang="en-GB" sz="1700" smtClean="0"/>
              <a:t>Cluster Parameters.</a:t>
            </a:r>
          </a:p>
          <a:p>
            <a:pPr lvl="1" eaLnBrk="1" hangingPunct="1"/>
            <a:r>
              <a:rPr lang="en-GB" sz="1700" smtClean="0"/>
              <a:t>Host Parameters.</a:t>
            </a:r>
          </a:p>
          <a:p>
            <a:pPr lvl="1" eaLnBrk="1" hangingPunct="1">
              <a:buFont typeface="Wingdings 3" pitchFamily="18" charset="2"/>
              <a:buNone/>
            </a:pPr>
            <a:endParaRPr lang="en-GB" sz="2000" b="1" smtClean="0"/>
          </a:p>
          <a:p>
            <a:pPr eaLnBrk="1" hangingPunct="1"/>
            <a:r>
              <a:rPr lang="en-GB" sz="2000" b="1" smtClean="0"/>
              <a:t>Port Rules – NLB driver uses port rules to determine which type of traffic is load balanced and which traffic is ignored.</a:t>
            </a:r>
          </a:p>
          <a:p>
            <a:pPr lvl="1" eaLnBrk="1" hangingPunct="1"/>
            <a:r>
              <a:rPr lang="en-GB" sz="1700" smtClean="0"/>
              <a:t>By default all ports are configured for load balancing.</a:t>
            </a:r>
          </a:p>
          <a:p>
            <a:pPr lvl="1" eaLnBrk="1" hangingPunct="1"/>
            <a:r>
              <a:rPr lang="en-GB" sz="1700" smtClean="0"/>
              <a:t>It is possible to load balance individual port numbers or groups of port numbers via </a:t>
            </a:r>
            <a:r>
              <a:rPr lang="en-GB" sz="1700" i="1" smtClean="0"/>
              <a:t>Port Rules</a:t>
            </a:r>
            <a:r>
              <a:rPr lang="en-GB" sz="1700" smtClean="0"/>
              <a:t>.</a:t>
            </a:r>
          </a:p>
          <a:p>
            <a:pPr lvl="1" eaLnBrk="1" hangingPunct="1"/>
            <a:r>
              <a:rPr lang="en-GB" sz="1700" smtClean="0"/>
              <a:t>Port rules – created on each cluster host for any particular port range.</a:t>
            </a:r>
          </a:p>
          <a:p>
            <a:pPr lvl="1" eaLnBrk="1" hangingPunct="1"/>
            <a:r>
              <a:rPr lang="en-GB" sz="1700" smtClean="0"/>
              <a:t>Each port rule configures load balancing for client requests that use the port range included in the rule.</a:t>
            </a:r>
          </a:p>
          <a:p>
            <a:pPr lvl="1" eaLnBrk="1" hangingPunct="1"/>
            <a:r>
              <a:rPr lang="en-GB" sz="1700" smtClean="0"/>
              <a:t>Effectively allows you to more control over how you load balance your applications.</a:t>
            </a:r>
          </a:p>
          <a:p>
            <a:pPr lvl="1" eaLnBrk="1" hangingPunct="1">
              <a:buFont typeface="Wingdings 3" pitchFamily="18" charset="2"/>
              <a:buNone/>
            </a:pPr>
            <a:r>
              <a:rPr lang="en-GB" sz="1700" b="1" smtClean="0"/>
              <a:t> </a:t>
            </a:r>
          </a:p>
          <a:p>
            <a:pPr eaLnBrk="1" hangingPunct="1"/>
            <a:endParaRPr lang="en-GB" sz="1700" smtClean="0"/>
          </a:p>
          <a:p>
            <a:pPr lvl="1" eaLnBrk="1" hangingPunct="1">
              <a:buFont typeface="Wingdings 3" pitchFamily="18" charset="2"/>
              <a:buNone/>
            </a:pPr>
            <a:endParaRPr lang="en-US" sz="1700" smtClean="0"/>
          </a:p>
        </p:txBody>
      </p:sp>
      <p:sp>
        <p:nvSpPr>
          <p:cNvPr id="97283" name="Title 1"/>
          <p:cNvSpPr>
            <a:spLocks/>
          </p:cNvSpPr>
          <p:nvPr/>
        </p:nvSpPr>
        <p:spPr bwMode="auto">
          <a:xfrm>
            <a:off x="500063" y="0"/>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Network Load Balancing Architecture – Characteristics &amp; Parameters.</a:t>
            </a:r>
            <a:endParaRPr lang="en-US" sz="3200" b="1">
              <a:solidFill>
                <a:schemeClr val="tx2"/>
              </a:solidFill>
              <a:latin typeface="Gill Sans MT" pitchFamily="34" charset="0"/>
              <a:cs typeface="Arial" pitchFamily="34" charset="0"/>
            </a:endParaRPr>
          </a:p>
        </p:txBody>
      </p:sp>
    </p:spTree>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Content Placeholder 2"/>
          <p:cNvSpPr>
            <a:spLocks noGrp="1"/>
          </p:cNvSpPr>
          <p:nvPr>
            <p:ph sz="quarter" idx="1"/>
          </p:nvPr>
        </p:nvSpPr>
        <p:spPr>
          <a:xfrm>
            <a:off x="2571750" y="1143000"/>
            <a:ext cx="3971925" cy="1138238"/>
          </a:xfrm>
        </p:spPr>
        <p:txBody>
          <a:bodyPr/>
          <a:lstStyle/>
          <a:p>
            <a:pPr eaLnBrk="1" hangingPunct="1"/>
            <a:r>
              <a:rPr lang="en-GB" sz="1600" b="1" i="1" smtClean="0"/>
              <a:t>Fig:  Port Rule configuration.</a:t>
            </a:r>
            <a:endParaRPr lang="en-US" sz="1600" b="1" i="1" smtClean="0"/>
          </a:p>
        </p:txBody>
      </p:sp>
      <p:pic>
        <p:nvPicPr>
          <p:cNvPr id="98307" name="IMG_213" descr="Image from book">
            <a:hlinkClick r:id="rId2"/>
          </p:cNvPr>
          <p:cNvPicPr>
            <a:picLocks noChangeAspect="1" noChangeArrowheads="1"/>
          </p:cNvPicPr>
          <p:nvPr/>
        </p:nvPicPr>
        <p:blipFill>
          <a:blip r:embed="rId3"/>
          <a:srcRect/>
          <a:stretch>
            <a:fillRect/>
          </a:stretch>
        </p:blipFill>
        <p:spPr bwMode="auto">
          <a:xfrm>
            <a:off x="2286000" y="1714500"/>
            <a:ext cx="4286250" cy="3967163"/>
          </a:xfrm>
          <a:prstGeom prst="rect">
            <a:avLst/>
          </a:prstGeom>
          <a:noFill/>
          <a:ln w="9525">
            <a:noFill/>
            <a:miter lim="800000"/>
            <a:headEnd/>
            <a:tailEnd/>
          </a:ln>
        </p:spPr>
      </p:pic>
      <p:sp>
        <p:nvSpPr>
          <p:cNvPr id="98308" name="Title 1"/>
          <p:cNvSpPr>
            <a:spLocks/>
          </p:cNvSpPr>
          <p:nvPr/>
        </p:nvSpPr>
        <p:spPr bwMode="auto">
          <a:xfrm>
            <a:off x="500063" y="0"/>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Network Load Balancing Architecture – Characteristics &amp; Parameters.</a:t>
            </a:r>
            <a:endParaRPr lang="en-US" sz="3200" b="1">
              <a:solidFill>
                <a:schemeClr val="tx2"/>
              </a:solidFill>
              <a:latin typeface="Gill Sans MT" pitchFamily="34" charset="0"/>
              <a:cs typeface="Arial" pitchFamily="34" charset="0"/>
            </a:endParaRPr>
          </a:p>
        </p:txBody>
      </p:sp>
    </p:spTree>
  </p:cSld>
  <p:clrMapOvr>
    <a:masterClrMapping/>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Content Placeholder 2"/>
          <p:cNvSpPr>
            <a:spLocks noGrp="1"/>
          </p:cNvSpPr>
          <p:nvPr>
            <p:ph sz="quarter" idx="1"/>
          </p:nvPr>
        </p:nvSpPr>
        <p:spPr>
          <a:xfrm>
            <a:off x="500063" y="1143000"/>
            <a:ext cx="8229600" cy="5138738"/>
          </a:xfrm>
        </p:spPr>
        <p:txBody>
          <a:bodyPr/>
          <a:lstStyle/>
          <a:p>
            <a:pPr eaLnBrk="1" hangingPunct="1"/>
            <a:r>
              <a:rPr lang="en-GB" sz="2000" b="1" smtClean="0"/>
              <a:t>Client Affinity </a:t>
            </a:r>
            <a:r>
              <a:rPr lang="en-GB" sz="2000" smtClean="0"/>
              <a:t>-  It is possible to maintain session state between clients and cluster hosts, for each port rule that NLB creates.</a:t>
            </a:r>
          </a:p>
          <a:p>
            <a:pPr lvl="1" eaLnBrk="1" hangingPunct="1"/>
            <a:r>
              <a:rPr lang="en-GB" sz="1600" smtClean="0"/>
              <a:t>Directs all TCP/IP connections from a given client IP or a class C range of</a:t>
            </a:r>
          </a:p>
          <a:p>
            <a:pPr lvl="1" eaLnBrk="1" hangingPunct="1">
              <a:buFont typeface="Wingdings 3" pitchFamily="18" charset="2"/>
              <a:buNone/>
            </a:pPr>
            <a:r>
              <a:rPr lang="en-GB" sz="1600" smtClean="0"/>
              <a:t>	client IP addresses to the same cluster host.</a:t>
            </a:r>
            <a:endParaRPr lang="en-US" sz="1600" smtClean="0"/>
          </a:p>
          <a:p>
            <a:pPr lvl="1" eaLnBrk="1" hangingPunct="1"/>
            <a:r>
              <a:rPr lang="en-GB" sz="1600" smtClean="0"/>
              <a:t>This allows server applications in the designated hosts memory to maintain session state.</a:t>
            </a:r>
          </a:p>
          <a:p>
            <a:pPr lvl="1" eaLnBrk="1" hangingPunct="1">
              <a:buFont typeface="Wingdings 3" pitchFamily="18" charset="2"/>
              <a:buNone/>
            </a:pPr>
            <a:endParaRPr lang="en-GB" sz="2000" b="1" smtClean="0"/>
          </a:p>
          <a:p>
            <a:pPr eaLnBrk="1" hangingPunct="1"/>
            <a:r>
              <a:rPr lang="en-GB" sz="2000" b="1" smtClean="0"/>
              <a:t>Network Load Balancing Driver – </a:t>
            </a:r>
            <a:r>
              <a:rPr lang="en-GB" sz="2000" b="1" i="1" smtClean="0"/>
              <a:t>Wlbs.sys</a:t>
            </a:r>
          </a:p>
          <a:p>
            <a:pPr lvl="1" eaLnBrk="1" hangingPunct="1"/>
            <a:r>
              <a:rPr lang="en-GB" sz="1700" smtClean="0"/>
              <a:t>Installed on a host with TCP/IP communications.</a:t>
            </a:r>
          </a:p>
          <a:p>
            <a:pPr lvl="1" eaLnBrk="1" hangingPunct="1"/>
            <a:r>
              <a:rPr lang="en-GB" sz="1700" smtClean="0"/>
              <a:t>Binds to a single network interface called the </a:t>
            </a:r>
            <a:r>
              <a:rPr lang="en-GB" sz="1700" b="1" i="1" smtClean="0"/>
              <a:t>Cluster Adapter.</a:t>
            </a:r>
          </a:p>
          <a:p>
            <a:pPr lvl="1" eaLnBrk="1" hangingPunct="1"/>
            <a:r>
              <a:rPr lang="en-GB" sz="1700" smtClean="0"/>
              <a:t>Driver is assigned a single IP address, the Cluster Primary IP address for all the hosts in the cluster.</a:t>
            </a:r>
          </a:p>
          <a:p>
            <a:pPr lvl="1" eaLnBrk="1" hangingPunct="1"/>
            <a:r>
              <a:rPr lang="en-GB" sz="1700" smtClean="0"/>
              <a:t>Each host has an identical MAC address (Cluster MAC) which allows all hosts to concurrently receive incoming network traffic for the Primary IP address.</a:t>
            </a:r>
          </a:p>
          <a:p>
            <a:pPr lvl="1" eaLnBrk="1" hangingPunct="1"/>
            <a:r>
              <a:rPr lang="en-GB" sz="1700" smtClean="0"/>
              <a:t>The role of the driver is to then partition and load balance these requests, based on rule based filtering.  The driver sits between the network adapters driver software and the TCP/IP stack. Each host receives a portion of traffic.</a:t>
            </a:r>
          </a:p>
          <a:p>
            <a:pPr lvl="1" eaLnBrk="1" hangingPunct="1">
              <a:buFont typeface="Wingdings 3" pitchFamily="18" charset="2"/>
              <a:buNone/>
            </a:pPr>
            <a:endParaRPr lang="en-GB" sz="1700" smtClean="0"/>
          </a:p>
        </p:txBody>
      </p:sp>
      <p:sp>
        <p:nvSpPr>
          <p:cNvPr id="99331" name="Title 1"/>
          <p:cNvSpPr>
            <a:spLocks/>
          </p:cNvSpPr>
          <p:nvPr/>
        </p:nvSpPr>
        <p:spPr bwMode="auto">
          <a:xfrm>
            <a:off x="500063" y="0"/>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Network Load Balancing Architecture – Characteristics &amp; Parameters.</a:t>
            </a:r>
            <a:endParaRPr lang="en-US" sz="3200" b="1">
              <a:solidFill>
                <a:schemeClr val="tx2"/>
              </a:solidFill>
              <a:latin typeface="Gill Sans MT" pitchFamily="34" charset="0"/>
              <a:cs typeface="Arial" pitchFamily="34" charset="0"/>
            </a:endParaRPr>
          </a:p>
        </p:txBody>
      </p:sp>
    </p:spTree>
  </p:cSld>
  <p:clrMapOvr>
    <a:masterClrMapping/>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Content Placeholder 2"/>
          <p:cNvSpPr>
            <a:spLocks noGrp="1"/>
          </p:cNvSpPr>
          <p:nvPr>
            <p:ph sz="quarter" idx="1"/>
          </p:nvPr>
        </p:nvSpPr>
        <p:spPr>
          <a:xfrm>
            <a:off x="500063" y="1143000"/>
            <a:ext cx="8229600" cy="4937125"/>
          </a:xfrm>
        </p:spPr>
        <p:txBody>
          <a:bodyPr/>
          <a:lstStyle/>
          <a:p>
            <a:pPr eaLnBrk="1" hangingPunct="1"/>
            <a:r>
              <a:rPr lang="en-GB" sz="2000" b="1" smtClean="0"/>
              <a:t>NLB Algorithm –</a:t>
            </a:r>
          </a:p>
          <a:p>
            <a:pPr lvl="1" eaLnBrk="1" hangingPunct="1"/>
            <a:r>
              <a:rPr lang="en-GB" sz="1800" smtClean="0"/>
              <a:t>NLB driver uses a Distributed algorithm (installed on every cluster host) to statistically map incoming client requests to the cluster hosts.</a:t>
            </a:r>
          </a:p>
          <a:p>
            <a:pPr lvl="1" eaLnBrk="1" hangingPunct="1"/>
            <a:r>
              <a:rPr lang="en-GB" sz="1800" smtClean="0"/>
              <a:t>Based on parameters such as client IP address, ports requested as well as other information. </a:t>
            </a:r>
          </a:p>
          <a:p>
            <a:pPr lvl="1" eaLnBrk="1" hangingPunct="1"/>
            <a:r>
              <a:rPr lang="en-GB" sz="1800" smtClean="0"/>
              <a:t>Packets received simultaneously, so algorithm is performed at exact same time on all hosts.</a:t>
            </a:r>
          </a:p>
          <a:p>
            <a:pPr lvl="1" eaLnBrk="1" hangingPunct="1"/>
            <a:r>
              <a:rPr lang="en-GB" sz="1800" smtClean="0"/>
              <a:t>Determines which hosts should handle the packets, so other hosts can discard it.</a:t>
            </a:r>
          </a:p>
          <a:p>
            <a:pPr lvl="1" eaLnBrk="1" hangingPunct="1"/>
            <a:r>
              <a:rPr lang="en-GB" sz="1800" smtClean="0"/>
              <a:t>Statistical Mapping function – determines how client requests are distributed; influenced by the following parameters.</a:t>
            </a:r>
          </a:p>
          <a:p>
            <a:pPr lvl="2" eaLnBrk="1" hangingPunct="1"/>
            <a:r>
              <a:rPr lang="en-GB" sz="1500" smtClean="0"/>
              <a:t>Host Priorities (Unique host identifier, Host with ID1 is first to receive traffic and so on. 32 priority levels available.</a:t>
            </a:r>
          </a:p>
          <a:p>
            <a:pPr lvl="2" eaLnBrk="1" hangingPunct="1"/>
            <a:r>
              <a:rPr lang="en-GB" sz="1500" smtClean="0"/>
              <a:t>Multicast or Unicast Modes of operation</a:t>
            </a:r>
          </a:p>
          <a:p>
            <a:pPr lvl="2" eaLnBrk="1" hangingPunct="1"/>
            <a:r>
              <a:rPr lang="en-GB" sz="1500" smtClean="0"/>
              <a:t>Port Rules</a:t>
            </a:r>
          </a:p>
          <a:p>
            <a:pPr lvl="2" eaLnBrk="1" hangingPunct="1"/>
            <a:r>
              <a:rPr lang="en-GB" sz="1500" smtClean="0"/>
              <a:t>Affinity</a:t>
            </a:r>
          </a:p>
          <a:p>
            <a:pPr lvl="2" eaLnBrk="1" hangingPunct="1"/>
            <a:r>
              <a:rPr lang="en-GB" sz="1500" smtClean="0"/>
              <a:t>Load Percentage Distribution, Client IP Address, Client Port Number.</a:t>
            </a:r>
          </a:p>
          <a:p>
            <a:pPr lvl="2" eaLnBrk="1" hangingPunct="1"/>
            <a:endParaRPr lang="en-US" sz="1500" smtClean="0"/>
          </a:p>
        </p:txBody>
      </p:sp>
      <p:sp>
        <p:nvSpPr>
          <p:cNvPr id="100355" name="Title 1"/>
          <p:cNvSpPr>
            <a:spLocks/>
          </p:cNvSpPr>
          <p:nvPr/>
        </p:nvSpPr>
        <p:spPr bwMode="auto">
          <a:xfrm>
            <a:off x="500063" y="0"/>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Network Load Balancing Architecture – Characteristics &amp; Parameters.</a:t>
            </a:r>
            <a:endParaRPr lang="en-US" sz="3200" b="1">
              <a:solidFill>
                <a:schemeClr val="tx2"/>
              </a:solidFill>
              <a:latin typeface="Gill Sans MT" pitchFamily="34" charset="0"/>
              <a:cs typeface="Arial" pitchFamily="34" charset="0"/>
            </a:endParaRPr>
          </a:p>
        </p:txBody>
      </p:sp>
    </p:spTree>
  </p:cSld>
  <p:clrMapOvr>
    <a:masterClrMapping/>
  </p:clrMapOvr>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Content Placeholder 2"/>
          <p:cNvSpPr>
            <a:spLocks noGrp="1"/>
          </p:cNvSpPr>
          <p:nvPr>
            <p:ph sz="quarter" idx="1"/>
          </p:nvPr>
        </p:nvSpPr>
        <p:spPr>
          <a:xfrm>
            <a:off x="457200" y="1219200"/>
            <a:ext cx="8229600" cy="4937125"/>
          </a:xfrm>
        </p:spPr>
        <p:txBody>
          <a:bodyPr/>
          <a:lstStyle/>
          <a:p>
            <a:pPr eaLnBrk="1" hangingPunct="1"/>
            <a:r>
              <a:rPr lang="en-GB" sz="2000" smtClean="0"/>
              <a:t>NLB operation modes - </a:t>
            </a:r>
          </a:p>
          <a:p>
            <a:pPr lvl="1" eaLnBrk="1" hangingPunct="1"/>
            <a:r>
              <a:rPr lang="en-GB" sz="1800" b="1" smtClean="0"/>
              <a:t>Single Adapter in Unicast Mode </a:t>
            </a:r>
            <a:r>
              <a:rPr lang="en-GB" sz="1800" smtClean="0"/>
              <a:t>– suitable for clusters where there is no communication between cluster hosts and limited dedicated traffic to specific cluster hosts.  </a:t>
            </a:r>
          </a:p>
          <a:p>
            <a:pPr lvl="1" eaLnBrk="1" hangingPunct="1"/>
            <a:r>
              <a:rPr lang="en-GB" sz="1800" b="1" smtClean="0"/>
              <a:t>Single Adapter in Multicast Mode – </a:t>
            </a:r>
            <a:r>
              <a:rPr lang="en-GB" sz="1800" smtClean="0"/>
              <a:t>suitable where cluster node to node communications are desirable, but where dedicated traffic to specific cluster hosts is limited.</a:t>
            </a:r>
          </a:p>
          <a:p>
            <a:pPr lvl="1" eaLnBrk="1" hangingPunct="1"/>
            <a:r>
              <a:rPr lang="en-GB" sz="1800" b="1" smtClean="0"/>
              <a:t>Multiple Adapter in Unicast Mode – </a:t>
            </a:r>
            <a:r>
              <a:rPr lang="en-GB" sz="1800" smtClean="0"/>
              <a:t>preferred choice where communications between cluster hosts is desirable and where dedicated traffic from outside the cluster subnet to specific cluster hosts is comparatively heavy. </a:t>
            </a:r>
          </a:p>
          <a:p>
            <a:pPr lvl="1" eaLnBrk="1" hangingPunct="1"/>
            <a:r>
              <a:rPr lang="en-GB" sz="1800" b="1" smtClean="0"/>
              <a:t>Multiple Adapters in Multicast Mode – </a:t>
            </a:r>
            <a:r>
              <a:rPr lang="en-GB" sz="1800" smtClean="0"/>
              <a:t>most suitable configuration where node to node communications are desirable and dedicated traffic from outside the cluster subnet is considered heavy.</a:t>
            </a:r>
            <a:endParaRPr lang="en-US" sz="1800" smtClean="0"/>
          </a:p>
        </p:txBody>
      </p:sp>
      <p:sp>
        <p:nvSpPr>
          <p:cNvPr id="101379" name="Title 1"/>
          <p:cNvSpPr>
            <a:spLocks/>
          </p:cNvSpPr>
          <p:nvPr/>
        </p:nvSpPr>
        <p:spPr bwMode="auto">
          <a:xfrm>
            <a:off x="500063" y="0"/>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Network Load Balancing Architecture – Characteristics &amp; Parameters.</a:t>
            </a:r>
            <a:endParaRPr lang="en-US" sz="3200" b="1">
              <a:solidFill>
                <a:schemeClr val="tx2"/>
              </a:solidFill>
              <a:latin typeface="Gill Sans MT" pitchFamily="34" charset="0"/>
              <a:cs typeface="Arial" pitchFamily="34" charset="0"/>
            </a:endParaRPr>
          </a:p>
        </p:txBody>
      </p:sp>
    </p:spTree>
  </p:cSld>
  <p:clrMapOvr>
    <a:masterClrMapping/>
  </p:clrMapOvr>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Content Placeholder 2"/>
          <p:cNvSpPr>
            <a:spLocks noGrp="1"/>
          </p:cNvSpPr>
          <p:nvPr>
            <p:ph sz="quarter" idx="1"/>
          </p:nvPr>
        </p:nvSpPr>
        <p:spPr>
          <a:xfrm>
            <a:off x="428625" y="1071563"/>
            <a:ext cx="8572500" cy="4929187"/>
          </a:xfrm>
        </p:spPr>
        <p:txBody>
          <a:bodyPr/>
          <a:lstStyle/>
          <a:p>
            <a:pPr eaLnBrk="1" hangingPunct="1"/>
            <a:r>
              <a:rPr lang="en-GB" sz="1800" b="1" smtClean="0"/>
              <a:t>NLB addressing – </a:t>
            </a:r>
          </a:p>
          <a:p>
            <a:pPr lvl="1" eaLnBrk="1" hangingPunct="1"/>
            <a:r>
              <a:rPr lang="en-GB" sz="1800" smtClean="0"/>
              <a:t>NLB cluster is assigned a </a:t>
            </a:r>
            <a:r>
              <a:rPr lang="en-GB" sz="1800" b="1" i="1" smtClean="0"/>
              <a:t>Primary IP address</a:t>
            </a:r>
            <a:r>
              <a:rPr lang="en-GB" sz="1800" smtClean="0"/>
              <a:t>; a virtual IP address to which all of the cluster hosts respond.</a:t>
            </a:r>
          </a:p>
          <a:p>
            <a:pPr lvl="1" eaLnBrk="1" hangingPunct="1"/>
            <a:r>
              <a:rPr lang="en-GB" sz="1800" smtClean="0"/>
              <a:t>The Primary IP address must be set identically for all hosts in the cluster.</a:t>
            </a:r>
          </a:p>
          <a:p>
            <a:pPr lvl="1" eaLnBrk="1" hangingPunct="1"/>
            <a:r>
              <a:rPr lang="en-GB" sz="1800" smtClean="0"/>
              <a:t>This virtual IP address is associated with the Internet DNS name you specify for the cluster.</a:t>
            </a:r>
          </a:p>
          <a:p>
            <a:pPr lvl="1" eaLnBrk="1" hangingPunct="1"/>
            <a:r>
              <a:rPr lang="en-GB" sz="1800" smtClean="0"/>
              <a:t>You can also assign each cluster host a </a:t>
            </a:r>
            <a:r>
              <a:rPr lang="en-GB" sz="1800" b="1" i="1" smtClean="0"/>
              <a:t>Dedicated IP address.</a:t>
            </a:r>
          </a:p>
          <a:p>
            <a:pPr lvl="1" eaLnBrk="1" hangingPunct="1"/>
            <a:r>
              <a:rPr lang="en-GB" sz="1800" smtClean="0"/>
              <a:t>This is used for responding to traffic that is meant for that host only.</a:t>
            </a:r>
          </a:p>
          <a:p>
            <a:pPr lvl="1" eaLnBrk="1" hangingPunct="1"/>
            <a:r>
              <a:rPr lang="en-GB" sz="1800" smtClean="0"/>
              <a:t>NLB does not load balance traffic for the dedicated IP addresses; it only load balances traffic not for the dedicated IP addresses.</a:t>
            </a:r>
          </a:p>
          <a:p>
            <a:pPr lvl="1" eaLnBrk="1" hangingPunct="1"/>
            <a:endParaRPr lang="en-US" sz="1800" b="1" i="1" smtClean="0"/>
          </a:p>
        </p:txBody>
      </p:sp>
      <p:sp>
        <p:nvSpPr>
          <p:cNvPr id="102403" name="Title 1"/>
          <p:cNvSpPr>
            <a:spLocks/>
          </p:cNvSpPr>
          <p:nvPr/>
        </p:nvSpPr>
        <p:spPr bwMode="auto">
          <a:xfrm>
            <a:off x="500063" y="0"/>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Network Load Balancing Architecture – Characteristics &amp; Parameters.</a:t>
            </a:r>
            <a:endParaRPr lang="en-US" sz="3200" b="1">
              <a:solidFill>
                <a:schemeClr val="tx2"/>
              </a:solidFill>
              <a:latin typeface="Gill Sans MT" pitchFamily="34" charset="0"/>
              <a:cs typeface="Arial" pitchFamily="34" charset="0"/>
            </a:endParaRPr>
          </a:p>
        </p:txBody>
      </p:sp>
    </p:spTree>
  </p:cSld>
  <p:clrMapOvr>
    <a:masterClrMapping/>
  </p:clrMapOvr>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Content Placeholder 2"/>
          <p:cNvSpPr>
            <a:spLocks noGrp="1"/>
          </p:cNvSpPr>
          <p:nvPr>
            <p:ph sz="quarter" idx="1"/>
          </p:nvPr>
        </p:nvSpPr>
        <p:spPr>
          <a:xfrm>
            <a:off x="1243013" y="5214938"/>
            <a:ext cx="7900987" cy="369887"/>
          </a:xfrm>
        </p:spPr>
        <p:txBody>
          <a:bodyPr/>
          <a:lstStyle/>
          <a:p>
            <a:pPr eaLnBrk="1" hangingPunct="1"/>
            <a:r>
              <a:rPr lang="en-GB" sz="1400" b="1" smtClean="0"/>
              <a:t>Fig: Load Distribution using dedicated adapters.</a:t>
            </a:r>
            <a:endParaRPr lang="en-US" sz="1400" b="1" smtClean="0"/>
          </a:p>
        </p:txBody>
      </p:sp>
      <p:sp>
        <p:nvSpPr>
          <p:cNvPr id="103427" name="Title 1"/>
          <p:cNvSpPr>
            <a:spLocks/>
          </p:cNvSpPr>
          <p:nvPr/>
        </p:nvSpPr>
        <p:spPr bwMode="auto">
          <a:xfrm>
            <a:off x="500063" y="0"/>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Network Load Balancing Architecture – Characteristics &amp; Parameters.</a:t>
            </a:r>
            <a:endParaRPr lang="en-US" sz="3200" b="1">
              <a:solidFill>
                <a:schemeClr val="tx2"/>
              </a:solidFill>
              <a:latin typeface="Gill Sans MT" pitchFamily="34" charset="0"/>
              <a:cs typeface="Arial" pitchFamily="34" charset="0"/>
            </a:endParaRPr>
          </a:p>
        </p:txBody>
      </p:sp>
      <p:pic>
        <p:nvPicPr>
          <p:cNvPr id="103428" name="Picture 4" descr="dedicatedIPs.gif"/>
          <p:cNvPicPr>
            <a:picLocks noChangeAspect="1"/>
          </p:cNvPicPr>
          <p:nvPr/>
        </p:nvPicPr>
        <p:blipFill>
          <a:blip r:embed="rId2"/>
          <a:srcRect/>
          <a:stretch>
            <a:fillRect/>
          </a:stretch>
        </p:blipFill>
        <p:spPr bwMode="auto">
          <a:xfrm>
            <a:off x="785813" y="1357313"/>
            <a:ext cx="7105650" cy="364331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Content Placeholder 2"/>
          <p:cNvSpPr>
            <a:spLocks noGrp="1"/>
          </p:cNvSpPr>
          <p:nvPr>
            <p:ph sz="quarter" idx="1"/>
          </p:nvPr>
        </p:nvSpPr>
        <p:spPr>
          <a:xfrm>
            <a:off x="457200" y="1219200"/>
            <a:ext cx="8229600" cy="4937125"/>
          </a:xfrm>
        </p:spPr>
        <p:txBody>
          <a:bodyPr/>
          <a:lstStyle/>
          <a:p>
            <a:pPr eaLnBrk="1" hangingPunct="1"/>
            <a:r>
              <a:rPr lang="en-GB" sz="2000" b="1" smtClean="0"/>
              <a:t>Cluster Traffic Distribution – </a:t>
            </a:r>
          </a:p>
          <a:p>
            <a:pPr lvl="1" eaLnBrk="1" hangingPunct="1"/>
            <a:r>
              <a:rPr lang="en-GB" sz="2000" b="1" smtClean="0"/>
              <a:t>Unicast mode – </a:t>
            </a:r>
            <a:r>
              <a:rPr lang="en-GB" sz="2000" smtClean="0"/>
              <a:t>cluster driver disables the onboard MAC address for the cluster adapter, cannot use the dedicated IP address for node to node communications because all nodes in the cluster have the same MAC address.</a:t>
            </a:r>
          </a:p>
          <a:p>
            <a:pPr lvl="1" eaLnBrk="1" hangingPunct="1"/>
            <a:r>
              <a:rPr lang="en-GB" sz="2000" b="1" smtClean="0"/>
              <a:t>Multicast mode </a:t>
            </a:r>
            <a:r>
              <a:rPr lang="en-GB" sz="2000" smtClean="0"/>
              <a:t>– supports both the onboard MAC and the cluster MAC, meaning that nodes can contact each other.</a:t>
            </a:r>
          </a:p>
          <a:p>
            <a:pPr lvl="1" eaLnBrk="1" hangingPunct="1"/>
            <a:r>
              <a:rPr lang="en-GB" sz="2000" smtClean="0"/>
              <a:t>Layer 2 Switches expect to see unique MAC addresses on each switch port.  </a:t>
            </a:r>
          </a:p>
          <a:p>
            <a:pPr lvl="1" eaLnBrk="1" hangingPunct="1"/>
            <a:r>
              <a:rPr lang="en-GB" sz="2000" smtClean="0"/>
              <a:t>NLB modifies source MAC address for outgoing packets to include the hosts priority level in the cluster,</a:t>
            </a:r>
          </a:p>
          <a:p>
            <a:pPr lvl="2" eaLnBrk="1" hangingPunct="1"/>
            <a:r>
              <a:rPr lang="en-GB" sz="1700" smtClean="0"/>
              <a:t>E.g. MAC address 00219b4c7203 becomes 00219</a:t>
            </a:r>
            <a:r>
              <a:rPr lang="en-GB" sz="1700" b="1" i="1" smtClean="0">
                <a:solidFill>
                  <a:srgbClr val="FF0000"/>
                </a:solidFill>
              </a:rPr>
              <a:t>P</a:t>
            </a:r>
            <a:r>
              <a:rPr lang="en-GB" sz="1700" smtClean="0"/>
              <a:t>b4c7203 where P is the hosts priority level (1 – 32).</a:t>
            </a:r>
          </a:p>
          <a:p>
            <a:pPr lvl="2" eaLnBrk="1" hangingPunct="1"/>
            <a:r>
              <a:rPr lang="en-GB" sz="1700" smtClean="0"/>
              <a:t>This technique also prevents the switch learning the clusters inbound MAC address, so incoming traffic is delivered to all ports.</a:t>
            </a:r>
          </a:p>
          <a:p>
            <a:pPr lvl="1" eaLnBrk="1" hangingPunct="1"/>
            <a:endParaRPr lang="en-GB" sz="2000" smtClean="0"/>
          </a:p>
          <a:p>
            <a:pPr eaLnBrk="1" hangingPunct="1">
              <a:buFont typeface="Wingdings 3" pitchFamily="18" charset="2"/>
              <a:buNone/>
            </a:pPr>
            <a:endParaRPr lang="en-US" sz="2000" smtClean="0"/>
          </a:p>
        </p:txBody>
      </p:sp>
      <p:sp>
        <p:nvSpPr>
          <p:cNvPr id="104451" name="Title 1"/>
          <p:cNvSpPr>
            <a:spLocks/>
          </p:cNvSpPr>
          <p:nvPr/>
        </p:nvSpPr>
        <p:spPr bwMode="auto">
          <a:xfrm>
            <a:off x="500063" y="0"/>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Network Load Balancing Architecture – Characteristics &amp; Parameters.</a:t>
            </a:r>
            <a:endParaRPr lang="en-US" sz="3200" b="1">
              <a:solidFill>
                <a:schemeClr val="tx2"/>
              </a:solidFill>
              <a:latin typeface="Gill Sans MT" pitchFamily="34" charset="0"/>
              <a:cs typeface="Arial" pitchFamily="34" charset="0"/>
            </a:endParaRPr>
          </a:p>
        </p:txBody>
      </p:sp>
    </p:spTree>
  </p:cSld>
  <p:clrMapOvr>
    <a:masterClrMapping/>
  </p:clrMapOvr>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Content Placeholder 2"/>
          <p:cNvSpPr>
            <a:spLocks noGrp="1"/>
          </p:cNvSpPr>
          <p:nvPr>
            <p:ph sz="quarter" idx="1"/>
          </p:nvPr>
        </p:nvSpPr>
        <p:spPr>
          <a:xfrm>
            <a:off x="457200" y="1219200"/>
            <a:ext cx="8329613" cy="5210175"/>
          </a:xfrm>
        </p:spPr>
        <p:txBody>
          <a:bodyPr/>
          <a:lstStyle/>
          <a:p>
            <a:pPr eaLnBrk="1" hangingPunct="1"/>
            <a:r>
              <a:rPr lang="en-GB" sz="2000" b="1" smtClean="0"/>
              <a:t>Heartbeats and Convergence:</a:t>
            </a:r>
          </a:p>
          <a:p>
            <a:pPr lvl="1" eaLnBrk="1" hangingPunct="1"/>
            <a:r>
              <a:rPr lang="en-GB" sz="1700" smtClean="0"/>
              <a:t>Hosts exchange heartbeats to maintain consistent data about cluster’s membership.</a:t>
            </a:r>
          </a:p>
          <a:p>
            <a:pPr lvl="1" eaLnBrk="1" hangingPunct="1"/>
            <a:r>
              <a:rPr lang="en-GB" sz="1700" smtClean="0"/>
              <a:t>If a host does not respond to a heartbeat within 5 seconds, it is deemed to have failed.</a:t>
            </a:r>
          </a:p>
          <a:p>
            <a:pPr lvl="1" eaLnBrk="1" hangingPunct="1"/>
            <a:r>
              <a:rPr lang="en-GB" sz="1700" smtClean="0"/>
              <a:t>Once this occurs the remaining hosts perform Convergence; which consists of the following steps:</a:t>
            </a:r>
          </a:p>
          <a:p>
            <a:pPr lvl="2" eaLnBrk="1" hangingPunct="1"/>
            <a:r>
              <a:rPr lang="en-GB" sz="1600" smtClean="0"/>
              <a:t>Establish which cluster hosts are still active in the cluster.</a:t>
            </a:r>
          </a:p>
          <a:p>
            <a:pPr lvl="2" eaLnBrk="1" hangingPunct="1"/>
            <a:r>
              <a:rPr lang="en-GB" sz="1600" smtClean="0"/>
              <a:t>Elect the host with the highest priority as the </a:t>
            </a:r>
            <a:r>
              <a:rPr lang="en-GB" sz="1600" b="1" i="1" smtClean="0"/>
              <a:t>Default host.</a:t>
            </a:r>
          </a:p>
          <a:p>
            <a:pPr lvl="2" eaLnBrk="1" hangingPunct="1"/>
            <a:r>
              <a:rPr lang="en-GB" sz="1600" smtClean="0"/>
              <a:t>Ensures that all remaining hosts handle all new client requests.</a:t>
            </a:r>
            <a:endParaRPr lang="en-GB" sz="1700" smtClean="0"/>
          </a:p>
          <a:p>
            <a:pPr lvl="2" eaLnBrk="1" hangingPunct="1">
              <a:buFont typeface="Wingdings 3" pitchFamily="18" charset="2"/>
              <a:buNone/>
            </a:pPr>
            <a:endParaRPr lang="en-US" sz="1600" smtClean="0"/>
          </a:p>
        </p:txBody>
      </p:sp>
      <p:sp>
        <p:nvSpPr>
          <p:cNvPr id="105475" name="Title 1"/>
          <p:cNvSpPr>
            <a:spLocks/>
          </p:cNvSpPr>
          <p:nvPr/>
        </p:nvSpPr>
        <p:spPr bwMode="auto">
          <a:xfrm>
            <a:off x="500063" y="0"/>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Network Load Balancing Architecture – Characteristics &amp; Parameters.</a:t>
            </a:r>
            <a:endParaRPr lang="en-US" sz="3200" b="1">
              <a:solidFill>
                <a:schemeClr val="tx2"/>
              </a:solidFill>
              <a:latin typeface="Gill Sans MT" pitchFamily="34" charset="0"/>
              <a:cs typeface="Arial" pitchFamily="34" charset="0"/>
            </a:endParaRPr>
          </a:p>
        </p:txBody>
      </p:sp>
    </p:spTree>
  </p:cSld>
  <p:clrMapOvr>
    <a:masterClrMapping/>
  </p:clrMapOvr>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Content Placeholder 2"/>
          <p:cNvSpPr>
            <a:spLocks noGrp="1"/>
          </p:cNvSpPr>
          <p:nvPr>
            <p:ph sz="quarter" idx="1"/>
          </p:nvPr>
        </p:nvSpPr>
        <p:spPr>
          <a:xfrm>
            <a:off x="457200" y="1214438"/>
            <a:ext cx="3614738" cy="4941887"/>
          </a:xfrm>
        </p:spPr>
        <p:txBody>
          <a:bodyPr/>
          <a:lstStyle/>
          <a:p>
            <a:pPr lvl="1" eaLnBrk="1" hangingPunct="1"/>
            <a:r>
              <a:rPr lang="en-GB" sz="1700" smtClean="0"/>
              <a:t>Convergence is the process concerned with determining a new load distribution for nodes in the cluster.</a:t>
            </a:r>
          </a:p>
          <a:p>
            <a:pPr lvl="1" eaLnBrk="1" hangingPunct="1"/>
            <a:r>
              <a:rPr lang="en-GB" sz="1700" smtClean="0"/>
              <a:t>Once the original node that was not responding, begins to respond consistently to heartbeats sent from the surviving nodes, cluster state is revised and load distribution is revised to include this node.  </a:t>
            </a:r>
          </a:p>
          <a:p>
            <a:pPr lvl="1" eaLnBrk="1" hangingPunct="1"/>
            <a:r>
              <a:rPr lang="en-GB" sz="1700" smtClean="0"/>
              <a:t>If node does not respond convergence will redistribute workload accordingly.</a:t>
            </a:r>
          </a:p>
          <a:p>
            <a:pPr lvl="1" eaLnBrk="1" hangingPunct="1"/>
            <a:r>
              <a:rPr lang="en-GB" sz="1700" smtClean="0"/>
              <a:t>This is when convergence process stops.  Convergence also occurs when new nodes are added to the cluster.</a:t>
            </a:r>
          </a:p>
          <a:p>
            <a:pPr eaLnBrk="1" hangingPunct="1"/>
            <a:endParaRPr lang="en-US" smtClean="0"/>
          </a:p>
        </p:txBody>
      </p:sp>
      <p:pic>
        <p:nvPicPr>
          <p:cNvPr id="106499" name="Picture 3" descr="convergenceb4.gif"/>
          <p:cNvPicPr>
            <a:picLocks noChangeAspect="1"/>
          </p:cNvPicPr>
          <p:nvPr/>
        </p:nvPicPr>
        <p:blipFill>
          <a:blip r:embed="rId2"/>
          <a:srcRect/>
          <a:stretch>
            <a:fillRect/>
          </a:stretch>
        </p:blipFill>
        <p:spPr bwMode="auto">
          <a:xfrm>
            <a:off x="4572000" y="1500188"/>
            <a:ext cx="3500438" cy="2127250"/>
          </a:xfrm>
          <a:prstGeom prst="rect">
            <a:avLst/>
          </a:prstGeom>
          <a:noFill/>
          <a:ln w="9525">
            <a:noFill/>
            <a:miter lim="800000"/>
            <a:headEnd/>
            <a:tailEnd/>
          </a:ln>
        </p:spPr>
      </p:pic>
      <p:sp>
        <p:nvSpPr>
          <p:cNvPr id="106500" name="Rectangle 4"/>
          <p:cNvSpPr>
            <a:spLocks noChangeArrowheads="1"/>
          </p:cNvSpPr>
          <p:nvPr/>
        </p:nvSpPr>
        <p:spPr bwMode="auto">
          <a:xfrm>
            <a:off x="4572000" y="1143000"/>
            <a:ext cx="4357688" cy="307975"/>
          </a:xfrm>
          <a:prstGeom prst="rect">
            <a:avLst/>
          </a:prstGeom>
          <a:noFill/>
          <a:ln w="9525">
            <a:noFill/>
            <a:miter lim="800000"/>
            <a:headEnd/>
            <a:tailEnd/>
          </a:ln>
        </p:spPr>
        <p:txBody>
          <a:bodyPr>
            <a:spAutoFit/>
          </a:bodyPr>
          <a:lstStyle/>
          <a:p>
            <a:pPr lvl="1"/>
            <a:r>
              <a:rPr lang="en-GB" sz="1400" b="1"/>
              <a:t>Fig:  Cluster before convergence</a:t>
            </a:r>
          </a:p>
        </p:txBody>
      </p:sp>
      <p:sp>
        <p:nvSpPr>
          <p:cNvPr id="106501" name="Title 1"/>
          <p:cNvSpPr>
            <a:spLocks/>
          </p:cNvSpPr>
          <p:nvPr/>
        </p:nvSpPr>
        <p:spPr bwMode="auto">
          <a:xfrm>
            <a:off x="500063" y="0"/>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Network Load Balancing Architecture – Characteristics &amp; Parameters.</a:t>
            </a:r>
            <a:endParaRPr lang="en-US" sz="3200" b="1">
              <a:solidFill>
                <a:schemeClr val="tx2"/>
              </a:solidFill>
              <a:latin typeface="Gill Sans MT" pitchFamily="34" charset="0"/>
              <a:cs typeface="Arial" pitchFamily="34" charset="0"/>
            </a:endParaRPr>
          </a:p>
        </p:txBody>
      </p:sp>
      <p:pic>
        <p:nvPicPr>
          <p:cNvPr id="106502" name="Picture 6" descr="convergenceafter.gif"/>
          <p:cNvPicPr>
            <a:picLocks noChangeAspect="1"/>
          </p:cNvPicPr>
          <p:nvPr/>
        </p:nvPicPr>
        <p:blipFill>
          <a:blip r:embed="rId3"/>
          <a:srcRect/>
          <a:stretch>
            <a:fillRect/>
          </a:stretch>
        </p:blipFill>
        <p:spPr bwMode="auto">
          <a:xfrm>
            <a:off x="4500563" y="4071938"/>
            <a:ext cx="3714750" cy="2244725"/>
          </a:xfrm>
          <a:prstGeom prst="rect">
            <a:avLst/>
          </a:prstGeom>
          <a:noFill/>
          <a:ln w="9525">
            <a:noFill/>
            <a:miter lim="800000"/>
            <a:headEnd/>
            <a:tailEnd/>
          </a:ln>
        </p:spPr>
      </p:pic>
      <p:sp>
        <p:nvSpPr>
          <p:cNvPr id="106503" name="Rectangle 7"/>
          <p:cNvSpPr>
            <a:spLocks noChangeArrowheads="1"/>
          </p:cNvSpPr>
          <p:nvPr/>
        </p:nvSpPr>
        <p:spPr bwMode="auto">
          <a:xfrm>
            <a:off x="4572000" y="3714750"/>
            <a:ext cx="4357688" cy="307975"/>
          </a:xfrm>
          <a:prstGeom prst="rect">
            <a:avLst/>
          </a:prstGeom>
          <a:noFill/>
          <a:ln w="9525">
            <a:noFill/>
            <a:miter lim="800000"/>
            <a:headEnd/>
            <a:tailEnd/>
          </a:ln>
        </p:spPr>
        <p:txBody>
          <a:bodyPr>
            <a:spAutoFit/>
          </a:bodyPr>
          <a:lstStyle/>
          <a:p>
            <a:pPr lvl="1"/>
            <a:r>
              <a:rPr lang="en-GB" sz="1400" b="1"/>
              <a:t>Fig:  Cluster after convergence</a:t>
            </a:r>
          </a:p>
        </p:txBody>
      </p:sp>
    </p:spTree>
  </p:cSld>
  <p:clrMapOvr>
    <a:masterClrMapping/>
  </p:clrMapOvr>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Title 1"/>
          <p:cNvSpPr>
            <a:spLocks/>
          </p:cNvSpPr>
          <p:nvPr/>
        </p:nvSpPr>
        <p:spPr bwMode="auto">
          <a:xfrm>
            <a:off x="500063" y="0"/>
            <a:ext cx="8229600" cy="990600"/>
          </a:xfrm>
          <a:prstGeom prst="rect">
            <a:avLst/>
          </a:prstGeom>
          <a:noFill/>
          <a:ln w="9525">
            <a:noFill/>
            <a:miter lim="800000"/>
            <a:headEnd/>
            <a:tailEnd/>
          </a:ln>
        </p:spPr>
        <p:txBody>
          <a:bodyPr anchor="b"/>
          <a:lstStyle/>
          <a:p>
            <a:pPr algn="ctr"/>
            <a:r>
              <a:rPr lang="en-GB" sz="3200" b="1">
                <a:solidFill>
                  <a:schemeClr val="tx2"/>
                </a:solidFill>
                <a:latin typeface="Gill Sans MT" pitchFamily="34" charset="0"/>
                <a:cs typeface="Arial" pitchFamily="34" charset="0"/>
              </a:rPr>
              <a:t>Setting up a Server Cluster.</a:t>
            </a:r>
            <a:endParaRPr lang="en-US" sz="3200" b="1">
              <a:solidFill>
                <a:schemeClr val="tx2"/>
              </a:solidFill>
              <a:latin typeface="Gill Sans MT" pitchFamily="34" charset="0"/>
              <a:cs typeface="Arial" pitchFamily="34" charset="0"/>
            </a:endParaRPr>
          </a:p>
        </p:txBody>
      </p:sp>
      <p:sp>
        <p:nvSpPr>
          <p:cNvPr id="107523" name="TextBox 40"/>
          <p:cNvSpPr txBox="1">
            <a:spLocks noChangeArrowheads="1"/>
          </p:cNvSpPr>
          <p:nvPr/>
        </p:nvSpPr>
        <p:spPr bwMode="auto">
          <a:xfrm>
            <a:off x="357188" y="4643438"/>
            <a:ext cx="1539875" cy="523875"/>
          </a:xfrm>
          <a:prstGeom prst="rect">
            <a:avLst/>
          </a:prstGeom>
          <a:noFill/>
          <a:ln w="9525">
            <a:noFill/>
            <a:miter lim="800000"/>
            <a:headEnd/>
            <a:tailEnd/>
          </a:ln>
        </p:spPr>
        <p:txBody>
          <a:bodyPr>
            <a:spAutoFit/>
          </a:bodyPr>
          <a:lstStyle/>
          <a:p>
            <a:r>
              <a:rPr lang="en-GB" sz="1400" b="1" i="1"/>
              <a:t>Public Network Adapter </a:t>
            </a:r>
            <a:endParaRPr lang="en-US" sz="1400" b="1" i="1"/>
          </a:p>
        </p:txBody>
      </p:sp>
      <p:pic>
        <p:nvPicPr>
          <p:cNvPr id="107524" name="Picture 2"/>
          <p:cNvPicPr>
            <a:picLocks noChangeAspect="1" noChangeArrowheads="1"/>
          </p:cNvPicPr>
          <p:nvPr/>
        </p:nvPicPr>
        <p:blipFill>
          <a:blip r:embed="rId2"/>
          <a:srcRect/>
          <a:stretch>
            <a:fillRect/>
          </a:stretch>
        </p:blipFill>
        <p:spPr bwMode="auto">
          <a:xfrm>
            <a:off x="1143000" y="2714625"/>
            <a:ext cx="4857750" cy="1939925"/>
          </a:xfrm>
          <a:prstGeom prst="rect">
            <a:avLst/>
          </a:prstGeom>
          <a:noFill/>
          <a:ln w="9525">
            <a:noFill/>
            <a:miter lim="800000"/>
            <a:headEnd/>
            <a:tailEnd/>
          </a:ln>
        </p:spPr>
      </p:pic>
      <p:cxnSp>
        <p:nvCxnSpPr>
          <p:cNvPr id="15" name="Straight Connector 14"/>
          <p:cNvCxnSpPr/>
          <p:nvPr/>
        </p:nvCxnSpPr>
        <p:spPr>
          <a:xfrm rot="5400000">
            <a:off x="2035176" y="2749550"/>
            <a:ext cx="214312" cy="1587"/>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2143125" y="2643188"/>
            <a:ext cx="3000375" cy="1587"/>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rot="5400000">
            <a:off x="5037138" y="2749550"/>
            <a:ext cx="214312" cy="1588"/>
          </a:xfrm>
          <a:prstGeom prst="line">
            <a:avLst/>
          </a:prstGeom>
        </p:spPr>
        <p:style>
          <a:lnRef idx="1">
            <a:schemeClr val="accent1"/>
          </a:lnRef>
          <a:fillRef idx="0">
            <a:schemeClr val="accent1"/>
          </a:fillRef>
          <a:effectRef idx="0">
            <a:schemeClr val="accent1"/>
          </a:effectRef>
          <a:fontRef idx="minor">
            <a:schemeClr val="tx1"/>
          </a:fontRef>
        </p:style>
      </p:cxnSp>
      <p:sp>
        <p:nvSpPr>
          <p:cNvPr id="107528" name="TextBox 22"/>
          <p:cNvSpPr txBox="1">
            <a:spLocks noChangeArrowheads="1"/>
          </p:cNvSpPr>
          <p:nvPr/>
        </p:nvSpPr>
        <p:spPr bwMode="auto">
          <a:xfrm>
            <a:off x="1571625" y="2357438"/>
            <a:ext cx="1539875" cy="307975"/>
          </a:xfrm>
          <a:prstGeom prst="rect">
            <a:avLst/>
          </a:prstGeom>
          <a:noFill/>
          <a:ln w="9525">
            <a:noFill/>
            <a:miter lim="800000"/>
            <a:headEnd/>
            <a:tailEnd/>
          </a:ln>
        </p:spPr>
        <p:txBody>
          <a:bodyPr>
            <a:spAutoFit/>
          </a:bodyPr>
          <a:lstStyle/>
          <a:p>
            <a:r>
              <a:rPr lang="en-GB" sz="1400" b="1" i="1"/>
              <a:t>Cluster Adapter </a:t>
            </a:r>
            <a:endParaRPr lang="en-US" sz="1400" b="1" i="1"/>
          </a:p>
        </p:txBody>
      </p:sp>
      <p:sp>
        <p:nvSpPr>
          <p:cNvPr id="107529" name="TextBox 23"/>
          <p:cNvSpPr txBox="1">
            <a:spLocks noChangeArrowheads="1"/>
          </p:cNvSpPr>
          <p:nvPr/>
        </p:nvSpPr>
        <p:spPr bwMode="auto">
          <a:xfrm>
            <a:off x="4286250" y="2357438"/>
            <a:ext cx="1539875" cy="307975"/>
          </a:xfrm>
          <a:prstGeom prst="rect">
            <a:avLst/>
          </a:prstGeom>
          <a:noFill/>
          <a:ln w="9525">
            <a:noFill/>
            <a:miter lim="800000"/>
            <a:headEnd/>
            <a:tailEnd/>
          </a:ln>
        </p:spPr>
        <p:txBody>
          <a:bodyPr>
            <a:spAutoFit/>
          </a:bodyPr>
          <a:lstStyle/>
          <a:p>
            <a:r>
              <a:rPr lang="en-GB" sz="1400" b="1" i="1"/>
              <a:t>Cluster Adapter </a:t>
            </a:r>
            <a:endParaRPr lang="en-US" sz="1400" b="1" i="1"/>
          </a:p>
        </p:txBody>
      </p:sp>
      <p:sp>
        <p:nvSpPr>
          <p:cNvPr id="107530" name="TextBox 24"/>
          <p:cNvSpPr txBox="1">
            <a:spLocks noChangeArrowheads="1"/>
          </p:cNvSpPr>
          <p:nvPr/>
        </p:nvSpPr>
        <p:spPr bwMode="auto">
          <a:xfrm>
            <a:off x="2714625" y="2714625"/>
            <a:ext cx="1714500" cy="738188"/>
          </a:xfrm>
          <a:prstGeom prst="rect">
            <a:avLst/>
          </a:prstGeom>
          <a:noFill/>
          <a:ln w="9525">
            <a:noFill/>
            <a:miter lim="800000"/>
            <a:headEnd/>
            <a:tailEnd/>
          </a:ln>
        </p:spPr>
        <p:txBody>
          <a:bodyPr>
            <a:spAutoFit/>
          </a:bodyPr>
          <a:lstStyle/>
          <a:p>
            <a:r>
              <a:rPr lang="en-GB" sz="1400" b="1" i="1">
                <a:solidFill>
                  <a:srgbClr val="FF0000"/>
                </a:solidFill>
              </a:rPr>
              <a:t>Private Network </a:t>
            </a:r>
          </a:p>
          <a:p>
            <a:r>
              <a:rPr lang="en-GB" sz="1400" b="1" i="1">
                <a:solidFill>
                  <a:srgbClr val="FF0000"/>
                </a:solidFill>
              </a:rPr>
              <a:t>(Node to Node Communications)</a:t>
            </a:r>
            <a:endParaRPr lang="en-US" sz="1400" b="1" i="1">
              <a:solidFill>
                <a:srgbClr val="FF0000"/>
              </a:solidFill>
            </a:endParaRPr>
          </a:p>
        </p:txBody>
      </p:sp>
      <p:cxnSp>
        <p:nvCxnSpPr>
          <p:cNvPr id="26" name="Straight Connector 25"/>
          <p:cNvCxnSpPr/>
          <p:nvPr/>
        </p:nvCxnSpPr>
        <p:spPr>
          <a:xfrm>
            <a:off x="500063" y="5357813"/>
            <a:ext cx="7429500" cy="1587"/>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rot="5400000">
            <a:off x="1392238" y="4965700"/>
            <a:ext cx="785812"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rot="5400000">
            <a:off x="4750594" y="4964906"/>
            <a:ext cx="787400" cy="1588"/>
          </a:xfrm>
          <a:prstGeom prst="line">
            <a:avLst/>
          </a:prstGeom>
        </p:spPr>
        <p:style>
          <a:lnRef idx="1">
            <a:schemeClr val="accent1"/>
          </a:lnRef>
          <a:fillRef idx="0">
            <a:schemeClr val="accent1"/>
          </a:fillRef>
          <a:effectRef idx="0">
            <a:schemeClr val="accent1"/>
          </a:effectRef>
          <a:fontRef idx="minor">
            <a:schemeClr val="tx1"/>
          </a:fontRef>
        </p:style>
      </p:cxnSp>
      <p:sp>
        <p:nvSpPr>
          <p:cNvPr id="107534" name="TextBox 41"/>
          <p:cNvSpPr txBox="1">
            <a:spLocks noChangeArrowheads="1"/>
          </p:cNvSpPr>
          <p:nvPr/>
        </p:nvSpPr>
        <p:spPr bwMode="auto">
          <a:xfrm>
            <a:off x="5286375" y="4643438"/>
            <a:ext cx="1539875" cy="523875"/>
          </a:xfrm>
          <a:prstGeom prst="rect">
            <a:avLst/>
          </a:prstGeom>
          <a:noFill/>
          <a:ln w="9525">
            <a:noFill/>
            <a:miter lim="800000"/>
            <a:headEnd/>
            <a:tailEnd/>
          </a:ln>
        </p:spPr>
        <p:txBody>
          <a:bodyPr>
            <a:spAutoFit/>
          </a:bodyPr>
          <a:lstStyle/>
          <a:p>
            <a:r>
              <a:rPr lang="en-GB" sz="1400" b="1" i="1"/>
              <a:t>Public Network Adapter </a:t>
            </a:r>
            <a:endParaRPr lang="en-US" sz="1400" b="1" i="1"/>
          </a:p>
        </p:txBody>
      </p:sp>
      <p:sp>
        <p:nvSpPr>
          <p:cNvPr id="107535" name="TextBox 42"/>
          <p:cNvSpPr txBox="1">
            <a:spLocks noChangeArrowheads="1"/>
          </p:cNvSpPr>
          <p:nvPr/>
        </p:nvSpPr>
        <p:spPr bwMode="auto">
          <a:xfrm>
            <a:off x="2928938" y="5500688"/>
            <a:ext cx="1714500" cy="738187"/>
          </a:xfrm>
          <a:prstGeom prst="rect">
            <a:avLst/>
          </a:prstGeom>
          <a:noFill/>
          <a:ln w="9525">
            <a:noFill/>
            <a:miter lim="800000"/>
            <a:headEnd/>
            <a:tailEnd/>
          </a:ln>
        </p:spPr>
        <p:txBody>
          <a:bodyPr>
            <a:spAutoFit/>
          </a:bodyPr>
          <a:lstStyle/>
          <a:p>
            <a:r>
              <a:rPr lang="en-GB" sz="1400" b="1" i="1">
                <a:solidFill>
                  <a:srgbClr val="FF0000"/>
                </a:solidFill>
              </a:rPr>
              <a:t>Public Network </a:t>
            </a:r>
          </a:p>
          <a:p>
            <a:r>
              <a:rPr lang="en-GB" sz="1400" b="1" i="1">
                <a:solidFill>
                  <a:srgbClr val="FF0000"/>
                </a:solidFill>
              </a:rPr>
              <a:t>(Client to Cluster Communications)</a:t>
            </a:r>
            <a:endParaRPr lang="en-US" sz="1400" b="1" i="1">
              <a:solidFill>
                <a:srgbClr val="FF0000"/>
              </a:solidFill>
            </a:endParaRPr>
          </a:p>
        </p:txBody>
      </p:sp>
      <p:sp>
        <p:nvSpPr>
          <p:cNvPr id="107536" name="TextBox 44"/>
          <p:cNvSpPr txBox="1">
            <a:spLocks noChangeArrowheads="1"/>
          </p:cNvSpPr>
          <p:nvPr/>
        </p:nvSpPr>
        <p:spPr bwMode="auto">
          <a:xfrm>
            <a:off x="5929313" y="4143375"/>
            <a:ext cx="2286000" cy="461963"/>
          </a:xfrm>
          <a:prstGeom prst="rect">
            <a:avLst/>
          </a:prstGeom>
          <a:noFill/>
          <a:ln w="9525">
            <a:noFill/>
            <a:miter lim="800000"/>
            <a:headEnd/>
            <a:tailEnd/>
          </a:ln>
        </p:spPr>
        <p:txBody>
          <a:bodyPr>
            <a:spAutoFit/>
          </a:bodyPr>
          <a:lstStyle/>
          <a:p>
            <a:r>
              <a:rPr lang="en-GB" sz="1200" b="1" i="1">
                <a:solidFill>
                  <a:srgbClr val="0070C0"/>
                </a:solidFill>
              </a:rPr>
              <a:t>Local Node Copy of Cluster Database (Node dependant)</a:t>
            </a:r>
            <a:endParaRPr lang="en-US" sz="1200" b="1" i="1">
              <a:solidFill>
                <a:srgbClr val="0070C0"/>
              </a:solidFill>
            </a:endParaRPr>
          </a:p>
        </p:txBody>
      </p:sp>
      <p:sp>
        <p:nvSpPr>
          <p:cNvPr id="107537" name="TextBox 45"/>
          <p:cNvSpPr txBox="1">
            <a:spLocks noChangeArrowheads="1"/>
          </p:cNvSpPr>
          <p:nvPr/>
        </p:nvSpPr>
        <p:spPr bwMode="auto">
          <a:xfrm>
            <a:off x="2357438" y="4214813"/>
            <a:ext cx="2286000" cy="461962"/>
          </a:xfrm>
          <a:prstGeom prst="rect">
            <a:avLst/>
          </a:prstGeom>
          <a:noFill/>
          <a:ln w="9525">
            <a:noFill/>
            <a:miter lim="800000"/>
            <a:headEnd/>
            <a:tailEnd/>
          </a:ln>
        </p:spPr>
        <p:txBody>
          <a:bodyPr>
            <a:spAutoFit/>
          </a:bodyPr>
          <a:lstStyle/>
          <a:p>
            <a:r>
              <a:rPr lang="en-GB" sz="1200" b="1" i="1">
                <a:solidFill>
                  <a:srgbClr val="0070C0"/>
                </a:solidFill>
              </a:rPr>
              <a:t>Local Node Copy of Cluster Database (Node dependant)</a:t>
            </a:r>
            <a:endParaRPr lang="en-US" sz="1200" b="1" i="1">
              <a:solidFill>
                <a:srgbClr val="0070C0"/>
              </a:solidFill>
            </a:endParaRPr>
          </a:p>
        </p:txBody>
      </p:sp>
      <p:cxnSp>
        <p:nvCxnSpPr>
          <p:cNvPr id="48" name="Straight Connector 47"/>
          <p:cNvCxnSpPr/>
          <p:nvPr/>
        </p:nvCxnSpPr>
        <p:spPr>
          <a:xfrm rot="5400000" flipH="1" flipV="1">
            <a:off x="1035050" y="2678113"/>
            <a:ext cx="785813" cy="1587"/>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a:xfrm rot="5400000" flipH="1" flipV="1">
            <a:off x="5644356" y="2642394"/>
            <a:ext cx="714375" cy="1588"/>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56" name="Flowchart: Magnetic Disk 55"/>
          <p:cNvSpPr/>
          <p:nvPr/>
        </p:nvSpPr>
        <p:spPr>
          <a:xfrm>
            <a:off x="2786063" y="1285875"/>
            <a:ext cx="500062" cy="714375"/>
          </a:xfrm>
          <a:prstGeom prst="flowChartMagneticDisk">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p>
        </p:txBody>
      </p:sp>
      <p:sp>
        <p:nvSpPr>
          <p:cNvPr id="57" name="Flowchart: Magnetic Disk 56"/>
          <p:cNvSpPr/>
          <p:nvPr/>
        </p:nvSpPr>
        <p:spPr>
          <a:xfrm>
            <a:off x="3929063" y="1285875"/>
            <a:ext cx="500062" cy="714375"/>
          </a:xfrm>
          <a:prstGeom prst="flowChartMagneticDisk">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p>
        </p:txBody>
      </p:sp>
      <p:cxnSp>
        <p:nvCxnSpPr>
          <p:cNvPr id="59" name="Straight Connector 58"/>
          <p:cNvCxnSpPr/>
          <p:nvPr/>
        </p:nvCxnSpPr>
        <p:spPr>
          <a:xfrm>
            <a:off x="1428750" y="2286000"/>
            <a:ext cx="4572000" cy="1588"/>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rot="5400000" flipH="1" flipV="1">
            <a:off x="2857500" y="2143125"/>
            <a:ext cx="28575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0" name="Straight Connector 69"/>
          <p:cNvCxnSpPr/>
          <p:nvPr/>
        </p:nvCxnSpPr>
        <p:spPr>
          <a:xfrm rot="5400000" flipH="1" flipV="1">
            <a:off x="4001293" y="2142332"/>
            <a:ext cx="284163" cy="0"/>
          </a:xfrm>
          <a:prstGeom prst="line">
            <a:avLst/>
          </a:prstGeom>
        </p:spPr>
        <p:style>
          <a:lnRef idx="1">
            <a:schemeClr val="accent1"/>
          </a:lnRef>
          <a:fillRef idx="0">
            <a:schemeClr val="accent1"/>
          </a:fillRef>
          <a:effectRef idx="0">
            <a:schemeClr val="accent1"/>
          </a:effectRef>
          <a:fontRef idx="minor">
            <a:schemeClr val="tx1"/>
          </a:fontRef>
        </p:style>
      </p:cxnSp>
      <p:sp>
        <p:nvSpPr>
          <p:cNvPr id="107545" name="TextBox 70"/>
          <p:cNvSpPr txBox="1">
            <a:spLocks noChangeArrowheads="1"/>
          </p:cNvSpPr>
          <p:nvPr/>
        </p:nvSpPr>
        <p:spPr bwMode="auto">
          <a:xfrm>
            <a:off x="4714875" y="1285875"/>
            <a:ext cx="3500438" cy="738188"/>
          </a:xfrm>
          <a:prstGeom prst="rect">
            <a:avLst/>
          </a:prstGeom>
          <a:noFill/>
          <a:ln w="9525">
            <a:noFill/>
            <a:miter lim="800000"/>
            <a:headEnd/>
            <a:tailEnd/>
          </a:ln>
        </p:spPr>
        <p:txBody>
          <a:bodyPr>
            <a:spAutoFit/>
          </a:bodyPr>
          <a:lstStyle/>
          <a:p>
            <a:r>
              <a:rPr lang="en-GB" sz="1400" i="1">
                <a:solidFill>
                  <a:schemeClr val="tx2"/>
                </a:solidFill>
              </a:rPr>
              <a:t>Array for Quorum Data (RAID 1).  </a:t>
            </a:r>
          </a:p>
          <a:p>
            <a:r>
              <a:rPr lang="en-GB" sz="1400" b="1" i="1">
                <a:solidFill>
                  <a:schemeClr val="tx2"/>
                </a:solidFill>
              </a:rPr>
              <a:t>Note: Quorum device on a dedicated separate disk.</a:t>
            </a:r>
            <a:endParaRPr lang="en-US" sz="1400" b="1" i="1">
              <a:solidFill>
                <a:schemeClr val="tx2"/>
              </a:solidFill>
            </a:endParaRPr>
          </a:p>
        </p:txBody>
      </p:sp>
      <p:sp>
        <p:nvSpPr>
          <p:cNvPr id="107546" name="TextBox 71"/>
          <p:cNvSpPr txBox="1">
            <a:spLocks noChangeArrowheads="1"/>
          </p:cNvSpPr>
          <p:nvPr/>
        </p:nvSpPr>
        <p:spPr bwMode="auto">
          <a:xfrm>
            <a:off x="785813" y="1285875"/>
            <a:ext cx="1857375" cy="738188"/>
          </a:xfrm>
          <a:prstGeom prst="rect">
            <a:avLst/>
          </a:prstGeom>
          <a:noFill/>
          <a:ln w="9525">
            <a:noFill/>
            <a:miter lim="800000"/>
            <a:headEnd/>
            <a:tailEnd/>
          </a:ln>
        </p:spPr>
        <p:txBody>
          <a:bodyPr>
            <a:spAutoFit/>
          </a:bodyPr>
          <a:lstStyle/>
          <a:p>
            <a:r>
              <a:rPr lang="en-GB" sz="1400" i="1">
                <a:solidFill>
                  <a:schemeClr val="tx2"/>
                </a:solidFill>
              </a:rPr>
              <a:t>Array for Applications and Data (RAID 5)</a:t>
            </a:r>
            <a:endParaRPr lang="en-US" sz="1400" i="1">
              <a:solidFill>
                <a:schemeClr val="tx2"/>
              </a:solidFill>
            </a:endParaRPr>
          </a:p>
        </p:txBody>
      </p:sp>
      <p:cxnSp>
        <p:nvCxnSpPr>
          <p:cNvPr id="74" name="Straight Connector 73"/>
          <p:cNvCxnSpPr/>
          <p:nvPr/>
        </p:nvCxnSpPr>
        <p:spPr>
          <a:xfrm rot="10800000" flipH="1">
            <a:off x="2786063" y="1571625"/>
            <a:ext cx="500062"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75" name="Straight Connector 74"/>
          <p:cNvCxnSpPr/>
          <p:nvPr/>
        </p:nvCxnSpPr>
        <p:spPr>
          <a:xfrm rot="10800000" flipH="1">
            <a:off x="2786063" y="1643063"/>
            <a:ext cx="500062" cy="1587"/>
          </a:xfrm>
          <a:prstGeom prst="line">
            <a:avLst/>
          </a:prstGeom>
        </p:spPr>
        <p:style>
          <a:lnRef idx="1">
            <a:schemeClr val="accent1"/>
          </a:lnRef>
          <a:fillRef idx="0">
            <a:schemeClr val="accent1"/>
          </a:fillRef>
          <a:effectRef idx="0">
            <a:schemeClr val="accent1"/>
          </a:effectRef>
          <a:fontRef idx="minor">
            <a:schemeClr val="tx1"/>
          </a:fontRef>
        </p:style>
      </p:cxnSp>
      <p:cxnSp>
        <p:nvCxnSpPr>
          <p:cNvPr id="76" name="Straight Connector 75"/>
          <p:cNvCxnSpPr/>
          <p:nvPr/>
        </p:nvCxnSpPr>
        <p:spPr>
          <a:xfrm rot="10800000" flipH="1">
            <a:off x="2786063" y="1714500"/>
            <a:ext cx="500062"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81" name="Straight Connector 80"/>
          <p:cNvCxnSpPr/>
          <p:nvPr/>
        </p:nvCxnSpPr>
        <p:spPr>
          <a:xfrm rot="10800000" flipH="1">
            <a:off x="3929063" y="1714500"/>
            <a:ext cx="500062"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82" name="Straight Connector 81"/>
          <p:cNvCxnSpPr/>
          <p:nvPr/>
        </p:nvCxnSpPr>
        <p:spPr>
          <a:xfrm rot="10800000" flipH="1">
            <a:off x="3929063" y="1857375"/>
            <a:ext cx="500062"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83" name="Straight Connector 82"/>
          <p:cNvCxnSpPr/>
          <p:nvPr/>
        </p:nvCxnSpPr>
        <p:spPr>
          <a:xfrm rot="10800000" flipH="1">
            <a:off x="3929063" y="1571625"/>
            <a:ext cx="500062"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84" name="Straight Connector 83"/>
          <p:cNvCxnSpPr/>
          <p:nvPr/>
        </p:nvCxnSpPr>
        <p:spPr>
          <a:xfrm rot="10800000" flipH="1">
            <a:off x="2786063" y="1785938"/>
            <a:ext cx="500062" cy="1587"/>
          </a:xfrm>
          <a:prstGeom prst="line">
            <a:avLst/>
          </a:prstGeom>
        </p:spPr>
        <p:style>
          <a:lnRef idx="1">
            <a:schemeClr val="accent1"/>
          </a:lnRef>
          <a:fillRef idx="0">
            <a:schemeClr val="accent1"/>
          </a:fillRef>
          <a:effectRef idx="0">
            <a:schemeClr val="accent1"/>
          </a:effectRef>
          <a:fontRef idx="minor">
            <a:schemeClr val="tx1"/>
          </a:fontRef>
        </p:style>
      </p:cxnSp>
      <p:cxnSp>
        <p:nvCxnSpPr>
          <p:cNvPr id="85" name="Straight Connector 84"/>
          <p:cNvCxnSpPr/>
          <p:nvPr/>
        </p:nvCxnSpPr>
        <p:spPr>
          <a:xfrm rot="10800000" flipH="1">
            <a:off x="2786063" y="1857375"/>
            <a:ext cx="500062"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86" name="Straight Connector 85"/>
          <p:cNvCxnSpPr/>
          <p:nvPr/>
        </p:nvCxnSpPr>
        <p:spPr>
          <a:xfrm flipV="1">
            <a:off x="2786063" y="1928813"/>
            <a:ext cx="428625" cy="1587"/>
          </a:xfrm>
          <a:prstGeom prst="line">
            <a:avLst/>
          </a:prstGeom>
        </p:spPr>
        <p:style>
          <a:lnRef idx="1">
            <a:schemeClr val="accent1"/>
          </a:lnRef>
          <a:fillRef idx="0">
            <a:schemeClr val="accent1"/>
          </a:fillRef>
          <a:effectRef idx="0">
            <a:schemeClr val="accent1"/>
          </a:effectRef>
          <a:fontRef idx="minor">
            <a:schemeClr val="tx1"/>
          </a:fontRef>
        </p:style>
      </p:cxnSp>
      <p:sp>
        <p:nvSpPr>
          <p:cNvPr id="107556" name="TextBox 89"/>
          <p:cNvSpPr txBox="1">
            <a:spLocks noChangeArrowheads="1"/>
          </p:cNvSpPr>
          <p:nvPr/>
        </p:nvSpPr>
        <p:spPr bwMode="auto">
          <a:xfrm>
            <a:off x="6000750" y="2214563"/>
            <a:ext cx="3000375" cy="1600200"/>
          </a:xfrm>
          <a:prstGeom prst="rect">
            <a:avLst/>
          </a:prstGeom>
          <a:noFill/>
          <a:ln w="9525">
            <a:noFill/>
            <a:miter lim="800000"/>
            <a:headEnd/>
            <a:tailEnd/>
          </a:ln>
        </p:spPr>
        <p:txBody>
          <a:bodyPr>
            <a:spAutoFit/>
          </a:bodyPr>
          <a:lstStyle/>
          <a:p>
            <a:r>
              <a:rPr lang="en-GB" sz="1400" i="1">
                <a:solidFill>
                  <a:schemeClr val="tx2"/>
                </a:solidFill>
              </a:rPr>
              <a:t>Connection to common external storage media </a:t>
            </a:r>
          </a:p>
          <a:p>
            <a:r>
              <a:rPr lang="en-GB" sz="1400" b="1" i="1">
                <a:solidFill>
                  <a:schemeClr val="tx2"/>
                </a:solidFill>
              </a:rPr>
              <a:t>Note:  Supports several connection media (e.g. SCSI)</a:t>
            </a:r>
          </a:p>
          <a:p>
            <a:r>
              <a:rPr lang="en-GB" sz="1400" b="1" i="1">
                <a:solidFill>
                  <a:schemeClr val="tx2"/>
                </a:solidFill>
              </a:rPr>
              <a:t>Disks should have  SCSI  (PCI) or SCSI over Fibre connection interfaces.</a:t>
            </a:r>
            <a:endParaRPr lang="en-US" sz="1400" b="1" i="1">
              <a:solidFill>
                <a:schemeClr val="tx2"/>
              </a:solidFill>
            </a:endParaRPr>
          </a:p>
        </p:txBody>
      </p:sp>
      <p:sp>
        <p:nvSpPr>
          <p:cNvPr id="107557" name="TextBox 90"/>
          <p:cNvSpPr txBox="1">
            <a:spLocks noChangeArrowheads="1"/>
          </p:cNvSpPr>
          <p:nvPr/>
        </p:nvSpPr>
        <p:spPr bwMode="auto">
          <a:xfrm>
            <a:off x="0" y="2214563"/>
            <a:ext cx="1397000" cy="738187"/>
          </a:xfrm>
          <a:prstGeom prst="rect">
            <a:avLst/>
          </a:prstGeom>
          <a:noFill/>
          <a:ln w="9525">
            <a:noFill/>
            <a:miter lim="800000"/>
            <a:headEnd/>
            <a:tailEnd/>
          </a:ln>
        </p:spPr>
        <p:txBody>
          <a:bodyPr>
            <a:spAutoFit/>
          </a:bodyPr>
          <a:lstStyle/>
          <a:p>
            <a:r>
              <a:rPr lang="en-GB" sz="1400" i="1">
                <a:solidFill>
                  <a:schemeClr val="tx2"/>
                </a:solidFill>
              </a:rPr>
              <a:t>Connection to external storage media</a:t>
            </a:r>
            <a:endParaRPr lang="en-US" sz="1400" i="1">
              <a:solidFill>
                <a:schemeClr val="tx2"/>
              </a:solidFill>
            </a:endParaRP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themeOverride>
</file>

<file path=ppt/theme/themeOverride2.xml><?xml version="1.0" encoding="utf-8"?>
<a:themeOverride xmlns:a="http://schemas.openxmlformats.org/drawingml/2006/main">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themeOverride>
</file>

<file path=docProps/app.xml><?xml version="1.0" encoding="utf-8"?>
<Properties xmlns="http://schemas.openxmlformats.org/officeDocument/2006/extended-properties" xmlns:vt="http://schemas.openxmlformats.org/officeDocument/2006/docPropsVTypes">
  <Template>Origin</Template>
  <TotalTime>8942</TotalTime>
  <Words>9742</Words>
  <Application>Microsoft Office PowerPoint</Application>
  <PresentationFormat>On-screen Show (4:3)</PresentationFormat>
  <Paragraphs>899</Paragraphs>
  <Slides>98</Slides>
  <Notes>16</Notes>
  <HiddenSlides>0</HiddenSlides>
  <MMClips>0</MMClips>
  <ScaleCrop>false</ScaleCrop>
  <HeadingPairs>
    <vt:vector size="6" baseType="variant">
      <vt:variant>
        <vt:lpstr>Theme</vt:lpstr>
      </vt:variant>
      <vt:variant>
        <vt:i4>1</vt:i4>
      </vt:variant>
      <vt:variant>
        <vt:lpstr>Embedded OLE Servers</vt:lpstr>
      </vt:variant>
      <vt:variant>
        <vt:i4>2</vt:i4>
      </vt:variant>
      <vt:variant>
        <vt:lpstr>Slide Titles</vt:lpstr>
      </vt:variant>
      <vt:variant>
        <vt:i4>98</vt:i4>
      </vt:variant>
    </vt:vector>
  </HeadingPairs>
  <TitlesOfParts>
    <vt:vector size="101" baseType="lpstr">
      <vt:lpstr>Origin</vt:lpstr>
      <vt:lpstr>Document</vt:lpstr>
      <vt:lpstr>Visio.Drawing.11</vt:lpstr>
      <vt:lpstr>Clustering Technologies</vt:lpstr>
      <vt:lpstr>Windows 2003 Clustering Technologies.</vt:lpstr>
      <vt:lpstr>Microsoft Clustering Technologies – An overview</vt:lpstr>
      <vt:lpstr>Microsoft Clustering Technologies – An overview</vt:lpstr>
      <vt:lpstr>Microsoft Clustering Technologies – An overview</vt:lpstr>
      <vt:lpstr>Cluster Modes – Server Clusters</vt:lpstr>
      <vt:lpstr>Cluster Modes – Server Clusters.</vt:lpstr>
      <vt:lpstr>Cluster Modes – Server Clusters.</vt:lpstr>
      <vt:lpstr>Cluster Modes – Server Clusters.</vt:lpstr>
      <vt:lpstr>Cluster Modes – Server Clusters.</vt:lpstr>
      <vt:lpstr>Cluster Modes – Server Clusters</vt:lpstr>
      <vt:lpstr>Cluster Modes – NLB Clusters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Clustering Configurations – Server Clusters.</vt:lpstr>
      <vt:lpstr>PowerPoint Presentation</vt:lpstr>
      <vt:lpstr>PowerPoint Presentation</vt:lpstr>
      <vt:lpstr>PowerPoint Presentation</vt:lpstr>
      <vt:lpstr>PowerPoint Presentation</vt:lpstr>
      <vt:lpstr>PowerPoint Presentation</vt:lpstr>
      <vt:lpstr>Clustering Configurations – Server Clusters.</vt:lpstr>
      <vt:lpstr>Clustering Configurations – Server Clusters.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Clustering technologies</dc:title>
  <dc:creator>fad-lc1</dc:creator>
  <cp:lastModifiedBy>fad-tb1</cp:lastModifiedBy>
  <cp:revision>927</cp:revision>
  <dcterms:created xsi:type="dcterms:W3CDTF">2009-01-07T10:44:49Z</dcterms:created>
  <dcterms:modified xsi:type="dcterms:W3CDTF">2014-02-06T16:17:13Z</dcterms:modified>
</cp:coreProperties>
</file>