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3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66" r:id="rId12"/>
    <p:sldId id="268" r:id="rId13"/>
    <p:sldId id="269" r:id="rId14"/>
    <p:sldId id="270" r:id="rId15"/>
    <p:sldId id="271" r:id="rId16"/>
    <p:sldId id="272" r:id="rId17"/>
    <p:sldId id="265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917" autoAdjust="0"/>
  </p:normalViewPr>
  <p:slideViewPr>
    <p:cSldViewPr snapToGrid="0">
      <p:cViewPr varScale="1">
        <p:scale>
          <a:sx n="50" d="100"/>
          <a:sy n="50" d="100"/>
        </p:scale>
        <p:origin x="1260" y="28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F7DAB3-6FFA-49B7-9949-7AEB328EEA7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F737C4F-4208-4D7D-959F-25C3400E6104}">
      <dgm:prSet/>
      <dgm:spPr/>
      <dgm:t>
        <a:bodyPr/>
        <a:lstStyle/>
        <a:p>
          <a:r>
            <a:rPr lang="en-GB"/>
            <a:t>Health outcomes affected by factors in society, economy, and environment (WHO, 2024).</a:t>
          </a:r>
          <a:endParaRPr lang="en-US"/>
        </a:p>
      </dgm:t>
    </dgm:pt>
    <dgm:pt modelId="{38908589-16E7-4CB4-99C6-57456C85A2F1}" type="parTrans" cxnId="{64D65035-A70A-49F9-9B6A-84722334468D}">
      <dgm:prSet/>
      <dgm:spPr/>
      <dgm:t>
        <a:bodyPr/>
        <a:lstStyle/>
        <a:p>
          <a:endParaRPr lang="en-US"/>
        </a:p>
      </dgm:t>
    </dgm:pt>
    <dgm:pt modelId="{84B04FCB-CA7A-4F05-A47D-C9025DA69B4E}" type="sibTrans" cxnId="{64D65035-A70A-49F9-9B6A-84722334468D}">
      <dgm:prSet/>
      <dgm:spPr/>
      <dgm:t>
        <a:bodyPr/>
        <a:lstStyle/>
        <a:p>
          <a:endParaRPr lang="en-US"/>
        </a:p>
      </dgm:t>
    </dgm:pt>
    <dgm:pt modelId="{19C7BE2E-3713-4C78-A254-A0704D00DF59}">
      <dgm:prSet/>
      <dgm:spPr/>
      <dgm:t>
        <a:bodyPr/>
        <a:lstStyle/>
        <a:p>
          <a:r>
            <a:rPr lang="en-GB"/>
            <a:t>Increasing inequalities and chronic disease necessitate a sustainable approach.</a:t>
          </a:r>
          <a:endParaRPr lang="en-US"/>
        </a:p>
      </dgm:t>
    </dgm:pt>
    <dgm:pt modelId="{7D65B719-F777-4033-8357-4449CDDF1012}" type="parTrans" cxnId="{C000634F-0419-42FA-A104-4C1A148D70CC}">
      <dgm:prSet/>
      <dgm:spPr/>
      <dgm:t>
        <a:bodyPr/>
        <a:lstStyle/>
        <a:p>
          <a:endParaRPr lang="en-US"/>
        </a:p>
      </dgm:t>
    </dgm:pt>
    <dgm:pt modelId="{E70366DA-A278-4FF8-87C9-DC48686D6E64}" type="sibTrans" cxnId="{C000634F-0419-42FA-A104-4C1A148D70CC}">
      <dgm:prSet/>
      <dgm:spPr/>
      <dgm:t>
        <a:bodyPr/>
        <a:lstStyle/>
        <a:p>
          <a:endParaRPr lang="en-US"/>
        </a:p>
      </dgm:t>
    </dgm:pt>
    <dgm:pt modelId="{B8677E30-822E-47F3-806D-A0E27BD17A93}">
      <dgm:prSet/>
      <dgm:spPr/>
      <dgm:t>
        <a:bodyPr/>
        <a:lstStyle/>
        <a:p>
          <a:r>
            <a:rPr lang="en-GB"/>
            <a:t>Goal 3 of the SDGs calls for preventive and equitable health systems (UN, 2026a)</a:t>
          </a:r>
          <a:endParaRPr lang="en-US"/>
        </a:p>
      </dgm:t>
    </dgm:pt>
    <dgm:pt modelId="{E7E9A543-8450-4880-B34D-723C842B62AB}" type="parTrans" cxnId="{41F3A639-1778-41D8-AAC1-1974398266BA}">
      <dgm:prSet/>
      <dgm:spPr/>
      <dgm:t>
        <a:bodyPr/>
        <a:lstStyle/>
        <a:p>
          <a:endParaRPr lang="en-US"/>
        </a:p>
      </dgm:t>
    </dgm:pt>
    <dgm:pt modelId="{9348B0C5-5E7B-4B60-8E1C-7C50EC623EE7}" type="sibTrans" cxnId="{41F3A639-1778-41D8-AAC1-1974398266BA}">
      <dgm:prSet/>
      <dgm:spPr/>
      <dgm:t>
        <a:bodyPr/>
        <a:lstStyle/>
        <a:p>
          <a:endParaRPr lang="en-US"/>
        </a:p>
      </dgm:t>
    </dgm:pt>
    <dgm:pt modelId="{B705CA1C-F8C0-4DD7-A5C6-E01C2A6A48EF}">
      <dgm:prSet/>
      <dgm:spPr/>
      <dgm:t>
        <a:bodyPr/>
        <a:lstStyle/>
        <a:p>
          <a:r>
            <a:rPr lang="en-GB"/>
            <a:t>The study examines the UK's policies and opportunities with respect to the development of sustainable care models.</a:t>
          </a:r>
          <a:endParaRPr lang="en-US"/>
        </a:p>
      </dgm:t>
    </dgm:pt>
    <dgm:pt modelId="{EF75039F-E5BF-4DE0-A2FA-AF3B75EAE46D}" type="parTrans" cxnId="{B9F2737E-C50B-4C07-957B-F5D3B0D06842}">
      <dgm:prSet/>
      <dgm:spPr/>
      <dgm:t>
        <a:bodyPr/>
        <a:lstStyle/>
        <a:p>
          <a:endParaRPr lang="en-US"/>
        </a:p>
      </dgm:t>
    </dgm:pt>
    <dgm:pt modelId="{25E7EC99-C67A-4A7B-A765-D57F6230E144}" type="sibTrans" cxnId="{B9F2737E-C50B-4C07-957B-F5D3B0D06842}">
      <dgm:prSet/>
      <dgm:spPr/>
      <dgm:t>
        <a:bodyPr/>
        <a:lstStyle/>
        <a:p>
          <a:endParaRPr lang="en-US"/>
        </a:p>
      </dgm:t>
    </dgm:pt>
    <dgm:pt modelId="{03FC8EC7-99F4-4EB6-959B-A9D94D2BAAC2}" type="pres">
      <dgm:prSet presAssocID="{AFF7DAB3-6FFA-49B7-9949-7AEB328EEA73}" presName="linear" presStyleCnt="0">
        <dgm:presLayoutVars>
          <dgm:animLvl val="lvl"/>
          <dgm:resizeHandles val="exact"/>
        </dgm:presLayoutVars>
      </dgm:prSet>
      <dgm:spPr/>
    </dgm:pt>
    <dgm:pt modelId="{DC1C739F-4A90-43B4-96FF-F1995AEF7762}" type="pres">
      <dgm:prSet presAssocID="{1F737C4F-4208-4D7D-959F-25C3400E610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468547B-3B2E-4C8A-A258-3F1C1FE2C0AB}" type="pres">
      <dgm:prSet presAssocID="{84B04FCB-CA7A-4F05-A47D-C9025DA69B4E}" presName="spacer" presStyleCnt="0"/>
      <dgm:spPr/>
    </dgm:pt>
    <dgm:pt modelId="{4D5B6361-BBB6-4791-B62D-E57C3442E24B}" type="pres">
      <dgm:prSet presAssocID="{19C7BE2E-3713-4C78-A254-A0704D00DF5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C78431-3218-4536-95DE-B7C79AE7B963}" type="pres">
      <dgm:prSet presAssocID="{E70366DA-A278-4FF8-87C9-DC48686D6E64}" presName="spacer" presStyleCnt="0"/>
      <dgm:spPr/>
    </dgm:pt>
    <dgm:pt modelId="{FBF3F4AC-EC60-4D3B-B78A-D3796966FCF0}" type="pres">
      <dgm:prSet presAssocID="{B8677E30-822E-47F3-806D-A0E27BD17A9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AA1B65C-3E11-428B-91C5-A1DE6A1D27CF}" type="pres">
      <dgm:prSet presAssocID="{9348B0C5-5E7B-4B60-8E1C-7C50EC623EE7}" presName="spacer" presStyleCnt="0"/>
      <dgm:spPr/>
    </dgm:pt>
    <dgm:pt modelId="{0AE499F5-B0BA-4353-8B64-AEC7DAC6BDC3}" type="pres">
      <dgm:prSet presAssocID="{B705CA1C-F8C0-4DD7-A5C6-E01C2A6A48E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4D65035-A70A-49F9-9B6A-84722334468D}" srcId="{AFF7DAB3-6FFA-49B7-9949-7AEB328EEA73}" destId="{1F737C4F-4208-4D7D-959F-25C3400E6104}" srcOrd="0" destOrd="0" parTransId="{38908589-16E7-4CB4-99C6-57456C85A2F1}" sibTransId="{84B04FCB-CA7A-4F05-A47D-C9025DA69B4E}"/>
    <dgm:cxn modelId="{41F3A639-1778-41D8-AAC1-1974398266BA}" srcId="{AFF7DAB3-6FFA-49B7-9949-7AEB328EEA73}" destId="{B8677E30-822E-47F3-806D-A0E27BD17A93}" srcOrd="2" destOrd="0" parTransId="{E7E9A543-8450-4880-B34D-723C842B62AB}" sibTransId="{9348B0C5-5E7B-4B60-8E1C-7C50EC623EE7}"/>
    <dgm:cxn modelId="{3F11105E-0FCB-49D7-8B19-4A4AB34C6F12}" type="presOf" srcId="{AFF7DAB3-6FFA-49B7-9949-7AEB328EEA73}" destId="{03FC8EC7-99F4-4EB6-959B-A9D94D2BAAC2}" srcOrd="0" destOrd="0" presId="urn:microsoft.com/office/officeart/2005/8/layout/vList2"/>
    <dgm:cxn modelId="{D3354B46-2AB0-458A-8C3D-0FA7B86232D0}" type="presOf" srcId="{19C7BE2E-3713-4C78-A254-A0704D00DF59}" destId="{4D5B6361-BBB6-4791-B62D-E57C3442E24B}" srcOrd="0" destOrd="0" presId="urn:microsoft.com/office/officeart/2005/8/layout/vList2"/>
    <dgm:cxn modelId="{C000634F-0419-42FA-A104-4C1A148D70CC}" srcId="{AFF7DAB3-6FFA-49B7-9949-7AEB328EEA73}" destId="{19C7BE2E-3713-4C78-A254-A0704D00DF59}" srcOrd="1" destOrd="0" parTransId="{7D65B719-F777-4033-8357-4449CDDF1012}" sibTransId="{E70366DA-A278-4FF8-87C9-DC48686D6E64}"/>
    <dgm:cxn modelId="{B9F2737E-C50B-4C07-957B-F5D3B0D06842}" srcId="{AFF7DAB3-6FFA-49B7-9949-7AEB328EEA73}" destId="{B705CA1C-F8C0-4DD7-A5C6-E01C2A6A48EF}" srcOrd="3" destOrd="0" parTransId="{EF75039F-E5BF-4DE0-A2FA-AF3B75EAE46D}" sibTransId="{25E7EC99-C67A-4A7B-A765-D57F6230E144}"/>
    <dgm:cxn modelId="{868F678F-1B9B-45BC-98BC-345331676C04}" type="presOf" srcId="{B705CA1C-F8C0-4DD7-A5C6-E01C2A6A48EF}" destId="{0AE499F5-B0BA-4353-8B64-AEC7DAC6BDC3}" srcOrd="0" destOrd="0" presId="urn:microsoft.com/office/officeart/2005/8/layout/vList2"/>
    <dgm:cxn modelId="{D39BBAA1-6EBE-4884-8B8A-C51DB0A33B6E}" type="presOf" srcId="{1F737C4F-4208-4D7D-959F-25C3400E6104}" destId="{DC1C739F-4A90-43B4-96FF-F1995AEF7762}" srcOrd="0" destOrd="0" presId="urn:microsoft.com/office/officeart/2005/8/layout/vList2"/>
    <dgm:cxn modelId="{8A35DBA4-1D75-47D3-9E71-09CC052DA883}" type="presOf" srcId="{B8677E30-822E-47F3-806D-A0E27BD17A93}" destId="{FBF3F4AC-EC60-4D3B-B78A-D3796966FCF0}" srcOrd="0" destOrd="0" presId="urn:microsoft.com/office/officeart/2005/8/layout/vList2"/>
    <dgm:cxn modelId="{D6CC5224-2DB0-4C8D-B109-19F5E2E8745C}" type="presParOf" srcId="{03FC8EC7-99F4-4EB6-959B-A9D94D2BAAC2}" destId="{DC1C739F-4A90-43B4-96FF-F1995AEF7762}" srcOrd="0" destOrd="0" presId="urn:microsoft.com/office/officeart/2005/8/layout/vList2"/>
    <dgm:cxn modelId="{78ADDB2A-9D43-4305-84CF-B14CAEC196B2}" type="presParOf" srcId="{03FC8EC7-99F4-4EB6-959B-A9D94D2BAAC2}" destId="{6468547B-3B2E-4C8A-A258-3F1C1FE2C0AB}" srcOrd="1" destOrd="0" presId="urn:microsoft.com/office/officeart/2005/8/layout/vList2"/>
    <dgm:cxn modelId="{F69EBFD8-3889-44F9-A646-70DFF12A7EB3}" type="presParOf" srcId="{03FC8EC7-99F4-4EB6-959B-A9D94D2BAAC2}" destId="{4D5B6361-BBB6-4791-B62D-E57C3442E24B}" srcOrd="2" destOrd="0" presId="urn:microsoft.com/office/officeart/2005/8/layout/vList2"/>
    <dgm:cxn modelId="{32C2F388-17E1-4929-8288-AC372136972A}" type="presParOf" srcId="{03FC8EC7-99F4-4EB6-959B-A9D94D2BAAC2}" destId="{33C78431-3218-4536-95DE-B7C79AE7B963}" srcOrd="3" destOrd="0" presId="urn:microsoft.com/office/officeart/2005/8/layout/vList2"/>
    <dgm:cxn modelId="{17475396-E332-42A2-90E8-9DFCD91C02AD}" type="presParOf" srcId="{03FC8EC7-99F4-4EB6-959B-A9D94D2BAAC2}" destId="{FBF3F4AC-EC60-4D3B-B78A-D3796966FCF0}" srcOrd="4" destOrd="0" presId="urn:microsoft.com/office/officeart/2005/8/layout/vList2"/>
    <dgm:cxn modelId="{7A624F1B-48BC-45B8-A36E-A569CF9A6AF6}" type="presParOf" srcId="{03FC8EC7-99F4-4EB6-959B-A9D94D2BAAC2}" destId="{2AA1B65C-3E11-428B-91C5-A1DE6A1D27CF}" srcOrd="5" destOrd="0" presId="urn:microsoft.com/office/officeart/2005/8/layout/vList2"/>
    <dgm:cxn modelId="{953A5BCA-3460-4CBA-93A1-65C6E96A1304}" type="presParOf" srcId="{03FC8EC7-99F4-4EB6-959B-A9D94D2BAAC2}" destId="{0AE499F5-B0BA-4353-8B64-AEC7DAC6BDC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C739F-4A90-43B4-96FF-F1995AEF7762}">
      <dsp:nvSpPr>
        <dsp:cNvPr id="0" name=""/>
        <dsp:cNvSpPr/>
      </dsp:nvSpPr>
      <dsp:spPr>
        <a:xfrm>
          <a:off x="0" y="20372"/>
          <a:ext cx="5634596" cy="1006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Health outcomes affected by factors in society, economy, and environment (WHO, 2024).</a:t>
          </a:r>
          <a:endParaRPr lang="en-US" sz="1800" kern="1200"/>
        </a:p>
      </dsp:txBody>
      <dsp:txXfrm>
        <a:off x="49154" y="69526"/>
        <a:ext cx="5536288" cy="908623"/>
      </dsp:txXfrm>
    </dsp:sp>
    <dsp:sp modelId="{4D5B6361-BBB6-4791-B62D-E57C3442E24B}">
      <dsp:nvSpPr>
        <dsp:cNvPr id="0" name=""/>
        <dsp:cNvSpPr/>
      </dsp:nvSpPr>
      <dsp:spPr>
        <a:xfrm>
          <a:off x="0" y="1079143"/>
          <a:ext cx="5634596" cy="1006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Increasing inequalities and chronic disease necessitate a sustainable approach.</a:t>
          </a:r>
          <a:endParaRPr lang="en-US" sz="1800" kern="1200"/>
        </a:p>
      </dsp:txBody>
      <dsp:txXfrm>
        <a:off x="49154" y="1128297"/>
        <a:ext cx="5536288" cy="908623"/>
      </dsp:txXfrm>
    </dsp:sp>
    <dsp:sp modelId="{FBF3F4AC-EC60-4D3B-B78A-D3796966FCF0}">
      <dsp:nvSpPr>
        <dsp:cNvPr id="0" name=""/>
        <dsp:cNvSpPr/>
      </dsp:nvSpPr>
      <dsp:spPr>
        <a:xfrm>
          <a:off x="0" y="2137915"/>
          <a:ext cx="5634596" cy="1006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Goal 3 of the SDGs calls for preventive and equitable health systems (UN, 2026a)</a:t>
          </a:r>
          <a:endParaRPr lang="en-US" sz="1800" kern="1200"/>
        </a:p>
      </dsp:txBody>
      <dsp:txXfrm>
        <a:off x="49154" y="2187069"/>
        <a:ext cx="5536288" cy="908623"/>
      </dsp:txXfrm>
    </dsp:sp>
    <dsp:sp modelId="{0AE499F5-B0BA-4353-8B64-AEC7DAC6BDC3}">
      <dsp:nvSpPr>
        <dsp:cNvPr id="0" name=""/>
        <dsp:cNvSpPr/>
      </dsp:nvSpPr>
      <dsp:spPr>
        <a:xfrm>
          <a:off x="0" y="3196686"/>
          <a:ext cx="5634596" cy="1006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study examines the UK's policies and opportunities with respect to the development of sustainable care models.</a:t>
          </a:r>
          <a:endParaRPr lang="en-US" sz="1800" kern="1200"/>
        </a:p>
      </dsp:txBody>
      <dsp:txXfrm>
        <a:off x="49154" y="3245840"/>
        <a:ext cx="5536288" cy="9086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4C3198-31A5-47A2-A264-DFD54FC7E35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FF36D-D420-4951-B741-A279C44534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517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andfonline.com/doi/pdf/10.1080/00050067.2022.2158063" TargetMode="External"/><Relationship Id="rId13" Type="http://schemas.openxmlformats.org/officeDocument/2006/relationships/hyperlink" Target="https://www.sciencedirect.com/science/article/pii/S0304380019302923" TargetMode="External"/><Relationship Id="rId3" Type="http://schemas.openxmlformats.org/officeDocument/2006/relationships/hyperlink" Target="https://www.sciencedirect.com/science/article/pii/S0304380022002654" TargetMode="External"/><Relationship Id="rId7" Type="http://schemas.openxmlformats.org/officeDocument/2006/relationships/hyperlink" Target="https://www.tandfonline.com/doi/abs/10.1080/13501763.2025.2580519" TargetMode="External"/><Relationship Id="rId12" Type="http://schemas.openxmlformats.org/officeDocument/2006/relationships/hyperlink" Target="https://academic.oup.com/phe/article-pdf/16/3/210/56614342/phad017.pdf" TargetMode="External"/><Relationship Id="rId2" Type="http://schemas.openxmlformats.org/officeDocument/2006/relationships/slide" Target="../slides/slide17.xml"/><Relationship Id="rId16" Type="http://schemas.openxmlformats.org/officeDocument/2006/relationships/hyperlink" Target="https://www.tandfonline.com/doi/pdf/10.1080/20523211.2024.2421261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link.springer.com/content/pdf/10.1186/s12889-023-16381-5.pdf" TargetMode="External"/><Relationship Id="rId11" Type="http://schemas.openxmlformats.org/officeDocument/2006/relationships/hyperlink" Target="https://link.springer.com/article/10.1186/s13690-025-01644-x" TargetMode="External"/><Relationship Id="rId5" Type="http://schemas.openxmlformats.org/officeDocument/2006/relationships/hyperlink" Target="https://pmc.ncbi.nlm.nih.gov/articles/PMC11546200/" TargetMode="External"/><Relationship Id="rId15" Type="http://schemas.openxmlformats.org/officeDocument/2006/relationships/hyperlink" Target="https://www.who.int/data/gho/data/major-themes/health-and-well-being" TargetMode="External"/><Relationship Id="rId10" Type="http://schemas.openxmlformats.org/officeDocument/2006/relationships/hyperlink" Target="https://link.springer.com/article/10.1007/s11019-023-10150-2" TargetMode="External"/><Relationship Id="rId4" Type="http://schemas.openxmlformats.org/officeDocument/2006/relationships/hyperlink" Target="https://doi.nrct.go.th/admin/doc/doc_628815.pdf" TargetMode="External"/><Relationship Id="rId9" Type="http://schemas.openxmlformats.org/officeDocument/2006/relationships/hyperlink" Target="https://link.springer.com/content/pdf/10.1007/s10389-021-01653-4.pdf" TargetMode="External"/><Relationship Id="rId14" Type="http://schemas.openxmlformats.org/officeDocument/2006/relationships/hyperlink" Target="https://www.tandfonline.com/doi/abs/10.1080/09638288.2018.1503730" TargetMode="External"/></Relationships>
</file>

<file path=ppt/notesSlides/_rels/notes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pii/S0304380019302923" TargetMode="External"/><Relationship Id="rId3" Type="http://schemas.openxmlformats.org/officeDocument/2006/relationships/hyperlink" Target="https://www.tandfonline.com/doi/pdf/10.1080/00050067.2022.2158063" TargetMode="External"/><Relationship Id="rId7" Type="http://schemas.openxmlformats.org/officeDocument/2006/relationships/hyperlink" Target="https://academic.oup.com/phe/article-pdf/16/3/210/56614342/phad017.pdf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link.springer.com/article/10.1186/s13690-025-01644-x" TargetMode="External"/><Relationship Id="rId11" Type="http://schemas.openxmlformats.org/officeDocument/2006/relationships/hyperlink" Target="https://www.tandfonline.com/doi/pdf/10.1080/20523211.2024.2421261" TargetMode="External"/><Relationship Id="rId5" Type="http://schemas.openxmlformats.org/officeDocument/2006/relationships/hyperlink" Target="https://link.springer.com/article/10.1007/s11019-023-10150-2" TargetMode="External"/><Relationship Id="rId10" Type="http://schemas.openxmlformats.org/officeDocument/2006/relationships/hyperlink" Target="https://www.who.int/data/gho/data/major-themes/health-and-well-being" TargetMode="External"/><Relationship Id="rId4" Type="http://schemas.openxmlformats.org/officeDocument/2006/relationships/hyperlink" Target="https://link.springer.com/content/pdf/10.1007/s10389-021-01653-4.pdf" TargetMode="External"/><Relationship Id="rId9" Type="http://schemas.openxmlformats.org/officeDocument/2006/relationships/hyperlink" Target="https://www.tandfonline.com/doi/abs/10.1080/09638288.2018.1503730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Effective integration of well-being, health, and sustainable development is essential in modern health and social care.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 outcomes are shaped by biological, social, economic, and environmental determinants (World Health Organization, 2024).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Current healthcare systems face rising inequalities, resource constraints, and increasing chronic disease burdens.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pressures highlight the need for sustainable, holistic, and long-term approaches to population well-being.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Sustainable Development Goals—particularly SDG 3—emphasize preventive, equitable, and future-oriented healthcare (UN, 2026a).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study will critically examine how these concepts influence UK policy, practice, and service design.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will also explore how present challenges shape operational decisions within health and social care.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Finally, the study will identify opportunities to develop sustainable, resilient models of care.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1582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56079-2374-D1FB-A882-F8191A4158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75B9ED-DC13-071D-EB2C-6B7E3EB94E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156B38-AC0B-8717-24FC-647D00509F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Font typeface="Arial" panose="020B0604020202020204" pitchFamily="34" charset="0"/>
              <a:buNone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•Health is defined as complete physical, mental, and social well-being, not just the absence of disease (WHO, 2026).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This definition highlights the need for healthcare to address interconnected biological, psychological, and social factors rather than focusing solely on illness.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Well-being extends beyond health and reflects an individual’s ability to function effectively, experience satisfaction, and maintain positive relationships.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Objective well-being includes measurable conditions such as income, housing quality, and access to healthcare.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Subjective well-being involves personal perceptions of life satisfaction, emotional stability, and self-rated health (OECD, 2025).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Combining objective and subjective perspectives is essential for understanding population needs and designing equitable healthcare interventions.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Sustainable development refers to meeting present needs without compromising future generations (UN, 2026).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In health and social care, this means protecting long-term health outcomes, reducing inequalities, and ensuring environmental responsibility.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SDG 3 reinforces global commitment to universal, sustainable, and comprehensive health and well-being.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690194-B645-59B4-9A63-095D4F6D2C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7421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6A8B9A-03AD-9A87-6683-5D16DDEB2C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766E0C-0D4D-518B-C3B2-1E59E7A0A5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965325-3809-F1FF-17CD-0E3B4FDF7D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BPS model views health as biological, psychological, and social integration (Roberts, 2023).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It aligns with the WHO’s holistic definition of health.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WHO’s definition is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criticised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idealistic and hard to apply in resource‑limited systems (Stucki et al., 2020).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In the UK, the BPS model underpins NHS Social Prescribing, addressing social determinants of health (NHS, 2025).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Critics argue the model’s broad scope leads to inconsistent measurement and oversimplifies structural issues (Cormack et al., 2023).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Adding sustainable development principles strengthens the model’s focus on equity and long‑term outcomes, supporting SDG 3.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IAPT integrates psychological, social, and physical assessments to support mental health (NHS, 2026a).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IAPT faces criticism for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prioritising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targets over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personalised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care.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Greener NHS demonstrates sustainability in practice, reducing emissions by 14% since 2020 (NHS, 2025).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Achieving Net‑Zero depends on political commitment and national infrastructure.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These approaches move beyond biomedical care to support sustainable, long‑term population health.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927295-03F8-A8B7-7ACF-4F0BFA2DF1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4687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CDD5D9-0524-E5C3-8C81-0D1FFC4F1C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7B236B-E338-99DE-192A-3BE5FD9C93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C26BA6-D6D7-89C5-F77D-59B361EDCD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Ecological Model shows well‑being is shaped by multiple interconnected levels (Burakgazi, 2025).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It is comprehensive but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criticised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 complexity and unclear accountability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Schuwirth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al., 2019).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Reflected in Public Health England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programmes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like Change4Life, addressing diet in social and environmental contexts (Gov.uk, 2017).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Local strategies—travel infrastructure, smoke‑free zones, green spaces—support healthy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Risk of widening inequalities when advantaged groups have higher uptake (Rodgers et al., 2025).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Encourages systemic, multi‑level interventions rather than individual‑only approaches (Castillo et al., 2019).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•Examples include NHS Health Checks and cross‑sector community mental health teams.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Supports sustainable development and SDG 3 through collaboration to reduce inequalities.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F85579-DBE3-772F-5F60-AD3C255594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8278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7C6629-72A9-5173-D115-6084DED4E5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A4A0F4-EFFD-7F6E-FEFB-06924EE9C6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9C5A72-9B45-D431-8A42-15723CAE1C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holistic model defines health as complete mental, physical, emotional, and spiritual well‑being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Jiwattanasuk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al., 2022).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It expands the WHO definition by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recognising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both subjective well‑being (satisfaction, emotional balance) and objective well‑being (housing, access to care).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In the UK, NHS person‑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centred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care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individual values, shared decision‑making, and emotional support (NHS, 2026b).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Holistic principles shape services such as Mental Health Recovery approaches, promoting empowerment and lifestyle stability (NHS, 2026c).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Integrative care is reflected in Healthy Living Services, supporting diet, stress management, and physical activity (NHS, 2026d).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Perinatal Mental Health Teams use social, psychological, and physical assessments for mothers (NHS, 2018).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Critiques highlight that holistic care can be conceptually vague, making outcome evaluation difficult and leading to inconsistent practice (Hughes et al., 2020).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model aligns with SDGs by supporting long‑term improvements that balance environmental and individual needs.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NHS Greener Hospitals integrates sustainability with equity and well‑being, though its measurable impact on health outcomes remains limited (NHS, 2025).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6249B6-8309-7A3A-8402-5B9E4DA95A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2440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36C9F6-8A0A-02EE-C198-EBE6E70BC8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97C67A-C98B-86B3-E4D5-EC267F6837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D232AA-AD92-CBF0-D8EC-82BE66303C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UN SDGs provide a global framework for achieving economic, social, and environmental well‑being by 2030 (UN, 2026).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SDG 3 promotes good health and well‑being through universal access, prevention, and reduced inequalities (UN, 2026a).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In the UK, SDG 3 is reflected in national strategies focused on integration, sustainability, and prevention.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NHS Long Term Plan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prioritises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personalised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care, early intervention, and collaborative service delivery (NHS, 2019).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NHS Diabetes Prevention Programme reduces future disease burden through community‑based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behavioural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interventions (Parliament.uk, 2019).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NHS Health Checks support early detection of cardiovascular risks, aligning with non‑communicable disease prevention targets (NHS, 2026e).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Persistent gaps include health inequalities, long waiting times, and workforce shortages.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Despite strong SDG‑aligned policies, implementation remains inconsistent, especially in deprived regions with poorer well‑being outcomes.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72FE87-DFBD-6799-E14A-7E68AB347C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083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2D5404-83AE-A007-CF44-B55EB9E88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F4296C-7E34-E41B-465D-261A4DB225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52DAE8-32C6-2480-AF85-982CA641EE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UK service design integrates well‑being, health, and sustainability through prevention‑focused and equitable policies.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Sustainable development supports long‑term health outcomes without depleting future resources (Henderson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Loreau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2023).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Social Prescribing links individuals to community activities that reduce stress, loneliness, and lifestyle risks (Howarth et al., 2020).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This reduces pressure on clinical services by strengthening preventive and holistic care.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NHS Green Plan embeds environmental sustainability by reducing carbon emissions and supporting healthier care environments (NHS, 2025).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Community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programmes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like Healthy Start provide nutritional support for low‑income families but require improvement to address early‑years food insecurity.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Structural barriers persist, including funding constraints, regional inequalities, and limited collaboration.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UK must expand workforce capacity and strengthen preventive services to meet SDG 3 by 2030.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1ECF72-8EDB-3BEB-9E7C-44292D27ED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3587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International and national legislation strongly shapes sustainable, integrated, and holistic health and social care practice.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WHO definition of health and well‑being underpins global health policy and practice.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UN Sustainable Development Goals, particularly SDG 3,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prevention, long‑term commitment, and equity in promoting health and well‑being.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UK’s NHS embeds integrated and person‑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centred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care principles within national policy frameworks.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UK public health system adopts population‑based and ecological approaches to address health inequalities.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273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5A3073-0487-0D5B-ECC4-BB568360DD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B530D7-F927-024B-23BB-94FC2E2000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51420E-E46C-38D4-67DA-1B254EAF2B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Health and social care practice is shaped by societal norms, national policies, and political ideologies.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WHO Health in All Policies (HiAP) approach promotes cross‑sector collaboration by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recognising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influence of housing, education, employment, and environment on health (WHO, 2026a).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UK initiatives like the NHS Long Term Plan reflect HiAP principles by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prioritising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integration, prevention,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personalised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care (NHS, 2019).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Practical implementation of HiAP is inconsistent due to fragmented services and limited local authority funding.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Political ideologies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market efficiency and individual responsibility have led to outsourcing and patient‑choice models (Holland, 2022).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Critics argue these approaches risk reinforcing inequalities by placing responsibility on individuals rather than addressing structural determinants (Knill et al., 2026).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Health and Social Care Act 2012 restructured services toward competition and integration but created administrative complexity.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Overall, UK policies support sustainable, comprehensive care, yet ideological tensions and structural barriers limit progress toward equal health outcomes.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91FF50-F526-F877-ABA3-807E4600BC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3256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NHS Health Check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programme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shows an integrated approach to prevention, wellbeing promotion, and sustainable population health.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Perceived susceptibility is addressed through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personalised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cardiovascular risk scores for conditions like diabetes, stroke, and heart disease.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Perceived severity is reinforced through clinician communication about long‑term consequences of unmanaged risk factors.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This work argues that although UK policies align rhetorically with SDG 3, current practice falls short.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 biopsychosocial and ecological models offer a more sustainable framework for prevention and equity.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Structural inequalities, funding limitations, and workforce shortages continue to restrict genuine preventive and equitable care delivery.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734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Low health literacy acts as a major perceived barrier to participation in preventive health programs.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This barrier is especially significant among ethnically diverse and deprived communities.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Cues to action are used to improve engagement and reinforce preventive behaviors.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Brief interventions and structured goal‑setting help strengthen individuals’ self‑efficacy.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Quantitative NHS data shows the impact of the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programme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with 9 million health checks completed.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These checks have enabled the identification of previously undiagnosed cardiovascular risk cases.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7164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Patient feedback </a:t>
            </a:r>
            <a:r>
              <a:rPr lang="en-US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highlights personalized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discussions on risk factors, motivation, reassurance, and health awareness.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These conversations support healthier lifestyle choices and improved well‑being.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Advice addresses social, psychological, and physical determinants, promoting holistic care.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Preventive screening encourages sustainability by reducing long‑term demand for intensive treatment.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Unequal uptake of services remains a gap, addressed through digital inclusion and tailored communication strategies.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9915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Ethnic minority groups face higher rates of chronic illness and poorer mental health due to structural discrimination and socioeconomic disadvantage.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Deprivation contributes to major health inequalities, with low‑income communities experiencing shorter life expectancy and reduced access to preventive care.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Digital exclusion widens disparities by limiting access to telehealth for older adults, low‑income households,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marginalised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groups.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Language and cultural barriers reduce care quality, patient engagement, and trust, particularly for migrant and refugee communities.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6405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NHS policies such as social prescribing and Integrated Care Systems (ICSs) address social determinants and reduce inequalities through joined‑up, preventative care.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Community initiatives like Change4Life and targeted mental health outreach tackle lifestyle risks and support deprived communities.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Expanding culturally competent care and multilingual services improves equity, engagement, and patient satisfaction.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Future services must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prioritise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digital inclusion, sustainable funding, and strong cross‑sector collaboration.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These priorities support accessible, equitable, and long‑term healthcare solutions for all communities.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9426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UK health outcomes are shaped by social, economic, and environmental determinants.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Integrated and preventive care systems are needed to address these wider influences.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Sustainable approaches are essential to tackle inequalities, chronic disease, and long‑term resource pressures.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SDG 3 promotes equitable access, holistic well‑being, and universal healthcare.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UK policies such as the NHS Long Term Plan, social prescribing, and community prevention align with SDG principles.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Achieving sustainable, equitable care requires better digital inclusion, culturally competent services, and a strengthened workforce.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Stronger cross‑sector collaboration is necessary to deliver long‑term, sustainable health outcomes.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5741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Henderson, K.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Loreau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 (2023) A model of Sustainable Development Goals: Challenges and opportunities in promoting human well-being and environmental sustainability.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Ecological modelling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475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p.110164.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https://www.sciencedirect.com/science/article/pii/S0304380022002654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Holland, S. (2022)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Public health ethics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John Wiley &amp; Sons.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Howarth, M., Griffiths, A., Da Silva, A. and Green, R. (2020) Social prescribing: a ‘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natural’community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-based solution.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 journal of community nursing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25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(6), pp.294-298. https://www.magonlinelibrary.com/doi/abs/10.12968/bjcn.2020.25.6.294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Hughes, G., Shaw, S.E. and Greenhalgh, T. (2020) Rethinking integrated care: a systematic hermeneutic review of the literature on integrated care strategies and concepts.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Milbank Quarterly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98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(2), pp.446-492. https://onlinelibrary.wiley.com/doi/pdfdirect/10.1111/1468-0009.12459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Jiwattanasuk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Pannavoravat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Sirikanchana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 (2022) The holistic well-being concepts in relation to quality of life.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ABAC ODI Journal Vision. Action. Outcome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10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(1), p.28.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https://doi.nrct.go.th/admin/doc/doc_628815.pdf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Khan, S.U. (2024) ‘Zip code health disparities: Mapping cardiovascular inequities at the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neighborhood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level’,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Methodist DeBakey Cardiovascular Journal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(5), pp.6-14.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https://pmc.ncbi.nlm.nih.gov/articles/PMC11546200/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King, S.,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Thaliph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A., Laranjo, L., Smith, B.J. and Eberhard, J. (2023) ‘Oral health literacy, knowledge and perceptions in a socially and culturally diverse population: a mixed methods study’,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BMC public health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23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(1), pp.1-10.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https://link.springer.com/content/pdf/10.1186/s12889-023-16381-5.pdf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Knill, C., Kruck, A.,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Rittberger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B.,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Seelkopf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L. and Zangl, B. (2026) Failing through success? How stable liberal orders become self-destabilising.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European Public Policy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pp.1-27.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https://www.tandfonline.com/doi/abs/10.1080/13501763.2025.2580519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Legislation.gov.uk (2026)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 and Social Care Act 2012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https://www.legislation.gov.uk/ukpga/2012/7/notes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Ludowyk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N., Trail, K.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Morecroft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R. (2023) ‘A community-led suicide prevention initiative for young people in regional and rural Australia: the Live4Life model’,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Australian psychologist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58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(2), pp.51-56.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/>
              </a:rPr>
              <a:t>https://www.tandfonline.com/doi/pdf/10.1080/00050067.2022.2158063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(2018)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Perinatal Mental Health Care Pathways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https://www.england.nhs.uk/wp-content/uploads/2018/05/perinatal-mental-health-care-pathway.pdf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(2019)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Universal Personalised Care Implementing the Comprehensive Model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https://www.england.nhs.uk/wp-content/uploads/2019/01/universal-personalised-care.pdf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(2025)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Greener NHS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https://www.england.nhs.uk/greenernhs/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(2026)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prescribing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https://www.england.nhs.uk/personalisedcare/social-prescribing/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(2026a)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Improving Access to Psychological Therapies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https://www.england.nhs.uk/south/our-work/mental-health/improving-access-to-psychological-therapies/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(2026b)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Person-centred care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https://www.hee.nhs.uk/our-work/person-centred-care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(2026c)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Community mental health services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https://www.england.nhs.uk/mental-health/adults/cmhs/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(2026d)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Healthy living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https://www.nhs.uk/live-well/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(2026e)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an NHS Health Check?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Available at: https://www.nhs.uk/tests-and-treatments/nhs-health-check/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OECD (2025)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OECD Guidelines on Measuring Subjective Well-being (2025 Update)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https://www.oecd.org/en/publications/oecd-guidelines-on-measuring-subjective-well-being-2025-update_9203632a-en.html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Parchment, A., Lawrence, W., Perry, R., Rahman, E., Townsend, N., Wainwright, E. and Wainwright, D. (2023) ‘Making every contact count and healthy conversation skills as very brief or brief behaviour change interventions: a scoping review’,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Public Health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31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(7), pp.1017-1034.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9"/>
              </a:rPr>
              <a:t>https://link.springer.com/content/pdf/10.1007/s10389-021-01653-4.pdf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Parliament.uk (2019)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Tailored prevention messaging for diabetes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https://commonslibrary.parliament.uk/research-briefings/cdp-2019-0224/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Roberts, A. (2023). The biopsychosocial model: Its use and abuse.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Medicine, Health Care and Philosophy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26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(3), pp.367-384.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0"/>
              </a:rPr>
              <a:t>https://link.springer.com/article/10.1007/s11019-023-10150-2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Rodgers, M., South, E., Harden, M., Whitehead, M. and Sowden, A. (2025) Contextual factors in systematic reviews: understanding public health interventions in low socioeconomic status and disadvantaged populations.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Archives of Public Health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83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(1), p.153.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1"/>
              </a:rPr>
              <a:t>https://link.springer.com/article/10.1186/s13690-025-01644-x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Schramme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T. (2023) ‘Health as complete well-being: The WHO definition and beyond’,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Public Health Ethics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16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(3), pp.210-218.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2"/>
              </a:rPr>
              <a:t>https://academic.oup.com/phe/article-pdf/16/3/210/56614342/phad017.pdf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Schuwirth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N., Borgwardt, F.,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Domisch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S., Friedrichs, M.,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Kattwinkel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M., Kneis, D.,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Kuemmerlen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M., Langhans, S.D., Martínez-López, J. and Vermeiren, P. (2019) How to make ecological models useful for environmental management.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Ecological Modelling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411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p.108784.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3"/>
              </a:rPr>
              <a:t>https://www.sciencedirect.com/science/article/pii/S0304380019302923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Stucki, G.,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Rubinelli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Bickenbach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J. (2020) We need an operationalisation, not a definition of health.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Disability and rehabilitation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42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(3), pp.442-444.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4"/>
              </a:rPr>
              <a:t>https://www.tandfonline.com/doi/abs/10.1080/09638288.2018.1503730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TFF (2023)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Healthy Start needs urgent improvement to tackle food insecurity in the early years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https://foodfoundation.org.uk/publication/healthy-start-needs-urgent-improvement-tackle-food-insecurity-early-years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 (2026)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Sustainable Development Goals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https://www.un.org/sustainabledevelopment/development-goals/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 (2026a)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Ensure healthy lives and promote well-being for all at all ages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https://sdgs.un.org/goals/goal3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 (2026)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 and Well-Being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5"/>
              </a:rPr>
              <a:t>https://www.who.int/data/gho/data/major-themes/health-and-well-being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 (2026a)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Promoting Health in All Policies and intersectoral action capacities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https://www.who.int/activities/promoting-health-in-all-policies-and-intersectoral-action-capacities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World Health Organization (2024)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Achieving well-being: a global framework for integrating well-being into public health utilizing a health promotion approach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World Health Organization. https://books.google.com/books?hl=en&amp;lr=&amp;id=y6QOEQAAQBAJ&amp;oi=fnd&amp;pg=PR4&amp;dq=&amp;ots=zAV7OlZsnu&amp;sig=atApWbeMzROMa1kvE0fLPGWIlhQ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Yiu, H.H.E., Deng, K., Fung, L.W., Ye, X., Blais, J.E., Tse, H.F., Wong, M.C.S., Yan, B.P., Wong, W.C.W., Li, X. and Wong, C.K.H. (2024) ‘Lipid-lowering agent preferences among patients with hypercholesterolemia: a focus group study’,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Pharmaceutical Policy and Practice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17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(1), pp.1-20.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6"/>
              </a:rPr>
              <a:t>https://www.tandfonline.com/doi/pdf/10.1080/20523211.2024.2421261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6594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05C0DB-1D7B-A30C-C5B0-C5D4F3623F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91C675-AE70-E71E-F4C2-BB6ADF511B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E0793E-DBC7-FEB6-4729-36D5C834FF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Legislation.gov.uk (2026)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 and Social Care Act 2012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https://www.legislation.gov.uk/ukpga/2012/7/notes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Ludowyk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N., Trail, K.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Morecroft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R. (2023) ‘A community-led suicide prevention initiative for young people in regional and rural Australia: the Live4Life model’,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Australian psychologist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58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(2), pp.51-56.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https://www.tandfonline.com/doi/pdf/10.1080/00050067.2022.2158063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(2018)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Perinatal Mental Health Care Pathways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https://www.england.nhs.uk/wp-content/uploads/2018/05/perinatal-mental-health-care-pathway.pdf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(2019)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Universal Personalised Care Implementing the Comprehensive Model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https://www.england.nhs.uk/wp-content/uploads/2019/01/universal-personalised-care.pdf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(2025)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Greener NHS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https://www.england.nhs.uk/greenernhs/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(2026)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prescribing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https://www.england.nhs.uk/personalisedcare/social-prescribing/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(2026a)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Improving Access to Psychological Therapies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https://www.england.nhs.uk/south/our-work/mental-health/improving-access-to-psychological-therapies/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(2026b)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Person-centred care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https://www.hee.nhs.uk/our-work/person-centred-care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(2026c)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Community mental health services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https://www.england.nhs.uk/mental-health/adults/cmhs/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(2026d)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Healthy living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https://www.nhs.uk/live-well/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(2026e)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an NHS Health Check?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Available at: https://www.nhs.uk/tests-and-treatments/nhs-health-check/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OECD (2025)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OECD Guidelines on Measuring Subjective Well-being (2025 Update)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https://www.oecd.org/en/publications/oecd-guidelines-on-measuring-subjective-well-being-2025-update_9203632a-en.html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Parchment, A., Lawrence, W., Perry, R., Rahman, E., Townsend, N., Wainwright, E. and Wainwright, D. (2023) ‘Making every contact count and healthy conversation skills as very brief or brief behaviour change interventions: a scoping review’,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Public Health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31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(7), pp.1017-1034.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https://link.springer.com/content/pdf/10.1007/s10389-021-01653-4.pdf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Parliament.uk (2019)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Tailored prevention messaging for diabetes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https://commonslibrary.parliament.uk/research-briefings/cdp-2019-0224/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Roberts, A. (2023). The biopsychosocial model: Its use and abuse.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Medicine, Health Care and Philosophy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26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(3), pp.367-384.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https://link.springer.com/article/10.1007/s11019-023-10150-2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Rodgers, M., South, E., Harden, M., Whitehead, M. and Sowden, A. (2025) Contextual factors in systematic reviews: understanding public health interventions in low socioeconomic status and disadvantaged populations.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Archives of Public Health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83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(1), p.153.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https://link.springer.com/article/10.1186/s13690-025-01644-x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Schramme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T. (2023) ‘Health as complete well-being: The WHO definition and beyond’,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Public Health Ethics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16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(3), pp.210-218.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https://academic.oup.com/phe/article-pdf/16/3/210/56614342/phad017.pdf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Schuwirth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N., Borgwardt, F.,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Domisch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S., Friedrichs, M.,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Kattwinkel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M., Kneis, D.,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Kuemmerlen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M., Langhans, S.D., Martínez-López, J. and Vermeiren, P. (2019) How to make ecological models useful for environmental management.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Ecological Modelling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411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p.108784.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/>
              </a:rPr>
              <a:t>https://www.sciencedirect.com/science/article/pii/S0304380019302923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Stucki, G.,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Rubinelli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Bickenbach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J. (2020) We need an operationalisation, not a definition of health.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Disability and rehabilitation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42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(3), pp.442-444.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9"/>
              </a:rPr>
              <a:t>https://www.tandfonline.com/doi/abs/10.1080/09638288.2018.1503730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TFF (2023)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Healthy Start needs urgent improvement to tackle food insecurity in the early years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https://foodfoundation.org.uk/publication/healthy-start-needs-urgent-improvement-tackle-food-insecurity-early-years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 (2026)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Sustainable Development Goals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https://www.un.org/sustainabledevelopment/development-goals/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 (2026a)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Ensure healthy lives and promote well-being for all at all ages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https://sdgs.un.org/goals/goal3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 (2026)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 and Well-Being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0"/>
              </a:rPr>
              <a:t>https://www.who.int/data/gho/data/major-themes/health-and-well-being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 (2026a)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Promoting Health in All Policies and intersectoral action capacities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https://www.who.int/activities/promoting-health-in-all-policies-and-intersectoral-action-capacities (Accessed: 12 February 2026).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World Health Organization (2024)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Achieving well-being: a global framework for integrating well-being into public health utilizing a health promotion approach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World Health Organization. https://books.google.com/books?hl=en&amp;lr=&amp;id=y6QOEQAAQBAJ&amp;oi=fnd&amp;pg=PR4&amp;dq=&amp;ots=zAV7OlZsnu&amp;sig=atApWbeMzROMa1kvE0fLPGWIlhQ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Yiu, H.H.E., Deng, K., Fung, L.W., Ye, X., Blais, J.E., Tse, H.F., Wong, M.C.S., Yan, B.P., Wong, W.C.W., Li, X. and Wong, C.K.H. (2024) ‘Lipid-lowering agent preferences among patients with hypercholesterolemia: a focus group study’,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Pharmaceutical Policy and Practice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17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(1), pp.1-20.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1"/>
              </a:rPr>
              <a:t>https://www.tandfonline.com/doi/pdf/10.1080/20523211.2024.2421261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AF3EF6-E2E7-9F68-36CB-2A42789BE5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FF36D-D420-4951-B741-A279C445343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108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D25D-3E81-4216-ADFC-9CD824E7F82C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BB301-42C6-431A-8793-633B71458CB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7031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D25D-3E81-4216-ADFC-9CD824E7F82C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BB301-42C6-431A-8793-633B71458C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062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D25D-3E81-4216-ADFC-9CD824E7F82C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BB301-42C6-431A-8793-633B71458CB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9739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D25D-3E81-4216-ADFC-9CD824E7F82C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BB301-42C6-431A-8793-633B71458C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640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D25D-3E81-4216-ADFC-9CD824E7F82C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BB301-42C6-431A-8793-633B71458C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278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D25D-3E81-4216-ADFC-9CD824E7F82C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BB301-42C6-431A-8793-633B71458C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73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D25D-3E81-4216-ADFC-9CD824E7F82C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BB301-42C6-431A-8793-633B71458C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239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5A24D25D-3E81-4216-ADFC-9CD824E7F82C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2BB301-42C6-431A-8793-633B71458C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332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D25D-3E81-4216-ADFC-9CD824E7F82C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BB301-42C6-431A-8793-633B71458C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462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D25D-3E81-4216-ADFC-9CD824E7F82C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BB301-42C6-431A-8793-633B71458C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556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D25D-3E81-4216-ADFC-9CD824E7F82C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BB301-42C6-431A-8793-633B71458C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426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A24D25D-3E81-4216-ADFC-9CD824E7F82C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22BB301-42C6-431A-8793-633B71458CB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4101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207E9DC-794D-EF08-7181-854546873B9C}"/>
              </a:ext>
            </a:extLst>
          </p:cNvPr>
          <p:cNvSpPr txBox="1"/>
          <p:nvPr/>
        </p:nvSpPr>
        <p:spPr>
          <a:xfrm>
            <a:off x="2351314" y="1567543"/>
            <a:ext cx="7184572" cy="25423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1: Presentation 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Nurkas Kaneez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2225340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Title: Health, Wellbeing and Sustainable Development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BMHP6030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Lecturer’s Name: Zakiyyah Ahmed</a:t>
            </a:r>
          </a:p>
        </p:txBody>
      </p:sp>
    </p:spTree>
    <p:extLst>
      <p:ext uri="{BB962C8B-B14F-4D97-AF65-F5344CB8AC3E}">
        <p14:creationId xmlns:p14="http://schemas.microsoft.com/office/powerpoint/2010/main" val="2089132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F4C38-C9DF-875C-F4A6-C10FCF19B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32D3D3D7-786B-AF6B-52A9-D06CEB00174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1845734"/>
          <a:ext cx="5634596" cy="4223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Health Outcome Framework in ADLIFE ...">
            <a:extLst>
              <a:ext uri="{FF2B5EF4-FFF2-40B4-BE49-F238E27FC236}">
                <a16:creationId xmlns:a16="http://schemas.microsoft.com/office/drawing/2014/main" id="{893F1772-1D3D-18BD-A7FE-C7684A35D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110" y="2586365"/>
            <a:ext cx="4018439" cy="2222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46623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5B6329-6FF2-CDF1-18A5-0742D16E5C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E3BDB2-FE18-5AC7-3BEF-16541953A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Definitions and Key Concepts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Health, What Is Health? | Springer Nature Link">
            <a:extLst>
              <a:ext uri="{FF2B5EF4-FFF2-40B4-BE49-F238E27FC236}">
                <a16:creationId xmlns:a16="http://schemas.microsoft.com/office/drawing/2014/main" id="{A5E88606-26DC-5D82-7D88-4DED00D36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192" y="965667"/>
            <a:ext cx="5451627" cy="460662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8A8CC-B052-E013-6252-755DC744C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 i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 a complete state of physical, mental, and social well-being (WHO, 2026).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Well-being includes both objective and subjective dimensions that have an impact on functioning.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meets present needs without harming future generations (UN, 2026).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SDG 3 works toward universal, holistic, and sustainable healthcare for all on a global scale.</a:t>
            </a: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83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DE9EAF-2B4B-4B97-3FF3-93F36A6558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4696F-8C96-4014-C2C9-EC3B19DEA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Theories: Biopsychosocial Model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5A15E-6B18-3216-54AC-8393B9629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5289452" cy="402336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BPS model incorporates biological, psychological, and social variables of health (Roberts, 2023).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UK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utilises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BPS through the NHS Social Prescribing for Wellbeing (NHS, 2025).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IAPT connects psychological, social, and physical care for outcomes. (NHS 2026a).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Greener NHS supports sustainable, net-zero healthcare development (NHS, 2025).</a:t>
            </a:r>
          </a:p>
        </p:txBody>
      </p:sp>
      <p:pic>
        <p:nvPicPr>
          <p:cNvPr id="3074" name="Picture 2" descr="Best BPS Model Of Health | 2024 ...">
            <a:extLst>
              <a:ext uri="{FF2B5EF4-FFF2-40B4-BE49-F238E27FC236}">
                <a16:creationId xmlns:a16="http://schemas.microsoft.com/office/drawing/2014/main" id="{3AFB9AE5-E90A-0705-0EB7-FD7576ED42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1873" y="2301325"/>
            <a:ext cx="3567769" cy="35677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5477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5604ED-2967-4E52-2BD1-07270F705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7479DE-9E19-DE88-EFD6-2881D287C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Theories: Ecological Model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1123D3-CCF5-8BEF-0C55-F68D2919FD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92" y="1187449"/>
            <a:ext cx="5451627" cy="416306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08922-000F-C0A1-2ECA-2CFC56B12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552874"/>
            <a:ext cx="5127172" cy="367018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Ecological Model links well-being to multilevel social and policy factors (Burakgazi, 2025).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Change4Life focuses on dietary behaviors within social settings (Gov.uk, 2017).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Local authorities promote health through travel, green spaces, smoke-free zones.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NHS Health Checks and teams address risks through systemic collaboration.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94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2F08B9-5867-294D-1629-E5EBC6CF80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6C62C-4039-1D1E-3877-058B3E9BB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GB" sz="4100" b="1">
                <a:latin typeface="Arial" panose="020B0604020202020204" pitchFamily="34" charset="0"/>
                <a:cs typeface="Arial" panose="020B0604020202020204" pitchFamily="34" charset="0"/>
              </a:rPr>
              <a:t>Theories: Holistic Model </a:t>
            </a:r>
            <a:endParaRPr lang="en-GB" sz="4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Exploring the Holistic Approach to Health">
            <a:extLst>
              <a:ext uri="{FF2B5EF4-FFF2-40B4-BE49-F238E27FC236}">
                <a16:creationId xmlns:a16="http://schemas.microsoft.com/office/drawing/2014/main" id="{74B8BBDE-C9E0-F827-2186-4B993483CF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" r="4203" b="3"/>
          <a:stretch>
            <a:fillRect/>
          </a:stretch>
        </p:blipFill>
        <p:spPr bwMode="auto">
          <a:xfrm>
            <a:off x="633999" y="640081"/>
            <a:ext cx="6909801" cy="5314406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cxnSp>
        <p:nvCxnSpPr>
          <p:cNvPr id="5129" name="Straight Connector 5128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3267C-E2B5-DFC1-22A8-79DF2221C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2300" y="2332226"/>
            <a:ext cx="4762499" cy="375556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holistic model integrates physical, mental, emotional spiritual health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Jiwattanasuk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Pannavoravat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Sirikanchana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values of NHS person-centered care are shared decisions and emotional support.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Recovery systems and Healthy Living Services aid in lifestyle wellbeing. (NHS, 2026c; 2026d)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Greener Hospitals incorporate sustainability into holistic care environments.</a:t>
            </a:r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6329CBCE-21AE-419D-AC1F-8ACF510A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FF2DA012-1414-493D-888F-5D99D0BDA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807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0E991E-C5E4-841B-CB35-B8C90D226A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F5B40-1A5E-A2A4-360F-9F1564B1C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Goals: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SDGs and SDG 3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41626-1CBF-8C6B-B9D1-2BE8630DE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090" y="1845734"/>
            <a:ext cx="5206179" cy="402336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SDG 3 is for universal and preventive health care, reducing inequalities (UN, 2026).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NHS Long-term Plan emphasizes personalized, integrated, and preventive care services (NHS, 2019).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Community programs target lifestyle risks and prevent NCD (Parliament.uk, 2019)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UK progress slowed by inequalities, waits, and workforce shortages.</a:t>
            </a:r>
          </a:p>
        </p:txBody>
      </p:sp>
      <p:pic>
        <p:nvPicPr>
          <p:cNvPr id="6146" name="Picture 2" descr="Sustainable Development Goals : Global Education Magazine">
            <a:extLst>
              <a:ext uri="{FF2B5EF4-FFF2-40B4-BE49-F238E27FC236}">
                <a16:creationId xmlns:a16="http://schemas.microsoft.com/office/drawing/2014/main" id="{FBE58043-0A9E-64BC-2AB3-8A05BF5D7B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732" y="1999397"/>
            <a:ext cx="5364480" cy="40233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135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B74779-4A5E-1CBE-3E13-6EDE12FED1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EE088-486C-B62A-E9C2-A15C4D13E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Goals: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Integrating Health, Wellbeing, and Sustainability into Health and Social Care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73ADF-A542-B040-3B0D-5F6E689C3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5555768" cy="439741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UK policies incorporate prevention, equity, and sustainability in the health system (Henderson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Loreau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Social Prescribing enhances well-being while decreasing clinical demands (Howarth et al, 2020).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NHS Green Plan sets towards low-carbon, sustainable healthcare delivery (NHS, 2025).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Progress in the UK is hampered by funding, geographical disparities, and workforce constraints.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2A0A24BA-7ED3-DCDD-2728-5F41C4631E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124" y="2688279"/>
            <a:ext cx="4698124" cy="24323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702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0E8BC-5C9E-DABD-CC89-5E56AA505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1" y="634946"/>
            <a:ext cx="6368142" cy="1450757"/>
          </a:xfrm>
        </p:spPr>
        <p:txBody>
          <a:bodyPr>
            <a:normAutofit/>
          </a:bodyPr>
          <a:lstStyle/>
          <a:p>
            <a:r>
              <a:rPr lang="en-GB" sz="3400" b="1">
                <a:latin typeface="Arial" panose="020B0604020202020204" pitchFamily="34" charset="0"/>
                <a:cs typeface="Arial" panose="020B0604020202020204" pitchFamily="34" charset="0"/>
              </a:rPr>
              <a:t>Policy and Governance: National and International Framework </a:t>
            </a:r>
            <a:endParaRPr lang="en-GB" sz="3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op view of a stethoscope on a blue surface">
            <a:extLst>
              <a:ext uri="{FF2B5EF4-FFF2-40B4-BE49-F238E27FC236}">
                <a16:creationId xmlns:a16="http://schemas.microsoft.com/office/drawing/2014/main" id="{BCFC86C1-4DED-C22C-5F87-EEF4182B199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9360" r="5420" b="1"/>
          <a:stretch>
            <a:fillRect/>
          </a:stretch>
        </p:blipFill>
        <p:spPr>
          <a:xfrm>
            <a:off x="20" y="-12128"/>
            <a:ext cx="4654276" cy="6870127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617" y="2085703"/>
            <a:ext cx="617068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978FF-8857-60A7-9A6D-C01CC548C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2198914"/>
            <a:ext cx="6368142" cy="367018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World Health Organisation health framework provides a historical definition of health and guides the integrated global well-being and health policy approaches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Schramme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National Health Service framework of the United Kingdom emphasises a holistic, person-centred and integrated approach for addressing the social, emotional and physical needs.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 3 of the United Nation promote sustainable healthcare systems, equity, well-being and good health of individuals worldwide (Hales and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Birdthistle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2023). 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apply population level and ecological approaches by targeting health inequality and social determinants.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2552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B1DA2C-E6FE-80CF-1537-943AAC6B87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49A65-CF90-9106-104B-F0A19AA9F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Policy and Governance: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UK Policies Shaping Health and Social Care Practice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B5A57-DFA9-3A63-2B62-06DFE2599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5555768" cy="439741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 links health to wider social determinants (WHO, 2026a)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 promotes integration and prevention.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Market-driven ideologies risk increasing inequities.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Health and Social Care Act 2012 reforms have increased complexity despite the integration agenda.</a:t>
            </a:r>
          </a:p>
        </p:txBody>
      </p:sp>
      <p:pic>
        <p:nvPicPr>
          <p:cNvPr id="8194" name="Picture 2" descr="Health in All Policies | AD for Policy | CDC">
            <a:extLst>
              <a:ext uri="{FF2B5EF4-FFF2-40B4-BE49-F238E27FC236}">
                <a16:creationId xmlns:a16="http://schemas.microsoft.com/office/drawing/2014/main" id="{4DFEF869-8FC3-7C39-F004-AB7D9F52B8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9055" y="1989009"/>
            <a:ext cx="3476625" cy="13144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What will patients get out of the NHS Long Term Plan?">
            <a:extLst>
              <a:ext uri="{FF2B5EF4-FFF2-40B4-BE49-F238E27FC236}">
                <a16:creationId xmlns:a16="http://schemas.microsoft.com/office/drawing/2014/main" id="{67CFA803-F896-BE64-D58E-20CC270404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2662" y="3837917"/>
            <a:ext cx="3476626" cy="19556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09530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2B13-9CB2-24D5-2DEB-939645083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Examples and Case Studies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D9931-5C33-F8B8-2263-4FC1BB8D0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737360"/>
            <a:ext cx="10058399" cy="4131734"/>
          </a:xfrm>
        </p:spPr>
        <p:txBody>
          <a:bodyPr>
            <a:noAutofit/>
          </a:bodyPr>
          <a:lstStyle/>
          <a:p>
            <a:pPr lvl="0">
              <a:lnSpc>
                <a:spcPct val="16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The health check program organised by the National Health Service integrated sustainable health of the population, promotion of well-being and prevention across the primary care settings of England. </a:t>
            </a:r>
            <a:endParaRPr lang="en-IN" sz="1800" dirty="0"/>
          </a:p>
          <a:p>
            <a:pPr lvl="0">
              <a:lnSpc>
                <a:spcPct val="16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Applying the health belief model demonstrates that perceived susceptibility is addressed with the help of individualised scores for cardiovascular risk (</a:t>
            </a:r>
            <a:r>
              <a:rPr lang="en-GB" sz="1800" dirty="0" err="1"/>
              <a:t>Amdemariam</a:t>
            </a:r>
            <a:r>
              <a:rPr lang="en-GB" sz="1800" dirty="0"/>
              <a:t> et al., 2022), which demonstrate the likelihood of heart disease, stroke and diabetes among the people.</a:t>
            </a:r>
            <a:endParaRPr lang="en-IN" sz="1800" dirty="0"/>
          </a:p>
          <a:p>
            <a:pPr lvl="0">
              <a:lnSpc>
                <a:spcPct val="16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The aspect of perceived benefits indicates reduction of future burden, better lifestyle advice and early detection of health issues.</a:t>
            </a:r>
            <a:endParaRPr lang="en-IN" sz="1800" dirty="0"/>
          </a:p>
          <a:p>
            <a:pPr lvl="0">
              <a:lnSpc>
                <a:spcPct val="16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Perceived priority reflects the approach of the clinic to communicate severe long-term impacts and risk factors caused by untreated high cholesterol (Yiu et al., 2024), obesity and hypertension.</a:t>
            </a:r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2601520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63A25-1D30-6445-9B27-408745235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Examples and Case Studies (Contd.)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36FA3-D853-6DFB-50E1-F253F3868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6707018" cy="4023360"/>
          </a:xfrm>
        </p:spPr>
        <p:txBody>
          <a:bodyPr>
            <a:noAutofit/>
          </a:bodyPr>
          <a:lstStyle/>
          <a:p>
            <a:pPr lvl="0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Mistrust, low health literacy and time constraint are the perceived barriers that are highly prevalent among the ethnically diverse and deprived community (King et al., 2023). </a:t>
            </a:r>
            <a:endParaRPr lang="en-IN" sz="1800" dirty="0"/>
          </a:p>
          <a:p>
            <a:pPr lvl="0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Community outreach, reminders for general practitioners and invitation letters trigger the engagement and reinforce preventive measures, which are referred to as cues to action.</a:t>
            </a:r>
            <a:endParaRPr lang="en-IN" sz="1800" dirty="0"/>
          </a:p>
          <a:p>
            <a:pPr lvl="0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Goal setting, MECC conversation and brief intervention improve confidence for adopting smoking cessation, activity and healthy diets (Parchment et al., 2023).</a:t>
            </a:r>
            <a:endParaRPr lang="en-IN" sz="1800" dirty="0"/>
          </a:p>
          <a:p>
            <a:pPr lvl="0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The quantitative evidence demonstrates data presented by the National Health Services which shows 9 million checks are completed among the thousands of undiagnosed cases of cardiovascular risk.</a:t>
            </a:r>
            <a:endParaRPr lang="en-IN" sz="1800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endParaRPr lang="en-GB" sz="1800" dirty="0"/>
          </a:p>
        </p:txBody>
      </p:sp>
      <p:pic>
        <p:nvPicPr>
          <p:cNvPr id="5122" name="Picture 2" descr="The Three Musketeers of Patient Decision Aids: Time Constraints, Health  Literacy, and Information Overload – ARC West Midlands">
            <a:extLst>
              <a:ext uri="{FF2B5EF4-FFF2-40B4-BE49-F238E27FC236}">
                <a16:creationId xmlns:a16="http://schemas.microsoft.com/office/drawing/2014/main" id="{893CE7D3-EF56-B774-81AF-FBC8990617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1955" y="1985962"/>
            <a:ext cx="3133725" cy="378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855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BEDF8-DCD9-F8BD-60A4-59F4A9976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Examples and Case Studies (Contd.)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81A5D-0B03-EFAB-A373-6BCF5ADED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5813883" cy="4023360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v"/>
            </a:pPr>
            <a:r>
              <a:rPr lang="en-GB" sz="1800" dirty="0"/>
              <a:t>A notable example of qualitative evidence is the feedback of the patients, which increases motivation, reassurance and health awareness of the patients following their individualised assessment of risk with the practitioners.</a:t>
            </a:r>
            <a:endParaRPr lang="en-IN" sz="1800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800" dirty="0"/>
              <a:t>Integration of well-being is an example of advice which addresses social, psychological and physical factors that assist the holistic health of the patients (Fabi et al., 2024).</a:t>
            </a:r>
            <a:endParaRPr lang="en-IN" sz="1800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800" dirty="0"/>
              <a:t>Screening focused on prevention minimises the treatment demand in the long run while assisting equitable use of resources and satisfying the SDG 3 goal.</a:t>
            </a:r>
            <a:endParaRPr lang="en-IN" sz="1800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800" dirty="0"/>
              <a:t>Unequal uptake is an example of an ongoing challenge which required a stronger delivery model based on communities, digital inclusion and tailored communication.</a:t>
            </a:r>
            <a:endParaRPr lang="en-IN" sz="1800" dirty="0"/>
          </a:p>
          <a:p>
            <a:pPr>
              <a:buFont typeface="Wingdings" panose="05000000000000000000" pitchFamily="2" charset="2"/>
              <a:buChar char="v"/>
            </a:pPr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B09FA8-9E5F-1AA5-24F4-BF5E4153A6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00" t="6821" r="8500" b="33178"/>
          <a:stretch>
            <a:fillRect/>
          </a:stretch>
        </p:blipFill>
        <p:spPr>
          <a:xfrm>
            <a:off x="7347097" y="1845733"/>
            <a:ext cx="3808583" cy="3917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9108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401D6-8F45-CC39-F52F-1BF52AA86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Equity and Access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E7265-082C-B0CD-37BE-22129C99E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7281176" cy="4023360"/>
          </a:xfrm>
        </p:spPr>
        <p:txBody>
          <a:bodyPr/>
          <a:lstStyle/>
          <a:p>
            <a:pPr lvl="0">
              <a:buFont typeface="Wingdings" panose="05000000000000000000" pitchFamily="2" charset="2"/>
              <a:buChar char="v"/>
            </a:pPr>
            <a:r>
              <a:rPr lang="en-GB" dirty="0"/>
              <a:t>Ethnic minorities encounter poor psychological health and the burden of chronic diseases because of socioeconomic disadvantage and structural discrimination.</a:t>
            </a:r>
            <a:endParaRPr lang="en-IN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dirty="0"/>
              <a:t>Deprivation imposes a strong impact on the health outcomes across the lower-income communities that encounter limited access to preventive care facilities and lower life expectancy (Khan, 2024).</a:t>
            </a:r>
            <a:endParaRPr lang="en-IN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dirty="0"/>
              <a:t>Digital exclusion established barriers to obtaining telehealth, which disproportionately influence low-income populations, marginalised communities and older adults.</a:t>
            </a:r>
            <a:endParaRPr lang="en-IN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dirty="0"/>
              <a:t>Cultural and linguistic barriers minimise trust, engagement and quality of care facilities among the refugee and migrant communities in the healthcare system.</a:t>
            </a:r>
            <a:endParaRPr lang="en-IN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B6870E-D289-6B7B-B602-630A818E1D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2371" y="1845734"/>
            <a:ext cx="2482349" cy="344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737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722F1-4D43-27A8-BCF6-152036226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Equity and Access (Contd.)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B651F-CEDE-18DA-4354-D6D486D64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6069064" cy="4023360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v"/>
            </a:pPr>
            <a:r>
              <a:rPr lang="en-GB" sz="1800" dirty="0"/>
              <a:t>Policies established by the National Health Service include integrated care systems and social prescribing, which focus on addressing inequalities and social determinants.</a:t>
            </a:r>
            <a:endParaRPr lang="en-IN" sz="1800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800" dirty="0"/>
              <a:t>Mental health outreach and change4life, and examples of community-based initiatives that target risk in the lifestyles of individuals across the deprived areas (</a:t>
            </a:r>
            <a:r>
              <a:rPr lang="en-GB" sz="1800" dirty="0" err="1"/>
              <a:t>Ludowyk</a:t>
            </a:r>
            <a:r>
              <a:rPr lang="en-GB" sz="1800" dirty="0"/>
              <a:t> et al., 2023). </a:t>
            </a:r>
            <a:endParaRPr lang="en-IN" sz="1800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800" dirty="0"/>
              <a:t>Expanding multilingual facilities and culturally competent care services can improve patient satisfaction, engagement and equity among different populations.</a:t>
            </a:r>
            <a:endParaRPr lang="en-IN" sz="1800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1800" dirty="0"/>
              <a:t>The future facilities must combine cross-sector coordination, sustainable funding and digital inclusion for delivering long-term and equitable care facilities.</a:t>
            </a:r>
            <a:endParaRPr lang="en-IN" sz="1800" dirty="0"/>
          </a:p>
          <a:p>
            <a:pPr>
              <a:buFont typeface="Wingdings" panose="05000000000000000000" pitchFamily="2" charset="2"/>
              <a:buChar char="v"/>
            </a:pPr>
            <a:endParaRPr lang="en-GB" sz="1800" dirty="0"/>
          </a:p>
        </p:txBody>
      </p:sp>
      <p:pic>
        <p:nvPicPr>
          <p:cNvPr id="2050" name="Picture 2" descr="Change4Life - Wikipedia">
            <a:extLst>
              <a:ext uri="{FF2B5EF4-FFF2-40B4-BE49-F238E27FC236}">
                <a16:creationId xmlns:a16="http://schemas.microsoft.com/office/drawing/2014/main" id="{1CCD9F81-E5CD-B6F4-E27D-4FC317B72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0652" y="1845734"/>
            <a:ext cx="3635028" cy="340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1635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92089-3723-B080-E09C-C96B9575C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2FBF0-509E-8BA3-09FD-D3EB29E34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6271083" cy="4023360"/>
          </a:xfrm>
        </p:spPr>
        <p:txBody>
          <a:bodyPr>
            <a:normAutofit lnSpcReduction="10000"/>
          </a:bodyPr>
          <a:lstStyle/>
          <a:p>
            <a:pPr lvl="0">
              <a:buFont typeface="Wingdings" panose="05000000000000000000" pitchFamily="2" charset="2"/>
              <a:buChar char="v"/>
            </a:pPr>
            <a:r>
              <a:rPr lang="en-GB" dirty="0"/>
              <a:t>Sustainable, preventive and integrated social and health care systems reflect social determinants which shape the health outcomes in the United Kingdom.</a:t>
            </a:r>
            <a:endParaRPr lang="en-IN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dirty="0"/>
              <a:t>The Sustainable Development Goal 3 reinforces holistic well-being, early prevention and equitable access across the environmental, social, psychological and physical dimensions.</a:t>
            </a:r>
            <a:endParaRPr lang="en-IN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dirty="0"/>
              <a:t>The frameworks of social prescribing and the long-term plan of the National Health Service align with the Sustainable Development Goals.</a:t>
            </a:r>
            <a:endParaRPr lang="en-IN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dirty="0"/>
              <a:t>Cross-sector coordination, digital inclusion and culturally competent care facilities are essential for accomplishing the Sustainable Development Goals.</a:t>
            </a:r>
            <a:endParaRPr lang="en-IN" dirty="0"/>
          </a:p>
        </p:txBody>
      </p:sp>
      <p:pic>
        <p:nvPicPr>
          <p:cNvPr id="1026" name="Picture 2" descr="SUSTAINABLE DEVELOPMENT GOAL 3: Ensure healthy lives and promote well-being  for all at all ages. | SociSDG">
            <a:extLst>
              <a:ext uri="{FF2B5EF4-FFF2-40B4-BE49-F238E27FC236}">
                <a16:creationId xmlns:a16="http://schemas.microsoft.com/office/drawing/2014/main" id="{E940FC0F-1B75-D36F-AD7D-99A694CD7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7972" y="1885739"/>
            <a:ext cx="3457708" cy="3600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64387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FA49-08A4-4F54-C3A6-F9922412808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35780" y="0"/>
            <a:ext cx="10058400" cy="863600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622FE8-211C-1117-9730-FC2A86F2F768}"/>
              </a:ext>
            </a:extLst>
          </p:cNvPr>
          <p:cNvSpPr txBox="1"/>
          <p:nvPr/>
        </p:nvSpPr>
        <p:spPr>
          <a:xfrm>
            <a:off x="335780" y="1150938"/>
            <a:ext cx="112059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Amdemariam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L.K.,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Watumo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Sibamo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E.L.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Agide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F.D. (2022) ‘Perception towards cardiovascular diseases preventive practices among bank workers in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Castillo, E.G.,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Ijadi-Maghsoodi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Shadravan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S., Moore, E., Mensah III, M.O., Docherty, M., Aguilera Nunez, M.G., Barcelo, N., Goodsmith, N., Halpin, L.E. and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Cormack, B., Stilwell, P.,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Coninx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 and Gibson, J. (2023) The biopsychosocial model is lost in translation: from misrepresentation to an enactive modernization. Physiotherapy theory and practice, 39(11), pp.2273-2288. https://www.tandfonline.com/doi/abs/10.1080/09593985.2022.2080130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Fabi, A., Rossi,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Mocini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E., Cardinali, L.,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Bonavolontà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V., Cenci, C., Magno, S., Barberi, V., Moretti, A., Besharat, Z.M.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Iolascon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G. (2024) ‘An integrated care approach to improve well-being in breast cancer patients’, Current Oncology Reports, 26(4), pp.346-358. https://link.springer.com/content/pdf/10.1007/s11912-024-01500-1.pdf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(2017) New Change4Life campaign encourages parents to ‘Be Food Smart’. Available at: https://www.gov.uk/government/news/new-change4life-campaign-encourages-parents-to-be-food-smart (Accessed: 12 February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Hales, R.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Birdthistle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 (2023) ‘The sustainable development goal–SDG# 3 good health and well-being’, In Attaining the 2030 sustainable development goal of good health and well-being (pp. 1-12). Emerald Publishing Limited.  https://library.oapen.org/bitstream/handle/20.500.12657/86162/9781804552094.pdf?sequence=1#page=20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Henderson, K.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Loreau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 (2023) A model of Sustainable Development Goals: Challenges and opportunities in promoting human well-being and environmental sustainability. Ecological modelling, 475, p.110164. https://www.sciencedirect.com/science/article/pii/S0304380022002654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Holland, S. (2022) Public health ethics. John Wiley &amp; Sons.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Hossana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town using the health belief model’, 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one, 17(2), pp.1-14. https://journals.plos.org/plosone/article/file?id=10.1371/journal.pone.0264112&amp;type=printable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Burakgazi, S.G. (2025). The ecological model of human development. In Exploring Adult Education Through Learning Theory (pp. 325-342). IGI Global.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Howarth, M., Griffiths, A., Da Silva, A. and Green, R. (2020) Social prescribing: a ‘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natural’community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-based solution. British journal of community nursing, 25(6), pp.294-298. https://www.magonlinelibrary.com/doi/abs/10.12968/bjcn.2020.25.6.294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4559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A63279-B633-6878-1631-1EF9D2DFC7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F11A1-0D50-98C8-9B83-2A1C0F18212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89560" y="-110808"/>
            <a:ext cx="10058400" cy="863600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39BD49-5BB5-9902-9132-0D4E984FEA98}"/>
              </a:ext>
            </a:extLst>
          </p:cNvPr>
          <p:cNvSpPr txBox="1"/>
          <p:nvPr/>
        </p:nvSpPr>
        <p:spPr>
          <a:xfrm>
            <a:off x="289560" y="828992"/>
            <a:ext cx="11612879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200" dirty="0"/>
          </a:p>
          <a:p>
            <a:r>
              <a:rPr lang="en-US" sz="1200" dirty="0"/>
              <a:t>Hughes, G., Shaw, S.E. and Greenhalgh, T. (2020) Rethinking integrated care: a systematic hermeneutic review of the literature on integrated care strategies and concepts. The Milbank Quarterly, 98(2), pp.446-492. https://onlinelibrary.wiley.com/doi/pdfdirect/10.1111/1468-0009.12459</a:t>
            </a:r>
          </a:p>
          <a:p>
            <a:endParaRPr lang="en-US" sz="1200" dirty="0"/>
          </a:p>
          <a:p>
            <a:r>
              <a:rPr lang="en-US" sz="1200" dirty="0" err="1"/>
              <a:t>Jiwattanasuk</a:t>
            </a:r>
            <a:r>
              <a:rPr lang="en-US" sz="1200" dirty="0"/>
              <a:t>, N., </a:t>
            </a:r>
            <a:r>
              <a:rPr lang="en-US" sz="1200" dirty="0" err="1"/>
              <a:t>Pannavoravat</a:t>
            </a:r>
            <a:r>
              <a:rPr lang="en-US" sz="1200" dirty="0"/>
              <a:t>, P. and </a:t>
            </a:r>
            <a:r>
              <a:rPr lang="en-US" sz="1200" dirty="0" err="1"/>
              <a:t>Sirikanchana</a:t>
            </a:r>
            <a:r>
              <a:rPr lang="en-US" sz="1200" dirty="0"/>
              <a:t>, P. (2022) The holistic well-being concepts in relation to quality of life. ABAC ODI Journal Vision. Action. Outcome, 10(1), p.28. https://doi.nrct.go.th/admin/doc/doc_628815.pdf</a:t>
            </a:r>
          </a:p>
          <a:p>
            <a:endParaRPr lang="en-US" sz="1200" dirty="0"/>
          </a:p>
          <a:p>
            <a:r>
              <a:rPr lang="en-US" sz="1200" dirty="0"/>
              <a:t>Khan, S.U. (2024) ‘Zip code health disparities: Mapping cardiovascular inequities at the neighborhood level’, Methodist DeBakey Cardiovascular Journal, 20(5), pp.6-14. https://pmc.ncbi.nlm.nih.gov/articles/PMC11546200/ </a:t>
            </a:r>
          </a:p>
          <a:p>
            <a:endParaRPr lang="en-US" sz="1200" dirty="0"/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King, S.,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Thaliph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A., Laranjo, L., Smith, B.J. and Eberhard, J. (2023) ‘Oral health literacy, knowledge and perceptions in a socially and culturally diverse population: a mixed methods study’, BMC public health, 23(1), pp.1-10. https://link.springer.com/content/pdf/10.1186/s12889-023-16381-5.pdf 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Knill, C., Kruck, A.,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Rittberger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B.,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Seelkopf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L. and Zangl, B. (2026) Failing through success? How stable liberal orders become self-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destabilising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 Journal of European Public Policy, pp.1-27. https://www.tandfonline.com/doi/abs/10.1080/13501763.2025.2580519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low socioeconomic status and disadvantaged populations. Archives of Public Health, 83(1), p.153. https://link.springer.com/article/10.1186/s13690-025-01644-x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Schramme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T. (2023) ‘Health as complete well-being: The WHO definition and beyond’, Public Health Ethics, 16(3), pp.210-218. https://academic.oup.com/phe/article-pdf/16/3/210/56614342/phad017.pdf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Morton, I. (2019) Community interventions to promote mental health and social equity. Current psychiatry reports, 21(5), p.35. https://link.springer.com/article/10.1007/s11920-019-1017-0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Schuwirth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N., Borgwardt, F.,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Domisch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S., Friedrichs, M.,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Kattwinkel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M., Kneis, D.,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Kuemmerlen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M., Langhans, S.D., Martínez-López, J. and Vermeiren, P. (2019) How to make ecological models useful for environmental management. Ecological Modelling, 411, p.108784. https://www.sciencedirect.com/science/article/pii/S0304380019302923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0076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236</TotalTime>
  <Words>7353</Words>
  <Application>Microsoft Office PowerPoint</Application>
  <PresentationFormat>Widescreen</PresentationFormat>
  <Paragraphs>302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Wingdings</vt:lpstr>
      <vt:lpstr>Retrospect</vt:lpstr>
      <vt:lpstr>PowerPoint Presentation</vt:lpstr>
      <vt:lpstr>Introduction </vt:lpstr>
      <vt:lpstr>Definitions and Key Concepts </vt:lpstr>
      <vt:lpstr>Theories: Biopsychosocial Model </vt:lpstr>
      <vt:lpstr>Theories: Ecological Model</vt:lpstr>
      <vt:lpstr>Theories: Holistic Model </vt:lpstr>
      <vt:lpstr>Sustainable Development Goals: Understanding SDGs and SDG 3</vt:lpstr>
      <vt:lpstr>Sustainable Development Goals: Integrating Health, Wellbeing, and Sustainability into Health and Social Care</vt:lpstr>
      <vt:lpstr>Policy and Governance: National and International Framework </vt:lpstr>
      <vt:lpstr>Policy and Governance: UK Policies Shaping Health and Social Care Practice</vt:lpstr>
      <vt:lpstr>Examples and Case Studies </vt:lpstr>
      <vt:lpstr>Examples and Case Studies (Contd.)</vt:lpstr>
      <vt:lpstr>Examples and Case Studies (Contd.)</vt:lpstr>
      <vt:lpstr>Equity and Access </vt:lpstr>
      <vt:lpstr>Equity and Access (Contd.)</vt:lpstr>
      <vt:lpstr>Conclusion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 User</dc:creator>
  <cp:lastModifiedBy>Nurkas Kaneez (2225340)</cp:lastModifiedBy>
  <cp:revision>21</cp:revision>
  <dcterms:created xsi:type="dcterms:W3CDTF">2026-02-12T12:06:02Z</dcterms:created>
  <dcterms:modified xsi:type="dcterms:W3CDTF">2026-02-14T23:01:22Z</dcterms:modified>
</cp:coreProperties>
</file>