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6" r:id="rId1"/>
  </p:sldMasterIdLst>
  <p:sldIdLst>
    <p:sldId id="256" r:id="rId2"/>
    <p:sldId id="257" r:id="rId3"/>
    <p:sldId id="258" r:id="rId4"/>
    <p:sldId id="259" r:id="rId5"/>
    <p:sldId id="260" r:id="rId6"/>
    <p:sldId id="261" r:id="rId7"/>
    <p:sldId id="262" r:id="rId8"/>
    <p:sldId id="263" r:id="rId9"/>
    <p:sldId id="264" r:id="rId10"/>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46" d="100"/>
          <a:sy n="46" d="100"/>
        </p:scale>
        <p:origin x="36" y="7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6527E-9AB4-44B2-8023-99A05B549F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19B389-0A11-411E-88C0-C1497A65BF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40A015-27D1-4FBE-A3BA-83F0037DD540}"/>
              </a:ext>
            </a:extLst>
          </p:cNvPr>
          <p:cNvSpPr>
            <a:spLocks noGrp="1"/>
          </p:cNvSpPr>
          <p:nvPr>
            <p:ph type="dt" sz="half" idx="10"/>
          </p:nvPr>
        </p:nvSpPr>
        <p:spPr/>
        <p:txBody>
          <a:bodyPr/>
          <a:lstStyle/>
          <a:p>
            <a:fld id="{6A4B53A7-3209-46A6-9454-F38EAC8F11E7}" type="datetimeFigureOut">
              <a:rPr lang="en-US" smtClean="0"/>
              <a:t>5/17/2020</a:t>
            </a:fld>
            <a:endParaRPr lang="en-US"/>
          </a:p>
        </p:txBody>
      </p:sp>
      <p:sp>
        <p:nvSpPr>
          <p:cNvPr id="5" name="Footer Placeholder 4">
            <a:extLst>
              <a:ext uri="{FF2B5EF4-FFF2-40B4-BE49-F238E27FC236}">
                <a16:creationId xmlns:a16="http://schemas.microsoft.com/office/drawing/2014/main" id="{5B05668B-08D9-44E3-9DE9-EF71D293D6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19D350-4538-4856-AB7E-E51470E275FE}"/>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553522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C86A3-820E-49B2-8281-DD910CB2F6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DF7FE4-45C2-4A4D-A653-1DB2104A80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23A90A-7B1C-4046-9C08-71D07F8BC83E}"/>
              </a:ext>
            </a:extLst>
          </p:cNvPr>
          <p:cNvSpPr>
            <a:spLocks noGrp="1"/>
          </p:cNvSpPr>
          <p:nvPr>
            <p:ph type="dt" sz="half" idx="10"/>
          </p:nvPr>
        </p:nvSpPr>
        <p:spPr/>
        <p:txBody>
          <a:bodyPr/>
          <a:lstStyle/>
          <a:p>
            <a:fld id="{6A4B53A7-3209-46A6-9454-F38EAC8F11E7}" type="datetimeFigureOut">
              <a:rPr lang="en-US" smtClean="0"/>
              <a:t>5/17/2020</a:t>
            </a:fld>
            <a:endParaRPr lang="en-US"/>
          </a:p>
        </p:txBody>
      </p:sp>
      <p:sp>
        <p:nvSpPr>
          <p:cNvPr id="5" name="Footer Placeholder 4">
            <a:extLst>
              <a:ext uri="{FF2B5EF4-FFF2-40B4-BE49-F238E27FC236}">
                <a16:creationId xmlns:a16="http://schemas.microsoft.com/office/drawing/2014/main" id="{680595A1-2F41-4ED8-BDE7-043C3550E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54680B-A4F5-4848-A2A4-0996DF326DC5}"/>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382867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946FB-1B57-4D28-9E5F-27BB1071E0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61FC60-68F1-40A3-8A0A-29FD3EA435D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706586-E08C-4262-9A9C-A2D63EB82E31}"/>
              </a:ext>
            </a:extLst>
          </p:cNvPr>
          <p:cNvSpPr>
            <a:spLocks noGrp="1"/>
          </p:cNvSpPr>
          <p:nvPr>
            <p:ph type="dt" sz="half" idx="10"/>
          </p:nvPr>
        </p:nvSpPr>
        <p:spPr/>
        <p:txBody>
          <a:bodyPr/>
          <a:lstStyle/>
          <a:p>
            <a:fld id="{6A4B53A7-3209-46A6-9454-F38EAC8F11E7}" type="datetimeFigureOut">
              <a:rPr lang="en-US" smtClean="0"/>
              <a:t>5/17/2020</a:t>
            </a:fld>
            <a:endParaRPr lang="en-US"/>
          </a:p>
        </p:txBody>
      </p:sp>
      <p:sp>
        <p:nvSpPr>
          <p:cNvPr id="5" name="Footer Placeholder 4">
            <a:extLst>
              <a:ext uri="{FF2B5EF4-FFF2-40B4-BE49-F238E27FC236}">
                <a16:creationId xmlns:a16="http://schemas.microsoft.com/office/drawing/2014/main" id="{684CFFD7-0210-4CC5-899B-EFBF16FD9C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56854B-81A6-424D-A268-3B8127A84805}"/>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2280777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D09E6-F73F-498D-A307-CEEB8757F3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6BAEEC-7B01-499D-8093-6BA28E8FC85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58CBA0-159D-4B7E-BD4C-5304C973A74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28479E-1070-48C8-A57B-53052EC333D6}"/>
              </a:ext>
            </a:extLst>
          </p:cNvPr>
          <p:cNvSpPr>
            <a:spLocks noGrp="1"/>
          </p:cNvSpPr>
          <p:nvPr>
            <p:ph type="dt" sz="half" idx="10"/>
          </p:nvPr>
        </p:nvSpPr>
        <p:spPr/>
        <p:txBody>
          <a:bodyPr/>
          <a:lstStyle/>
          <a:p>
            <a:fld id="{6A4B53A7-3209-46A6-9454-F38EAC8F11E7}" type="datetimeFigureOut">
              <a:rPr lang="en-US" smtClean="0"/>
              <a:t>5/17/2020</a:t>
            </a:fld>
            <a:endParaRPr lang="en-US"/>
          </a:p>
        </p:txBody>
      </p:sp>
      <p:sp>
        <p:nvSpPr>
          <p:cNvPr id="6" name="Footer Placeholder 5">
            <a:extLst>
              <a:ext uri="{FF2B5EF4-FFF2-40B4-BE49-F238E27FC236}">
                <a16:creationId xmlns:a16="http://schemas.microsoft.com/office/drawing/2014/main" id="{6AB362C7-3C69-4167-895A-542FCA4BD0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C11E052-1CC0-4D96-B26F-7291593EF752}"/>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094509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2108C-A7D4-4EA3-85DB-34D7FFA47B2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25119A-4668-45D0-8054-4C67DE7A32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4725BC-C27B-4117-A61A-F6A3154CF9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12DD5C-1628-445D-B8DD-0D1905C99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0C0A02-8475-4A84-8D8C-399D7D786F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2F5517-9FD7-4BFE-9550-637908C9746F}"/>
              </a:ext>
            </a:extLst>
          </p:cNvPr>
          <p:cNvSpPr>
            <a:spLocks noGrp="1"/>
          </p:cNvSpPr>
          <p:nvPr>
            <p:ph type="dt" sz="half" idx="10"/>
          </p:nvPr>
        </p:nvSpPr>
        <p:spPr/>
        <p:txBody>
          <a:bodyPr/>
          <a:lstStyle/>
          <a:p>
            <a:fld id="{6A4B53A7-3209-46A6-9454-F38EAC8F11E7}" type="datetimeFigureOut">
              <a:rPr lang="en-US" smtClean="0"/>
              <a:t>5/17/2020</a:t>
            </a:fld>
            <a:endParaRPr lang="en-US"/>
          </a:p>
        </p:txBody>
      </p:sp>
      <p:sp>
        <p:nvSpPr>
          <p:cNvPr id="8" name="Footer Placeholder 7">
            <a:extLst>
              <a:ext uri="{FF2B5EF4-FFF2-40B4-BE49-F238E27FC236}">
                <a16:creationId xmlns:a16="http://schemas.microsoft.com/office/drawing/2014/main" id="{3D5963D1-995C-40EC-85FA-2C24A65FFD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206BAD6-2830-4D7A-A8A6-7EBA3A4CD97D}"/>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70933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E6810-FDBF-440C-940A-29E9D7DE7C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2EC841-7113-4D3B-B822-BE934EAA8358}"/>
              </a:ext>
            </a:extLst>
          </p:cNvPr>
          <p:cNvSpPr>
            <a:spLocks noGrp="1"/>
          </p:cNvSpPr>
          <p:nvPr>
            <p:ph type="dt" sz="half" idx="10"/>
          </p:nvPr>
        </p:nvSpPr>
        <p:spPr/>
        <p:txBody>
          <a:bodyPr/>
          <a:lstStyle/>
          <a:p>
            <a:fld id="{6A4B53A7-3209-46A6-9454-F38EAC8F11E7}" type="datetimeFigureOut">
              <a:rPr lang="en-US" smtClean="0"/>
              <a:t>5/17/2020</a:t>
            </a:fld>
            <a:endParaRPr lang="en-US"/>
          </a:p>
        </p:txBody>
      </p:sp>
      <p:sp>
        <p:nvSpPr>
          <p:cNvPr id="4" name="Footer Placeholder 3">
            <a:extLst>
              <a:ext uri="{FF2B5EF4-FFF2-40B4-BE49-F238E27FC236}">
                <a16:creationId xmlns:a16="http://schemas.microsoft.com/office/drawing/2014/main" id="{19CB9F2B-2E8F-4FEB-918D-7AB5F251650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5EBCFDD-B789-486F-99C9-20D085CF61BE}"/>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22214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6D2817-BBCA-4FBF-8DE1-E9E0FA1C7823}"/>
              </a:ext>
            </a:extLst>
          </p:cNvPr>
          <p:cNvSpPr>
            <a:spLocks noGrp="1"/>
          </p:cNvSpPr>
          <p:nvPr>
            <p:ph type="dt" sz="half" idx="10"/>
          </p:nvPr>
        </p:nvSpPr>
        <p:spPr/>
        <p:txBody>
          <a:bodyPr/>
          <a:lstStyle/>
          <a:p>
            <a:fld id="{6A4B53A7-3209-46A6-9454-F38EAC8F11E7}" type="datetimeFigureOut">
              <a:rPr lang="en-US" smtClean="0"/>
              <a:t>5/17/2020</a:t>
            </a:fld>
            <a:endParaRPr lang="en-US"/>
          </a:p>
        </p:txBody>
      </p:sp>
      <p:sp>
        <p:nvSpPr>
          <p:cNvPr id="3" name="Footer Placeholder 2">
            <a:extLst>
              <a:ext uri="{FF2B5EF4-FFF2-40B4-BE49-F238E27FC236}">
                <a16:creationId xmlns:a16="http://schemas.microsoft.com/office/drawing/2014/main" id="{56A77548-AA2A-4A4F-B416-F622638A9FA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FED1B19-231B-45CB-A323-B2FC5D03B8BE}"/>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406999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35E86-97D9-4230-943B-7A41312FEB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21EF84-E31D-472A-B205-8D092E7378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592080A-CC19-4EC9-863A-8FE21F12C8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A5CE84-5CF7-4A47-9093-CC546D46E180}"/>
              </a:ext>
            </a:extLst>
          </p:cNvPr>
          <p:cNvSpPr>
            <a:spLocks noGrp="1"/>
          </p:cNvSpPr>
          <p:nvPr>
            <p:ph type="dt" sz="half" idx="10"/>
          </p:nvPr>
        </p:nvSpPr>
        <p:spPr/>
        <p:txBody>
          <a:bodyPr/>
          <a:lstStyle/>
          <a:p>
            <a:fld id="{6A4B53A7-3209-46A6-9454-F38EAC8F11E7}" type="datetimeFigureOut">
              <a:rPr lang="en-US" smtClean="0"/>
              <a:t>5/17/2020</a:t>
            </a:fld>
            <a:endParaRPr lang="en-US"/>
          </a:p>
        </p:txBody>
      </p:sp>
      <p:sp>
        <p:nvSpPr>
          <p:cNvPr id="6" name="Footer Placeholder 5">
            <a:extLst>
              <a:ext uri="{FF2B5EF4-FFF2-40B4-BE49-F238E27FC236}">
                <a16:creationId xmlns:a16="http://schemas.microsoft.com/office/drawing/2014/main" id="{07267D36-F211-4344-A538-70C22059CB8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57E87D-3113-4235-B8D7-45FBBADDFE56}"/>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447821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C19E2-03BF-43CB-9285-E56AF8961F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CC28D8-6FD5-4B60-A636-C66E429F5C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DFB27C-5A07-43AE-91EB-FF204FF572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6746D8-584F-49C7-8F85-CB49B89C8199}"/>
              </a:ext>
            </a:extLst>
          </p:cNvPr>
          <p:cNvSpPr>
            <a:spLocks noGrp="1"/>
          </p:cNvSpPr>
          <p:nvPr>
            <p:ph type="dt" sz="half" idx="10"/>
          </p:nvPr>
        </p:nvSpPr>
        <p:spPr/>
        <p:txBody>
          <a:bodyPr/>
          <a:lstStyle/>
          <a:p>
            <a:fld id="{6A4B53A7-3209-46A6-9454-F38EAC8F11E7}" type="datetimeFigureOut">
              <a:rPr lang="en-US" smtClean="0"/>
              <a:t>5/17/2020</a:t>
            </a:fld>
            <a:endParaRPr lang="en-US"/>
          </a:p>
        </p:txBody>
      </p:sp>
      <p:sp>
        <p:nvSpPr>
          <p:cNvPr id="6" name="Footer Placeholder 5">
            <a:extLst>
              <a:ext uri="{FF2B5EF4-FFF2-40B4-BE49-F238E27FC236}">
                <a16:creationId xmlns:a16="http://schemas.microsoft.com/office/drawing/2014/main" id="{E4DA0E36-1EAC-4BF5-B047-2468E9EEAF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CA10AE-10BF-4C97-B931-05962AE8B74F}"/>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4011619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945D1-4DC2-4918-85E0-0FF17F2E6A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381F6F-A33B-4C76-8488-1CA8F1BBD79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D4E4C6-1844-4511-80A4-195C7351887F}"/>
              </a:ext>
            </a:extLst>
          </p:cNvPr>
          <p:cNvSpPr>
            <a:spLocks noGrp="1"/>
          </p:cNvSpPr>
          <p:nvPr>
            <p:ph type="dt" sz="half" idx="10"/>
          </p:nvPr>
        </p:nvSpPr>
        <p:spPr/>
        <p:txBody>
          <a:bodyPr/>
          <a:lstStyle/>
          <a:p>
            <a:fld id="{6A4B53A7-3209-46A6-9454-F38EAC8F11E7}" type="datetimeFigureOut">
              <a:rPr lang="en-US" smtClean="0"/>
              <a:t>5/17/2020</a:t>
            </a:fld>
            <a:endParaRPr lang="en-US"/>
          </a:p>
        </p:txBody>
      </p:sp>
      <p:sp>
        <p:nvSpPr>
          <p:cNvPr id="5" name="Footer Placeholder 4">
            <a:extLst>
              <a:ext uri="{FF2B5EF4-FFF2-40B4-BE49-F238E27FC236}">
                <a16:creationId xmlns:a16="http://schemas.microsoft.com/office/drawing/2014/main" id="{C68DD567-3311-4E1C-8FF0-577F66CD88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443C93-0254-4A42-9A4D-DFDD8FADE025}"/>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354244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91AEAF-DACF-45A6-BFEB-5E7A5AD4893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F657A8-6033-4447-808D-30504FAB56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2815D2-3FF9-47A1-AE98-367D22B21C38}"/>
              </a:ext>
            </a:extLst>
          </p:cNvPr>
          <p:cNvSpPr>
            <a:spLocks noGrp="1"/>
          </p:cNvSpPr>
          <p:nvPr>
            <p:ph type="dt" sz="half" idx="10"/>
          </p:nvPr>
        </p:nvSpPr>
        <p:spPr/>
        <p:txBody>
          <a:bodyPr/>
          <a:lstStyle/>
          <a:p>
            <a:fld id="{6A4B53A7-3209-46A6-9454-F38EAC8F11E7}" type="datetimeFigureOut">
              <a:rPr lang="en-US" smtClean="0"/>
              <a:t>5/17/2020</a:t>
            </a:fld>
            <a:endParaRPr lang="en-US"/>
          </a:p>
        </p:txBody>
      </p:sp>
      <p:sp>
        <p:nvSpPr>
          <p:cNvPr id="5" name="Footer Placeholder 4">
            <a:extLst>
              <a:ext uri="{FF2B5EF4-FFF2-40B4-BE49-F238E27FC236}">
                <a16:creationId xmlns:a16="http://schemas.microsoft.com/office/drawing/2014/main" id="{1771A1BF-20A8-4419-BF43-445B26E7FB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93996-7FA5-47EC-A5A4-55606B449819}"/>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737568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BF6BD9-ABB1-4F87-9519-399E61BD45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06B494-E4D8-41A3-80B3-07A491C2A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DA441A-5931-46A3-816D-ACFE987F17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4B53A7-3209-46A6-9454-F38EAC8F11E7}" type="datetimeFigureOut">
              <a:rPr lang="en-US" smtClean="0"/>
              <a:pPr/>
              <a:t>5/17/2020</a:t>
            </a:fld>
            <a:endParaRPr lang="en-US" dirty="0"/>
          </a:p>
        </p:txBody>
      </p:sp>
      <p:sp>
        <p:nvSpPr>
          <p:cNvPr id="5" name="Footer Placeholder 4">
            <a:extLst>
              <a:ext uri="{FF2B5EF4-FFF2-40B4-BE49-F238E27FC236}">
                <a16:creationId xmlns:a16="http://schemas.microsoft.com/office/drawing/2014/main" id="{E29606F7-6EFC-4387-8FC8-2E631CD986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B187ADD-5518-400F-B14D-9B5DC1A204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690059696"/>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courses.lumenlearning.com/suny-principlesmanagement/chapter/reading-the-five-stages-of-team-development/" TargetMode="External"/><Relationship Id="rId2" Type="http://schemas.openxmlformats.org/officeDocument/2006/relationships/hyperlink" Target="https://www.businessballs.com/team-management/tuckman-forming-storming-norming-performing-model/" TargetMode="External"/><Relationship Id="rId1" Type="http://schemas.openxmlformats.org/officeDocument/2006/relationships/slideLayout" Target="../slideLayouts/slideLayout7.xml"/><Relationship Id="rId4" Type="http://schemas.openxmlformats.org/officeDocument/2006/relationships/hyperlink" Target="https://infed.org/mobi/bruce-w-tuckman-forming-storming-norming-and-performing-in-grou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3">
            <a:extLst>
              <a:ext uri="{FF2B5EF4-FFF2-40B4-BE49-F238E27FC236}">
                <a16:creationId xmlns:a16="http://schemas.microsoft.com/office/drawing/2014/main" id="{1B4C7A6E-0ABE-499E-981A-B610A10E522D}"/>
              </a:ext>
            </a:extLst>
          </p:cNvPr>
          <p:cNvPicPr>
            <a:picLocks noChangeAspect="1"/>
          </p:cNvPicPr>
          <p:nvPr/>
        </p:nvPicPr>
        <p:blipFill rotWithShape="1">
          <a:blip r:embed="rId2"/>
          <a:srcRect t="28705" r="9085" b="2300"/>
          <a:stretch/>
        </p:blipFill>
        <p:spPr>
          <a:xfrm>
            <a:off x="20" y="10"/>
            <a:ext cx="12191980" cy="6857990"/>
          </a:xfrm>
          <a:prstGeom prst="rect">
            <a:avLst/>
          </a:prstGeom>
        </p:spPr>
      </p:pic>
      <p:sp>
        <p:nvSpPr>
          <p:cNvPr id="2" name="Title 1"/>
          <p:cNvSpPr>
            <a:spLocks noGrp="1"/>
          </p:cNvSpPr>
          <p:nvPr>
            <p:ph type="ctrTitle"/>
          </p:nvPr>
        </p:nvSpPr>
        <p:spPr>
          <a:xfrm>
            <a:off x="194203" y="626781"/>
            <a:ext cx="4023360" cy="2802219"/>
          </a:xfrm>
        </p:spPr>
        <p:txBody>
          <a:bodyPr anchor="b">
            <a:normAutofit/>
          </a:bodyPr>
          <a:lstStyle/>
          <a:p>
            <a:r>
              <a:rPr lang="en-GB" sz="5400" dirty="0">
                <a:cs typeface="Calibri Light"/>
              </a:rPr>
              <a:t>Marcus Thomas </a:t>
            </a:r>
            <a:br>
              <a:rPr lang="en-GB" sz="5400" dirty="0">
                <a:cs typeface="Calibri Light"/>
              </a:rPr>
            </a:br>
            <a:r>
              <a:rPr lang="en-GB" sz="2000" b="1" dirty="0">
                <a:solidFill>
                  <a:schemeClr val="bg1"/>
                </a:solidFill>
                <a:cs typeface="Calibri Light"/>
              </a:rPr>
              <a:t>student number - 1905296</a:t>
            </a:r>
            <a:endParaRPr lang="en-GB" sz="2000" b="1" dirty="0">
              <a:solidFill>
                <a:schemeClr val="bg1"/>
              </a:solidFill>
            </a:endParaRPr>
          </a:p>
        </p:txBody>
      </p:sp>
      <p:sp>
        <p:nvSpPr>
          <p:cNvPr id="3" name="Subtitle 2"/>
          <p:cNvSpPr>
            <a:spLocks noGrp="1"/>
          </p:cNvSpPr>
          <p:nvPr>
            <p:ph type="subTitle" idx="1"/>
          </p:nvPr>
        </p:nvSpPr>
        <p:spPr>
          <a:xfrm>
            <a:off x="-446929" y="5118540"/>
            <a:ext cx="5849246" cy="1471362"/>
          </a:xfrm>
        </p:spPr>
        <p:txBody>
          <a:bodyPr vert="horz" lIns="91440" tIns="45720" rIns="91440" bIns="45720" rtlCol="0" anchor="t">
            <a:normAutofit/>
          </a:bodyPr>
          <a:lstStyle/>
          <a:p>
            <a:r>
              <a:rPr lang="en-GB" sz="1500" b="1" dirty="0">
                <a:solidFill>
                  <a:schemeClr val="bg2"/>
                </a:solidFill>
                <a:cs typeface="Calibri"/>
              </a:rPr>
              <a:t>Effective Team working and communication</a:t>
            </a:r>
          </a:p>
          <a:p>
            <a:r>
              <a:rPr lang="en-GB" sz="1500" b="1" dirty="0">
                <a:solidFill>
                  <a:schemeClr val="bg2"/>
                </a:solidFill>
                <a:cs typeface="Calibri"/>
              </a:rPr>
              <a:t>Presentation </a:t>
            </a:r>
          </a:p>
          <a:p>
            <a:r>
              <a:rPr lang="en-GB" sz="1500" dirty="0">
                <a:cs typeface="Calibri"/>
              </a:rPr>
              <a:t>(</a:t>
            </a:r>
            <a:r>
              <a:rPr lang="en-GB" sz="1500" b="1" dirty="0">
                <a:solidFill>
                  <a:schemeClr val="bg1"/>
                </a:solidFill>
                <a:cs typeface="Calibri"/>
              </a:rPr>
              <a:t>BMSK4002</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11A46FF-B45E-45EC-9646-A828ED542593}"/>
              </a:ext>
            </a:extLst>
          </p:cNvPr>
          <p:cNvPicPr>
            <a:picLocks noChangeAspect="1"/>
          </p:cNvPicPr>
          <p:nvPr/>
        </p:nvPicPr>
        <p:blipFill>
          <a:blip r:embed="rId2"/>
          <a:stretch>
            <a:fillRect/>
          </a:stretch>
        </p:blipFill>
        <p:spPr>
          <a:xfrm>
            <a:off x="3228991" y="380189"/>
            <a:ext cx="5734017" cy="6097621"/>
          </a:xfrm>
          <a:prstGeom prst="rect">
            <a:avLst/>
          </a:prstGeom>
        </p:spPr>
      </p:pic>
    </p:spTree>
    <p:extLst>
      <p:ext uri="{BB962C8B-B14F-4D97-AF65-F5344CB8AC3E}">
        <p14:creationId xmlns:p14="http://schemas.microsoft.com/office/powerpoint/2010/main" val="195550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14982A-C920-4723-AF03-A5AA48A4CF44}"/>
              </a:ext>
            </a:extLst>
          </p:cNvPr>
          <p:cNvSpPr txBox="1"/>
          <p:nvPr/>
        </p:nvSpPr>
        <p:spPr>
          <a:xfrm>
            <a:off x="704193" y="210208"/>
            <a:ext cx="11133671" cy="61251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000" b="1" dirty="0"/>
              <a:t>                                                               </a:t>
            </a:r>
            <a:endParaRPr lang="en-US" sz="1400" dirty="0"/>
          </a:p>
          <a:p>
            <a:pPr>
              <a:lnSpc>
                <a:spcPct val="90000"/>
              </a:lnSpc>
              <a:spcAft>
                <a:spcPts val="600"/>
              </a:spcAft>
            </a:pPr>
            <a:r>
              <a:rPr lang="en-US" sz="1400" b="1" dirty="0"/>
              <a:t>                                                                                              </a:t>
            </a:r>
            <a:r>
              <a:rPr lang="en-US" sz="1400" dirty="0"/>
              <a:t> </a:t>
            </a:r>
            <a:r>
              <a:rPr lang="en-US" sz="1400" b="1" dirty="0"/>
              <a:t>Belbin Team roles</a:t>
            </a:r>
            <a:r>
              <a:rPr lang="en-US" sz="1400" dirty="0"/>
              <a:t> </a:t>
            </a:r>
            <a:r>
              <a:rPr lang="en-US" sz="1400" b="1" dirty="0"/>
              <a:t>Theory</a:t>
            </a:r>
          </a:p>
          <a:p>
            <a:pPr>
              <a:lnSpc>
                <a:spcPct val="90000"/>
              </a:lnSpc>
              <a:spcAft>
                <a:spcPts val="600"/>
              </a:spcAft>
            </a:pPr>
            <a:r>
              <a:rPr lang="en-US" sz="1400" dirty="0"/>
              <a:t>                                                            </a:t>
            </a:r>
          </a:p>
          <a:p>
            <a:pPr>
              <a:lnSpc>
                <a:spcPct val="90000"/>
              </a:lnSpc>
              <a:spcAft>
                <a:spcPts val="600"/>
              </a:spcAft>
            </a:pPr>
            <a:r>
              <a:rPr lang="en-US" sz="1400" dirty="0"/>
              <a:t>DR. R. Meredith Belbin was an individual how was fascinated what makes a winning team. He was interested and he focused mainly in what we are hired to do and how we do are job also are behavior to task given to each individual. Belbin mentioned that it was "the uncertainly about individual behavior, especially in the content of the working group” (Belbin 2010).In the 1970s at Henley management college, where they did a senior manager course Belbin and his research team worked with a group of individuals mainly with Professionals backgrounds for example bankers, engineers, managers, Etc. He placed them into groups and studying their behavior and structure to complex task given to them involving teamwork. Through the process Belbin identified that it took for a successful team to win they must have a range of skills. For example, football team. The individual that plays Goalkeeper how plays in Goals may not be good at playing defender within </a:t>
            </a:r>
            <a:r>
              <a:rPr lang="en-US" sz="1400"/>
              <a:t>the team. </a:t>
            </a:r>
            <a:r>
              <a:rPr lang="en-US" sz="1400" dirty="0"/>
              <a:t>Belbin also focused on the individual’s strengths within the team. So, if you were an individual that was good at playing defending within the football team, he would place the individual there. From 9 years from working with different groups at Henley management college Belbin came up with a solution to what makes a successful team they are 9 team roles put into 3 groups. Which I am going to explain into more detail next.</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1400" dirty="0"/>
              <a:t>     </a:t>
            </a:r>
            <a:r>
              <a:rPr lang="en-US" sz="1400" b="1" dirty="0"/>
              <a:t>References</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R Meredith Belbin</a:t>
            </a:r>
          </a:p>
          <a:p>
            <a:pPr indent="-228600">
              <a:lnSpc>
                <a:spcPct val="90000"/>
              </a:lnSpc>
              <a:spcAft>
                <a:spcPts val="600"/>
              </a:spcAft>
              <a:buFont typeface="Arial" panose="020B0604020202020204" pitchFamily="34" charset="0"/>
              <a:buChar char="•"/>
            </a:pPr>
            <a:r>
              <a:rPr lang="en-US" sz="1400" dirty="0"/>
              <a:t>Team roles at work second edition (2010) page 24 </a:t>
            </a:r>
          </a:p>
        </p:txBody>
      </p:sp>
    </p:spTree>
    <p:extLst>
      <p:ext uri="{BB962C8B-B14F-4D97-AF65-F5344CB8AC3E}">
        <p14:creationId xmlns:p14="http://schemas.microsoft.com/office/powerpoint/2010/main" val="323166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52122E-C11C-4F78-9B24-8B028445EEC2}"/>
              </a:ext>
            </a:extLst>
          </p:cNvPr>
          <p:cNvSpPr txBox="1"/>
          <p:nvPr/>
        </p:nvSpPr>
        <p:spPr>
          <a:xfrm>
            <a:off x="681567" y="4233"/>
            <a:ext cx="11506200"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Calibri"/>
                <a:cs typeface="Calibri"/>
              </a:rPr>
              <a:t>         </a:t>
            </a:r>
            <a:r>
              <a:rPr lang="en-US" sz="1200" dirty="0">
                <a:latin typeface="Calibri"/>
                <a:cs typeface="Calibri"/>
              </a:rPr>
              <a:t>                                                                                                                                           </a:t>
            </a:r>
            <a:r>
              <a:rPr lang="en-US" sz="1200" b="1" dirty="0">
                <a:latin typeface="Calibri"/>
                <a:cs typeface="Calibri"/>
              </a:rPr>
              <a:t>Belbin 9 Team roles </a:t>
            </a:r>
          </a:p>
          <a:p>
            <a:endParaRPr lang="en-US" sz="1200" b="1" dirty="0">
              <a:latin typeface="Calibri"/>
              <a:cs typeface="Calibri"/>
            </a:endParaRPr>
          </a:p>
          <a:p>
            <a:endParaRPr lang="en-US" sz="1200" b="1" dirty="0">
              <a:latin typeface="Calibri"/>
              <a:cs typeface="Calibri"/>
            </a:endParaRPr>
          </a:p>
          <a:p>
            <a:r>
              <a:rPr lang="en-US" sz="1200" b="1" dirty="0">
                <a:latin typeface="Calibri"/>
                <a:cs typeface="Calibri"/>
              </a:rPr>
              <a:t>Thinking Oriental Role</a:t>
            </a:r>
          </a:p>
          <a:p>
            <a:endParaRPr lang="en-US" sz="1200" dirty="0">
              <a:solidFill>
                <a:srgbClr val="5B9BD5"/>
              </a:solidFill>
              <a:latin typeface="Calibri"/>
              <a:cs typeface="Calibri"/>
            </a:endParaRPr>
          </a:p>
          <a:p>
            <a:r>
              <a:rPr lang="en-US" sz="1200" dirty="0">
                <a:solidFill>
                  <a:srgbClr val="5B9BD5"/>
                </a:solidFill>
                <a:latin typeface="Calibri"/>
                <a:cs typeface="Calibri"/>
              </a:rPr>
              <a:t>Plant</a:t>
            </a:r>
          </a:p>
          <a:p>
            <a:r>
              <a:rPr lang="en-US" sz="1200" dirty="0">
                <a:latin typeface="Calibri"/>
                <a:cs typeface="Calibri"/>
              </a:rPr>
              <a:t>Is an individual how is highly creative and good at solving problems with new ideas. Works best under pressure.</a:t>
            </a:r>
          </a:p>
          <a:p>
            <a:endParaRPr lang="en-US" sz="1200" dirty="0">
              <a:latin typeface="Calibri"/>
              <a:cs typeface="Calibri"/>
            </a:endParaRPr>
          </a:p>
          <a:p>
            <a:r>
              <a:rPr lang="en-US" sz="1200" dirty="0">
                <a:solidFill>
                  <a:srgbClr val="5B9BD5"/>
                </a:solidFill>
                <a:latin typeface="Calibri"/>
                <a:cs typeface="Calibri"/>
              </a:rPr>
              <a:t>Monitor Evaluator</a:t>
            </a:r>
          </a:p>
          <a:p>
            <a:r>
              <a:rPr lang="en-US" sz="1200" dirty="0">
                <a:latin typeface="Calibri"/>
                <a:cs typeface="Calibri"/>
              </a:rPr>
              <a:t>Who’s a serious thinker by nature, making  decisions based on their emotion’s  but thinks Carefully and studies every detail before making any formal decision. They are people how you can get real advice from. </a:t>
            </a:r>
          </a:p>
          <a:p>
            <a:endParaRPr lang="en-US" sz="1200" dirty="0">
              <a:latin typeface="Calibri"/>
              <a:cs typeface="Calibri"/>
            </a:endParaRPr>
          </a:p>
          <a:p>
            <a:r>
              <a:rPr lang="en-US" sz="1200" dirty="0">
                <a:solidFill>
                  <a:srgbClr val="5B9BD5"/>
                </a:solidFill>
                <a:latin typeface="Calibri"/>
                <a:cs typeface="Calibri"/>
              </a:rPr>
              <a:t>Specialist</a:t>
            </a:r>
          </a:p>
          <a:p>
            <a:r>
              <a:rPr lang="en-US" sz="1200" dirty="0">
                <a:latin typeface="Calibri"/>
                <a:cs typeface="Calibri"/>
              </a:rPr>
              <a:t>Is an individual how has the knowledge to do a specialist job. How is an important member within the team as there is nobody with their skills to fulfil their role. </a:t>
            </a:r>
          </a:p>
          <a:p>
            <a:endParaRPr lang="en-US" sz="1200" dirty="0">
              <a:latin typeface="Calibri"/>
              <a:cs typeface="Calibri"/>
            </a:endParaRPr>
          </a:p>
          <a:p>
            <a:r>
              <a:rPr lang="en-US" sz="1200" b="1" dirty="0">
                <a:latin typeface="Calibri"/>
                <a:cs typeface="Calibri"/>
              </a:rPr>
              <a:t>People oriented roles</a:t>
            </a:r>
          </a:p>
          <a:p>
            <a:endParaRPr lang="en-US" sz="1200" dirty="0">
              <a:solidFill>
                <a:srgbClr val="4472C4"/>
              </a:solidFill>
              <a:latin typeface="Calibri"/>
              <a:cs typeface="Calibri"/>
            </a:endParaRPr>
          </a:p>
          <a:p>
            <a:r>
              <a:rPr lang="en-US" sz="1200" dirty="0">
                <a:solidFill>
                  <a:srgbClr val="4472C4"/>
                </a:solidFill>
                <a:latin typeface="Calibri"/>
                <a:cs typeface="Calibri"/>
              </a:rPr>
              <a:t>Co-Ordinator</a:t>
            </a:r>
          </a:p>
          <a:p>
            <a:r>
              <a:rPr lang="en-US" sz="1200" dirty="0">
                <a:latin typeface="Calibri"/>
                <a:cs typeface="Calibri"/>
              </a:rPr>
              <a:t>Manager of team. Gives right task to the right people. Focusing on the team objectives. </a:t>
            </a:r>
          </a:p>
          <a:p>
            <a:endParaRPr lang="en-US" sz="1200" dirty="0">
              <a:latin typeface="Calibri"/>
              <a:cs typeface="Calibri"/>
            </a:endParaRPr>
          </a:p>
          <a:p>
            <a:endParaRPr lang="en-US" sz="1200" dirty="0">
              <a:solidFill>
                <a:srgbClr val="000000"/>
              </a:solidFill>
              <a:latin typeface="Calibri"/>
              <a:cs typeface="Calibri"/>
            </a:endParaRPr>
          </a:p>
          <a:p>
            <a:r>
              <a:rPr lang="en-US" sz="1200" dirty="0">
                <a:solidFill>
                  <a:srgbClr val="4472C4"/>
                </a:solidFill>
                <a:latin typeface="Calibri"/>
                <a:cs typeface="Calibri"/>
              </a:rPr>
              <a:t>Team Worker </a:t>
            </a:r>
          </a:p>
          <a:p>
            <a:r>
              <a:rPr lang="en-US" sz="1200" dirty="0">
                <a:latin typeface="Calibri"/>
                <a:cs typeface="Calibri"/>
              </a:rPr>
              <a:t>Is an individual how is concern of the team harmony how everybody getting on. They provide the strive which holds the team together. They are good listener they are popular. </a:t>
            </a:r>
          </a:p>
          <a:p>
            <a:endParaRPr lang="en-US" sz="1200" dirty="0">
              <a:latin typeface="Calibri"/>
              <a:cs typeface="Calibri"/>
            </a:endParaRPr>
          </a:p>
          <a:p>
            <a:endParaRPr lang="en-US" sz="1200" dirty="0">
              <a:latin typeface="Calibri"/>
              <a:cs typeface="Calibri"/>
            </a:endParaRPr>
          </a:p>
          <a:p>
            <a:r>
              <a:rPr lang="en-US" sz="1200" dirty="0">
                <a:solidFill>
                  <a:srgbClr val="4472C4"/>
                </a:solidFill>
                <a:latin typeface="Calibri"/>
                <a:cs typeface="Calibri"/>
              </a:rPr>
              <a:t>Resource investigator</a:t>
            </a:r>
          </a:p>
          <a:p>
            <a:r>
              <a:rPr lang="en-US" sz="1200" dirty="0">
                <a:latin typeface="Calibri"/>
                <a:cs typeface="Calibri"/>
              </a:rPr>
              <a:t>They know the market. They have inside knowledge. They are natural communicators. They connect the team ideas to the</a:t>
            </a:r>
            <a:r>
              <a:rPr lang="en-US" sz="1400" dirty="0">
                <a:latin typeface="Calibri"/>
                <a:cs typeface="Calibri"/>
              </a:rPr>
              <a:t> </a:t>
            </a:r>
          </a:p>
          <a:p>
            <a:r>
              <a:rPr lang="en-US" sz="1400" dirty="0">
                <a:latin typeface="Calibri"/>
                <a:cs typeface="Calibri"/>
              </a:rPr>
              <a:t>world.</a:t>
            </a:r>
          </a:p>
        </p:txBody>
      </p:sp>
    </p:spTree>
    <p:extLst>
      <p:ext uri="{BB962C8B-B14F-4D97-AF65-F5344CB8AC3E}">
        <p14:creationId xmlns:p14="http://schemas.microsoft.com/office/powerpoint/2010/main" val="673950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C82834-1F51-4E0B-9216-960C69B39221}"/>
              </a:ext>
            </a:extLst>
          </p:cNvPr>
          <p:cNvSpPr txBox="1"/>
          <p:nvPr/>
        </p:nvSpPr>
        <p:spPr>
          <a:xfrm>
            <a:off x="882651" y="1369484"/>
            <a:ext cx="10881782" cy="71250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900" dirty="0">
              <a:latin typeface="Calibri"/>
              <a:cs typeface="Calibri"/>
            </a:endParaRPr>
          </a:p>
          <a:p>
            <a:endParaRPr lang="en-US" sz="1600" dirty="0">
              <a:latin typeface="Calibri"/>
              <a:cs typeface="Calibri"/>
            </a:endParaRPr>
          </a:p>
          <a:p>
            <a:endParaRPr lang="en-US" sz="1600" dirty="0">
              <a:latin typeface="Calibri"/>
              <a:cs typeface="Calibri"/>
            </a:endParaRPr>
          </a:p>
          <a:p>
            <a:r>
              <a:rPr lang="en-US" sz="1600" b="1" dirty="0">
                <a:latin typeface="Calibri"/>
                <a:cs typeface="Calibri"/>
              </a:rPr>
              <a:t>Action- Oriented Roles</a:t>
            </a:r>
          </a:p>
          <a:p>
            <a:endParaRPr lang="en-US" sz="1600" dirty="0">
              <a:solidFill>
                <a:srgbClr val="4472C4"/>
              </a:solidFill>
              <a:latin typeface="Calibri"/>
              <a:cs typeface="Calibri"/>
            </a:endParaRPr>
          </a:p>
          <a:p>
            <a:r>
              <a:rPr lang="en-US" sz="1600" dirty="0">
                <a:solidFill>
                  <a:srgbClr val="4472C4"/>
                </a:solidFill>
                <a:latin typeface="Calibri"/>
                <a:cs typeface="Calibri"/>
              </a:rPr>
              <a:t>Shaper</a:t>
            </a:r>
          </a:p>
          <a:p>
            <a:r>
              <a:rPr lang="en-US" sz="1600" dirty="0">
                <a:latin typeface="Calibri"/>
                <a:cs typeface="Calibri"/>
              </a:rPr>
              <a:t>Has the ability to keep the team motivated keeping them pushing moving forward and focused on the task. Also known as the leader.</a:t>
            </a:r>
          </a:p>
          <a:p>
            <a:endParaRPr lang="en-US" sz="1600" dirty="0">
              <a:latin typeface="Calibri"/>
              <a:cs typeface="Calibri"/>
            </a:endParaRPr>
          </a:p>
          <a:p>
            <a:r>
              <a:rPr lang="en-US" sz="1600" dirty="0">
                <a:solidFill>
                  <a:srgbClr val="4472C4"/>
                </a:solidFill>
                <a:latin typeface="Calibri"/>
                <a:cs typeface="Calibri"/>
              </a:rPr>
              <a:t>Implementer</a:t>
            </a:r>
          </a:p>
          <a:p>
            <a:r>
              <a:rPr lang="en-US" sz="1600" dirty="0">
                <a:latin typeface="Calibri"/>
                <a:cs typeface="Calibri"/>
              </a:rPr>
              <a:t>They are individual’s how gets things done. Once an idea is in place, they turn plans into action. They are very organized individuals. </a:t>
            </a:r>
          </a:p>
          <a:p>
            <a:endParaRPr lang="en-US" sz="1600" dirty="0">
              <a:latin typeface="Calibri"/>
              <a:cs typeface="Calibri"/>
            </a:endParaRPr>
          </a:p>
          <a:p>
            <a:r>
              <a:rPr lang="en-US" sz="1600" dirty="0">
                <a:solidFill>
                  <a:srgbClr val="4472C4"/>
                </a:solidFill>
                <a:latin typeface="Calibri"/>
                <a:cs typeface="Calibri"/>
              </a:rPr>
              <a:t>Completer </a:t>
            </a:r>
          </a:p>
          <a:p>
            <a:r>
              <a:rPr lang="en-US" sz="1600" dirty="0">
                <a:latin typeface="Calibri"/>
                <a:cs typeface="Calibri"/>
              </a:rPr>
              <a:t>Is an individual who goes over finished product. Checking everything making sure there are no errors and mistakes. </a:t>
            </a:r>
          </a:p>
          <a:p>
            <a:endParaRPr lang="en-US" sz="1600" dirty="0">
              <a:solidFill>
                <a:srgbClr val="5B9BD5"/>
              </a:solidFill>
              <a:latin typeface="Calibri"/>
              <a:cs typeface="Calibri"/>
            </a:endParaRPr>
          </a:p>
          <a:p>
            <a:endParaRPr lang="en-US" sz="1600" dirty="0">
              <a:solidFill>
                <a:srgbClr val="5B9BD5"/>
              </a:solidFill>
              <a:latin typeface="Calibri"/>
              <a:cs typeface="Calibri"/>
            </a:endParaRPr>
          </a:p>
          <a:p>
            <a:endParaRPr lang="en-US" sz="1600" dirty="0">
              <a:solidFill>
                <a:srgbClr val="5B9BD5"/>
              </a:solidFill>
              <a:latin typeface="Calibri"/>
              <a:cs typeface="Calibri"/>
            </a:endParaRPr>
          </a:p>
          <a:p>
            <a:endParaRPr lang="en-US" sz="1600" dirty="0">
              <a:solidFill>
                <a:srgbClr val="5B9BD5"/>
              </a:solidFill>
              <a:latin typeface="Calibri"/>
              <a:cs typeface="Calibri"/>
            </a:endParaRPr>
          </a:p>
          <a:p>
            <a:endParaRPr lang="en-US" sz="1600" dirty="0">
              <a:solidFill>
                <a:srgbClr val="5B9BD5"/>
              </a:solidFill>
              <a:latin typeface="Calibri"/>
              <a:cs typeface="Calibri"/>
            </a:endParaRPr>
          </a:p>
          <a:p>
            <a:endParaRPr lang="en-US" sz="1600" dirty="0">
              <a:solidFill>
                <a:srgbClr val="5B9BD5"/>
              </a:solidFill>
              <a:latin typeface="Calibri"/>
              <a:cs typeface="Calibri"/>
            </a:endParaRPr>
          </a:p>
          <a:p>
            <a:endParaRPr lang="en-US" sz="1600" dirty="0">
              <a:solidFill>
                <a:srgbClr val="5B9BD5"/>
              </a:solidFill>
              <a:latin typeface="Calibri"/>
              <a:cs typeface="Calibri"/>
            </a:endParaRPr>
          </a:p>
          <a:p>
            <a:endParaRPr lang="en-US" sz="1600" dirty="0">
              <a:solidFill>
                <a:srgbClr val="5B9BD5"/>
              </a:solidFill>
              <a:latin typeface="Calibri"/>
              <a:cs typeface="Calibri"/>
            </a:endParaRPr>
          </a:p>
          <a:p>
            <a:endParaRPr lang="en-US" sz="1600" dirty="0">
              <a:solidFill>
                <a:srgbClr val="5B9BD5"/>
              </a:solidFill>
              <a:latin typeface="Calibri"/>
              <a:cs typeface="Calibri"/>
            </a:endParaRPr>
          </a:p>
          <a:p>
            <a:endParaRPr lang="en-US" sz="1600" dirty="0">
              <a:solidFill>
                <a:srgbClr val="5B9BD5"/>
              </a:solidFill>
              <a:latin typeface="Calibri"/>
              <a:cs typeface="Calibri"/>
            </a:endParaRPr>
          </a:p>
          <a:p>
            <a:endParaRPr lang="en-US" sz="1600" dirty="0">
              <a:solidFill>
                <a:srgbClr val="5B9BD5"/>
              </a:solidFill>
              <a:latin typeface="Calibri"/>
              <a:cs typeface="Calibri"/>
            </a:endParaRPr>
          </a:p>
          <a:p>
            <a:endParaRPr lang="en-US" sz="1600" dirty="0">
              <a:solidFill>
                <a:srgbClr val="5B9BD5"/>
              </a:solidFill>
              <a:latin typeface="Calibri"/>
              <a:cs typeface="Calibri"/>
            </a:endParaRPr>
          </a:p>
          <a:p>
            <a:endParaRPr lang="en-US" sz="1600" dirty="0">
              <a:solidFill>
                <a:srgbClr val="5B9BD5"/>
              </a:solidFill>
              <a:latin typeface="Calibri"/>
              <a:cs typeface="Calibri"/>
            </a:endParaRPr>
          </a:p>
          <a:p>
            <a:endParaRPr lang="en-US" sz="1600" dirty="0">
              <a:solidFill>
                <a:srgbClr val="5B9BD5"/>
              </a:solidFill>
              <a:latin typeface="Calibri"/>
              <a:cs typeface="Calibri"/>
            </a:endParaRPr>
          </a:p>
        </p:txBody>
      </p:sp>
    </p:spTree>
    <p:extLst>
      <p:ext uri="{BB962C8B-B14F-4D97-AF65-F5344CB8AC3E}">
        <p14:creationId xmlns:p14="http://schemas.microsoft.com/office/powerpoint/2010/main" val="957905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C0E648-8AC8-47CE-8A64-23C9948C0F95}"/>
              </a:ext>
            </a:extLst>
          </p:cNvPr>
          <p:cNvSpPr txBox="1"/>
          <p:nvPr/>
        </p:nvSpPr>
        <p:spPr>
          <a:xfrm>
            <a:off x="948997" y="1498381"/>
            <a:ext cx="10638366" cy="41088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Calibri"/>
                <a:cs typeface="Calibri"/>
              </a:rPr>
              <a:t>Chapter 2                                                                             </a:t>
            </a:r>
            <a:r>
              <a:rPr lang="en-US" sz="1400" b="1" dirty="0">
                <a:solidFill>
                  <a:srgbClr val="5B9BD5"/>
                </a:solidFill>
                <a:latin typeface="Calibri"/>
                <a:cs typeface="Calibri"/>
              </a:rPr>
              <a:t>Tuckman team development</a:t>
            </a:r>
          </a:p>
          <a:p>
            <a:r>
              <a:rPr lang="en-US" sz="1400" b="1" dirty="0">
                <a:solidFill>
                  <a:srgbClr val="5B9BD5"/>
                </a:solidFill>
                <a:latin typeface="Calibri"/>
                <a:cs typeface="Calibri"/>
              </a:rPr>
              <a:t>                                                                                                                   theory </a:t>
            </a:r>
          </a:p>
          <a:p>
            <a:r>
              <a:rPr lang="en-US" sz="1400" dirty="0">
                <a:latin typeface="Calibri"/>
                <a:cs typeface="Calibri"/>
              </a:rPr>
              <a:t>Bruce Tuckman in 1965 created team development model which was 4 stages he adds the 5</a:t>
            </a:r>
            <a:r>
              <a:rPr lang="en-US" sz="1400" baseline="30000" dirty="0">
                <a:latin typeface="Calibri"/>
                <a:cs typeface="Calibri"/>
              </a:rPr>
              <a:t> TH  </a:t>
            </a:r>
            <a:r>
              <a:rPr lang="en-US" sz="1400" dirty="0">
                <a:latin typeface="Calibri"/>
                <a:cs typeface="Calibri"/>
              </a:rPr>
              <a:t> stage in 1970s called adjourning. “Some commentators have described this stage as Morning” (M K. Smith 2005). Tuckman theory was that when a team first comes together, they do not know each other they just want to get on with their jobs but do not have a clear vision or idea what they are supposed to be doing. Its then the team manager responsibility  to make sure they have a clearly understanding on what they should be doing for the team to move productively. Next, I will explain more about 5 stages of Tuckman theory of team development.</a:t>
            </a:r>
          </a:p>
          <a:p>
            <a:endParaRPr lang="en-US" sz="1400" dirty="0">
              <a:latin typeface="Calibri"/>
              <a:cs typeface="Calibri"/>
            </a:endParaRPr>
          </a:p>
          <a:p>
            <a:endParaRPr lang="en-US" sz="1400" dirty="0">
              <a:latin typeface="Calibri"/>
              <a:cs typeface="Calibri"/>
            </a:endParaRPr>
          </a:p>
          <a:p>
            <a:endParaRPr lang="en-US" sz="1400" dirty="0">
              <a:latin typeface="Calibri"/>
              <a:cs typeface="Calibri"/>
            </a:endParaRPr>
          </a:p>
          <a:p>
            <a:endParaRPr lang="en-US" sz="1400" dirty="0">
              <a:latin typeface="Calibri"/>
              <a:cs typeface="Calibri"/>
            </a:endParaRPr>
          </a:p>
          <a:p>
            <a:endParaRPr lang="en-US" sz="1400" dirty="0">
              <a:latin typeface="Calibri"/>
              <a:cs typeface="Calibri"/>
            </a:endParaRPr>
          </a:p>
          <a:p>
            <a:endParaRPr lang="en-US" sz="1400" dirty="0">
              <a:latin typeface="Calibri"/>
              <a:cs typeface="Calibri"/>
            </a:endParaRPr>
          </a:p>
          <a:p>
            <a:endParaRPr lang="en-US" sz="1400" dirty="0">
              <a:latin typeface="Calibri"/>
              <a:cs typeface="Calibri"/>
            </a:endParaRPr>
          </a:p>
          <a:p>
            <a:r>
              <a:rPr lang="en-US" sz="1400" b="1" dirty="0">
                <a:latin typeface="Calibri"/>
                <a:cs typeface="Calibri"/>
              </a:rPr>
              <a:t>References  </a:t>
            </a:r>
          </a:p>
          <a:p>
            <a:endParaRPr lang="en-US" sz="1400" dirty="0">
              <a:latin typeface="Calibri"/>
              <a:cs typeface="Calibri"/>
            </a:endParaRPr>
          </a:p>
          <a:p>
            <a:r>
              <a:rPr lang="en-US" sz="1400" dirty="0">
                <a:latin typeface="Calibri"/>
                <a:cs typeface="Calibri"/>
              </a:rPr>
              <a:t>M K. Smith 2005</a:t>
            </a:r>
          </a:p>
          <a:p>
            <a:r>
              <a:rPr lang="en-US" sz="1400" dirty="0">
                <a:latin typeface="Calibri"/>
                <a:cs typeface="Calibri"/>
              </a:rPr>
              <a:t>https://infed.org/mobi/bruce-w-tuckman-forming-storming-norming-and-performing-in-groups/</a:t>
            </a:r>
          </a:p>
          <a:p>
            <a:endParaRPr lang="en-US" sz="900" dirty="0">
              <a:latin typeface="Calibri"/>
              <a:cs typeface="Calibri"/>
            </a:endParaRPr>
          </a:p>
        </p:txBody>
      </p:sp>
    </p:spTree>
    <p:extLst>
      <p:ext uri="{BB962C8B-B14F-4D97-AF65-F5344CB8AC3E}">
        <p14:creationId xmlns:p14="http://schemas.microsoft.com/office/powerpoint/2010/main" val="1553121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49A0DC-FABF-471E-BB85-8E1D5118E8AF}"/>
              </a:ext>
            </a:extLst>
          </p:cNvPr>
          <p:cNvSpPr txBox="1"/>
          <p:nvPr/>
        </p:nvSpPr>
        <p:spPr>
          <a:xfrm>
            <a:off x="572192" y="982176"/>
            <a:ext cx="11047615"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Calibri"/>
                <a:cs typeface="Calibri"/>
              </a:rPr>
              <a:t>                                                                                                                                                            </a:t>
            </a:r>
            <a:r>
              <a:rPr lang="en-US" sz="1000" b="1" dirty="0">
                <a:latin typeface="Calibri"/>
                <a:cs typeface="Calibri"/>
              </a:rPr>
              <a:t>5 Stages of team development </a:t>
            </a:r>
          </a:p>
          <a:p>
            <a:r>
              <a:rPr lang="en-US" sz="1000" b="1" dirty="0">
                <a:latin typeface="Calibri"/>
                <a:cs typeface="Calibri"/>
              </a:rPr>
              <a:t>                                                                                                                                                     Bruce Tuckman Theory</a:t>
            </a:r>
          </a:p>
          <a:p>
            <a:endParaRPr lang="en-US" sz="900" dirty="0">
              <a:latin typeface="Calibri"/>
              <a:cs typeface="Calibri"/>
            </a:endParaRPr>
          </a:p>
          <a:p>
            <a:endParaRPr lang="en-US" sz="1600" dirty="0">
              <a:latin typeface="Calibri"/>
              <a:cs typeface="Calibri"/>
            </a:endParaRPr>
          </a:p>
          <a:p>
            <a:r>
              <a:rPr lang="en-US" sz="1200" dirty="0">
                <a:solidFill>
                  <a:srgbClr val="4472C4"/>
                </a:solidFill>
                <a:latin typeface="Calibri"/>
                <a:cs typeface="Calibri"/>
              </a:rPr>
              <a:t>Forming Stage </a:t>
            </a:r>
          </a:p>
          <a:p>
            <a:r>
              <a:rPr lang="en-US" sz="1200" dirty="0">
                <a:latin typeface="Calibri"/>
                <a:cs typeface="Calibri"/>
              </a:rPr>
              <a:t>Is when the groups start socializing getting to know each other, they are figuring out which role each will play with in the team. Some members assure themselves they can play the role by there dominating personalities getting there point across to other team members as they learn About each other, in forming stage team members are known to be on their best behavior.</a:t>
            </a:r>
          </a:p>
          <a:p>
            <a:endParaRPr lang="en-US" sz="1200" dirty="0">
              <a:latin typeface="Calibri"/>
              <a:cs typeface="Calibri"/>
            </a:endParaRPr>
          </a:p>
          <a:p>
            <a:r>
              <a:rPr lang="en-US" sz="1200" dirty="0">
                <a:solidFill>
                  <a:srgbClr val="4472C4"/>
                </a:solidFill>
                <a:latin typeface="Calibri"/>
                <a:cs typeface="Calibri"/>
              </a:rPr>
              <a:t>Storming</a:t>
            </a:r>
          </a:p>
          <a:p>
            <a:r>
              <a:rPr lang="en-US" sz="1200" dirty="0">
                <a:latin typeface="Calibri"/>
                <a:cs typeface="Calibri"/>
              </a:rPr>
              <a:t>Is about conflict, disagreement within the team. People testing their boundaries on what they can do and how they can behave. Which results into leadership disputes. Sometimes can be emotional and upsetting for some team members which can lead to team breaking up bring team back to the forming stage and not to norming stage.</a:t>
            </a:r>
          </a:p>
          <a:p>
            <a:endParaRPr lang="en-US" sz="1200" dirty="0">
              <a:latin typeface="Calibri"/>
              <a:cs typeface="Calibri"/>
            </a:endParaRPr>
          </a:p>
          <a:p>
            <a:r>
              <a:rPr lang="en-US" sz="1200" dirty="0">
                <a:solidFill>
                  <a:srgbClr val="4472C4"/>
                </a:solidFill>
                <a:latin typeface="Calibri"/>
                <a:cs typeface="Calibri"/>
              </a:rPr>
              <a:t>Norming Stage</a:t>
            </a:r>
          </a:p>
          <a:p>
            <a:r>
              <a:rPr lang="en-US" sz="1200" dirty="0">
                <a:latin typeface="Calibri"/>
                <a:cs typeface="Calibri"/>
              </a:rPr>
              <a:t>Is when the team have found ways of working together, they know their roles. There disputes are resolved, and everything becomes normal. </a:t>
            </a:r>
          </a:p>
          <a:p>
            <a:endParaRPr lang="en-US" sz="1200" dirty="0">
              <a:latin typeface="Calibri"/>
              <a:cs typeface="Calibri"/>
            </a:endParaRPr>
          </a:p>
          <a:p>
            <a:r>
              <a:rPr lang="en-US" sz="1200" dirty="0">
                <a:solidFill>
                  <a:srgbClr val="4472C4"/>
                </a:solidFill>
                <a:latin typeface="Calibri"/>
                <a:cs typeface="Calibri"/>
              </a:rPr>
              <a:t>Performing Stage  </a:t>
            </a:r>
          </a:p>
          <a:p>
            <a:r>
              <a:rPr lang="en-US" sz="1200" dirty="0">
                <a:latin typeface="Calibri"/>
                <a:cs typeface="Calibri"/>
              </a:rPr>
              <a:t>Is when the team is Performing well. They look after each other. They have shared vision on goals. The team is high motivated with High achievements building a strong relationship from time begin together.</a:t>
            </a:r>
          </a:p>
          <a:p>
            <a:endParaRPr lang="en-US" sz="1200" dirty="0">
              <a:latin typeface="Calibri"/>
              <a:cs typeface="Calibri"/>
            </a:endParaRPr>
          </a:p>
          <a:p>
            <a:r>
              <a:rPr lang="en-US" sz="1200" dirty="0">
                <a:solidFill>
                  <a:srgbClr val="4472C4"/>
                </a:solidFill>
                <a:latin typeface="Calibri"/>
                <a:cs typeface="Calibri"/>
              </a:rPr>
              <a:t>Adjourning</a:t>
            </a:r>
            <a:r>
              <a:rPr lang="en-US" sz="1200" dirty="0">
                <a:latin typeface="Calibri"/>
                <a:cs typeface="Calibri"/>
              </a:rPr>
              <a:t> </a:t>
            </a:r>
          </a:p>
          <a:p>
            <a:endParaRPr lang="en-US" sz="1200" dirty="0">
              <a:latin typeface="Calibri"/>
              <a:cs typeface="Calibri"/>
            </a:endParaRPr>
          </a:p>
          <a:p>
            <a:r>
              <a:rPr lang="en-US" sz="1200" dirty="0">
                <a:latin typeface="Calibri"/>
                <a:cs typeface="Calibri"/>
              </a:rPr>
              <a:t>Is the stage when the task is complete, purpose is been fulfilled Breaking up of teams get emotional. The team leader then moves on. </a:t>
            </a:r>
          </a:p>
          <a:p>
            <a:endParaRPr lang="en-US" sz="900" dirty="0">
              <a:latin typeface="Calibri"/>
              <a:cs typeface="Calibri"/>
            </a:endParaRPr>
          </a:p>
          <a:p>
            <a:endParaRPr lang="en-US" sz="900" dirty="0">
              <a:latin typeface="Calibri"/>
              <a:cs typeface="Calibri"/>
            </a:endParaRPr>
          </a:p>
          <a:p>
            <a:endParaRPr lang="en-US" sz="900" dirty="0">
              <a:latin typeface="Calibri"/>
              <a:cs typeface="Calibri"/>
            </a:endParaRPr>
          </a:p>
        </p:txBody>
      </p:sp>
    </p:spTree>
    <p:extLst>
      <p:ext uri="{BB962C8B-B14F-4D97-AF65-F5344CB8AC3E}">
        <p14:creationId xmlns:p14="http://schemas.microsoft.com/office/powerpoint/2010/main" val="1962364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D83159-EA22-42ED-9651-C3957E29802D}"/>
              </a:ext>
            </a:extLst>
          </p:cNvPr>
          <p:cNvSpPr txBox="1"/>
          <p:nvPr/>
        </p:nvSpPr>
        <p:spPr>
          <a:xfrm>
            <a:off x="1866901" y="406400"/>
            <a:ext cx="9336616" cy="49090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tx2"/>
                </a:solidFill>
                <a:latin typeface="Calibri"/>
                <a:cs typeface="Calibri"/>
              </a:rPr>
              <a:t>The reason why we use Tuckman and Belbin theory is to develop yourself as a better team player or use it to manage the imbalances in an existing team.</a:t>
            </a:r>
            <a:endParaRPr lang="en-US" sz="1600" b="1" dirty="0">
              <a:latin typeface="Calibri"/>
              <a:cs typeface="Calibri"/>
            </a:endParaRPr>
          </a:p>
          <a:p>
            <a:endParaRPr lang="en-US" sz="1600" b="1" dirty="0">
              <a:latin typeface="Calibri"/>
              <a:cs typeface="Calibri"/>
            </a:endParaRPr>
          </a:p>
          <a:p>
            <a:r>
              <a:rPr lang="en-US" sz="1600" b="1" dirty="0">
                <a:latin typeface="Calibri"/>
                <a:cs typeface="Calibri"/>
              </a:rPr>
              <a:t>My Personal experience working in a team</a:t>
            </a:r>
            <a:endParaRPr lang="en-US" sz="1600" dirty="0">
              <a:latin typeface="Calibri"/>
              <a:cs typeface="Calibri"/>
            </a:endParaRPr>
          </a:p>
          <a:p>
            <a:endParaRPr lang="en-US" sz="1600" dirty="0">
              <a:latin typeface="Calibri"/>
              <a:cs typeface="Calibri"/>
            </a:endParaRPr>
          </a:p>
          <a:p>
            <a:r>
              <a:rPr lang="en-US" sz="1600" dirty="0">
                <a:latin typeface="Calibri"/>
                <a:cs typeface="Calibri"/>
              </a:rPr>
              <a:t>My personal experience in working within a team was when I was working at a company called Midlands bacon, we worked on food production line. I remember an incident when one of the butchers was off sick. I had to cover his duty. Only having some experience and I was not as fast has he was at doing the job. I remember when I was doing the job the work was piling up as I was not that fast. Making the other 2 butchers beside me do more work. I never forget the look on one of the butcher face he gave me as he was doing more work. Out of anger he shouted at me “why you not working faster” I explained. He paid no attention you could see the anger in his face (nonverbal) he was not happy. It drawn the attention of supervisor how came over. The 2 butchers explained to the supervisor that I am holding up the team by doing little work and it will cause the production line to stop. For that reason, he put me back on my duty. The supervisor called the agency the agency sent out a qualified butcher to cover the duty for the week. What I can say I learnt from that situation brings me back to Belbin theory when he said that a team of specialists will always win than one individual doing every job. </a:t>
            </a:r>
          </a:p>
          <a:p>
            <a:endParaRPr lang="en-US" sz="1600" dirty="0">
              <a:latin typeface="Calibri"/>
              <a:cs typeface="Calibri"/>
            </a:endParaRPr>
          </a:p>
          <a:p>
            <a:r>
              <a:rPr lang="en-US" sz="1600" dirty="0">
                <a:latin typeface="Calibri"/>
                <a:cs typeface="Calibri"/>
              </a:rPr>
              <a:t> </a:t>
            </a:r>
          </a:p>
          <a:p>
            <a:endParaRPr lang="en-US" sz="900" dirty="0">
              <a:latin typeface="Calibri"/>
              <a:cs typeface="Calibri"/>
            </a:endParaRPr>
          </a:p>
        </p:txBody>
      </p:sp>
    </p:spTree>
    <p:extLst>
      <p:ext uri="{BB962C8B-B14F-4D97-AF65-F5344CB8AC3E}">
        <p14:creationId xmlns:p14="http://schemas.microsoft.com/office/powerpoint/2010/main" val="1090085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D79B55-1EC4-4F2F-AFEC-7B6598CC766D}"/>
              </a:ext>
            </a:extLst>
          </p:cNvPr>
          <p:cNvSpPr txBox="1"/>
          <p:nvPr/>
        </p:nvSpPr>
        <p:spPr>
          <a:xfrm>
            <a:off x="1803400" y="565150"/>
            <a:ext cx="10140950" cy="59246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5B9BD5"/>
                </a:solidFill>
                <a:latin typeface="Calibri"/>
                <a:cs typeface="Calibri"/>
              </a:rPr>
              <a:t>                                              </a:t>
            </a:r>
            <a:r>
              <a:rPr lang="en-US" sz="1600" dirty="0">
                <a:latin typeface="Calibri"/>
                <a:cs typeface="Calibri"/>
              </a:rPr>
              <a:t> </a:t>
            </a:r>
            <a:r>
              <a:rPr lang="en-US" sz="1600" b="1" dirty="0">
                <a:latin typeface="Calibri"/>
                <a:cs typeface="Calibri"/>
              </a:rPr>
              <a:t>References</a:t>
            </a:r>
          </a:p>
          <a:p>
            <a:endParaRPr lang="en-US" sz="1600">
              <a:solidFill>
                <a:srgbClr val="5B9BD5"/>
              </a:solidFill>
              <a:latin typeface="Calibri"/>
              <a:cs typeface="Calibri"/>
            </a:endParaRPr>
          </a:p>
          <a:p>
            <a:r>
              <a:rPr lang="en-US" sz="1600" b="1" dirty="0">
                <a:latin typeface="Calibri"/>
                <a:cs typeface="Calibri"/>
              </a:rPr>
              <a:t>1</a:t>
            </a:r>
            <a:r>
              <a:rPr lang="en-US" sz="1600" b="1" dirty="0">
                <a:solidFill>
                  <a:srgbClr val="5B9BD5"/>
                </a:solidFill>
                <a:latin typeface="Calibri"/>
                <a:cs typeface="Calibri"/>
              </a:rPr>
              <a:t>)</a:t>
            </a:r>
            <a:r>
              <a:rPr lang="en-US" sz="1600" dirty="0">
                <a:solidFill>
                  <a:srgbClr val="5B9BD5"/>
                </a:solidFill>
                <a:latin typeface="Calibri"/>
                <a:cs typeface="Calibri"/>
              </a:rPr>
              <a:t> </a:t>
            </a:r>
            <a:r>
              <a:rPr lang="en-US" sz="1600" b="1" dirty="0">
                <a:latin typeface="Calibri"/>
                <a:cs typeface="Calibri"/>
              </a:rPr>
              <a:t>Tuckman : forming, storming, norming, performing model.</a:t>
            </a:r>
          </a:p>
          <a:p>
            <a:r>
              <a:rPr lang="en-US" sz="1600" b="1" dirty="0">
                <a:latin typeface="Calibri"/>
                <a:cs typeface="Calibri"/>
              </a:rPr>
              <a:t>Bruce Tuckman 1965 Team Development model (2001-2003)  Alan Chapman</a:t>
            </a:r>
          </a:p>
          <a:p>
            <a:r>
              <a:rPr lang="en-US" sz="1600" b="1" dirty="0">
                <a:latin typeface="Calibri"/>
                <a:cs typeface="Calibri"/>
                <a:hlinkClick r:id="rId2"/>
              </a:rPr>
              <a:t>https://www.businessballs.com/team-management/tuckman-forming-storming-norming-performing-model/</a:t>
            </a:r>
            <a:endParaRPr lang="en-US" sz="1600" b="1">
              <a:latin typeface="Calibri"/>
              <a:cs typeface="Calibri"/>
            </a:endParaRPr>
          </a:p>
          <a:p>
            <a:endParaRPr lang="en-US" sz="1600" dirty="0">
              <a:solidFill>
                <a:srgbClr val="5B9BD5"/>
              </a:solidFill>
              <a:latin typeface="Calibri"/>
              <a:cs typeface="Calibri"/>
            </a:endParaRPr>
          </a:p>
          <a:p>
            <a:endParaRPr lang="en-US" sz="1600" dirty="0">
              <a:solidFill>
                <a:srgbClr val="5B9BD5"/>
              </a:solidFill>
              <a:latin typeface="Calibri"/>
              <a:cs typeface="Calibri"/>
            </a:endParaRPr>
          </a:p>
          <a:p>
            <a:r>
              <a:rPr lang="en-US" sz="1600" b="1" dirty="0">
                <a:latin typeface="Calibri"/>
                <a:cs typeface="Calibri"/>
              </a:rPr>
              <a:t>2)</a:t>
            </a:r>
            <a:r>
              <a:rPr lang="en-US" sz="1600" dirty="0">
                <a:solidFill>
                  <a:srgbClr val="5B9BD5"/>
                </a:solidFill>
                <a:latin typeface="Calibri"/>
                <a:cs typeface="Calibri"/>
              </a:rPr>
              <a:t> </a:t>
            </a:r>
            <a:r>
              <a:rPr lang="en-US" sz="1600" b="1" dirty="0">
                <a:latin typeface="Calibri"/>
                <a:cs typeface="Calibri"/>
              </a:rPr>
              <a:t>5 stage of team development authored by John/Lynn Bruton and lumen learning</a:t>
            </a:r>
          </a:p>
          <a:p>
            <a:r>
              <a:rPr lang="en-US" sz="1600" dirty="0">
                <a:solidFill>
                  <a:srgbClr val="5B9BD5"/>
                </a:solidFill>
                <a:latin typeface="Calibri"/>
                <a:cs typeface="Calibri"/>
              </a:rPr>
              <a:t>     </a:t>
            </a:r>
            <a:r>
              <a:rPr lang="en-US" sz="1600" b="1" dirty="0">
                <a:latin typeface="Calibri"/>
                <a:cs typeface="Calibri"/>
                <a:hlinkClick r:id="rId3"/>
              </a:rPr>
              <a:t>https://courses.lumenlearning.com/suny-principlesmanagement/chapter/reading-the-five-stages-of-team-development/</a:t>
            </a:r>
            <a:endParaRPr lang="en-US" sz="1600" b="1" dirty="0">
              <a:latin typeface="Calibri"/>
              <a:cs typeface="Calibri"/>
            </a:endParaRPr>
          </a:p>
          <a:p>
            <a:endParaRPr lang="en-US" sz="1600" dirty="0">
              <a:solidFill>
                <a:srgbClr val="5B9BD5"/>
              </a:solidFill>
              <a:latin typeface="Calibri"/>
              <a:cs typeface="Calibri"/>
            </a:endParaRPr>
          </a:p>
          <a:p>
            <a:endParaRPr lang="en-US" sz="1600" dirty="0">
              <a:solidFill>
                <a:srgbClr val="5B9BD5"/>
              </a:solidFill>
              <a:latin typeface="Calibri"/>
              <a:cs typeface="Calibri"/>
            </a:endParaRPr>
          </a:p>
          <a:p>
            <a:r>
              <a:rPr lang="en-US" sz="1600" dirty="0">
                <a:solidFill>
                  <a:srgbClr val="5B9BD5"/>
                </a:solidFill>
                <a:latin typeface="Calibri"/>
                <a:cs typeface="Calibri"/>
              </a:rPr>
              <a:t>    </a:t>
            </a:r>
            <a:r>
              <a:rPr lang="en-US" sz="1600" b="1" dirty="0">
                <a:latin typeface="Calibri"/>
                <a:cs typeface="Calibri"/>
              </a:rPr>
              <a:t>M K. Smith 2005</a:t>
            </a:r>
          </a:p>
          <a:p>
            <a:r>
              <a:rPr lang="en-US" sz="1600" b="1" dirty="0">
                <a:latin typeface="Calibri"/>
                <a:cs typeface="Calibri"/>
              </a:rPr>
              <a:t>3)</a:t>
            </a:r>
            <a:r>
              <a:rPr lang="en-US" sz="1600" dirty="0">
                <a:solidFill>
                  <a:srgbClr val="5B9BD5"/>
                </a:solidFill>
                <a:latin typeface="Calibri"/>
                <a:cs typeface="Calibri"/>
              </a:rPr>
              <a:t> </a:t>
            </a:r>
            <a:r>
              <a:rPr lang="en-US" sz="1600" b="1" dirty="0">
                <a:solidFill>
                  <a:schemeClr val="accent2"/>
                </a:solidFill>
                <a:latin typeface="Calibri"/>
                <a:cs typeface="Calibri"/>
                <a:hlinkClick r:id="rId4"/>
              </a:rPr>
              <a:t>https://infed.org/mobi/bruce-w-tuckman-forming-storming-norming-and-performing-in-groups/</a:t>
            </a:r>
            <a:endParaRPr lang="en-US" sz="1600" b="1" dirty="0">
              <a:solidFill>
                <a:schemeClr val="accent2"/>
              </a:solidFill>
              <a:latin typeface="Calibri"/>
              <a:cs typeface="Calibri"/>
            </a:endParaRPr>
          </a:p>
          <a:p>
            <a:endParaRPr lang="en-US" sz="1600" b="1" dirty="0">
              <a:latin typeface="Calibri"/>
              <a:cs typeface="Calibri"/>
            </a:endParaRPr>
          </a:p>
          <a:p>
            <a:endParaRPr lang="en-US" sz="1600" b="1" dirty="0">
              <a:latin typeface="Calibri"/>
              <a:cs typeface="Calibri"/>
            </a:endParaRPr>
          </a:p>
          <a:p>
            <a:r>
              <a:rPr lang="en-US" sz="1600" b="1" dirty="0">
                <a:latin typeface="Calibri"/>
                <a:cs typeface="Calibri"/>
              </a:rPr>
              <a:t>4)</a:t>
            </a:r>
            <a:r>
              <a:rPr lang="en-US" sz="1600" dirty="0">
                <a:solidFill>
                  <a:srgbClr val="5B9BD5"/>
                </a:solidFill>
                <a:latin typeface="Calibri"/>
                <a:cs typeface="Calibri"/>
              </a:rPr>
              <a:t> </a:t>
            </a:r>
            <a:r>
              <a:rPr lang="en-US" sz="1600" b="1" dirty="0">
                <a:latin typeface="Calibri"/>
                <a:cs typeface="Calibri"/>
              </a:rPr>
              <a:t>R Meredith Belbin</a:t>
            </a:r>
            <a:r>
              <a:rPr lang="en-US" sz="1600" dirty="0">
                <a:solidFill>
                  <a:schemeClr val="accent2"/>
                </a:solidFill>
                <a:latin typeface="Calibri"/>
                <a:cs typeface="Calibri"/>
              </a:rPr>
              <a:t>- </a:t>
            </a:r>
            <a:r>
              <a:rPr lang="en-US" sz="1600" b="1" dirty="0">
                <a:solidFill>
                  <a:schemeClr val="accent2"/>
                </a:solidFill>
                <a:latin typeface="Calibri"/>
                <a:cs typeface="Calibri"/>
              </a:rPr>
              <a:t>team roles second edition (2010 )</a:t>
            </a:r>
            <a:r>
              <a:rPr lang="en-US" sz="1600" dirty="0">
                <a:solidFill>
                  <a:srgbClr val="5B9BD5"/>
                </a:solidFill>
                <a:latin typeface="Calibri"/>
                <a:cs typeface="Calibri"/>
              </a:rPr>
              <a:t> </a:t>
            </a:r>
            <a:r>
              <a:rPr lang="en-US" sz="1600" b="1" dirty="0">
                <a:solidFill>
                  <a:srgbClr val="4472C4"/>
                </a:solidFill>
                <a:latin typeface="Calibri"/>
                <a:cs typeface="Calibri"/>
              </a:rPr>
              <a:t>pages 24,56,58,68</a:t>
            </a:r>
          </a:p>
          <a:p>
            <a:endParaRPr lang="en-US" sz="1600" b="1" dirty="0">
              <a:solidFill>
                <a:srgbClr val="4472C4"/>
              </a:solidFill>
              <a:latin typeface="Calibri"/>
              <a:cs typeface="Calibri"/>
            </a:endParaRPr>
          </a:p>
          <a:p>
            <a:endParaRPr lang="en-US" sz="1600" b="1" dirty="0">
              <a:solidFill>
                <a:srgbClr val="4472C4"/>
              </a:solidFill>
              <a:latin typeface="Calibri"/>
              <a:cs typeface="Calibri"/>
            </a:endParaRPr>
          </a:p>
          <a:p>
            <a:endParaRPr lang="en-US" sz="1600" b="1" dirty="0">
              <a:solidFill>
                <a:srgbClr val="4472C4"/>
              </a:solidFill>
              <a:latin typeface="Calibri"/>
              <a:cs typeface="Calibri"/>
            </a:endParaRPr>
          </a:p>
          <a:p>
            <a:r>
              <a:rPr lang="en-US" sz="1600" b="1" dirty="0">
                <a:solidFill>
                  <a:srgbClr val="4472C4"/>
                </a:solidFill>
                <a:latin typeface="Calibri"/>
                <a:cs typeface="Calibri"/>
              </a:rPr>
              <a:t>5) </a:t>
            </a:r>
            <a:r>
              <a:rPr lang="en-US" sz="1600" b="1" dirty="0">
                <a:latin typeface="Calibri"/>
                <a:cs typeface="Calibri"/>
              </a:rPr>
              <a:t>R Meredith Belbin MA PhD CCIPD FRSA</a:t>
            </a:r>
          </a:p>
          <a:p>
            <a:r>
              <a:rPr lang="en-US" sz="1600" b="1" dirty="0">
                <a:solidFill>
                  <a:srgbClr val="4472C4"/>
                </a:solidFill>
                <a:latin typeface="Calibri"/>
                <a:cs typeface="Calibri"/>
              </a:rPr>
              <a:t>    Management Teams why they succeed or fail third edition pages 12,13,14</a:t>
            </a:r>
          </a:p>
          <a:p>
            <a:r>
              <a:rPr lang="en-US" sz="1100" dirty="0">
                <a:solidFill>
                  <a:srgbClr val="5B9BD5"/>
                </a:solidFill>
                <a:latin typeface="Calibri"/>
                <a:cs typeface="Calibri"/>
              </a:rPr>
              <a:t>     </a:t>
            </a:r>
          </a:p>
          <a:p>
            <a:endParaRPr lang="en-US" sz="1600">
              <a:solidFill>
                <a:srgbClr val="5B9BD5"/>
              </a:solidFill>
              <a:latin typeface="Calibri"/>
              <a:cs typeface="Calibri"/>
            </a:endParaRPr>
          </a:p>
        </p:txBody>
      </p:sp>
    </p:spTree>
    <p:extLst>
      <p:ext uri="{BB962C8B-B14F-4D97-AF65-F5344CB8AC3E}">
        <p14:creationId xmlns:p14="http://schemas.microsoft.com/office/powerpoint/2010/main" val="13957956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251</TotalTime>
  <Words>2207</Words>
  <Application>Microsoft Office PowerPoint</Application>
  <PresentationFormat>Widescreen</PresentationFormat>
  <Paragraphs>131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Marcus Thomas  student number - 1905296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Marcus Thomas  student number - 1905296</dc:title>
  <dc:creator>Marcus Thomas</dc:creator>
  <cp:lastModifiedBy>Marcus Thomas</cp:lastModifiedBy>
  <cp:revision>28</cp:revision>
  <cp:lastPrinted>2020-05-17T18:25:52Z</cp:lastPrinted>
  <dcterms:created xsi:type="dcterms:W3CDTF">2020-05-17T13:55:22Z</dcterms:created>
  <dcterms:modified xsi:type="dcterms:W3CDTF">2020-05-17T20:37:37Z</dcterms:modified>
</cp:coreProperties>
</file>