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5" r:id="rId3"/>
    <p:sldId id="262" r:id="rId4"/>
    <p:sldId id="263" r:id="rId5"/>
    <p:sldId id="264" r:id="rId6"/>
    <p:sldId id="256" r:id="rId7"/>
    <p:sldId id="259" r:id="rId8"/>
    <p:sldId id="266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A28258-0F10-B479-1E8F-26BD4D32C0FB}" v="378" dt="2022-10-07T10:39:55.241"/>
    <p1510:client id="{A3768A0A-CA8B-BB46-34B4-F7E6178817D5}" v="322" dt="2022-10-07T11:18:05.091"/>
    <p1510:client id="{A456AFBD-0267-C0DE-C65D-30BF58D23432}" v="538" dt="2022-10-21T20:54:15.025"/>
    <p1510:client id="{AE6C2505-B92F-0434-FC75-0A41D980196E}" v="23" dt="2022-10-07T21:49:07.934"/>
    <p1510:client id="{C7F16C33-25CE-EA99-5275-E1AD48616CD0}" v="245" dt="2022-10-21T09:32:00.764"/>
    <p1510:client id="{C90BA718-21F7-4ADB-DDF9-1C22F0D7F449}" v="1314" dt="2022-10-21T19:51:28.521"/>
    <p1510:client id="{CDAA3A09-153E-4A19-8BFD-A8804C0CD1B2}" v="276" dt="2022-09-30T11:02:16.6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viewProps" Target="viewProp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presProps" Target="presProps.xml" Id="rId12" /><Relationship Type="http://schemas.microsoft.com/office/2015/10/relationships/revisionInfo" Target="revisionInfo.xml" Id="rId1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tableStyles" Target="tableStyles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heme" Target="theme/theme1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F21C14-1191-4817-BBA7-FEF9766FF329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4EE7F0E-F48E-46B0-B09B-C29BBF3E9D59}">
      <dgm:prSet/>
      <dgm:spPr/>
      <dgm:t>
        <a:bodyPr/>
        <a:lstStyle/>
        <a:p>
          <a:r>
            <a:rPr lang="en-US" dirty="0"/>
            <a:t>Salma Aslam</a:t>
          </a:r>
        </a:p>
      </dgm:t>
    </dgm:pt>
    <dgm:pt modelId="{C039483B-ABAB-4994-9FBE-1B0EEFC7EC4D}" type="parTrans" cxnId="{ED0D622E-6A8D-4DC9-919B-10FC20B10B16}">
      <dgm:prSet/>
      <dgm:spPr/>
      <dgm:t>
        <a:bodyPr/>
        <a:lstStyle/>
        <a:p>
          <a:endParaRPr lang="en-US"/>
        </a:p>
      </dgm:t>
    </dgm:pt>
    <dgm:pt modelId="{F5550395-4F1C-4139-8726-F5D8552ABC42}" type="sibTrans" cxnId="{ED0D622E-6A8D-4DC9-919B-10FC20B10B16}">
      <dgm:prSet/>
      <dgm:spPr/>
      <dgm:t>
        <a:bodyPr/>
        <a:lstStyle/>
        <a:p>
          <a:endParaRPr lang="en-US"/>
        </a:p>
      </dgm:t>
    </dgm:pt>
    <dgm:pt modelId="{1942FB4A-726B-4042-84CE-DAE2556348AC}">
      <dgm:prSet/>
      <dgm:spPr/>
      <dgm:t>
        <a:bodyPr/>
        <a:lstStyle/>
        <a:p>
          <a:r>
            <a:rPr lang="en-US" dirty="0"/>
            <a:t>2132607</a:t>
          </a:r>
        </a:p>
      </dgm:t>
    </dgm:pt>
    <dgm:pt modelId="{0FB4C695-4A42-44CD-9A5F-CAAD8358689F}" type="parTrans" cxnId="{B3691281-579D-4C25-A367-9E061DAE1198}">
      <dgm:prSet/>
      <dgm:spPr/>
      <dgm:t>
        <a:bodyPr/>
        <a:lstStyle/>
        <a:p>
          <a:endParaRPr lang="en-US"/>
        </a:p>
      </dgm:t>
    </dgm:pt>
    <dgm:pt modelId="{9E416915-3B80-468E-9260-A8F385BAFD0F}" type="sibTrans" cxnId="{B3691281-579D-4C25-A367-9E061DAE1198}">
      <dgm:prSet/>
      <dgm:spPr/>
      <dgm:t>
        <a:bodyPr/>
        <a:lstStyle/>
        <a:p>
          <a:endParaRPr lang="en-US"/>
        </a:p>
      </dgm:t>
    </dgm:pt>
    <dgm:pt modelId="{8D77FF4A-E9B3-40FB-8BF6-C598C4E5AD8A}">
      <dgm:prSet/>
      <dgm:spPr/>
      <dgm:t>
        <a:bodyPr/>
        <a:lstStyle/>
        <a:p>
          <a:r>
            <a:rPr lang="en-US" dirty="0"/>
            <a:t>Lecturer – </a:t>
          </a:r>
          <a:r>
            <a:rPr lang="en-US" dirty="0">
              <a:latin typeface="Univers Condensed"/>
            </a:rPr>
            <a:t>Muhammad</a:t>
          </a:r>
          <a:r>
            <a:rPr lang="en-US" dirty="0"/>
            <a:t> Islam</a:t>
          </a:r>
        </a:p>
      </dgm:t>
    </dgm:pt>
    <dgm:pt modelId="{60314591-151B-4381-8ED0-001AFDF2AA1A}" type="parTrans" cxnId="{DF95A71F-12F3-4860-B464-629537979938}">
      <dgm:prSet/>
      <dgm:spPr/>
      <dgm:t>
        <a:bodyPr/>
        <a:lstStyle/>
        <a:p>
          <a:endParaRPr lang="en-US"/>
        </a:p>
      </dgm:t>
    </dgm:pt>
    <dgm:pt modelId="{0E0636D5-D9D2-4F9B-9616-791BF00511FD}" type="sibTrans" cxnId="{DF95A71F-12F3-4860-B464-629537979938}">
      <dgm:prSet/>
      <dgm:spPr/>
      <dgm:t>
        <a:bodyPr/>
        <a:lstStyle/>
        <a:p>
          <a:endParaRPr lang="en-US"/>
        </a:p>
      </dgm:t>
    </dgm:pt>
    <dgm:pt modelId="{7ADB88A4-528A-47C2-B88F-8568EF58AF6E}">
      <dgm:prSet/>
      <dgm:spPr/>
      <dgm:t>
        <a:bodyPr/>
        <a:lstStyle/>
        <a:p>
          <a:r>
            <a:rPr lang="en-US" dirty="0"/>
            <a:t>BMSW 4004</a:t>
          </a:r>
        </a:p>
      </dgm:t>
    </dgm:pt>
    <dgm:pt modelId="{A8CE059F-5D41-4115-9E0E-B074C35A815D}" type="parTrans" cxnId="{BE38388C-83A3-4B4F-B74F-EF40D5D5FC44}">
      <dgm:prSet/>
      <dgm:spPr/>
      <dgm:t>
        <a:bodyPr/>
        <a:lstStyle/>
        <a:p>
          <a:endParaRPr lang="en-US"/>
        </a:p>
      </dgm:t>
    </dgm:pt>
    <dgm:pt modelId="{FB29125B-9A52-4FDC-BE16-D85E34F33AB6}" type="sibTrans" cxnId="{BE38388C-83A3-4B4F-B74F-EF40D5D5FC44}">
      <dgm:prSet/>
      <dgm:spPr/>
      <dgm:t>
        <a:bodyPr/>
        <a:lstStyle/>
        <a:p>
          <a:endParaRPr lang="en-US"/>
        </a:p>
      </dgm:t>
    </dgm:pt>
    <dgm:pt modelId="{C0818289-F225-4152-A111-5E73D94E0B69}" type="pres">
      <dgm:prSet presAssocID="{E7F21C14-1191-4817-BBA7-FEF9766FF329}" presName="vert0" presStyleCnt="0">
        <dgm:presLayoutVars>
          <dgm:dir/>
          <dgm:animOne val="branch"/>
          <dgm:animLvl val="lvl"/>
        </dgm:presLayoutVars>
      </dgm:prSet>
      <dgm:spPr/>
    </dgm:pt>
    <dgm:pt modelId="{DD7D16F2-F3D2-4E7F-9EB1-CDC2A8E1FCA0}" type="pres">
      <dgm:prSet presAssocID="{64EE7F0E-F48E-46B0-B09B-C29BBF3E9D59}" presName="thickLine" presStyleLbl="alignNode1" presStyleIdx="0" presStyleCnt="4"/>
      <dgm:spPr/>
    </dgm:pt>
    <dgm:pt modelId="{ED1FAF09-C371-4CF9-9DF8-054974572142}" type="pres">
      <dgm:prSet presAssocID="{64EE7F0E-F48E-46B0-B09B-C29BBF3E9D59}" presName="horz1" presStyleCnt="0"/>
      <dgm:spPr/>
    </dgm:pt>
    <dgm:pt modelId="{23EE8C48-E841-43D3-9657-3B427CDD830D}" type="pres">
      <dgm:prSet presAssocID="{64EE7F0E-F48E-46B0-B09B-C29BBF3E9D59}" presName="tx1" presStyleLbl="revTx" presStyleIdx="0" presStyleCnt="4"/>
      <dgm:spPr/>
    </dgm:pt>
    <dgm:pt modelId="{8832A5C3-48FC-4265-8AFA-4AC995EB88C1}" type="pres">
      <dgm:prSet presAssocID="{64EE7F0E-F48E-46B0-B09B-C29BBF3E9D59}" presName="vert1" presStyleCnt="0"/>
      <dgm:spPr/>
    </dgm:pt>
    <dgm:pt modelId="{74587195-2E83-4BB3-BE87-FD1898B71BD7}" type="pres">
      <dgm:prSet presAssocID="{1942FB4A-726B-4042-84CE-DAE2556348AC}" presName="thickLine" presStyleLbl="alignNode1" presStyleIdx="1" presStyleCnt="4"/>
      <dgm:spPr/>
    </dgm:pt>
    <dgm:pt modelId="{60F5F0D4-2B8A-43F9-BB86-1FEBBBF6E36A}" type="pres">
      <dgm:prSet presAssocID="{1942FB4A-726B-4042-84CE-DAE2556348AC}" presName="horz1" presStyleCnt="0"/>
      <dgm:spPr/>
    </dgm:pt>
    <dgm:pt modelId="{C90B3461-43D9-4532-A4A4-11C6ACC17FE7}" type="pres">
      <dgm:prSet presAssocID="{1942FB4A-726B-4042-84CE-DAE2556348AC}" presName="tx1" presStyleLbl="revTx" presStyleIdx="1" presStyleCnt="4"/>
      <dgm:spPr/>
    </dgm:pt>
    <dgm:pt modelId="{8ED063AC-F207-4451-A599-35FBD13A0ED3}" type="pres">
      <dgm:prSet presAssocID="{1942FB4A-726B-4042-84CE-DAE2556348AC}" presName="vert1" presStyleCnt="0"/>
      <dgm:spPr/>
    </dgm:pt>
    <dgm:pt modelId="{9756C929-30A5-416E-BA82-2CA629B8CAD7}" type="pres">
      <dgm:prSet presAssocID="{8D77FF4A-E9B3-40FB-8BF6-C598C4E5AD8A}" presName="thickLine" presStyleLbl="alignNode1" presStyleIdx="2" presStyleCnt="4"/>
      <dgm:spPr/>
    </dgm:pt>
    <dgm:pt modelId="{87D7EBB7-0AD9-4F91-AAC8-0571A4090719}" type="pres">
      <dgm:prSet presAssocID="{8D77FF4A-E9B3-40FB-8BF6-C598C4E5AD8A}" presName="horz1" presStyleCnt="0"/>
      <dgm:spPr/>
    </dgm:pt>
    <dgm:pt modelId="{651BB91D-4239-47DB-91DA-FF5AE272A8CD}" type="pres">
      <dgm:prSet presAssocID="{8D77FF4A-E9B3-40FB-8BF6-C598C4E5AD8A}" presName="tx1" presStyleLbl="revTx" presStyleIdx="2" presStyleCnt="4"/>
      <dgm:spPr/>
    </dgm:pt>
    <dgm:pt modelId="{100EB04E-0A24-41DA-A884-3789E9DFCB64}" type="pres">
      <dgm:prSet presAssocID="{8D77FF4A-E9B3-40FB-8BF6-C598C4E5AD8A}" presName="vert1" presStyleCnt="0"/>
      <dgm:spPr/>
    </dgm:pt>
    <dgm:pt modelId="{D88D5C02-003A-45FA-B8CD-3A5E7DC02CED}" type="pres">
      <dgm:prSet presAssocID="{7ADB88A4-528A-47C2-B88F-8568EF58AF6E}" presName="thickLine" presStyleLbl="alignNode1" presStyleIdx="3" presStyleCnt="4"/>
      <dgm:spPr/>
    </dgm:pt>
    <dgm:pt modelId="{154D598E-4A6A-4100-B1E3-D7C94083787A}" type="pres">
      <dgm:prSet presAssocID="{7ADB88A4-528A-47C2-B88F-8568EF58AF6E}" presName="horz1" presStyleCnt="0"/>
      <dgm:spPr/>
    </dgm:pt>
    <dgm:pt modelId="{A4D9D193-1EBF-4D0A-91F3-A79F4397D651}" type="pres">
      <dgm:prSet presAssocID="{7ADB88A4-528A-47C2-B88F-8568EF58AF6E}" presName="tx1" presStyleLbl="revTx" presStyleIdx="3" presStyleCnt="4"/>
      <dgm:spPr/>
    </dgm:pt>
    <dgm:pt modelId="{9AFA4A38-9F2B-41D6-8EA4-2BF3E4A3CA5C}" type="pres">
      <dgm:prSet presAssocID="{7ADB88A4-528A-47C2-B88F-8568EF58AF6E}" presName="vert1" presStyleCnt="0"/>
      <dgm:spPr/>
    </dgm:pt>
  </dgm:ptLst>
  <dgm:cxnLst>
    <dgm:cxn modelId="{DF95A71F-12F3-4860-B464-629537979938}" srcId="{E7F21C14-1191-4817-BBA7-FEF9766FF329}" destId="{8D77FF4A-E9B3-40FB-8BF6-C598C4E5AD8A}" srcOrd="2" destOrd="0" parTransId="{60314591-151B-4381-8ED0-001AFDF2AA1A}" sibTransId="{0E0636D5-D9D2-4F9B-9616-791BF00511FD}"/>
    <dgm:cxn modelId="{ED0D622E-6A8D-4DC9-919B-10FC20B10B16}" srcId="{E7F21C14-1191-4817-BBA7-FEF9766FF329}" destId="{64EE7F0E-F48E-46B0-B09B-C29BBF3E9D59}" srcOrd="0" destOrd="0" parTransId="{C039483B-ABAB-4994-9FBE-1B0EEFC7EC4D}" sibTransId="{F5550395-4F1C-4139-8726-F5D8552ABC42}"/>
    <dgm:cxn modelId="{36965667-232B-4F0E-8032-3D6FEF0C1915}" type="presOf" srcId="{8D77FF4A-E9B3-40FB-8BF6-C598C4E5AD8A}" destId="{651BB91D-4239-47DB-91DA-FF5AE272A8CD}" srcOrd="0" destOrd="0" presId="urn:microsoft.com/office/officeart/2008/layout/LinedList"/>
    <dgm:cxn modelId="{B3691281-579D-4C25-A367-9E061DAE1198}" srcId="{E7F21C14-1191-4817-BBA7-FEF9766FF329}" destId="{1942FB4A-726B-4042-84CE-DAE2556348AC}" srcOrd="1" destOrd="0" parTransId="{0FB4C695-4A42-44CD-9A5F-CAAD8358689F}" sibTransId="{9E416915-3B80-468E-9260-A8F385BAFD0F}"/>
    <dgm:cxn modelId="{BE38388C-83A3-4B4F-B74F-EF40D5D5FC44}" srcId="{E7F21C14-1191-4817-BBA7-FEF9766FF329}" destId="{7ADB88A4-528A-47C2-B88F-8568EF58AF6E}" srcOrd="3" destOrd="0" parTransId="{A8CE059F-5D41-4115-9E0E-B074C35A815D}" sibTransId="{FB29125B-9A52-4FDC-BE16-D85E34F33AB6}"/>
    <dgm:cxn modelId="{D8EF449A-DD6F-41BD-8522-0B51930E8E17}" type="presOf" srcId="{E7F21C14-1191-4817-BBA7-FEF9766FF329}" destId="{C0818289-F225-4152-A111-5E73D94E0B69}" srcOrd="0" destOrd="0" presId="urn:microsoft.com/office/officeart/2008/layout/LinedList"/>
    <dgm:cxn modelId="{1ABAB3B1-AC1D-4639-A824-97FA2F6A06B4}" type="presOf" srcId="{1942FB4A-726B-4042-84CE-DAE2556348AC}" destId="{C90B3461-43D9-4532-A4A4-11C6ACC17FE7}" srcOrd="0" destOrd="0" presId="urn:microsoft.com/office/officeart/2008/layout/LinedList"/>
    <dgm:cxn modelId="{7EA6DAB8-ACFD-4212-9C2A-03DEBB48FA15}" type="presOf" srcId="{64EE7F0E-F48E-46B0-B09B-C29BBF3E9D59}" destId="{23EE8C48-E841-43D3-9657-3B427CDD830D}" srcOrd="0" destOrd="0" presId="urn:microsoft.com/office/officeart/2008/layout/LinedList"/>
    <dgm:cxn modelId="{CA76CDBE-A7AA-4840-B8C3-F381B6642F21}" type="presOf" srcId="{7ADB88A4-528A-47C2-B88F-8568EF58AF6E}" destId="{A4D9D193-1EBF-4D0A-91F3-A79F4397D651}" srcOrd="0" destOrd="0" presId="urn:microsoft.com/office/officeart/2008/layout/LinedList"/>
    <dgm:cxn modelId="{96240194-21B9-4DD9-8AD1-C4D8432319EA}" type="presParOf" srcId="{C0818289-F225-4152-A111-5E73D94E0B69}" destId="{DD7D16F2-F3D2-4E7F-9EB1-CDC2A8E1FCA0}" srcOrd="0" destOrd="0" presId="urn:microsoft.com/office/officeart/2008/layout/LinedList"/>
    <dgm:cxn modelId="{177B2BA7-D3B4-44E1-A2B9-9A444A4C247D}" type="presParOf" srcId="{C0818289-F225-4152-A111-5E73D94E0B69}" destId="{ED1FAF09-C371-4CF9-9DF8-054974572142}" srcOrd="1" destOrd="0" presId="urn:microsoft.com/office/officeart/2008/layout/LinedList"/>
    <dgm:cxn modelId="{FE7EE351-E0B7-419D-A700-9024E1C4E6AB}" type="presParOf" srcId="{ED1FAF09-C371-4CF9-9DF8-054974572142}" destId="{23EE8C48-E841-43D3-9657-3B427CDD830D}" srcOrd="0" destOrd="0" presId="urn:microsoft.com/office/officeart/2008/layout/LinedList"/>
    <dgm:cxn modelId="{2430938D-E1CC-4F61-AEC9-7D9320C728D5}" type="presParOf" srcId="{ED1FAF09-C371-4CF9-9DF8-054974572142}" destId="{8832A5C3-48FC-4265-8AFA-4AC995EB88C1}" srcOrd="1" destOrd="0" presId="urn:microsoft.com/office/officeart/2008/layout/LinedList"/>
    <dgm:cxn modelId="{EE006CFE-BC2B-4F87-B9AD-693B40D83B02}" type="presParOf" srcId="{C0818289-F225-4152-A111-5E73D94E0B69}" destId="{74587195-2E83-4BB3-BE87-FD1898B71BD7}" srcOrd="2" destOrd="0" presId="urn:microsoft.com/office/officeart/2008/layout/LinedList"/>
    <dgm:cxn modelId="{0DA88E19-94C7-433C-96D4-AB7C190DB3CE}" type="presParOf" srcId="{C0818289-F225-4152-A111-5E73D94E0B69}" destId="{60F5F0D4-2B8A-43F9-BB86-1FEBBBF6E36A}" srcOrd="3" destOrd="0" presId="urn:microsoft.com/office/officeart/2008/layout/LinedList"/>
    <dgm:cxn modelId="{AA79D211-1D48-4A89-9003-20DAE748AE89}" type="presParOf" srcId="{60F5F0D4-2B8A-43F9-BB86-1FEBBBF6E36A}" destId="{C90B3461-43D9-4532-A4A4-11C6ACC17FE7}" srcOrd="0" destOrd="0" presId="urn:microsoft.com/office/officeart/2008/layout/LinedList"/>
    <dgm:cxn modelId="{2227F44F-08C4-48F8-9BB2-C1A787FE93AF}" type="presParOf" srcId="{60F5F0D4-2B8A-43F9-BB86-1FEBBBF6E36A}" destId="{8ED063AC-F207-4451-A599-35FBD13A0ED3}" srcOrd="1" destOrd="0" presId="urn:microsoft.com/office/officeart/2008/layout/LinedList"/>
    <dgm:cxn modelId="{7664C4E9-C17D-46C1-B48F-C460227882C5}" type="presParOf" srcId="{C0818289-F225-4152-A111-5E73D94E0B69}" destId="{9756C929-30A5-416E-BA82-2CA629B8CAD7}" srcOrd="4" destOrd="0" presId="urn:microsoft.com/office/officeart/2008/layout/LinedList"/>
    <dgm:cxn modelId="{48F05B5E-4B78-4576-B6A5-B3C597BB6CDF}" type="presParOf" srcId="{C0818289-F225-4152-A111-5E73D94E0B69}" destId="{87D7EBB7-0AD9-4F91-AAC8-0571A4090719}" srcOrd="5" destOrd="0" presId="urn:microsoft.com/office/officeart/2008/layout/LinedList"/>
    <dgm:cxn modelId="{96CC2763-8A99-453B-8404-0FCD1722D2DF}" type="presParOf" srcId="{87D7EBB7-0AD9-4F91-AAC8-0571A4090719}" destId="{651BB91D-4239-47DB-91DA-FF5AE272A8CD}" srcOrd="0" destOrd="0" presId="urn:microsoft.com/office/officeart/2008/layout/LinedList"/>
    <dgm:cxn modelId="{59C420ED-46AD-4E9F-AB94-915C83A8F976}" type="presParOf" srcId="{87D7EBB7-0AD9-4F91-AAC8-0571A4090719}" destId="{100EB04E-0A24-41DA-A884-3789E9DFCB64}" srcOrd="1" destOrd="0" presId="urn:microsoft.com/office/officeart/2008/layout/LinedList"/>
    <dgm:cxn modelId="{6831413E-4D48-4DCB-9192-AD62D44BEF2E}" type="presParOf" srcId="{C0818289-F225-4152-A111-5E73D94E0B69}" destId="{D88D5C02-003A-45FA-B8CD-3A5E7DC02CED}" srcOrd="6" destOrd="0" presId="urn:microsoft.com/office/officeart/2008/layout/LinedList"/>
    <dgm:cxn modelId="{18AA2AF2-5A73-4B18-A008-5EAA9A7C7314}" type="presParOf" srcId="{C0818289-F225-4152-A111-5E73D94E0B69}" destId="{154D598E-4A6A-4100-B1E3-D7C94083787A}" srcOrd="7" destOrd="0" presId="urn:microsoft.com/office/officeart/2008/layout/LinedList"/>
    <dgm:cxn modelId="{C5C93A6E-1A3B-4FD2-BC1A-4EC925180631}" type="presParOf" srcId="{154D598E-4A6A-4100-B1E3-D7C94083787A}" destId="{A4D9D193-1EBF-4D0A-91F3-A79F4397D651}" srcOrd="0" destOrd="0" presId="urn:microsoft.com/office/officeart/2008/layout/LinedList"/>
    <dgm:cxn modelId="{AC7B9747-B14B-4501-A743-F8D2042A2B98}" type="presParOf" srcId="{154D598E-4A6A-4100-B1E3-D7C94083787A}" destId="{9AFA4A38-9F2B-41D6-8EA4-2BF3E4A3CA5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D91964-6F4E-4978-BAF9-F1AF7841D5B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5AF0221-B80E-491A-9E91-40F5D40C2FFF}">
      <dgm:prSet/>
      <dgm:spPr/>
      <dgm:t>
        <a:bodyPr/>
        <a:lstStyle/>
        <a:p>
          <a:r>
            <a:rPr lang="en-US" dirty="0"/>
            <a:t>Increase Wages – by doing this your staff will be more motivated to work harder.</a:t>
          </a:r>
        </a:p>
      </dgm:t>
    </dgm:pt>
    <dgm:pt modelId="{35F80069-EFC7-4024-B9D2-7E3628EA4EF4}" type="parTrans" cxnId="{5F9689C4-F248-4669-8E19-7673CDE6F346}">
      <dgm:prSet/>
      <dgm:spPr/>
      <dgm:t>
        <a:bodyPr/>
        <a:lstStyle/>
        <a:p>
          <a:endParaRPr lang="en-US"/>
        </a:p>
      </dgm:t>
    </dgm:pt>
    <dgm:pt modelId="{5F06EFFB-9A63-4B2E-B78D-59EB7F420F3F}" type="sibTrans" cxnId="{5F9689C4-F248-4669-8E19-7673CDE6F346}">
      <dgm:prSet/>
      <dgm:spPr/>
      <dgm:t>
        <a:bodyPr/>
        <a:lstStyle/>
        <a:p>
          <a:endParaRPr lang="en-US"/>
        </a:p>
      </dgm:t>
    </dgm:pt>
    <dgm:pt modelId="{97A16AB2-D295-4AC3-A959-0EE9AF837017}">
      <dgm:prSet/>
      <dgm:spPr/>
      <dgm:t>
        <a:bodyPr/>
        <a:lstStyle/>
        <a:p>
          <a:r>
            <a:rPr lang="en-US" dirty="0"/>
            <a:t>Discount  – this will bring in more customers which can potentially be better for business.</a:t>
          </a:r>
        </a:p>
      </dgm:t>
    </dgm:pt>
    <dgm:pt modelId="{574B2AAA-F9E8-4F08-9365-E3A288F413B6}" type="parTrans" cxnId="{F26C3765-AC29-471A-8199-EE339C666D66}">
      <dgm:prSet/>
      <dgm:spPr/>
      <dgm:t>
        <a:bodyPr/>
        <a:lstStyle/>
        <a:p>
          <a:endParaRPr lang="en-US"/>
        </a:p>
      </dgm:t>
    </dgm:pt>
    <dgm:pt modelId="{50805EA3-965C-44D7-9BD5-8A183322F4BE}" type="sibTrans" cxnId="{F26C3765-AC29-471A-8199-EE339C666D66}">
      <dgm:prSet/>
      <dgm:spPr/>
      <dgm:t>
        <a:bodyPr/>
        <a:lstStyle/>
        <a:p>
          <a:endParaRPr lang="en-US"/>
        </a:p>
      </dgm:t>
    </dgm:pt>
    <dgm:pt modelId="{74BE043C-E682-4860-8BB6-D13123812D8D}">
      <dgm:prSet/>
      <dgm:spPr/>
      <dgm:t>
        <a:bodyPr/>
        <a:lstStyle/>
        <a:p>
          <a:pPr rtl="0"/>
          <a:r>
            <a:rPr lang="en-US" dirty="0"/>
            <a:t>Seasonal offers </a:t>
          </a:r>
          <a:r>
            <a:rPr lang="en-US" dirty="0">
              <a:latin typeface="Univers Condensed"/>
            </a:rPr>
            <a:t>– use the different occasions to bring in customers, </a:t>
          </a:r>
          <a:r>
            <a:rPr lang="en-US" dirty="0" err="1">
              <a:latin typeface="Univers Condensed"/>
            </a:rPr>
            <a:t>I.e</a:t>
          </a:r>
          <a:r>
            <a:rPr lang="en-US" dirty="0">
              <a:latin typeface="Univers Condensed"/>
            </a:rPr>
            <a:t> </a:t>
          </a:r>
          <a:r>
            <a:rPr lang="en-US" dirty="0" err="1">
              <a:latin typeface="Univers Condensed"/>
            </a:rPr>
            <a:t>xmas</a:t>
          </a:r>
          <a:r>
            <a:rPr lang="en-US" dirty="0">
              <a:latin typeface="Univers Condensed"/>
            </a:rPr>
            <a:t>, valentines day.</a:t>
          </a:r>
          <a:endParaRPr lang="en-US" dirty="0"/>
        </a:p>
      </dgm:t>
    </dgm:pt>
    <dgm:pt modelId="{8CBD7EBE-D532-467A-963F-AEFCE7F0273F}" type="parTrans" cxnId="{96950D7B-043F-49C8-BE6A-B0F98CA16738}">
      <dgm:prSet/>
      <dgm:spPr/>
      <dgm:t>
        <a:bodyPr/>
        <a:lstStyle/>
        <a:p>
          <a:endParaRPr lang="en-US"/>
        </a:p>
      </dgm:t>
    </dgm:pt>
    <dgm:pt modelId="{7767C4DF-BE19-45DA-873B-E367F7162813}" type="sibTrans" cxnId="{96950D7B-043F-49C8-BE6A-B0F98CA16738}">
      <dgm:prSet/>
      <dgm:spPr/>
      <dgm:t>
        <a:bodyPr/>
        <a:lstStyle/>
        <a:p>
          <a:endParaRPr lang="en-US"/>
        </a:p>
      </dgm:t>
    </dgm:pt>
    <dgm:pt modelId="{41E23F54-3562-4ABA-99D9-411DE479F026}">
      <dgm:prSet phldr="0"/>
      <dgm:spPr/>
      <dgm:t>
        <a:bodyPr/>
        <a:lstStyle/>
        <a:p>
          <a:pPr rtl="0"/>
          <a:r>
            <a:rPr lang="en-US" dirty="0">
              <a:latin typeface="Univers Condensed"/>
            </a:rPr>
            <a:t>Outsource - buy cheaper supplies to minimize revenue.</a:t>
          </a:r>
        </a:p>
      </dgm:t>
    </dgm:pt>
    <dgm:pt modelId="{334A3B4B-F37F-4973-8336-C4884E8E3DC0}" type="parTrans" cxnId="{3A17C4AF-BDFD-4686-9229-0A1A2BCA8F02}">
      <dgm:prSet/>
      <dgm:spPr/>
    </dgm:pt>
    <dgm:pt modelId="{61327276-4091-4EDE-B200-4C37EDC730E7}" type="sibTrans" cxnId="{3A17C4AF-BDFD-4686-9229-0A1A2BCA8F02}">
      <dgm:prSet/>
      <dgm:spPr/>
      <dgm:t>
        <a:bodyPr/>
        <a:lstStyle/>
        <a:p>
          <a:endParaRPr lang="en-US"/>
        </a:p>
      </dgm:t>
    </dgm:pt>
    <dgm:pt modelId="{CBD30749-59BC-4D56-B806-21FD5D75AC73}">
      <dgm:prSet phldr="0"/>
      <dgm:spPr/>
      <dgm:t>
        <a:bodyPr/>
        <a:lstStyle/>
        <a:p>
          <a:pPr rtl="0"/>
          <a:r>
            <a:rPr lang="en-US" dirty="0">
              <a:latin typeface="Univers Condensed"/>
            </a:rPr>
            <a:t>Online sales - minimize cost by employing less staff to operate online sales.</a:t>
          </a:r>
          <a:endParaRPr lang="en-US" dirty="0"/>
        </a:p>
      </dgm:t>
    </dgm:pt>
    <dgm:pt modelId="{34C1535A-CEF9-4840-8124-06266FC8F136}" type="parTrans" cxnId="{F5ED4DDD-605D-4249-AAC2-D7AEC535D4A7}">
      <dgm:prSet/>
      <dgm:spPr/>
    </dgm:pt>
    <dgm:pt modelId="{F810BC4F-97B3-441E-B8ED-074F428833D5}" type="sibTrans" cxnId="{F5ED4DDD-605D-4249-AAC2-D7AEC535D4A7}">
      <dgm:prSet/>
      <dgm:spPr/>
      <dgm:t>
        <a:bodyPr/>
        <a:lstStyle/>
        <a:p>
          <a:endParaRPr lang="en-US"/>
        </a:p>
      </dgm:t>
    </dgm:pt>
    <dgm:pt modelId="{18AA3917-91AB-4F0B-A022-190AC1E13870}" type="pres">
      <dgm:prSet presAssocID="{DAD91964-6F4E-4978-BAF9-F1AF7841D5B7}" presName="linear" presStyleCnt="0">
        <dgm:presLayoutVars>
          <dgm:animLvl val="lvl"/>
          <dgm:resizeHandles val="exact"/>
        </dgm:presLayoutVars>
      </dgm:prSet>
      <dgm:spPr/>
    </dgm:pt>
    <dgm:pt modelId="{BDA88F3E-F9D4-4A8F-8259-EDF47F10C1C9}" type="pres">
      <dgm:prSet presAssocID="{45AF0221-B80E-491A-9E91-40F5D40C2FF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5D66751-D2F7-4CFB-BA56-F76008E441AF}" type="pres">
      <dgm:prSet presAssocID="{5F06EFFB-9A63-4B2E-B78D-59EB7F420F3F}" presName="spacer" presStyleCnt="0"/>
      <dgm:spPr/>
    </dgm:pt>
    <dgm:pt modelId="{F25B6475-5231-4594-9C75-33DFDBC7C628}" type="pres">
      <dgm:prSet presAssocID="{97A16AB2-D295-4AC3-A959-0EE9AF8370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13A4CC3-8FEC-4576-8E76-E4C7BFD580FF}" type="pres">
      <dgm:prSet presAssocID="{50805EA3-965C-44D7-9BD5-8A183322F4BE}" presName="spacer" presStyleCnt="0"/>
      <dgm:spPr/>
    </dgm:pt>
    <dgm:pt modelId="{2514C3C9-4A8E-44FE-81BC-7ECF6AF18DED}" type="pres">
      <dgm:prSet presAssocID="{74BE043C-E682-4860-8BB6-D13123812D8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3C019A9-EBFF-40F4-9B18-A29DDA48487C}" type="pres">
      <dgm:prSet presAssocID="{7767C4DF-BE19-45DA-873B-E367F7162813}" presName="spacer" presStyleCnt="0"/>
      <dgm:spPr/>
    </dgm:pt>
    <dgm:pt modelId="{3CD538AA-1967-4FF3-9C66-262E7FCABB17}" type="pres">
      <dgm:prSet presAssocID="{41E23F54-3562-4ABA-99D9-411DE479F02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9830A2B-FB66-4B1F-ACB9-BDE477F2B85C}" type="pres">
      <dgm:prSet presAssocID="{61327276-4091-4EDE-B200-4C37EDC730E7}" presName="spacer" presStyleCnt="0"/>
      <dgm:spPr/>
    </dgm:pt>
    <dgm:pt modelId="{E0EDABC1-60B9-499B-8AF6-A1A448630946}" type="pres">
      <dgm:prSet presAssocID="{CBD30749-59BC-4D56-B806-21FD5D75AC7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8722E08-0B32-474A-827C-16943CC89426}" type="presOf" srcId="{97A16AB2-D295-4AC3-A959-0EE9AF837017}" destId="{F25B6475-5231-4594-9C75-33DFDBC7C628}" srcOrd="0" destOrd="0" presId="urn:microsoft.com/office/officeart/2005/8/layout/vList2"/>
    <dgm:cxn modelId="{BC6F3F1F-C26E-48DE-A372-F90559C94CFA}" type="presOf" srcId="{74BE043C-E682-4860-8BB6-D13123812D8D}" destId="{2514C3C9-4A8E-44FE-81BC-7ECF6AF18DED}" srcOrd="0" destOrd="0" presId="urn:microsoft.com/office/officeart/2005/8/layout/vList2"/>
    <dgm:cxn modelId="{F26C3765-AC29-471A-8199-EE339C666D66}" srcId="{DAD91964-6F4E-4978-BAF9-F1AF7841D5B7}" destId="{97A16AB2-D295-4AC3-A959-0EE9AF837017}" srcOrd="1" destOrd="0" parTransId="{574B2AAA-F9E8-4F08-9365-E3A288F413B6}" sibTransId="{50805EA3-965C-44D7-9BD5-8A183322F4BE}"/>
    <dgm:cxn modelId="{3F3FE34F-50E9-412E-9FB1-EF36A5BFE0F0}" type="presOf" srcId="{45AF0221-B80E-491A-9E91-40F5D40C2FFF}" destId="{BDA88F3E-F9D4-4A8F-8259-EDF47F10C1C9}" srcOrd="0" destOrd="0" presId="urn:microsoft.com/office/officeart/2005/8/layout/vList2"/>
    <dgm:cxn modelId="{96950D7B-043F-49C8-BE6A-B0F98CA16738}" srcId="{DAD91964-6F4E-4978-BAF9-F1AF7841D5B7}" destId="{74BE043C-E682-4860-8BB6-D13123812D8D}" srcOrd="2" destOrd="0" parTransId="{8CBD7EBE-D532-467A-963F-AEFCE7F0273F}" sibTransId="{7767C4DF-BE19-45DA-873B-E367F7162813}"/>
    <dgm:cxn modelId="{AB99AAA5-D6DB-46C2-BE68-1FADE0194892}" type="presOf" srcId="{41E23F54-3562-4ABA-99D9-411DE479F026}" destId="{3CD538AA-1967-4FF3-9C66-262E7FCABB17}" srcOrd="0" destOrd="0" presId="urn:microsoft.com/office/officeart/2005/8/layout/vList2"/>
    <dgm:cxn modelId="{3A17C4AF-BDFD-4686-9229-0A1A2BCA8F02}" srcId="{DAD91964-6F4E-4978-BAF9-F1AF7841D5B7}" destId="{41E23F54-3562-4ABA-99D9-411DE479F026}" srcOrd="3" destOrd="0" parTransId="{334A3B4B-F37F-4973-8336-C4884E8E3DC0}" sibTransId="{61327276-4091-4EDE-B200-4C37EDC730E7}"/>
    <dgm:cxn modelId="{5F9689C4-F248-4669-8E19-7673CDE6F346}" srcId="{DAD91964-6F4E-4978-BAF9-F1AF7841D5B7}" destId="{45AF0221-B80E-491A-9E91-40F5D40C2FFF}" srcOrd="0" destOrd="0" parTransId="{35F80069-EFC7-4024-B9D2-7E3628EA4EF4}" sibTransId="{5F06EFFB-9A63-4B2E-B78D-59EB7F420F3F}"/>
    <dgm:cxn modelId="{C0D76ED9-6325-4002-978E-78881DF76E46}" type="presOf" srcId="{CBD30749-59BC-4D56-B806-21FD5D75AC73}" destId="{E0EDABC1-60B9-499B-8AF6-A1A448630946}" srcOrd="0" destOrd="0" presId="urn:microsoft.com/office/officeart/2005/8/layout/vList2"/>
    <dgm:cxn modelId="{F5ED4DDD-605D-4249-AAC2-D7AEC535D4A7}" srcId="{DAD91964-6F4E-4978-BAF9-F1AF7841D5B7}" destId="{CBD30749-59BC-4D56-B806-21FD5D75AC73}" srcOrd="4" destOrd="0" parTransId="{34C1535A-CEF9-4840-8124-06266FC8F136}" sibTransId="{F810BC4F-97B3-441E-B8ED-074F428833D5}"/>
    <dgm:cxn modelId="{3FDF95F1-DE75-4FD1-97BC-BFB35BC3FEB1}" type="presOf" srcId="{DAD91964-6F4E-4978-BAF9-F1AF7841D5B7}" destId="{18AA3917-91AB-4F0B-A022-190AC1E13870}" srcOrd="0" destOrd="0" presId="urn:microsoft.com/office/officeart/2005/8/layout/vList2"/>
    <dgm:cxn modelId="{751B4083-C10F-46D3-AA05-67E277E03E4B}" type="presParOf" srcId="{18AA3917-91AB-4F0B-A022-190AC1E13870}" destId="{BDA88F3E-F9D4-4A8F-8259-EDF47F10C1C9}" srcOrd="0" destOrd="0" presId="urn:microsoft.com/office/officeart/2005/8/layout/vList2"/>
    <dgm:cxn modelId="{16B96543-8D2F-4891-BC2D-20AC77CFA9E0}" type="presParOf" srcId="{18AA3917-91AB-4F0B-A022-190AC1E13870}" destId="{05D66751-D2F7-4CFB-BA56-F76008E441AF}" srcOrd="1" destOrd="0" presId="urn:microsoft.com/office/officeart/2005/8/layout/vList2"/>
    <dgm:cxn modelId="{862292EA-A97D-4A6E-82FB-F47AE3A7CF78}" type="presParOf" srcId="{18AA3917-91AB-4F0B-A022-190AC1E13870}" destId="{F25B6475-5231-4594-9C75-33DFDBC7C628}" srcOrd="2" destOrd="0" presId="urn:microsoft.com/office/officeart/2005/8/layout/vList2"/>
    <dgm:cxn modelId="{447252FA-7045-4FD9-A78A-1564FF8FC513}" type="presParOf" srcId="{18AA3917-91AB-4F0B-A022-190AC1E13870}" destId="{413A4CC3-8FEC-4576-8E76-E4C7BFD580FF}" srcOrd="3" destOrd="0" presId="urn:microsoft.com/office/officeart/2005/8/layout/vList2"/>
    <dgm:cxn modelId="{B7E3449D-0812-457F-AFBA-13306187E0CF}" type="presParOf" srcId="{18AA3917-91AB-4F0B-A022-190AC1E13870}" destId="{2514C3C9-4A8E-44FE-81BC-7ECF6AF18DED}" srcOrd="4" destOrd="0" presId="urn:microsoft.com/office/officeart/2005/8/layout/vList2"/>
    <dgm:cxn modelId="{E6293045-4911-4FE0-9C3A-11B36D53DEDF}" type="presParOf" srcId="{18AA3917-91AB-4F0B-A022-190AC1E13870}" destId="{D3C019A9-EBFF-40F4-9B18-A29DDA48487C}" srcOrd="5" destOrd="0" presId="urn:microsoft.com/office/officeart/2005/8/layout/vList2"/>
    <dgm:cxn modelId="{04C05334-B365-4A14-8E9A-D7D57405EB38}" type="presParOf" srcId="{18AA3917-91AB-4F0B-A022-190AC1E13870}" destId="{3CD538AA-1967-4FF3-9C66-262E7FCABB17}" srcOrd="6" destOrd="0" presId="urn:microsoft.com/office/officeart/2005/8/layout/vList2"/>
    <dgm:cxn modelId="{B8269291-B8C8-4A6D-B100-6275CA882215}" type="presParOf" srcId="{18AA3917-91AB-4F0B-A022-190AC1E13870}" destId="{99830A2B-FB66-4B1F-ACB9-BDE477F2B85C}" srcOrd="7" destOrd="0" presId="urn:microsoft.com/office/officeart/2005/8/layout/vList2"/>
    <dgm:cxn modelId="{2E0F55BC-6CE3-43AA-BFEF-1E1C706A258A}" type="presParOf" srcId="{18AA3917-91AB-4F0B-A022-190AC1E13870}" destId="{E0EDABC1-60B9-499B-8AF6-A1A44863094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7D16F2-F3D2-4E7F-9EB1-CDC2A8E1FCA0}">
      <dsp:nvSpPr>
        <dsp:cNvPr id="0" name=""/>
        <dsp:cNvSpPr/>
      </dsp:nvSpPr>
      <dsp:spPr>
        <a:xfrm>
          <a:off x="0" y="0"/>
          <a:ext cx="744220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E8C48-E841-43D3-9657-3B427CDD830D}">
      <dsp:nvSpPr>
        <dsp:cNvPr id="0" name=""/>
        <dsp:cNvSpPr/>
      </dsp:nvSpPr>
      <dsp:spPr>
        <a:xfrm>
          <a:off x="0" y="0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Salma Aslam</a:t>
          </a:r>
        </a:p>
      </dsp:txBody>
      <dsp:txXfrm>
        <a:off x="0" y="0"/>
        <a:ext cx="7442201" cy="1350071"/>
      </dsp:txXfrm>
    </dsp:sp>
    <dsp:sp modelId="{74587195-2E83-4BB3-BE87-FD1898B71BD7}">
      <dsp:nvSpPr>
        <dsp:cNvPr id="0" name=""/>
        <dsp:cNvSpPr/>
      </dsp:nvSpPr>
      <dsp:spPr>
        <a:xfrm>
          <a:off x="0" y="1350071"/>
          <a:ext cx="7442201" cy="0"/>
        </a:xfrm>
        <a:prstGeom prst="line">
          <a:avLst/>
        </a:prstGeom>
        <a:solidFill>
          <a:schemeClr val="accent5">
            <a:hueOff val="6336313"/>
            <a:satOff val="-8887"/>
            <a:lumOff val="-915"/>
            <a:alphaOff val="0"/>
          </a:schemeClr>
        </a:solidFill>
        <a:ln w="12700" cap="flat" cmpd="sng" algn="ctr">
          <a:solidFill>
            <a:schemeClr val="accent5">
              <a:hueOff val="6336313"/>
              <a:satOff val="-8887"/>
              <a:lumOff val="-9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0B3461-43D9-4532-A4A4-11C6ACC17FE7}">
      <dsp:nvSpPr>
        <dsp:cNvPr id="0" name=""/>
        <dsp:cNvSpPr/>
      </dsp:nvSpPr>
      <dsp:spPr>
        <a:xfrm>
          <a:off x="0" y="1350071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2132607</a:t>
          </a:r>
        </a:p>
      </dsp:txBody>
      <dsp:txXfrm>
        <a:off x="0" y="1350071"/>
        <a:ext cx="7442201" cy="1350071"/>
      </dsp:txXfrm>
    </dsp:sp>
    <dsp:sp modelId="{9756C929-30A5-416E-BA82-2CA629B8CAD7}">
      <dsp:nvSpPr>
        <dsp:cNvPr id="0" name=""/>
        <dsp:cNvSpPr/>
      </dsp:nvSpPr>
      <dsp:spPr>
        <a:xfrm>
          <a:off x="0" y="2700142"/>
          <a:ext cx="7442201" cy="0"/>
        </a:xfrm>
        <a:prstGeom prst="line">
          <a:avLst/>
        </a:prstGeom>
        <a:solidFill>
          <a:schemeClr val="accent5">
            <a:hueOff val="12672627"/>
            <a:satOff val="-17773"/>
            <a:lumOff val="-1831"/>
            <a:alphaOff val="0"/>
          </a:schemeClr>
        </a:solidFill>
        <a:ln w="12700" cap="flat" cmpd="sng" algn="ctr">
          <a:solidFill>
            <a:schemeClr val="accent5">
              <a:hueOff val="12672627"/>
              <a:satOff val="-17773"/>
              <a:lumOff val="-18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1BB91D-4239-47DB-91DA-FF5AE272A8CD}">
      <dsp:nvSpPr>
        <dsp:cNvPr id="0" name=""/>
        <dsp:cNvSpPr/>
      </dsp:nvSpPr>
      <dsp:spPr>
        <a:xfrm>
          <a:off x="0" y="2700142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Lecturer – </a:t>
          </a:r>
          <a:r>
            <a:rPr lang="en-US" sz="4600" kern="1200" dirty="0">
              <a:latin typeface="Univers Condensed"/>
            </a:rPr>
            <a:t>Muhammad</a:t>
          </a:r>
          <a:r>
            <a:rPr lang="en-US" sz="4600" kern="1200" dirty="0"/>
            <a:t> Islam</a:t>
          </a:r>
        </a:p>
      </dsp:txBody>
      <dsp:txXfrm>
        <a:off x="0" y="2700142"/>
        <a:ext cx="7442201" cy="1350071"/>
      </dsp:txXfrm>
    </dsp:sp>
    <dsp:sp modelId="{D88D5C02-003A-45FA-B8CD-3A5E7DC02CED}">
      <dsp:nvSpPr>
        <dsp:cNvPr id="0" name=""/>
        <dsp:cNvSpPr/>
      </dsp:nvSpPr>
      <dsp:spPr>
        <a:xfrm>
          <a:off x="0" y="4050213"/>
          <a:ext cx="7442201" cy="0"/>
        </a:xfrm>
        <a:prstGeom prst="line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accent5">
              <a:hueOff val="19008940"/>
              <a:satOff val="-26660"/>
              <a:lumOff val="-27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9D193-1EBF-4D0A-91F3-A79F4397D651}">
      <dsp:nvSpPr>
        <dsp:cNvPr id="0" name=""/>
        <dsp:cNvSpPr/>
      </dsp:nvSpPr>
      <dsp:spPr>
        <a:xfrm>
          <a:off x="0" y="4050213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BMSW 4004</a:t>
          </a:r>
        </a:p>
      </dsp:txBody>
      <dsp:txXfrm>
        <a:off x="0" y="4050213"/>
        <a:ext cx="7442201" cy="13500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88F3E-F9D4-4A8F-8259-EDF47F10C1C9}">
      <dsp:nvSpPr>
        <dsp:cNvPr id="0" name=""/>
        <dsp:cNvSpPr/>
      </dsp:nvSpPr>
      <dsp:spPr>
        <a:xfrm>
          <a:off x="0" y="87525"/>
          <a:ext cx="6581776" cy="8614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Increase Wages – by doing this your staff will be more motivated to work harder.</a:t>
          </a:r>
        </a:p>
      </dsp:txBody>
      <dsp:txXfrm>
        <a:off x="42054" y="129579"/>
        <a:ext cx="6497668" cy="777377"/>
      </dsp:txXfrm>
    </dsp:sp>
    <dsp:sp modelId="{F25B6475-5231-4594-9C75-33DFDBC7C628}">
      <dsp:nvSpPr>
        <dsp:cNvPr id="0" name=""/>
        <dsp:cNvSpPr/>
      </dsp:nvSpPr>
      <dsp:spPr>
        <a:xfrm>
          <a:off x="0" y="1009491"/>
          <a:ext cx="6581776" cy="861485"/>
        </a:xfrm>
        <a:prstGeom prst="roundRect">
          <a:avLst/>
        </a:prstGeom>
        <a:solidFill>
          <a:schemeClr val="accent5">
            <a:hueOff val="4752235"/>
            <a:satOff val="-6665"/>
            <a:lumOff val="-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Discount  – this will bring in more customers which can potentially be better for business.</a:t>
          </a:r>
        </a:p>
      </dsp:txBody>
      <dsp:txXfrm>
        <a:off x="42054" y="1051545"/>
        <a:ext cx="6497668" cy="777377"/>
      </dsp:txXfrm>
    </dsp:sp>
    <dsp:sp modelId="{2514C3C9-4A8E-44FE-81BC-7ECF6AF18DED}">
      <dsp:nvSpPr>
        <dsp:cNvPr id="0" name=""/>
        <dsp:cNvSpPr/>
      </dsp:nvSpPr>
      <dsp:spPr>
        <a:xfrm>
          <a:off x="0" y="1931457"/>
          <a:ext cx="6581776" cy="861485"/>
        </a:xfrm>
        <a:prstGeom prst="round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Seasonal offers </a:t>
          </a:r>
          <a:r>
            <a:rPr lang="en-US" sz="2100" kern="1200" dirty="0">
              <a:latin typeface="Univers Condensed"/>
            </a:rPr>
            <a:t>– use the different occasions to bring in customers, </a:t>
          </a:r>
          <a:r>
            <a:rPr lang="en-US" sz="2100" kern="1200" dirty="0" err="1">
              <a:latin typeface="Univers Condensed"/>
            </a:rPr>
            <a:t>I.e</a:t>
          </a:r>
          <a:r>
            <a:rPr lang="en-US" sz="2100" kern="1200" dirty="0">
              <a:latin typeface="Univers Condensed"/>
            </a:rPr>
            <a:t> </a:t>
          </a:r>
          <a:r>
            <a:rPr lang="en-US" sz="2100" kern="1200" dirty="0" err="1">
              <a:latin typeface="Univers Condensed"/>
            </a:rPr>
            <a:t>xmas</a:t>
          </a:r>
          <a:r>
            <a:rPr lang="en-US" sz="2100" kern="1200" dirty="0">
              <a:latin typeface="Univers Condensed"/>
            </a:rPr>
            <a:t>, valentines day.</a:t>
          </a:r>
          <a:endParaRPr lang="en-US" sz="2100" kern="1200" dirty="0"/>
        </a:p>
      </dsp:txBody>
      <dsp:txXfrm>
        <a:off x="42054" y="1973511"/>
        <a:ext cx="6497668" cy="777377"/>
      </dsp:txXfrm>
    </dsp:sp>
    <dsp:sp modelId="{3CD538AA-1967-4FF3-9C66-262E7FCABB17}">
      <dsp:nvSpPr>
        <dsp:cNvPr id="0" name=""/>
        <dsp:cNvSpPr/>
      </dsp:nvSpPr>
      <dsp:spPr>
        <a:xfrm>
          <a:off x="0" y="2853422"/>
          <a:ext cx="6581776" cy="861485"/>
        </a:xfrm>
        <a:prstGeom prst="roundRect">
          <a:avLst/>
        </a:prstGeom>
        <a:solidFill>
          <a:schemeClr val="accent5">
            <a:hueOff val="14256705"/>
            <a:satOff val="-19995"/>
            <a:lumOff val="-2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Univers Condensed"/>
            </a:rPr>
            <a:t>Outsource - buy cheaper supplies to minimize revenue.</a:t>
          </a:r>
        </a:p>
      </dsp:txBody>
      <dsp:txXfrm>
        <a:off x="42054" y="2895476"/>
        <a:ext cx="6497668" cy="777377"/>
      </dsp:txXfrm>
    </dsp:sp>
    <dsp:sp modelId="{E0EDABC1-60B9-499B-8AF6-A1A448630946}">
      <dsp:nvSpPr>
        <dsp:cNvPr id="0" name=""/>
        <dsp:cNvSpPr/>
      </dsp:nvSpPr>
      <dsp:spPr>
        <a:xfrm>
          <a:off x="0" y="3775388"/>
          <a:ext cx="6581776" cy="861485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Univers Condensed"/>
            </a:rPr>
            <a:t>Online sales - minimize cost by employing less staff to operate online sales.</a:t>
          </a:r>
          <a:endParaRPr lang="en-US" sz="2100" kern="1200" dirty="0"/>
        </a:p>
      </dsp:txBody>
      <dsp:txXfrm>
        <a:off x="42054" y="3817442"/>
        <a:ext cx="6497668" cy="777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335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829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532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719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44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24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018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661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361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991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10/21/2022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2271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geobrava.geoactivegroup.com/2020/03/how-b2b-marketers-fuel-predictable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olicyoptions.irpp.org/magazines/july-2020/global-health-coodination-necessary-in-a-pandemic/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digitaltattoo.ubc.ca/2018/05/30/social-media-and-mental-health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lickr.com/photos/143601516@N03/27905720280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daptablelabs.com/using-maturity-model-assessments-for-sop-swot-analysis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tynerblain.com/blog/2008/05/27/cause-and-effect-diagram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423DFCF-3B37-4389-873D-3308EBD44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28265" y="723900"/>
            <a:ext cx="0" cy="54102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6474D8-6049-5256-2ADF-42483D8265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4889585"/>
              </p:ext>
            </p:extLst>
          </p:nvPr>
        </p:nvGraphicFramePr>
        <p:xfrm>
          <a:off x="3987800" y="723900"/>
          <a:ext cx="7442201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3001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1A04B-C2C1-C1EF-7302-47FA4B68C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>
            <a:normAutofit/>
          </a:bodyPr>
          <a:lstStyle/>
          <a:p>
            <a:r>
              <a:rPr lang="en-US" sz="3700"/>
              <a:t>NATURE &amp; IMPACT OF  THE COMPLEX PROBLUM </a:t>
            </a:r>
          </a:p>
        </p:txBody>
      </p:sp>
      <p:pic>
        <p:nvPicPr>
          <p:cNvPr id="4" name="Picture 4" descr="Free photo Ripples Splash Ripple Effect Water Drop Impact - Max Pixel">
            <a:extLst>
              <a:ext uri="{FF2B5EF4-FFF2-40B4-BE49-F238E27FC236}">
                <a16:creationId xmlns:a16="http://schemas.microsoft.com/office/drawing/2014/main" id="{C97EA276-ED5D-E088-28D6-46B4BED238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984" r="28248" b="-1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3799C-01F0-7973-E5C7-A8D184221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700" dirty="0"/>
              <a:t>Introduction..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dirty="0"/>
              <a:t>I have been hired as a consultant to assist them to understand the cause and impact of the problem – profit decreasing and to come up with solution(s) that best enable(s) them to address the problem.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7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700" b="1" dirty="0"/>
              <a:t>Pandemic/COVID - 19</a:t>
            </a:r>
            <a:r>
              <a:rPr lang="en-US" sz="1700" dirty="0"/>
              <a:t> – </a:t>
            </a:r>
            <a:r>
              <a:rPr lang="en-US" sz="1700" dirty="0" err="1"/>
              <a:t>Persistant</a:t>
            </a:r>
            <a:r>
              <a:rPr lang="en-US" sz="1700" dirty="0"/>
              <a:t> negative impact on sales </a:t>
            </a:r>
            <a:r>
              <a:rPr lang="en-US" sz="1700" dirty="0" err="1"/>
              <a:t>Apedo</a:t>
            </a:r>
            <a:r>
              <a:rPr lang="en-US" sz="1700" dirty="0"/>
              <a:t>-Amah M, et </a:t>
            </a:r>
            <a:r>
              <a:rPr lang="en-US" sz="1700" dirty="0" err="1"/>
              <a:t>el</a:t>
            </a:r>
            <a:r>
              <a:rPr lang="en-US" sz="1700" dirty="0"/>
              <a:t> (2020)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b="1" dirty="0"/>
              <a:t>Inflation</a:t>
            </a:r>
            <a:r>
              <a:rPr lang="en-US" sz="1700" dirty="0"/>
              <a:t> – People are blaming inflation for shortages, rather than the reverse. Foster E, (1981)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b="1" dirty="0"/>
              <a:t>Supply chain Issue</a:t>
            </a:r>
            <a:r>
              <a:rPr lang="en-US" sz="1700" dirty="0"/>
              <a:t>s – Tan, (2002) according to tan although many supply management efforts have failed to achieve the desired results it has become a significant strategic tool for firms to achieve striving to achieve competitive success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b="1" dirty="0"/>
              <a:t>Cost of Living</a:t>
            </a:r>
            <a:r>
              <a:rPr lang="en-US" sz="1700" dirty="0"/>
              <a:t> – Haddad M, (2012) The economy is stagnating, unemployment is increasing, prices are rising, incomes are falling and spending on public services being cut back rapidly.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7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26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8016F-3F15-8CD5-EFC9-8FF046052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0" y="909637"/>
            <a:ext cx="6635087" cy="1362073"/>
          </a:xfrm>
        </p:spPr>
        <p:txBody>
          <a:bodyPr>
            <a:normAutofit/>
          </a:bodyPr>
          <a:lstStyle/>
          <a:p>
            <a:r>
              <a:rPr lang="en-US" dirty="0" err="1"/>
              <a:t>PEstel</a:t>
            </a:r>
            <a:r>
              <a:rPr lang="en-US" dirty="0"/>
              <a:t> PART 1 </a:t>
            </a:r>
            <a:r>
              <a:rPr lang="en-US" sz="2000" dirty="0"/>
              <a:t>(External)</a:t>
            </a:r>
            <a:r>
              <a:rPr lang="en-US" dirty="0"/>
              <a:t> </a:t>
            </a:r>
          </a:p>
        </p:txBody>
      </p:sp>
      <p:pic>
        <p:nvPicPr>
          <p:cNvPr id="9" name="Picture 10">
            <a:extLst>
              <a:ext uri="{FF2B5EF4-FFF2-40B4-BE49-F238E27FC236}">
                <a16:creationId xmlns:a16="http://schemas.microsoft.com/office/drawing/2014/main" id="{4242D76E-BBA0-C48E-55BE-B5FEBA3D72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596" r="13024"/>
          <a:stretch/>
        </p:blipFill>
        <p:spPr>
          <a:xfrm>
            <a:off x="20" y="2"/>
            <a:ext cx="4046541" cy="3428998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57D541F-8B1D-4D6A-969A-B9D7473AD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76800" y="723900"/>
            <a:ext cx="6515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D03376D8-4766-9375-F8F0-6F355DB0AD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111" r="24231" b="2"/>
          <a:stretch/>
        </p:blipFill>
        <p:spPr>
          <a:xfrm>
            <a:off x="20" y="3429000"/>
            <a:ext cx="4046541" cy="34289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0470B-73FE-BE06-50A3-C516B8D71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189" y="1919287"/>
            <a:ext cx="6714698" cy="39102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800" b="1" u="sng" dirty="0"/>
              <a:t>POLITICAL</a:t>
            </a:r>
            <a:endParaRPr lang="en-US" sz="1800" u="sng" dirty="0"/>
          </a:p>
          <a:p>
            <a:pPr marL="0" indent="0">
              <a:lnSpc>
                <a:spcPct val="110000"/>
              </a:lnSpc>
              <a:buNone/>
            </a:pPr>
            <a:endParaRPr lang="en-US" sz="1800" b="1" dirty="0"/>
          </a:p>
          <a:p>
            <a:pPr>
              <a:lnSpc>
                <a:spcPct val="110000"/>
              </a:lnSpc>
            </a:pPr>
            <a:r>
              <a:rPr lang="en-US" sz="1800" dirty="0"/>
              <a:t>Pandemic – staying at home, businesses closed, people died.</a:t>
            </a:r>
            <a:endParaRPr lang="en-US" sz="1800"/>
          </a:p>
          <a:p>
            <a:pPr>
              <a:lnSpc>
                <a:spcPct val="110000"/>
              </a:lnSpc>
            </a:pPr>
            <a:endParaRPr lang="en-US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800" b="1" u="sng" dirty="0"/>
              <a:t>ECONOMICAL</a:t>
            </a:r>
            <a:endParaRPr lang="en-US" sz="1800" b="1" u="sng"/>
          </a:p>
          <a:p>
            <a:pPr marL="0" indent="0">
              <a:lnSpc>
                <a:spcPct val="110000"/>
              </a:lnSpc>
              <a:buNone/>
            </a:pPr>
            <a:endParaRPr lang="en-US" sz="1800" b="1" dirty="0"/>
          </a:p>
          <a:p>
            <a:pPr>
              <a:lnSpc>
                <a:spcPct val="110000"/>
              </a:lnSpc>
            </a:pPr>
            <a:r>
              <a:rPr lang="en-US" sz="1800" dirty="0"/>
              <a:t>Inflation – Rate changed dramatically.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Profit &amp; Loss –Rates have gone up</a:t>
            </a:r>
          </a:p>
          <a:p>
            <a:pPr>
              <a:lnSpc>
                <a:spcPct val="110000"/>
              </a:lnSpc>
            </a:pPr>
            <a:endParaRPr lang="en-US" sz="1800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6523A9E-CB4E-4FB6-AF68-C947B5086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76800" y="6134100"/>
            <a:ext cx="651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928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2392F-CFAA-9D92-9349-2D672FD8E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0" y="909637"/>
            <a:ext cx="6635087" cy="1362073"/>
          </a:xfrm>
        </p:spPr>
        <p:txBody>
          <a:bodyPr>
            <a:normAutofit/>
          </a:bodyPr>
          <a:lstStyle/>
          <a:p>
            <a:r>
              <a:rPr lang="en-US" dirty="0" err="1"/>
              <a:t>PEstel</a:t>
            </a:r>
            <a:r>
              <a:rPr lang="en-US" dirty="0"/>
              <a:t> part 2 </a:t>
            </a:r>
            <a:r>
              <a:rPr lang="en-US" sz="2000" dirty="0"/>
              <a:t>(External)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1F4BA157-62FC-FD89-42DB-3E2AD34DB6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620"/>
          <a:stretch/>
        </p:blipFill>
        <p:spPr>
          <a:xfrm>
            <a:off x="20" y="2"/>
            <a:ext cx="4046541" cy="3428998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57D541F-8B1D-4D6A-969A-B9D7473AD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76800" y="723900"/>
            <a:ext cx="6515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5" descr="Diagram&#10;&#10;Description automatically generated">
            <a:extLst>
              <a:ext uri="{FF2B5EF4-FFF2-40B4-BE49-F238E27FC236}">
                <a16:creationId xmlns:a16="http://schemas.microsoft.com/office/drawing/2014/main" id="{9B4B34E6-8D13-5839-5F36-32AE132DC2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577" r="23843" b="-1"/>
          <a:stretch/>
        </p:blipFill>
        <p:spPr>
          <a:xfrm>
            <a:off x="20" y="3429000"/>
            <a:ext cx="4046541" cy="34289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8BBD7-B195-917C-45C6-7BD8BAB68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189" y="1761320"/>
            <a:ext cx="6714698" cy="40682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800" b="1" u="sng" dirty="0"/>
              <a:t>SOCIAL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800" b="1" u="sng" dirty="0"/>
          </a:p>
          <a:p>
            <a:pPr marL="285750" indent="-285750">
              <a:lnSpc>
                <a:spcPct val="110000"/>
              </a:lnSpc>
            </a:pPr>
            <a:r>
              <a:rPr lang="en-US" sz="1800" dirty="0"/>
              <a:t>Lifestyle attitudes</a:t>
            </a:r>
          </a:p>
          <a:p>
            <a:pPr marL="285750" indent="-285750">
              <a:lnSpc>
                <a:spcPct val="110000"/>
              </a:lnSpc>
            </a:pPr>
            <a:r>
              <a:rPr lang="en-US" sz="1800" dirty="0"/>
              <a:t>Population Growth</a:t>
            </a:r>
          </a:p>
          <a:p>
            <a:pPr marL="285750" indent="-285750">
              <a:lnSpc>
                <a:spcPct val="110000"/>
              </a:lnSpc>
            </a:pPr>
            <a:endParaRPr lang="en-US" sz="1800" dirty="0"/>
          </a:p>
          <a:p>
            <a:pPr marL="285750" indent="-285750">
              <a:lnSpc>
                <a:spcPct val="110000"/>
              </a:lnSpc>
            </a:pPr>
            <a:endParaRPr lang="en-US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800" b="1" u="sng" dirty="0"/>
              <a:t>TECHNOLOGICAL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800" b="1" dirty="0"/>
          </a:p>
          <a:p>
            <a:pPr>
              <a:lnSpc>
                <a:spcPct val="110000"/>
              </a:lnSpc>
            </a:pPr>
            <a:r>
              <a:rPr lang="en-US" sz="1800" dirty="0"/>
              <a:t>Advertisement – Lack of 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Social media – Not circulated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6523A9E-CB4E-4FB6-AF68-C947B5086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76800" y="6134100"/>
            <a:ext cx="651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24DA191-E144-A2F2-16B5-A37B6B36E85A}"/>
              </a:ext>
            </a:extLst>
          </p:cNvPr>
          <p:cNvSpPr txBox="1"/>
          <p:nvPr/>
        </p:nvSpPr>
        <p:spPr>
          <a:xfrm>
            <a:off x="1523114" y="6657943"/>
            <a:ext cx="252344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4115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E98FC-DF24-3562-1834-0D6639EAE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0" y="909637"/>
            <a:ext cx="6635087" cy="1362073"/>
          </a:xfrm>
        </p:spPr>
        <p:txBody>
          <a:bodyPr>
            <a:normAutofit/>
          </a:bodyPr>
          <a:lstStyle/>
          <a:p>
            <a:r>
              <a:rPr lang="en-US" dirty="0"/>
              <a:t>Pestel part 3 </a:t>
            </a:r>
            <a:r>
              <a:rPr lang="en-US" sz="2000" dirty="0"/>
              <a:t>(External)</a:t>
            </a:r>
            <a:br>
              <a:rPr lang="en-US" dirty="0"/>
            </a:br>
            <a:endParaRPr lang="en-US"/>
          </a:p>
        </p:txBody>
      </p:sp>
      <p:pic>
        <p:nvPicPr>
          <p:cNvPr id="16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1A19C4FC-7CF6-A3FE-73D6-DFD404963F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62" r="12736" b="-1"/>
          <a:stretch/>
        </p:blipFill>
        <p:spPr>
          <a:xfrm>
            <a:off x="20" y="2"/>
            <a:ext cx="4046541" cy="3428998"/>
          </a:xfrm>
          <a:prstGeom prst="rect">
            <a:avLst/>
          </a:prstGeom>
        </p:spPr>
      </p:pic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D57D541F-8B1D-4D6A-969A-B9D7473AD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76800" y="723900"/>
            <a:ext cx="6515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3">
            <a:extLst>
              <a:ext uri="{FF2B5EF4-FFF2-40B4-BE49-F238E27FC236}">
                <a16:creationId xmlns:a16="http://schemas.microsoft.com/office/drawing/2014/main" id="{B9AC4AA5-8EA0-53FD-BFA5-B8BD2B939B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493"/>
          <a:stretch/>
        </p:blipFill>
        <p:spPr>
          <a:xfrm>
            <a:off x="20" y="3429000"/>
            <a:ext cx="4046541" cy="3428998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51F154A9-F3E1-6383-DBFD-217A121DE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376" y="1978818"/>
            <a:ext cx="6714698" cy="35531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800" b="1" u="sng" dirty="0"/>
              <a:t>ENVIROMENTAL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800" b="1" u="sng" dirty="0"/>
          </a:p>
          <a:p>
            <a:pPr marL="342900" indent="-342900">
              <a:lnSpc>
                <a:spcPct val="110000"/>
              </a:lnSpc>
            </a:pPr>
            <a:r>
              <a:rPr lang="en-US" sz="1800" dirty="0"/>
              <a:t>Pandemic – Supply Chain</a:t>
            </a:r>
          </a:p>
          <a:p>
            <a:pPr marL="342900" indent="-342900">
              <a:lnSpc>
                <a:spcPct val="110000"/>
              </a:lnSpc>
            </a:pPr>
            <a:r>
              <a:rPr lang="en-US" sz="1800" dirty="0"/>
              <a:t>Government regulations - Increase prices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8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800" b="1" u="sng" dirty="0"/>
              <a:t>LEGAL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800" b="1" dirty="0"/>
          </a:p>
          <a:p>
            <a:pPr>
              <a:lnSpc>
                <a:spcPct val="110000"/>
              </a:lnSpc>
            </a:pPr>
            <a:r>
              <a:rPr lang="en-US" sz="1800" dirty="0"/>
              <a:t>Law Regulations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Health &amp; Safety</a:t>
            </a:r>
          </a:p>
          <a:p>
            <a:pPr>
              <a:lnSpc>
                <a:spcPct val="110000"/>
              </a:lnSpc>
            </a:pPr>
            <a:endParaRPr lang="en-US" sz="1800" dirty="0"/>
          </a:p>
          <a:p>
            <a:pPr marL="0" indent="0">
              <a:lnSpc>
                <a:spcPct val="110000"/>
              </a:lnSpc>
              <a:buNone/>
            </a:pPr>
            <a:endParaRPr lang="en-US" sz="1800" dirty="0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E6523A9E-CB4E-4FB6-AF68-C947B5086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76800" y="6134100"/>
            <a:ext cx="651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D45DD74-5692-911D-C1CC-A8E201E1EF9C}"/>
              </a:ext>
            </a:extLst>
          </p:cNvPr>
          <p:cNvSpPr txBox="1"/>
          <p:nvPr/>
        </p:nvSpPr>
        <p:spPr>
          <a:xfrm>
            <a:off x="1667385" y="6657943"/>
            <a:ext cx="237917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73943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>
            <a:normAutofit/>
          </a:bodyPr>
          <a:lstStyle/>
          <a:p>
            <a:r>
              <a:rPr lang="en-US" sz="4000" dirty="0">
                <a:cs typeface="Calibri Light"/>
              </a:rPr>
              <a:t>SWOT part 1</a:t>
            </a:r>
            <a:r>
              <a:rPr lang="en-US" sz="2000" dirty="0">
                <a:cs typeface="Calibri Light"/>
              </a:rPr>
              <a:t> (Internal)</a:t>
            </a:r>
            <a:endParaRPr lang="en-US" sz="2000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0D9E309-6FF3-8F88-76B4-CEB38D3814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714" y="2356669"/>
            <a:ext cx="5131513" cy="366075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US" sz="1800" b="1" u="sng" dirty="0"/>
              <a:t>STRENGTHS</a:t>
            </a:r>
          </a:p>
          <a:p>
            <a:pPr>
              <a:lnSpc>
                <a:spcPct val="110000"/>
              </a:lnSpc>
            </a:pPr>
            <a:endParaRPr lang="en-US" sz="1800" b="1" dirty="0"/>
          </a:p>
          <a:p>
            <a:pPr marL="285750" indent="-285750">
              <a:lnSpc>
                <a:spcPct val="110000"/>
              </a:lnSpc>
              <a:buChar char="•"/>
            </a:pPr>
            <a:r>
              <a:rPr lang="en-US" sz="1800" dirty="0"/>
              <a:t>Recognition – 150 shops worldwide</a:t>
            </a:r>
            <a:endParaRPr lang="en-US" sz="1800"/>
          </a:p>
          <a:p>
            <a:pPr marL="285750" indent="-285750">
              <a:lnSpc>
                <a:spcPct val="110000"/>
              </a:lnSpc>
              <a:buChar char="•"/>
            </a:pPr>
            <a:r>
              <a:rPr lang="en-US" sz="1800" dirty="0"/>
              <a:t>Goodwill</a:t>
            </a:r>
            <a:endParaRPr lang="en-US" sz="1800"/>
          </a:p>
          <a:p>
            <a:pPr>
              <a:lnSpc>
                <a:spcPct val="110000"/>
              </a:lnSpc>
            </a:pPr>
            <a:endParaRPr lang="en-US" sz="1800" b="1" dirty="0"/>
          </a:p>
          <a:p>
            <a:pPr>
              <a:lnSpc>
                <a:spcPct val="110000"/>
              </a:lnSpc>
            </a:pPr>
            <a:r>
              <a:rPr lang="en-US" sz="1800" b="1" u="sng" dirty="0"/>
              <a:t>WEAKNESS</a:t>
            </a:r>
            <a:endParaRPr lang="en-US" sz="1800" b="1" u="sng"/>
          </a:p>
          <a:p>
            <a:pPr>
              <a:lnSpc>
                <a:spcPct val="110000"/>
              </a:lnSpc>
            </a:pPr>
            <a:endParaRPr lang="en-US" sz="1800" b="1" dirty="0"/>
          </a:p>
          <a:p>
            <a:pPr marL="285750" indent="-285750">
              <a:lnSpc>
                <a:spcPct val="110000"/>
              </a:lnSpc>
              <a:buChar char="•"/>
            </a:pPr>
            <a:r>
              <a:rPr lang="en-US" sz="1800" dirty="0"/>
              <a:t>Inflation – prices gone up of everything, materials so selling more expensive and people not being able to </a:t>
            </a:r>
            <a:r>
              <a:rPr lang="en-US" sz="1800"/>
              <a:t>afford.</a:t>
            </a:r>
          </a:p>
          <a:p>
            <a:pPr marL="285750" indent="-285750">
              <a:lnSpc>
                <a:spcPct val="110000"/>
              </a:lnSpc>
              <a:buChar char="•"/>
            </a:pPr>
            <a:r>
              <a:rPr lang="en-US" sz="1800"/>
              <a:t>Cost of Living – everything gone expensive people </a:t>
            </a:r>
            <a:r>
              <a:rPr lang="en-US" sz="1800" dirty="0"/>
              <a:t>being forced to buy cheaper brands.</a:t>
            </a:r>
          </a:p>
          <a:p>
            <a:pPr>
              <a:lnSpc>
                <a:spcPct val="110000"/>
              </a:lnSpc>
            </a:pPr>
            <a:endParaRPr lang="en-US" sz="500" b="1"/>
          </a:p>
          <a:p>
            <a:pPr>
              <a:lnSpc>
                <a:spcPct val="110000"/>
              </a:lnSpc>
            </a:pPr>
            <a:endParaRPr lang="en-US" sz="500"/>
          </a:p>
          <a:p>
            <a:pPr>
              <a:lnSpc>
                <a:spcPct val="110000"/>
              </a:lnSpc>
            </a:pPr>
            <a:endParaRPr lang="en-US" sz="500" b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58EF92-5701-680F-6812-06DCDCEAEB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81" r="11329" b="-1"/>
          <a:stretch/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09D23-4A94-6AD3-56CA-DCEC3B53E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Swot part 2</a:t>
            </a:r>
            <a:r>
              <a:rPr lang="en-US" sz="2000" dirty="0"/>
              <a:t> (internal)</a:t>
            </a:r>
            <a:r>
              <a:rPr lang="en-US" dirty="0"/>
              <a:t> </a:t>
            </a:r>
            <a:br>
              <a:rPr lang="en-US" dirty="0"/>
            </a:br>
            <a:endParaRPr lang="en-US"/>
          </a:p>
        </p:txBody>
      </p:sp>
      <p:pic>
        <p:nvPicPr>
          <p:cNvPr id="4" name="Picture 4" descr="A picture containing floor, ground&#10;&#10;Description automatically generated">
            <a:extLst>
              <a:ext uri="{FF2B5EF4-FFF2-40B4-BE49-F238E27FC236}">
                <a16:creationId xmlns:a16="http://schemas.microsoft.com/office/drawing/2014/main" id="{A49FD8B4-8A38-C659-A51B-D59F7B8259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564" r="25881" b="1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E5A20-53A5-6794-AF42-67110CBA4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0755" y="1443038"/>
            <a:ext cx="5946403" cy="446502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endParaRPr lang="en-US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800" b="1" u="sng" dirty="0"/>
              <a:t>OPERTUNITIES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800" b="1" dirty="0"/>
          </a:p>
          <a:p>
            <a:pPr>
              <a:lnSpc>
                <a:spcPct val="110000"/>
              </a:lnSpc>
            </a:pPr>
            <a:r>
              <a:rPr lang="en-US" sz="1800" dirty="0"/>
              <a:t>More Technology – Social Media means more business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Outsourcing – to cheaper brands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8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800" b="1" u="sng" dirty="0"/>
              <a:t>THREATS</a:t>
            </a:r>
            <a:endParaRPr lang="en-US" sz="1800" u="sng" dirty="0"/>
          </a:p>
          <a:p>
            <a:pPr marL="0" indent="0">
              <a:lnSpc>
                <a:spcPct val="110000"/>
              </a:lnSpc>
              <a:buNone/>
            </a:pPr>
            <a:endParaRPr lang="en-US" sz="1800" b="1" dirty="0"/>
          </a:p>
          <a:p>
            <a:pPr>
              <a:lnSpc>
                <a:spcPct val="110000"/>
              </a:lnSpc>
            </a:pPr>
            <a:r>
              <a:rPr lang="en-US" sz="1800" dirty="0"/>
              <a:t>Pandemic – Lockdown Restrictions – less people out hence less buying.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Cost of Living – supply chain issues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4975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E26C5-7DCD-CA76-4796-FFD9A215B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8640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CAUSE &amp; AFFECT ANALYSIS - </a:t>
            </a:r>
            <a:r>
              <a:rPr lang="en-US" sz="2400" dirty="0"/>
              <a:t>(Fishbone diagram)</a:t>
            </a:r>
          </a:p>
        </p:txBody>
      </p:sp>
      <p:cxnSp>
        <p:nvCxnSpPr>
          <p:cNvPr id="34" name="Straight Connector 29">
            <a:extLst>
              <a:ext uri="{FF2B5EF4-FFF2-40B4-BE49-F238E27FC236}">
                <a16:creationId xmlns:a16="http://schemas.microsoft.com/office/drawing/2014/main" id="{5EF1A8C6-8F60-4EF2-B4D7-A5A5E94F6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D9760AA-CA3F-4C65-B688-B44307731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30" descr="Diagram&#10;&#10;Description automatically generated">
            <a:extLst>
              <a:ext uri="{FF2B5EF4-FFF2-40B4-BE49-F238E27FC236}">
                <a16:creationId xmlns:a16="http://schemas.microsoft.com/office/drawing/2014/main" id="{2197809F-1442-E386-798A-1952B1AEE2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8182" y="1993012"/>
            <a:ext cx="10696573" cy="41459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0DF5BC-1E32-34AF-06F6-E9327880B9DF}"/>
              </a:ext>
            </a:extLst>
          </p:cNvPr>
          <p:cNvSpPr txBox="1"/>
          <p:nvPr/>
        </p:nvSpPr>
        <p:spPr>
          <a:xfrm>
            <a:off x="1422042" y="2200140"/>
            <a:ext cx="21450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Method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ABEB58-F2BD-9FF2-DC70-E58271157621}"/>
              </a:ext>
            </a:extLst>
          </p:cNvPr>
          <p:cNvSpPr txBox="1"/>
          <p:nvPr/>
        </p:nvSpPr>
        <p:spPr>
          <a:xfrm>
            <a:off x="4464675" y="2210873"/>
            <a:ext cx="13522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Material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32BA02-7629-123B-90C0-326B92528E2E}"/>
              </a:ext>
            </a:extLst>
          </p:cNvPr>
          <p:cNvSpPr txBox="1"/>
          <p:nvPr/>
        </p:nvSpPr>
        <p:spPr>
          <a:xfrm>
            <a:off x="9610859" y="3879760"/>
            <a:ext cx="19318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Profit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C861F2-3B97-890B-52D6-903740E8FB90}"/>
              </a:ext>
            </a:extLst>
          </p:cNvPr>
          <p:cNvSpPr txBox="1"/>
          <p:nvPr/>
        </p:nvSpPr>
        <p:spPr>
          <a:xfrm>
            <a:off x="2683097" y="5570111"/>
            <a:ext cx="19640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Enviromental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ED1F28-A428-E120-0308-908A3584AF4D}"/>
              </a:ext>
            </a:extLst>
          </p:cNvPr>
          <p:cNvSpPr txBox="1"/>
          <p:nvPr/>
        </p:nvSpPr>
        <p:spPr>
          <a:xfrm>
            <a:off x="5994041" y="5554013"/>
            <a:ext cx="29299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People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E1CC6A-49C1-2009-3481-B35A3C2CD91D}"/>
              </a:ext>
            </a:extLst>
          </p:cNvPr>
          <p:cNvSpPr txBox="1"/>
          <p:nvPr/>
        </p:nvSpPr>
        <p:spPr>
          <a:xfrm>
            <a:off x="6096000" y="4985196"/>
            <a:ext cx="23342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wages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0D81AD-11F0-189B-E1AA-88B4C3A724DA}"/>
              </a:ext>
            </a:extLst>
          </p:cNvPr>
          <p:cNvSpPr txBox="1"/>
          <p:nvPr/>
        </p:nvSpPr>
        <p:spPr>
          <a:xfrm>
            <a:off x="1175197" y="2999704"/>
            <a:ext cx="16259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marketing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050BF2-063D-29DC-0B09-BC64D6312377}"/>
              </a:ext>
            </a:extLst>
          </p:cNvPr>
          <p:cNvSpPr txBox="1"/>
          <p:nvPr/>
        </p:nvSpPr>
        <p:spPr>
          <a:xfrm>
            <a:off x="4775915" y="4464675"/>
            <a:ext cx="27635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Lose high qualified staff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200BA-A47E-5A9A-7AD5-E8D692780EEF}"/>
              </a:ext>
            </a:extLst>
          </p:cNvPr>
          <p:cNvSpPr txBox="1"/>
          <p:nvPr/>
        </p:nvSpPr>
        <p:spPr>
          <a:xfrm>
            <a:off x="3488029" y="2870915"/>
            <a:ext cx="24147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Expensive clothing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A895C3B-1A20-13AD-B74B-77A8CB5C740B}"/>
              </a:ext>
            </a:extLst>
          </p:cNvPr>
          <p:cNvSpPr txBox="1"/>
          <p:nvPr/>
        </p:nvSpPr>
        <p:spPr>
          <a:xfrm>
            <a:off x="2522112" y="4464676"/>
            <a:ext cx="19479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Credit crunch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DDFE4A-07C2-E6C8-A723-86511072FB1D}"/>
              </a:ext>
            </a:extLst>
          </p:cNvPr>
          <p:cNvSpPr txBox="1"/>
          <p:nvPr/>
        </p:nvSpPr>
        <p:spPr>
          <a:xfrm>
            <a:off x="2516746" y="4985197"/>
            <a:ext cx="17869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Pandemic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2E86EB2-F494-04F1-9468-6AB25A8361D5}"/>
              </a:ext>
            </a:extLst>
          </p:cNvPr>
          <p:cNvSpPr txBox="1"/>
          <p:nvPr/>
        </p:nvSpPr>
        <p:spPr>
          <a:xfrm>
            <a:off x="4400281" y="3439732"/>
            <a:ext cx="18835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Supply chain</a:t>
            </a:r>
          </a:p>
        </p:txBody>
      </p:sp>
    </p:spTree>
    <p:extLst>
      <p:ext uri="{BB962C8B-B14F-4D97-AF65-F5344CB8AC3E}">
        <p14:creationId xmlns:p14="http://schemas.microsoft.com/office/powerpoint/2010/main" val="1284004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6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6CB9C-6367-8321-D6B2-EDD1DC7F8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4" y="908048"/>
            <a:ext cx="3660776" cy="4404064"/>
          </a:xfrm>
        </p:spPr>
        <p:txBody>
          <a:bodyPr>
            <a:normAutofit/>
          </a:bodyPr>
          <a:lstStyle/>
          <a:p>
            <a:r>
              <a:rPr lang="en-US" dirty="0"/>
              <a:t>ALTERNATIVE SOLUTION</a:t>
            </a:r>
          </a:p>
        </p:txBody>
      </p:sp>
      <p:cxnSp>
        <p:nvCxnSpPr>
          <p:cNvPr id="34" name="Straight Connector 28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0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3B23E4-EFED-A3AA-F319-EF7B203145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2976703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8984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78F27-45A5-8B22-4D74-0BCB694AF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27936-7014-35AB-8863-4C6AAEAD9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057014"/>
            <a:ext cx="10691265" cy="3872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 dirty="0"/>
              <a:t>Choon Tan K, (2002) Journal of Supply Chain Management; vol 38, (4), pp 42-53</a:t>
            </a:r>
          </a:p>
          <a:p>
            <a:pPr marL="342900" indent="-342900"/>
            <a:r>
              <a:rPr lang="en-US" dirty="0"/>
              <a:t>Foster E, (1981)  The Annals of the American Academy of </a:t>
            </a:r>
            <a:r>
              <a:rPr lang="en-US" dirty="0" err="1"/>
              <a:t>Politicial</a:t>
            </a:r>
            <a:r>
              <a:rPr lang="en-US" dirty="0"/>
              <a:t> and Social Science Vol 465, (1), pp 32-45.</a:t>
            </a:r>
          </a:p>
          <a:p>
            <a:pPr marL="342900" indent="-342900"/>
            <a:r>
              <a:rPr lang="en-US" dirty="0"/>
              <a:t>Haddad M, 2012,The Perfect Storm: the rising cost of living, public spending </a:t>
            </a:r>
            <a:r>
              <a:rPr lang="en-US" dirty="0" err="1"/>
              <a:t>cuts,and</a:t>
            </a:r>
            <a:r>
              <a:rPr lang="en-US" dirty="0"/>
              <a:t> the impact on UK poverty, Oxfam GB.</a:t>
            </a:r>
          </a:p>
          <a:p>
            <a:pPr marL="342900" indent="-342900"/>
            <a:r>
              <a:rPr lang="en-US" dirty="0"/>
              <a:t>Marie Christine </a:t>
            </a:r>
            <a:r>
              <a:rPr lang="en-US" dirty="0" err="1"/>
              <a:t>Apedo</a:t>
            </a:r>
            <a:r>
              <a:rPr lang="en-US" dirty="0"/>
              <a:t>-Amah, Besart </a:t>
            </a:r>
            <a:r>
              <a:rPr lang="en-US" dirty="0" err="1"/>
              <a:t>Avdiu</a:t>
            </a:r>
            <a:r>
              <a:rPr lang="en-US" dirty="0"/>
              <a:t>, Xavier Cirera, Marcio Cruz, Elwyn Davies, Arti Grover, Leonardo </a:t>
            </a:r>
            <a:r>
              <a:rPr lang="en-US" dirty="0" err="1"/>
              <a:t>Lacovone</a:t>
            </a:r>
            <a:r>
              <a:rPr lang="en-US" dirty="0"/>
              <a:t>, Umut Kilinc, Denis Medvedev, Franklin Okechukwu </a:t>
            </a:r>
            <a:r>
              <a:rPr lang="en-US" dirty="0" err="1"/>
              <a:t>Maduko</a:t>
            </a:r>
            <a:r>
              <a:rPr lang="en-US" dirty="0"/>
              <a:t>, Stavros, </a:t>
            </a:r>
            <a:r>
              <a:rPr lang="en-US" dirty="0" err="1"/>
              <a:t>Poupakis</a:t>
            </a:r>
            <a:r>
              <a:rPr lang="en-US" dirty="0"/>
              <a:t>, </a:t>
            </a:r>
            <a:r>
              <a:rPr lang="en-US" dirty="0" err="1"/>
              <a:t>Jesica</a:t>
            </a:r>
            <a:r>
              <a:rPr lang="en-US" dirty="0"/>
              <a:t> Torres, Trang Thu Tran (2020), Unmasking the Impact of COVID – 19 on Businesses, World Bank, Washington DC.</a:t>
            </a:r>
          </a:p>
          <a:p>
            <a:pPr marL="342900" indent="-342900"/>
            <a:endParaRPr lang="en-US" dirty="0"/>
          </a:p>
          <a:p>
            <a:pPr marL="342900" indent="-342900"/>
            <a:endParaRPr lang="en-US" dirty="0"/>
          </a:p>
          <a:p>
            <a:pPr marL="342900" indent="-34290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83976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PowerPoint Presentation</vt:lpstr>
      <vt:lpstr>NATURE &amp; IMPACT OF  THE COMPLEX PROBLUM </vt:lpstr>
      <vt:lpstr>PEstel PART 1 (External) </vt:lpstr>
      <vt:lpstr>PEstel part 2 (External)</vt:lpstr>
      <vt:lpstr>Pestel part 3 (External) </vt:lpstr>
      <vt:lpstr>SWOT part 1 (Internal)</vt:lpstr>
      <vt:lpstr>Swot part 2 (internal)  </vt:lpstr>
      <vt:lpstr>CAUSE &amp; AFFECT ANALYSIS - (Fishbone diagram)</vt:lpstr>
      <vt:lpstr>ALTERNATIVE SOLUTION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1083</cp:revision>
  <dcterms:created xsi:type="dcterms:W3CDTF">2022-09-30T10:48:50Z</dcterms:created>
  <dcterms:modified xsi:type="dcterms:W3CDTF">2022-10-21T20:54:15Z</dcterms:modified>
</cp:coreProperties>
</file>