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64" r:id="rId5"/>
    <p:sldId id="259" r:id="rId6"/>
    <p:sldId id="260" r:id="rId7"/>
    <p:sldId id="266" r:id="rId8"/>
    <p:sldId id="261" r:id="rId9"/>
    <p:sldId id="262" r:id="rId10"/>
    <p:sldId id="267" r:id="rId11"/>
    <p:sldId id="268" r:id="rId12"/>
    <p:sldId id="263" r:id="rId13"/>
    <p:sldId id="265" r:id="rId14"/>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ferSingleView="1">
    <p:restoredLeft sz="14995" autoAdjust="0"/>
    <p:restoredTop sz="63424" autoAdjust="0"/>
  </p:normalViewPr>
  <p:slideViewPr>
    <p:cSldViewPr snapToGrid="0">
      <p:cViewPr varScale="1">
        <p:scale>
          <a:sx n="113" d="100"/>
          <a:sy n="113" d="100"/>
        </p:scale>
        <p:origin x="138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287A6991-7AEA-465C-B59A-8381325628C9}" type="datetimeFigureOut">
              <a:rPr lang="en-GB" smtClean="0"/>
              <a:t>18/11/2019</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E5F2D4D8-70B6-4F96-B5F4-FDDCF6C871EC}" type="slidenum">
              <a:rPr lang="en-GB" smtClean="0"/>
              <a:t>‹#›</a:t>
            </a:fld>
            <a:endParaRPr lang="en-GB"/>
          </a:p>
        </p:txBody>
      </p:sp>
    </p:spTree>
    <p:extLst>
      <p:ext uri="{BB962C8B-B14F-4D97-AF65-F5344CB8AC3E}">
        <p14:creationId xmlns:p14="http://schemas.microsoft.com/office/powerpoint/2010/main" val="10269969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Federico </a:t>
            </a:r>
            <a:r>
              <a:rPr lang="en-GB" dirty="0" err="1" smtClean="0"/>
              <a:t>Mahora</a:t>
            </a:r>
            <a:r>
              <a:rPr lang="en-GB" dirty="0" smtClean="0"/>
              <a:t>? Who?</a:t>
            </a:r>
          </a:p>
          <a:p>
            <a:endParaRPr lang="en-GB" dirty="0" smtClean="0"/>
          </a:p>
          <a:p>
            <a:r>
              <a:rPr lang="en-GB" dirty="0" smtClean="0"/>
              <a:t>Continuing a long family tradition of involvement in the Perfume industry, </a:t>
            </a:r>
            <a:r>
              <a:rPr lang="en-GB" dirty="0" err="1" smtClean="0"/>
              <a:t>Artur</a:t>
            </a:r>
            <a:r>
              <a:rPr lang="en-GB" dirty="0" smtClean="0"/>
              <a:t> </a:t>
            </a:r>
            <a:r>
              <a:rPr lang="en-GB" dirty="0" err="1" smtClean="0"/>
              <a:t>Trawinski</a:t>
            </a:r>
            <a:r>
              <a:rPr lang="en-GB" dirty="0" smtClean="0"/>
              <a:t> began FM Group Poland in 2004.</a:t>
            </a:r>
          </a:p>
          <a:p>
            <a:endParaRPr lang="en-GB" dirty="0" smtClean="0"/>
          </a:p>
          <a:p>
            <a:r>
              <a:rPr lang="en-GB" dirty="0" smtClean="0"/>
              <a:t>When FM GROUP Poland was created, the name FM by Federico </a:t>
            </a:r>
            <a:r>
              <a:rPr lang="en-GB" dirty="0" err="1" smtClean="0"/>
              <a:t>Mahora</a:t>
            </a:r>
            <a:r>
              <a:rPr lang="en-GB" dirty="0" smtClean="0"/>
              <a:t> was marketed with an aim to be associated with elegance and value. </a:t>
            </a:r>
          </a:p>
          <a:p>
            <a:r>
              <a:rPr lang="en-GB" dirty="0" smtClean="0"/>
              <a:t>The product was to be of the highest rank in quality and value for money.</a:t>
            </a:r>
          </a:p>
          <a:p>
            <a:endParaRPr lang="en-GB" dirty="0" smtClean="0"/>
          </a:p>
          <a:p>
            <a:r>
              <a:rPr lang="en-GB" dirty="0" smtClean="0"/>
              <a:t>Federico </a:t>
            </a:r>
            <a:r>
              <a:rPr lang="en-GB" dirty="0" err="1" smtClean="0"/>
              <a:t>Mahora</a:t>
            </a:r>
            <a:r>
              <a:rPr lang="en-GB" dirty="0" smtClean="0"/>
              <a:t> FM perfumes are created by </a:t>
            </a:r>
            <a:r>
              <a:rPr lang="en-GB" dirty="0" err="1" smtClean="0"/>
              <a:t>Drom</a:t>
            </a:r>
            <a:r>
              <a:rPr lang="en-GB" dirty="0" smtClean="0"/>
              <a:t>, one of the largest and most respected perfumery companies in the world today, with teams of international perfumers in Paris, Munich, New York and Sydney. </a:t>
            </a:r>
          </a:p>
          <a:p>
            <a:endParaRPr lang="en-GB" dirty="0" smtClean="0"/>
          </a:p>
          <a:p>
            <a:r>
              <a:rPr lang="en-GB" dirty="0" err="1" smtClean="0"/>
              <a:t>Drom</a:t>
            </a:r>
            <a:r>
              <a:rPr lang="en-GB" dirty="0" smtClean="0"/>
              <a:t> create fragrances for many other well known recognisable brands with over 100 years of tradition and expertise and the company is at the forefront of state-of-the-art technology and modern trends.</a:t>
            </a:r>
          </a:p>
          <a:p>
            <a:endParaRPr lang="en-GB" dirty="0" smtClean="0"/>
          </a:p>
          <a:p>
            <a:r>
              <a:rPr lang="en-GB" dirty="0" smtClean="0"/>
              <a:t>Presented in simple yet stylish bottles with no celebrity endorsements and without paying for fancy advertising campaigns, FM customers enjoy high strength, long-lasting FM fragrances for a fraction of competitors’ prices, making them affordable for everyone.</a:t>
            </a:r>
            <a:endParaRPr lang="en-GB" dirty="0"/>
          </a:p>
        </p:txBody>
      </p:sp>
      <p:sp>
        <p:nvSpPr>
          <p:cNvPr id="4" name="Slide Number Placeholder 3"/>
          <p:cNvSpPr>
            <a:spLocks noGrp="1"/>
          </p:cNvSpPr>
          <p:nvPr>
            <p:ph type="sldNum" sz="quarter" idx="10"/>
          </p:nvPr>
        </p:nvSpPr>
        <p:spPr/>
        <p:txBody>
          <a:bodyPr/>
          <a:lstStyle/>
          <a:p>
            <a:fld id="{E5F2D4D8-70B6-4F96-B5F4-FDDCF6C871EC}" type="slidenum">
              <a:rPr lang="en-GB" smtClean="0"/>
              <a:t>1</a:t>
            </a:fld>
            <a:endParaRPr lang="en-GB"/>
          </a:p>
        </p:txBody>
      </p:sp>
    </p:spTree>
    <p:extLst>
      <p:ext uri="{BB962C8B-B14F-4D97-AF65-F5344CB8AC3E}">
        <p14:creationId xmlns:p14="http://schemas.microsoft.com/office/powerpoint/2010/main" val="17678674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5F2D4D8-70B6-4F96-B5F4-FDDCF6C871EC}" type="slidenum">
              <a:rPr lang="en-GB" smtClean="0"/>
              <a:t>2</a:t>
            </a:fld>
            <a:endParaRPr lang="en-GB"/>
          </a:p>
        </p:txBody>
      </p:sp>
    </p:spTree>
    <p:extLst>
      <p:ext uri="{BB962C8B-B14F-4D97-AF65-F5344CB8AC3E}">
        <p14:creationId xmlns:p14="http://schemas.microsoft.com/office/powerpoint/2010/main" val="24245996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Plus other costs can be added to push</a:t>
            </a:r>
            <a:r>
              <a:rPr lang="en-GB" baseline="0" dirty="0" smtClean="0"/>
              <a:t> up the price of the High Street brands.</a:t>
            </a:r>
          </a:p>
          <a:p>
            <a:endParaRPr lang="en-GB" baseline="0" dirty="0" smtClean="0"/>
          </a:p>
          <a:p>
            <a:r>
              <a:rPr lang="en-GB" baseline="0" dirty="0" smtClean="0"/>
              <a:t>In this economic uncertainty, people will still spend hundreds of pounds in this country to by the High Street brands, thinking more expensive is better.</a:t>
            </a:r>
          </a:p>
          <a:p>
            <a:endParaRPr lang="en-GB" baseline="0" dirty="0" smtClean="0"/>
          </a:p>
          <a:p>
            <a:r>
              <a:rPr lang="en-GB" baseline="0" dirty="0" smtClean="0"/>
              <a:t>I am all for a) people saving money and b) animals not being tested on.</a:t>
            </a:r>
            <a:endParaRPr lang="en-GB" dirty="0"/>
          </a:p>
        </p:txBody>
      </p:sp>
      <p:sp>
        <p:nvSpPr>
          <p:cNvPr id="4" name="Slide Number Placeholder 3"/>
          <p:cNvSpPr>
            <a:spLocks noGrp="1"/>
          </p:cNvSpPr>
          <p:nvPr>
            <p:ph type="sldNum" sz="quarter" idx="10"/>
          </p:nvPr>
        </p:nvSpPr>
        <p:spPr/>
        <p:txBody>
          <a:bodyPr/>
          <a:lstStyle/>
          <a:p>
            <a:fld id="{E5F2D4D8-70B6-4F96-B5F4-FDDCF6C871EC}" type="slidenum">
              <a:rPr lang="en-GB" smtClean="0"/>
              <a:t>3</a:t>
            </a:fld>
            <a:endParaRPr lang="en-GB"/>
          </a:p>
        </p:txBody>
      </p:sp>
    </p:spTree>
    <p:extLst>
      <p:ext uri="{BB962C8B-B14F-4D97-AF65-F5344CB8AC3E}">
        <p14:creationId xmlns:p14="http://schemas.microsoft.com/office/powerpoint/2010/main" val="16202669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Hugo Boss do an Eau</a:t>
            </a:r>
            <a:r>
              <a:rPr lang="en-GB" baseline="0" dirty="0" smtClean="0"/>
              <a:t> De Toilette, with a base oil under 8%, FM World oil base is at least 16% on the Pure range, and goes up to 22% on the Pure Royal range.</a:t>
            </a:r>
          </a:p>
          <a:p>
            <a:r>
              <a:rPr lang="en-GB" baseline="0" dirty="0" smtClean="0"/>
              <a:t>The scent is stronger and will last longer than the Eau Du Toilette regardless of brand.</a:t>
            </a:r>
          </a:p>
          <a:p>
            <a:endParaRPr lang="en-GB" baseline="0" dirty="0" smtClean="0"/>
          </a:p>
          <a:p>
            <a:r>
              <a:rPr lang="en-GB" baseline="0" dirty="0" smtClean="0"/>
              <a:t>The cheapest Hugo Boss is £33.15 on Amazon for 100ml</a:t>
            </a:r>
          </a:p>
          <a:p>
            <a:r>
              <a:rPr lang="en-GB" baseline="0" dirty="0" err="1" smtClean="0"/>
              <a:t>Fm</a:t>
            </a:r>
            <a:r>
              <a:rPr lang="en-GB" baseline="0" dirty="0" smtClean="0"/>
              <a:t> World £14.90 for 50ml, even if you bought 2 bottles, it is still cheaper.</a:t>
            </a:r>
          </a:p>
          <a:p>
            <a:endParaRPr lang="en-GB" baseline="0" dirty="0" smtClean="0"/>
          </a:p>
          <a:p>
            <a:r>
              <a:rPr lang="en-GB" baseline="0" dirty="0" smtClean="0"/>
              <a:t>Fragrance direct, an online fragrance supplier is selling Boss Bottled 50ml for £39.99</a:t>
            </a:r>
          </a:p>
          <a:p>
            <a:endParaRPr lang="en-GB" baseline="0" dirty="0" smtClean="0"/>
          </a:p>
          <a:p>
            <a:r>
              <a:rPr lang="en-GB" baseline="0" dirty="0" smtClean="0"/>
              <a:t>In the shops, the cheapest that I could find was £67.00 in Superdrug</a:t>
            </a:r>
          </a:p>
          <a:p>
            <a:endParaRPr lang="en-GB" dirty="0"/>
          </a:p>
        </p:txBody>
      </p:sp>
      <p:sp>
        <p:nvSpPr>
          <p:cNvPr id="4" name="Slide Number Placeholder 3"/>
          <p:cNvSpPr>
            <a:spLocks noGrp="1"/>
          </p:cNvSpPr>
          <p:nvPr>
            <p:ph type="sldNum" sz="quarter" idx="10"/>
          </p:nvPr>
        </p:nvSpPr>
        <p:spPr/>
        <p:txBody>
          <a:bodyPr/>
          <a:lstStyle/>
          <a:p>
            <a:fld id="{E5F2D4D8-70B6-4F96-B5F4-FDDCF6C871EC}" type="slidenum">
              <a:rPr lang="en-GB" smtClean="0"/>
              <a:t>4</a:t>
            </a:fld>
            <a:endParaRPr lang="en-GB"/>
          </a:p>
        </p:txBody>
      </p:sp>
    </p:spTree>
    <p:extLst>
      <p:ext uri="{BB962C8B-B14F-4D97-AF65-F5344CB8AC3E}">
        <p14:creationId xmlns:p14="http://schemas.microsoft.com/office/powerpoint/2010/main" val="8574267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5F2D4D8-70B6-4F96-B5F4-FDDCF6C871EC}" type="slidenum">
              <a:rPr lang="en-GB" smtClean="0"/>
              <a:t>5</a:t>
            </a:fld>
            <a:endParaRPr lang="en-GB"/>
          </a:p>
        </p:txBody>
      </p:sp>
    </p:spTree>
    <p:extLst>
      <p:ext uri="{BB962C8B-B14F-4D97-AF65-F5344CB8AC3E}">
        <p14:creationId xmlns:p14="http://schemas.microsoft.com/office/powerpoint/2010/main" val="38632465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People state this is pyramid selling, which in</a:t>
            </a:r>
            <a:r>
              <a:rPr lang="en-GB" baseline="0" dirty="0" smtClean="0"/>
              <a:t> a way is it, which is different to schemes, that end up collapsing leaving people without anything.</a:t>
            </a:r>
          </a:p>
          <a:p>
            <a:endParaRPr lang="en-GB" baseline="0" dirty="0" smtClean="0"/>
          </a:p>
          <a:p>
            <a:r>
              <a:rPr lang="en-GB" baseline="0" dirty="0" smtClean="0"/>
              <a:t>There was one that hit the news headlines a few years back. </a:t>
            </a:r>
          </a:p>
          <a:p>
            <a:endParaRPr lang="en-GB" baseline="0" dirty="0" smtClean="0"/>
          </a:p>
          <a:p>
            <a:r>
              <a:rPr lang="en-GB" baseline="0" dirty="0" smtClean="0"/>
              <a:t>Handout  - news headlines, the ladies have since been imprisoned for 9 months or others received suspended sentences, the give and take scheme (G&amp;T)</a:t>
            </a:r>
          </a:p>
          <a:p>
            <a:r>
              <a:rPr lang="en-GB" baseline="0" dirty="0" smtClean="0"/>
              <a:t>People paid in £3000, one person opened 6 outlets at £3000 each only to lose £18000</a:t>
            </a:r>
          </a:p>
          <a:p>
            <a:r>
              <a:rPr lang="en-GB" baseline="0" dirty="0" smtClean="0"/>
              <a:t>When the recruiting stopped, the scheme collapsed and at that point, people started to lose their investments, except the organisers who kept their percentage of approx. £23000 per line</a:t>
            </a:r>
          </a:p>
          <a:p>
            <a:endParaRPr lang="en-GB" baseline="0" dirty="0" smtClean="0"/>
          </a:p>
          <a:p>
            <a:r>
              <a:rPr lang="en-GB" baseline="0" dirty="0" smtClean="0"/>
              <a:t>Handout 2 – Scam – hearts – top heart valued at £3000</a:t>
            </a:r>
          </a:p>
          <a:p>
            <a:endParaRPr lang="en-GB" baseline="0" dirty="0" smtClean="0"/>
          </a:p>
          <a:p>
            <a:r>
              <a:rPr lang="en-GB" baseline="0" dirty="0" smtClean="0"/>
              <a:t>Network marketing when done correctly, will have no loss, even if starter kit is bought for £50, the chance of selling your items is good, although Forever Living is maybe the most expensive to start up at £200, the starter pack is valued at around £350 in retail, so selling everything, and your in profit, the hard thing to do is to actually get the sales, if sales comes in, there is instant profit for the rep. </a:t>
            </a:r>
          </a:p>
          <a:p>
            <a:endParaRPr lang="en-GB" baseline="0" dirty="0" smtClean="0"/>
          </a:p>
          <a:p>
            <a:r>
              <a:rPr lang="en-GB" baseline="0" dirty="0" smtClean="0"/>
              <a:t>In comparison, FM, you can order just one item in the catalogue and sell it, Forever, you need to build up at least £50 of product to sell prior to ordering as they will not allow anything less… this then makes me think about which company has the better morals, even though postage has to be paid for.</a:t>
            </a:r>
          </a:p>
          <a:p>
            <a:endParaRPr lang="en-GB" baseline="0" dirty="0" smtClean="0"/>
          </a:p>
          <a:p>
            <a:endParaRPr lang="en-GB" baseline="0" dirty="0" smtClean="0"/>
          </a:p>
          <a:p>
            <a:endParaRPr lang="en-GB" baseline="0" dirty="0" smtClean="0"/>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E5F2D4D8-70B6-4F96-B5F4-FDDCF6C871EC}" type="slidenum">
              <a:rPr lang="en-GB" smtClean="0"/>
              <a:t>6</a:t>
            </a:fld>
            <a:endParaRPr lang="en-GB"/>
          </a:p>
        </p:txBody>
      </p:sp>
    </p:spTree>
    <p:extLst>
      <p:ext uri="{BB962C8B-B14F-4D97-AF65-F5344CB8AC3E}">
        <p14:creationId xmlns:p14="http://schemas.microsoft.com/office/powerpoint/2010/main" val="37459126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These are just some of the organisational charts of companies.</a:t>
            </a:r>
          </a:p>
          <a:p>
            <a:endParaRPr lang="en-GB" dirty="0" smtClean="0"/>
          </a:p>
          <a:p>
            <a:r>
              <a:rPr lang="en-GB" dirty="0" smtClean="0"/>
              <a:t>The</a:t>
            </a:r>
            <a:r>
              <a:rPr lang="en-GB" baseline="0" dirty="0" smtClean="0"/>
              <a:t> shop floor workers, minimum or just over the minimum wage are often running around like headless chickens, busting a gut and face the high potential of losing their job, yet the CEO of organisations still receive their bonuses.</a:t>
            </a:r>
          </a:p>
          <a:p>
            <a:endParaRPr lang="en-GB" baseline="0" dirty="0" smtClean="0"/>
          </a:p>
          <a:p>
            <a:r>
              <a:rPr lang="en-GB" baseline="0" dirty="0" smtClean="0"/>
              <a:t>TESCO is a clear example of that, when jobs have been slashed, self service tills are also cutting jobs, which then do not contribute to the tax system we have in this country.</a:t>
            </a:r>
          </a:p>
          <a:p>
            <a:r>
              <a:rPr lang="en-GB" baseline="0" dirty="0" smtClean="0"/>
              <a:t>The CEO received huge bonuses and also received an extra bonus upon leaving recently, whereby staff lost their jobs and thereby found it hard to sign on because of the current welfare systems in </a:t>
            </a:r>
            <a:r>
              <a:rPr lang="en-GB" baseline="0" dirty="0" err="1" smtClean="0"/>
              <a:t>placec</a:t>
            </a:r>
            <a:r>
              <a:rPr lang="en-GB" baseline="0" dirty="0" smtClean="0"/>
              <a:t>.</a:t>
            </a:r>
          </a:p>
          <a:p>
            <a:endParaRPr lang="en-GB" baseline="0" dirty="0" smtClean="0"/>
          </a:p>
          <a:p>
            <a:r>
              <a:rPr lang="en-GB" baseline="0" dirty="0" smtClean="0"/>
              <a:t>FM World has no glass ceiling in relation to earnings, and the potential to earn thousands is possible, although it cannot and does not happen over night, and needs a lot of hard work and effort.</a:t>
            </a:r>
          </a:p>
          <a:p>
            <a:endParaRPr lang="en-GB" baseline="0" dirty="0" smtClean="0"/>
          </a:p>
          <a:p>
            <a:r>
              <a:rPr lang="en-GB" baseline="0" dirty="0" smtClean="0"/>
              <a:t>Frazer Brookes, a coach and mentor for Network Marketing will state to earn the big money, it often takes 7 – 10 years if not longer, and then it depends on how good you are at your job. </a:t>
            </a:r>
            <a:endParaRPr lang="en-GB" dirty="0"/>
          </a:p>
        </p:txBody>
      </p:sp>
      <p:sp>
        <p:nvSpPr>
          <p:cNvPr id="4" name="Slide Number Placeholder 3"/>
          <p:cNvSpPr>
            <a:spLocks noGrp="1"/>
          </p:cNvSpPr>
          <p:nvPr>
            <p:ph type="sldNum" sz="quarter" idx="10"/>
          </p:nvPr>
        </p:nvSpPr>
        <p:spPr/>
        <p:txBody>
          <a:bodyPr/>
          <a:lstStyle/>
          <a:p>
            <a:fld id="{E5F2D4D8-70B6-4F96-B5F4-FDDCF6C871EC}" type="slidenum">
              <a:rPr lang="en-GB" smtClean="0"/>
              <a:t>7</a:t>
            </a:fld>
            <a:endParaRPr lang="en-GB"/>
          </a:p>
        </p:txBody>
      </p:sp>
    </p:spTree>
    <p:extLst>
      <p:ext uri="{BB962C8B-B14F-4D97-AF65-F5344CB8AC3E}">
        <p14:creationId xmlns:p14="http://schemas.microsoft.com/office/powerpoint/2010/main" val="30832291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Banks, Supermarkets, Tele-Companies</a:t>
            </a:r>
            <a:r>
              <a:rPr lang="en-GB" baseline="0" dirty="0" smtClean="0"/>
              <a:t> are becoming more and more automated which have a negative aspect for jobs and this has an impact on household incomes.</a:t>
            </a:r>
          </a:p>
          <a:p>
            <a:endParaRPr lang="en-GB" baseline="0" dirty="0" smtClean="0"/>
          </a:p>
          <a:p>
            <a:r>
              <a:rPr lang="en-GB" baseline="0" dirty="0" smtClean="0"/>
              <a:t>I am all for self-employment and employment, almost on a socialist level whereby people should be entitled to earn good money to have good lives and support their families</a:t>
            </a:r>
            <a:endParaRPr lang="en-GB" dirty="0"/>
          </a:p>
        </p:txBody>
      </p:sp>
      <p:sp>
        <p:nvSpPr>
          <p:cNvPr id="4" name="Slide Number Placeholder 3"/>
          <p:cNvSpPr>
            <a:spLocks noGrp="1"/>
          </p:cNvSpPr>
          <p:nvPr>
            <p:ph type="sldNum" sz="quarter" idx="10"/>
          </p:nvPr>
        </p:nvSpPr>
        <p:spPr/>
        <p:txBody>
          <a:bodyPr/>
          <a:lstStyle/>
          <a:p>
            <a:fld id="{E5F2D4D8-70B6-4F96-B5F4-FDDCF6C871EC}" type="slidenum">
              <a:rPr lang="en-GB" smtClean="0"/>
              <a:t>8</a:t>
            </a:fld>
            <a:endParaRPr lang="en-GB"/>
          </a:p>
        </p:txBody>
      </p:sp>
    </p:spTree>
    <p:extLst>
      <p:ext uri="{BB962C8B-B14F-4D97-AF65-F5344CB8AC3E}">
        <p14:creationId xmlns:p14="http://schemas.microsoft.com/office/powerpoint/2010/main" val="35219626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Tester kits and marketing toolkit</a:t>
            </a:r>
            <a:endParaRPr lang="en-GB" dirty="0"/>
          </a:p>
        </p:txBody>
      </p:sp>
      <p:sp>
        <p:nvSpPr>
          <p:cNvPr id="4" name="Slide Number Placeholder 3"/>
          <p:cNvSpPr>
            <a:spLocks noGrp="1"/>
          </p:cNvSpPr>
          <p:nvPr>
            <p:ph type="sldNum" sz="quarter" idx="10"/>
          </p:nvPr>
        </p:nvSpPr>
        <p:spPr/>
        <p:txBody>
          <a:bodyPr/>
          <a:lstStyle/>
          <a:p>
            <a:fld id="{E5F2D4D8-70B6-4F96-B5F4-FDDCF6C871EC}" type="slidenum">
              <a:rPr lang="en-GB" smtClean="0"/>
              <a:t>9</a:t>
            </a:fld>
            <a:endParaRPr lang="en-GB"/>
          </a:p>
        </p:txBody>
      </p:sp>
    </p:spTree>
    <p:extLst>
      <p:ext uri="{BB962C8B-B14F-4D97-AF65-F5344CB8AC3E}">
        <p14:creationId xmlns:p14="http://schemas.microsoft.com/office/powerpoint/2010/main" val="39790043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These</a:t>
            </a:r>
            <a:r>
              <a:rPr lang="en-GB" baseline="0" dirty="0" smtClean="0"/>
              <a:t> companies test on animals, and in Avon’s case, condone animal testing in China.</a:t>
            </a:r>
          </a:p>
          <a:p>
            <a:endParaRPr lang="en-GB" baseline="0" dirty="0" smtClean="0"/>
          </a:p>
          <a:p>
            <a:r>
              <a:rPr lang="en-GB" baseline="0" dirty="0" smtClean="0"/>
              <a:t>In Europe, animal testing with cosmetics is illegal, but does not stop the products coming from countries that allow it coming into Europe for sales</a:t>
            </a:r>
          </a:p>
          <a:p>
            <a:endParaRPr lang="en-GB" baseline="0" dirty="0" smtClean="0"/>
          </a:p>
          <a:p>
            <a:r>
              <a:rPr lang="en-GB" baseline="0" dirty="0" smtClean="0"/>
              <a:t>FM World actively go out of their way to ensure that products and their make up are not in any way tested on animals.</a:t>
            </a:r>
          </a:p>
          <a:p>
            <a:endParaRPr lang="en-GB" baseline="0" dirty="0" smtClean="0"/>
          </a:p>
          <a:p>
            <a:r>
              <a:rPr lang="en-GB" baseline="0" dirty="0" smtClean="0"/>
              <a:t>The products are vegetarian, and all be it, not vegan, as some of the perfumes have a product called Amber Gris in it, which is whale vomit, from the sperm whale. </a:t>
            </a:r>
          </a:p>
          <a:p>
            <a:r>
              <a:rPr lang="en-GB" baseline="0" dirty="0" smtClean="0"/>
              <a:t>It is illegal in the USA, mainly due to how it has been harvested e.g. capturing the whale and cutting it’s gut open to get the ambergris out.</a:t>
            </a:r>
          </a:p>
          <a:p>
            <a:endParaRPr lang="en-GB" baseline="0" dirty="0" smtClean="0"/>
          </a:p>
          <a:p>
            <a:r>
              <a:rPr lang="en-GB" baseline="0" dirty="0" smtClean="0"/>
              <a:t>FM World, what products that contain ambergris, the ambergris has been located naturally on beaches etc.  And no animal has been hurt in any process with FM World</a:t>
            </a:r>
          </a:p>
          <a:p>
            <a:endParaRPr lang="en-GB" baseline="0" dirty="0" smtClean="0"/>
          </a:p>
          <a:p>
            <a:r>
              <a:rPr lang="en-GB" baseline="0" dirty="0" smtClean="0"/>
              <a:t>I cannot emphasis the importance that FM World has a animal welfare ethic at it’s heart.</a:t>
            </a:r>
          </a:p>
          <a:p>
            <a:endParaRPr lang="en-GB" baseline="0" dirty="0" smtClean="0"/>
          </a:p>
          <a:p>
            <a:r>
              <a:rPr lang="en-GB" baseline="0" dirty="0" smtClean="0"/>
              <a:t>The teas and coffees are also organic</a:t>
            </a:r>
            <a:endParaRPr lang="en-GB" dirty="0"/>
          </a:p>
        </p:txBody>
      </p:sp>
      <p:sp>
        <p:nvSpPr>
          <p:cNvPr id="4" name="Slide Number Placeholder 3"/>
          <p:cNvSpPr>
            <a:spLocks noGrp="1"/>
          </p:cNvSpPr>
          <p:nvPr>
            <p:ph type="sldNum" sz="quarter" idx="10"/>
          </p:nvPr>
        </p:nvSpPr>
        <p:spPr/>
        <p:txBody>
          <a:bodyPr/>
          <a:lstStyle/>
          <a:p>
            <a:fld id="{E5F2D4D8-70B6-4F96-B5F4-FDDCF6C871EC}" type="slidenum">
              <a:rPr lang="en-GB" smtClean="0"/>
              <a:t>10</a:t>
            </a:fld>
            <a:endParaRPr lang="en-GB"/>
          </a:p>
        </p:txBody>
      </p:sp>
    </p:spTree>
    <p:extLst>
      <p:ext uri="{BB962C8B-B14F-4D97-AF65-F5344CB8AC3E}">
        <p14:creationId xmlns:p14="http://schemas.microsoft.com/office/powerpoint/2010/main" val="26450327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chance to get</a:t>
            </a:r>
            <a:r>
              <a:rPr lang="en-GB" baseline="0" dirty="0" smtClean="0"/>
              <a:t> a Mercedes from the company is there, and again takes a lot of work</a:t>
            </a:r>
            <a:endParaRPr lang="en-GB" dirty="0"/>
          </a:p>
        </p:txBody>
      </p:sp>
      <p:sp>
        <p:nvSpPr>
          <p:cNvPr id="4" name="Slide Number Placeholder 3"/>
          <p:cNvSpPr>
            <a:spLocks noGrp="1"/>
          </p:cNvSpPr>
          <p:nvPr>
            <p:ph type="sldNum" sz="quarter" idx="10"/>
          </p:nvPr>
        </p:nvSpPr>
        <p:spPr/>
        <p:txBody>
          <a:bodyPr/>
          <a:lstStyle/>
          <a:p>
            <a:fld id="{E5F2D4D8-70B6-4F96-B5F4-FDDCF6C871EC}" type="slidenum">
              <a:rPr lang="en-GB" smtClean="0"/>
              <a:t>11</a:t>
            </a:fld>
            <a:endParaRPr lang="en-GB"/>
          </a:p>
        </p:txBody>
      </p:sp>
    </p:spTree>
    <p:extLst>
      <p:ext uri="{BB962C8B-B14F-4D97-AF65-F5344CB8AC3E}">
        <p14:creationId xmlns:p14="http://schemas.microsoft.com/office/powerpoint/2010/main" val="12825449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Please feel free to tastes some</a:t>
            </a:r>
            <a:r>
              <a:rPr lang="en-GB" baseline="0" dirty="0" smtClean="0"/>
              <a:t> nice chocolates and sample the perfumes</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E5F2D4D8-70B6-4F96-B5F4-FDDCF6C871EC}" type="slidenum">
              <a:rPr lang="en-GB" smtClean="0"/>
              <a:t>12</a:t>
            </a:fld>
            <a:endParaRPr lang="en-GB"/>
          </a:p>
        </p:txBody>
      </p:sp>
    </p:spTree>
    <p:extLst>
      <p:ext uri="{BB962C8B-B14F-4D97-AF65-F5344CB8AC3E}">
        <p14:creationId xmlns:p14="http://schemas.microsoft.com/office/powerpoint/2010/main" val="28428517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baseline="0" dirty="0" smtClean="0"/>
              <a:t>2004</a:t>
            </a:r>
          </a:p>
          <a:p>
            <a:pPr marL="228600" indent="-228600">
              <a:buAutoNum type="arabicPeriod"/>
            </a:pPr>
            <a:r>
              <a:rPr lang="en-GB" baseline="0" dirty="0" smtClean="0"/>
              <a:t>Unlimited etc.</a:t>
            </a:r>
          </a:p>
          <a:p>
            <a:pPr marL="228600" indent="-228600">
              <a:buAutoNum type="arabicPeriod"/>
            </a:pPr>
            <a:r>
              <a:rPr lang="en-GB" baseline="0" dirty="0" smtClean="0"/>
              <a:t>7 figures – his value is $134 million</a:t>
            </a:r>
          </a:p>
          <a:p>
            <a:pPr marL="228600" indent="-228600">
              <a:buAutoNum type="arabicPeriod"/>
            </a:pPr>
            <a:r>
              <a:rPr lang="en-GB" baseline="0" dirty="0" smtClean="0"/>
              <a:t>$532 Billion</a:t>
            </a:r>
          </a:p>
          <a:p>
            <a:pPr marL="228600" indent="-228600">
              <a:buAutoNum type="arabicPeriod"/>
            </a:pPr>
            <a:r>
              <a:rPr lang="en-GB" baseline="0" dirty="0" smtClean="0"/>
              <a:t>Estee Lauder and Avon</a:t>
            </a:r>
          </a:p>
          <a:p>
            <a:pPr marL="228600" indent="-228600">
              <a:buAutoNum type="arabicPeriod"/>
            </a:pPr>
            <a:r>
              <a:rPr lang="en-GB" baseline="0" dirty="0" smtClean="0"/>
              <a:t>Free</a:t>
            </a:r>
          </a:p>
          <a:p>
            <a:pPr marL="228600" indent="-228600">
              <a:buAutoNum type="arabicPeriod"/>
            </a:pPr>
            <a:endParaRPr lang="en-GB" dirty="0"/>
          </a:p>
        </p:txBody>
      </p:sp>
      <p:sp>
        <p:nvSpPr>
          <p:cNvPr id="4" name="Slide Number Placeholder 3"/>
          <p:cNvSpPr>
            <a:spLocks noGrp="1"/>
          </p:cNvSpPr>
          <p:nvPr>
            <p:ph type="sldNum" sz="quarter" idx="10"/>
          </p:nvPr>
        </p:nvSpPr>
        <p:spPr/>
        <p:txBody>
          <a:bodyPr/>
          <a:lstStyle/>
          <a:p>
            <a:fld id="{E5F2D4D8-70B6-4F96-B5F4-FDDCF6C871EC}" type="slidenum">
              <a:rPr lang="en-GB" smtClean="0"/>
              <a:t>13</a:t>
            </a:fld>
            <a:endParaRPr lang="en-GB"/>
          </a:p>
        </p:txBody>
      </p:sp>
    </p:spTree>
    <p:extLst>
      <p:ext uri="{BB962C8B-B14F-4D97-AF65-F5344CB8AC3E}">
        <p14:creationId xmlns:p14="http://schemas.microsoft.com/office/powerpoint/2010/main" val="30717213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E1E557D-9821-401A-AEAE-5A08F4D5DC32}" type="datetimeFigureOut">
              <a:rPr lang="en-GB" smtClean="0"/>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F25806-C9A4-4B94-986F-389B9E9BBE52}" type="slidenum">
              <a:rPr lang="en-GB" smtClean="0"/>
              <a:t>‹#›</a:t>
            </a:fld>
            <a:endParaRPr lang="en-GB"/>
          </a:p>
        </p:txBody>
      </p:sp>
    </p:spTree>
    <p:extLst>
      <p:ext uri="{BB962C8B-B14F-4D97-AF65-F5344CB8AC3E}">
        <p14:creationId xmlns:p14="http://schemas.microsoft.com/office/powerpoint/2010/main" val="3121430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E1E557D-9821-401A-AEAE-5A08F4D5DC32}" type="datetimeFigureOut">
              <a:rPr lang="en-GB" smtClean="0"/>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F25806-C9A4-4B94-986F-389B9E9BBE52}" type="slidenum">
              <a:rPr lang="en-GB" smtClean="0"/>
              <a:t>‹#›</a:t>
            </a:fld>
            <a:endParaRPr lang="en-GB"/>
          </a:p>
        </p:txBody>
      </p:sp>
    </p:spTree>
    <p:extLst>
      <p:ext uri="{BB962C8B-B14F-4D97-AF65-F5344CB8AC3E}">
        <p14:creationId xmlns:p14="http://schemas.microsoft.com/office/powerpoint/2010/main" val="37259226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E1E557D-9821-401A-AEAE-5A08F4D5DC32}" type="datetimeFigureOut">
              <a:rPr lang="en-GB" smtClean="0"/>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F25806-C9A4-4B94-986F-389B9E9BBE52}" type="slidenum">
              <a:rPr lang="en-GB" smtClean="0"/>
              <a:t>‹#›</a:t>
            </a:fld>
            <a:endParaRPr lang="en-GB"/>
          </a:p>
        </p:txBody>
      </p:sp>
    </p:spTree>
    <p:extLst>
      <p:ext uri="{BB962C8B-B14F-4D97-AF65-F5344CB8AC3E}">
        <p14:creationId xmlns:p14="http://schemas.microsoft.com/office/powerpoint/2010/main" val="13358748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E1E557D-9821-401A-AEAE-5A08F4D5DC32}" type="datetimeFigureOut">
              <a:rPr lang="en-GB" smtClean="0"/>
              <a:t>18/11/2019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F25806-C9A4-4B94-986F-389B9E9BBE52}" type="slidenum">
              <a:rPr lang="en-GB" smtClean="0"/>
              <a:t>‹#›</a:t>
            </a:fld>
            <a:endParaRPr lang="en-GB"/>
          </a:p>
        </p:txBody>
      </p:sp>
    </p:spTree>
    <p:extLst>
      <p:ext uri="{BB962C8B-B14F-4D97-AF65-F5344CB8AC3E}">
        <p14:creationId xmlns:p14="http://schemas.microsoft.com/office/powerpoint/2010/main" val="21194242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E1E557D-9821-401A-AEAE-5A08F4D5DC32}" type="datetimeFigureOut">
              <a:rPr lang="en-GB" smtClean="0"/>
              <a:t>18/11/2019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7F25806-C9A4-4B94-986F-389B9E9BBE52}" type="slidenum">
              <a:rPr lang="en-GB" smtClean="0"/>
              <a:t>‹#›</a:t>
            </a:fld>
            <a:endParaRPr lang="en-GB"/>
          </a:p>
        </p:txBody>
      </p:sp>
    </p:spTree>
    <p:extLst>
      <p:ext uri="{BB962C8B-B14F-4D97-AF65-F5344CB8AC3E}">
        <p14:creationId xmlns:p14="http://schemas.microsoft.com/office/powerpoint/2010/main" val="14405751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E1E557D-9821-401A-AEAE-5A08F4D5DC32}" type="datetimeFigureOut">
              <a:rPr lang="en-GB" smtClean="0"/>
              <a:t>18/11/2019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7F25806-C9A4-4B94-986F-389B9E9BBE52}" type="slidenum">
              <a:rPr lang="en-GB" smtClean="0"/>
              <a:t>‹#›</a:t>
            </a:fld>
            <a:endParaRPr lang="en-GB"/>
          </a:p>
        </p:txBody>
      </p:sp>
    </p:spTree>
    <p:extLst>
      <p:ext uri="{BB962C8B-B14F-4D97-AF65-F5344CB8AC3E}">
        <p14:creationId xmlns:p14="http://schemas.microsoft.com/office/powerpoint/2010/main" val="30078982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E1E557D-9821-401A-AEAE-5A08F4D5DC32}" type="datetimeFigureOut">
              <a:rPr lang="en-GB" smtClean="0"/>
              <a:t>18/11/2019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7F25806-C9A4-4B94-986F-389B9E9BBE52}" type="slidenum">
              <a:rPr lang="en-GB" smtClean="0"/>
              <a:t>‹#›</a:t>
            </a:fld>
            <a:endParaRPr lang="en-GB"/>
          </a:p>
        </p:txBody>
      </p:sp>
    </p:spTree>
    <p:extLst>
      <p:ext uri="{BB962C8B-B14F-4D97-AF65-F5344CB8AC3E}">
        <p14:creationId xmlns:p14="http://schemas.microsoft.com/office/powerpoint/2010/main" val="42833217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0E1E557D-9821-401A-AEAE-5A08F4D5DC32}" type="datetimeFigureOut">
              <a:rPr lang="en-GB" smtClean="0"/>
              <a:t>18/11/2019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F25806-C9A4-4B94-986F-389B9E9BBE52}" type="slidenum">
              <a:rPr lang="en-GB" smtClean="0"/>
              <a:t>‹#›</a:t>
            </a:fld>
            <a:endParaRPr lang="en-GB"/>
          </a:p>
        </p:txBody>
      </p:sp>
    </p:spTree>
    <p:extLst>
      <p:ext uri="{BB962C8B-B14F-4D97-AF65-F5344CB8AC3E}">
        <p14:creationId xmlns:p14="http://schemas.microsoft.com/office/powerpoint/2010/main" val="12068981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0E1E557D-9821-401A-AEAE-5A08F4D5DC32}" type="datetimeFigureOut">
              <a:rPr lang="en-GB" smtClean="0"/>
              <a:t>18/11/2019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F25806-C9A4-4B94-986F-389B9E9BBE52}" type="slidenum">
              <a:rPr lang="en-GB" smtClean="0"/>
              <a:t>‹#›</a:t>
            </a:fld>
            <a:endParaRPr lang="en-GB"/>
          </a:p>
        </p:txBody>
      </p:sp>
    </p:spTree>
    <p:extLst>
      <p:ext uri="{BB962C8B-B14F-4D97-AF65-F5344CB8AC3E}">
        <p14:creationId xmlns:p14="http://schemas.microsoft.com/office/powerpoint/2010/main" val="2733610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E1E557D-9821-401A-AEAE-5A08F4D5DC32}" type="datetimeFigureOut">
              <a:rPr lang="en-GB" smtClean="0"/>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F25806-C9A4-4B94-986F-389B9E9BBE52}" type="slidenum">
              <a:rPr lang="en-GB" smtClean="0"/>
              <a:t>‹#›</a:t>
            </a:fld>
            <a:endParaRPr lang="en-GB"/>
          </a:p>
        </p:txBody>
      </p:sp>
    </p:spTree>
    <p:extLst>
      <p:ext uri="{BB962C8B-B14F-4D97-AF65-F5344CB8AC3E}">
        <p14:creationId xmlns:p14="http://schemas.microsoft.com/office/powerpoint/2010/main" val="5455505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E1E557D-9821-401A-AEAE-5A08F4D5DC32}" type="datetimeFigureOut">
              <a:rPr lang="en-GB" smtClean="0"/>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F25806-C9A4-4B94-986F-389B9E9BBE5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1666089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E1E557D-9821-401A-AEAE-5A08F4D5DC32}" type="datetimeFigureOut">
              <a:rPr lang="en-GB" smtClean="0"/>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F25806-C9A4-4B94-986F-389B9E9BBE52}" type="slidenum">
              <a:rPr lang="en-GB" smtClean="0"/>
              <a:t>‹#›</a:t>
            </a:fld>
            <a:endParaRPr lang="en-GB"/>
          </a:p>
        </p:txBody>
      </p:sp>
    </p:spTree>
    <p:extLst>
      <p:ext uri="{BB962C8B-B14F-4D97-AF65-F5344CB8AC3E}">
        <p14:creationId xmlns:p14="http://schemas.microsoft.com/office/powerpoint/2010/main" val="15545259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E1E557D-9821-401A-AEAE-5A08F4D5DC32}" type="datetimeFigureOut">
              <a:rPr lang="en-GB" smtClean="0"/>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F25806-C9A4-4B94-986F-389B9E9BBE5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0952214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E1E557D-9821-401A-AEAE-5A08F4D5DC32}" type="datetimeFigureOut">
              <a:rPr lang="en-GB" smtClean="0"/>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F25806-C9A4-4B94-986F-389B9E9BBE52}" type="slidenum">
              <a:rPr lang="en-GB" smtClean="0"/>
              <a:t>‹#›</a:t>
            </a:fld>
            <a:endParaRPr lang="en-GB"/>
          </a:p>
        </p:txBody>
      </p:sp>
    </p:spTree>
    <p:extLst>
      <p:ext uri="{BB962C8B-B14F-4D97-AF65-F5344CB8AC3E}">
        <p14:creationId xmlns:p14="http://schemas.microsoft.com/office/powerpoint/2010/main" val="25236760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E1E557D-9821-401A-AEAE-5A08F4D5DC32}" type="datetimeFigureOut">
              <a:rPr lang="en-GB" smtClean="0"/>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F25806-C9A4-4B94-986F-389B9E9BBE52}" type="slidenum">
              <a:rPr lang="en-GB" smtClean="0"/>
              <a:t>‹#›</a:t>
            </a:fld>
            <a:endParaRPr lang="en-GB"/>
          </a:p>
        </p:txBody>
      </p:sp>
    </p:spTree>
    <p:extLst>
      <p:ext uri="{BB962C8B-B14F-4D97-AF65-F5344CB8AC3E}">
        <p14:creationId xmlns:p14="http://schemas.microsoft.com/office/powerpoint/2010/main" val="38758119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E1E557D-9821-401A-AEAE-5A08F4D5DC32}" type="datetimeFigureOut">
              <a:rPr lang="en-GB" smtClean="0"/>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F25806-C9A4-4B94-986F-389B9E9BBE52}" type="slidenum">
              <a:rPr lang="en-GB" smtClean="0"/>
              <a:t>‹#›</a:t>
            </a:fld>
            <a:endParaRPr lang="en-GB"/>
          </a:p>
        </p:txBody>
      </p:sp>
    </p:spTree>
    <p:extLst>
      <p:ext uri="{BB962C8B-B14F-4D97-AF65-F5344CB8AC3E}">
        <p14:creationId xmlns:p14="http://schemas.microsoft.com/office/powerpoint/2010/main" val="40126818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E1E557D-9821-401A-AEAE-5A08F4D5DC32}" type="datetimeFigureOut">
              <a:rPr lang="en-GB" smtClean="0"/>
              <a:t>18/11/2019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7F25806-C9A4-4B94-986F-389B9E9BBE52}" type="slidenum">
              <a:rPr lang="en-GB" smtClean="0"/>
              <a:t>‹#›</a:t>
            </a:fld>
            <a:endParaRPr lang="en-GB"/>
          </a:p>
        </p:txBody>
      </p:sp>
      <p:sp>
        <p:nvSpPr>
          <p:cNvPr id="8"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9"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37500606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6.xml"/><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jp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image" Target="../media/image15.png"/><Relationship Id="rId5" Type="http://schemas.openxmlformats.org/officeDocument/2006/relationships/image" Target="../media/image14.jpeg"/><Relationship Id="rId4" Type="http://schemas.openxmlformats.org/officeDocument/2006/relationships/image" Target="../media/image13.jpg"/></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1750723" y="-1"/>
            <a:ext cx="7059169" cy="6620609"/>
          </a:xfrm>
          <a:prstGeom prst="rect">
            <a:avLst/>
          </a:prstGeom>
        </p:spPr>
      </p:pic>
    </p:spTree>
    <p:extLst>
      <p:ext uri="{BB962C8B-B14F-4D97-AF65-F5344CB8AC3E}">
        <p14:creationId xmlns:p14="http://schemas.microsoft.com/office/powerpoint/2010/main" val="18909417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1"/>
                </a:solidFill>
              </a:rPr>
              <a:t>How it all started</a:t>
            </a:r>
            <a:endParaRPr lang="en-GB" dirty="0">
              <a:solidFill>
                <a:schemeClr val="tx1"/>
              </a:solidFill>
            </a:endParaRPr>
          </a:p>
        </p:txBody>
      </p:sp>
      <p:sp>
        <p:nvSpPr>
          <p:cNvPr id="3" name="Content Placeholder 2"/>
          <p:cNvSpPr>
            <a:spLocks noGrp="1"/>
          </p:cNvSpPr>
          <p:nvPr>
            <p:ph idx="1"/>
          </p:nvPr>
        </p:nvSpPr>
        <p:spPr/>
        <p:txBody>
          <a:bodyPr/>
          <a:lstStyle/>
          <a:p>
            <a:pPr marL="0" indent="0">
              <a:buNone/>
            </a:pPr>
            <a:r>
              <a:rPr lang="en-GB" dirty="0" smtClean="0"/>
              <a:t>FM ( FEDRICO MAHORA) WORLD STARTED IN 2004 AND WAS DEVELOPED FROM AN IDEA REGISTERED IN 2002</a:t>
            </a:r>
          </a:p>
          <a:p>
            <a:pPr marL="0" indent="0">
              <a:buNone/>
            </a:pPr>
            <a:r>
              <a:rPr lang="en-GB" dirty="0" smtClean="0"/>
              <a:t>THE GENT WHO SET IT UP IS FROM POLAND AND HIS NAME IS ARTURA TRAWINSKIEGO</a:t>
            </a:r>
          </a:p>
          <a:p>
            <a:pPr marL="0" indent="0">
              <a:buNone/>
            </a:pPr>
            <a:r>
              <a:rPr lang="en-GB" dirty="0" smtClean="0"/>
              <a:t>IN ESSENCE, HE APPROACHED THE MANUFACTURER OF THE HIGH STREET BRANDS AND PLACED THE SAME CONTENTS INTO A DIFFERENT BOTTLE WITH A NUMBERED LABEL </a:t>
            </a:r>
            <a:endParaRPr lang="en-GB" dirty="0"/>
          </a:p>
        </p:txBody>
      </p:sp>
      <p:pic>
        <p:nvPicPr>
          <p:cNvPr id="5" name="Picture 4"/>
          <p:cNvPicPr>
            <a:picLocks noChangeAspect="1"/>
          </p:cNvPicPr>
          <p:nvPr/>
        </p:nvPicPr>
        <p:blipFill>
          <a:blip r:embed="rId3"/>
          <a:stretch>
            <a:fillRect/>
          </a:stretch>
        </p:blipFill>
        <p:spPr>
          <a:xfrm>
            <a:off x="2031023" y="1285971"/>
            <a:ext cx="7137096" cy="5088451"/>
          </a:xfrm>
          <a:prstGeom prst="rect">
            <a:avLst/>
          </a:prstGeom>
        </p:spPr>
      </p:pic>
    </p:spTree>
    <p:extLst>
      <p:ext uri="{BB962C8B-B14F-4D97-AF65-F5344CB8AC3E}">
        <p14:creationId xmlns:p14="http://schemas.microsoft.com/office/powerpoint/2010/main" val="3071726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5" y="140678"/>
            <a:ext cx="8596668" cy="896814"/>
          </a:xfrm>
        </p:spPr>
        <p:txBody>
          <a:bodyPr>
            <a:normAutofit fontScale="90000"/>
          </a:bodyPr>
          <a:lstStyle/>
          <a:p>
            <a:r>
              <a:rPr lang="en-GB" dirty="0" smtClean="0">
                <a:solidFill>
                  <a:schemeClr val="tx1"/>
                </a:solidFill>
              </a:rPr>
              <a:t>How does network marketing work?</a:t>
            </a:r>
            <a:endParaRPr lang="en-GB" dirty="0">
              <a:solidFill>
                <a:schemeClr val="tx1"/>
              </a:solidFill>
            </a:endParaRPr>
          </a:p>
        </p:txBody>
      </p:sp>
      <p:sp>
        <p:nvSpPr>
          <p:cNvPr id="3" name="Text Placeholder 2"/>
          <p:cNvSpPr>
            <a:spLocks noGrp="1"/>
          </p:cNvSpPr>
          <p:nvPr>
            <p:ph type="body" idx="1"/>
          </p:nvPr>
        </p:nvSpPr>
        <p:spPr>
          <a:xfrm>
            <a:off x="677335" y="1642533"/>
            <a:ext cx="8596668" cy="5030829"/>
          </a:xfrm>
        </p:spPr>
        <p:txBody>
          <a:bodyPr>
            <a:normAutofit fontScale="92500"/>
          </a:bodyPr>
          <a:lstStyle/>
          <a:p>
            <a:r>
              <a:rPr lang="en-GB" sz="2400" dirty="0" smtClean="0"/>
              <a:t>Network marketing or direct sales cuts out the middle man</a:t>
            </a:r>
          </a:p>
          <a:p>
            <a:r>
              <a:rPr lang="en-GB" sz="2400" dirty="0" smtClean="0"/>
              <a:t>By signing up to a network marketing company, you sell products directly from the warehouse instead of</a:t>
            </a:r>
          </a:p>
          <a:p>
            <a:pPr marL="342900" indent="-342900">
              <a:buAutoNum type="arabicPeriod"/>
            </a:pPr>
            <a:r>
              <a:rPr lang="en-GB" sz="2400" dirty="0" smtClean="0"/>
              <a:t>Supplier</a:t>
            </a:r>
          </a:p>
          <a:p>
            <a:pPr marL="342900" indent="-342900">
              <a:buAutoNum type="arabicPeriod"/>
            </a:pPr>
            <a:r>
              <a:rPr lang="en-GB" sz="2400" dirty="0" smtClean="0"/>
              <a:t>Transport</a:t>
            </a:r>
          </a:p>
          <a:p>
            <a:pPr marL="342900" indent="-342900">
              <a:buAutoNum type="arabicPeriod"/>
            </a:pPr>
            <a:r>
              <a:rPr lang="en-GB" sz="2400" dirty="0" smtClean="0"/>
              <a:t>Distribution centre</a:t>
            </a:r>
          </a:p>
          <a:p>
            <a:pPr marL="342900" indent="-342900">
              <a:buAutoNum type="arabicPeriod"/>
            </a:pPr>
            <a:r>
              <a:rPr lang="en-GB" sz="2400" dirty="0" smtClean="0"/>
              <a:t>Shops/storage</a:t>
            </a:r>
          </a:p>
          <a:p>
            <a:pPr marL="342900" indent="-342900">
              <a:buAutoNum type="arabicPeriod"/>
            </a:pPr>
            <a:r>
              <a:rPr lang="en-GB" sz="2400" dirty="0" smtClean="0"/>
              <a:t>Advertising (including millions/billions spent of celebrity endorsements)</a:t>
            </a:r>
          </a:p>
          <a:p>
            <a:pPr marL="342900" indent="-342900">
              <a:buAutoNum type="arabicPeriod"/>
            </a:pPr>
            <a:r>
              <a:rPr lang="en-GB" sz="2400" dirty="0" smtClean="0"/>
              <a:t>Sales</a:t>
            </a:r>
          </a:p>
          <a:p>
            <a:pPr marL="342900" indent="-342900">
              <a:buAutoNum type="arabicPeriod"/>
            </a:pPr>
            <a:r>
              <a:rPr lang="en-GB" sz="2400" dirty="0" smtClean="0"/>
              <a:t>The beauty industry is valued at $532 Billion this year so far</a:t>
            </a:r>
          </a:p>
          <a:p>
            <a:endParaRPr lang="en-GB" dirty="0" smtClean="0"/>
          </a:p>
          <a:p>
            <a:endParaRPr lang="en-GB" dirty="0" smtClean="0"/>
          </a:p>
          <a:p>
            <a:pPr marL="342900" indent="-342900">
              <a:buAutoNum type="arabicPeriod"/>
            </a:pPr>
            <a:endParaRPr lang="en-GB" dirty="0"/>
          </a:p>
        </p:txBody>
      </p:sp>
    </p:spTree>
    <p:extLst>
      <p:ext uri="{BB962C8B-B14F-4D97-AF65-F5344CB8AC3E}">
        <p14:creationId xmlns:p14="http://schemas.microsoft.com/office/powerpoint/2010/main" val="212720852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62000"/>
          </a:xfrm>
        </p:spPr>
        <p:txBody>
          <a:bodyPr/>
          <a:lstStyle/>
          <a:p>
            <a:r>
              <a:rPr lang="en-GB" dirty="0" smtClean="0"/>
              <a:t>How much is this guy paid?</a:t>
            </a:r>
            <a:endParaRPr lang="en-GB" dirty="0"/>
          </a:p>
        </p:txBody>
      </p:sp>
      <p:pic>
        <p:nvPicPr>
          <p:cNvPr id="4" name="Picture 3"/>
          <p:cNvPicPr>
            <a:picLocks noChangeAspect="1"/>
          </p:cNvPicPr>
          <p:nvPr/>
        </p:nvPicPr>
        <p:blipFill>
          <a:blip r:embed="rId3"/>
          <a:stretch>
            <a:fillRect/>
          </a:stretch>
        </p:blipFill>
        <p:spPr>
          <a:xfrm>
            <a:off x="759232" y="1242659"/>
            <a:ext cx="4354817" cy="4672719"/>
          </a:xfrm>
          <a:prstGeom prst="rect">
            <a:avLst/>
          </a:prstGeom>
        </p:spPr>
      </p:pic>
      <p:pic>
        <p:nvPicPr>
          <p:cNvPr id="5" name="Picture 4"/>
          <p:cNvPicPr>
            <a:picLocks noChangeAspect="1"/>
          </p:cNvPicPr>
          <p:nvPr/>
        </p:nvPicPr>
        <p:blipFill>
          <a:blip r:embed="rId4"/>
          <a:stretch>
            <a:fillRect/>
          </a:stretch>
        </p:blipFill>
        <p:spPr>
          <a:xfrm>
            <a:off x="5526796" y="1242659"/>
            <a:ext cx="4170359" cy="2963150"/>
          </a:xfrm>
          <a:prstGeom prst="rect">
            <a:avLst/>
          </a:prstGeom>
        </p:spPr>
      </p:pic>
      <p:pic>
        <p:nvPicPr>
          <p:cNvPr id="6" name="Picture 5"/>
          <p:cNvPicPr>
            <a:picLocks noChangeAspect="1"/>
          </p:cNvPicPr>
          <p:nvPr/>
        </p:nvPicPr>
        <p:blipFill>
          <a:blip r:embed="rId5"/>
          <a:stretch>
            <a:fillRect/>
          </a:stretch>
        </p:blipFill>
        <p:spPr>
          <a:xfrm>
            <a:off x="746131" y="1242658"/>
            <a:ext cx="4357512" cy="4672719"/>
          </a:xfrm>
          <a:prstGeom prst="rect">
            <a:avLst/>
          </a:prstGeom>
        </p:spPr>
      </p:pic>
    </p:spTree>
    <p:extLst>
      <p:ext uri="{BB962C8B-B14F-4D97-AF65-F5344CB8AC3E}">
        <p14:creationId xmlns:p14="http://schemas.microsoft.com/office/powerpoint/2010/main" val="42912804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down)">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 calcmode="lin" valueType="num">
                                      <p:cBhvr additive="base">
                                        <p:cTn id="17" dur="500" fill="hold"/>
                                        <p:tgtEl>
                                          <p:spTgt spid="6"/>
                                        </p:tgtEl>
                                        <p:attrNameLst>
                                          <p:attrName>ppt_x</p:attrName>
                                        </p:attrNameLst>
                                      </p:cBhvr>
                                      <p:tavLst>
                                        <p:tav tm="0">
                                          <p:val>
                                            <p:strVal val="#ppt_x"/>
                                          </p:val>
                                        </p:tav>
                                        <p:tav tm="100000">
                                          <p:val>
                                            <p:strVal val="#ppt_x"/>
                                          </p:val>
                                        </p:tav>
                                      </p:tavLst>
                                    </p:anim>
                                    <p:anim calcmode="lin" valueType="num">
                                      <p:cBhvr additive="base">
                                        <p:cTn id="1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26477" y="826477"/>
            <a:ext cx="8317523" cy="1990288"/>
          </a:xfrm>
          <a:prstGeom prst="rect">
            <a:avLst/>
          </a:prstGeom>
        </p:spPr>
        <p:txBody>
          <a:bodyPr wrap="square">
            <a:spAutoFit/>
          </a:bodyPr>
          <a:lstStyle/>
          <a:p>
            <a:pPr lvl="0">
              <a:spcBef>
                <a:spcPts val="1000"/>
              </a:spcBef>
              <a:buClr>
                <a:srgbClr val="90C226"/>
              </a:buClr>
              <a:buSzPct val="80000"/>
            </a:pPr>
            <a:r>
              <a:rPr lang="en-GB" dirty="0">
                <a:solidFill>
                  <a:prstClr val="black">
                    <a:lumMod val="75000"/>
                    <a:lumOff val="25000"/>
                  </a:prstClr>
                </a:solidFill>
              </a:rPr>
              <a:t>Network </a:t>
            </a:r>
            <a:r>
              <a:rPr lang="en-GB" dirty="0" smtClean="0">
                <a:solidFill>
                  <a:prstClr val="black">
                    <a:lumMod val="75000"/>
                    <a:lumOff val="25000"/>
                  </a:prstClr>
                </a:solidFill>
              </a:rPr>
              <a:t>marketing/Direct Sales: </a:t>
            </a:r>
            <a:endParaRPr lang="en-GB" dirty="0">
              <a:solidFill>
                <a:prstClr val="black">
                  <a:lumMod val="75000"/>
                  <a:lumOff val="25000"/>
                </a:prstClr>
              </a:solidFill>
            </a:endParaRPr>
          </a:p>
          <a:p>
            <a:pPr lvl="0">
              <a:spcBef>
                <a:spcPts val="1000"/>
              </a:spcBef>
              <a:buClr>
                <a:srgbClr val="90C226"/>
              </a:buClr>
              <a:buSzPct val="80000"/>
            </a:pPr>
            <a:r>
              <a:rPr lang="en-GB" dirty="0">
                <a:solidFill>
                  <a:prstClr val="black">
                    <a:lumMod val="75000"/>
                    <a:lumOff val="25000"/>
                  </a:prstClr>
                </a:solidFill>
              </a:rPr>
              <a:t>Customer orders from sales rep</a:t>
            </a:r>
          </a:p>
          <a:p>
            <a:pPr lvl="0">
              <a:spcBef>
                <a:spcPts val="1000"/>
              </a:spcBef>
              <a:buClr>
                <a:srgbClr val="90C226"/>
              </a:buClr>
              <a:buSzPct val="80000"/>
            </a:pPr>
            <a:r>
              <a:rPr lang="en-GB" dirty="0">
                <a:solidFill>
                  <a:prstClr val="black">
                    <a:lumMod val="75000"/>
                    <a:lumOff val="25000"/>
                  </a:prstClr>
                </a:solidFill>
              </a:rPr>
              <a:t>Sales rep orders from HQ</a:t>
            </a:r>
          </a:p>
          <a:p>
            <a:pPr lvl="0">
              <a:spcBef>
                <a:spcPts val="1000"/>
              </a:spcBef>
              <a:buClr>
                <a:srgbClr val="90C226"/>
              </a:buClr>
              <a:buSzPct val="80000"/>
            </a:pPr>
            <a:r>
              <a:rPr lang="en-GB" dirty="0">
                <a:solidFill>
                  <a:prstClr val="black">
                    <a:lumMod val="75000"/>
                    <a:lumOff val="25000"/>
                  </a:prstClr>
                </a:solidFill>
              </a:rPr>
              <a:t>Sales rep delivers to customer</a:t>
            </a:r>
          </a:p>
          <a:p>
            <a:pPr lvl="0">
              <a:spcBef>
                <a:spcPts val="1000"/>
              </a:spcBef>
              <a:buClr>
                <a:srgbClr val="90C226"/>
              </a:buClr>
              <a:buSzPct val="80000"/>
            </a:pPr>
            <a:r>
              <a:rPr lang="en-GB" dirty="0">
                <a:solidFill>
                  <a:prstClr val="black">
                    <a:lumMod val="75000"/>
                    <a:lumOff val="25000"/>
                  </a:prstClr>
                </a:solidFill>
              </a:rPr>
              <a:t>Instant profit to rep</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67250" y="2362200"/>
            <a:ext cx="4796518" cy="3581400"/>
          </a:xfrm>
          <a:prstGeom prst="rect">
            <a:avLst/>
          </a:prstGeom>
        </p:spPr>
      </p:pic>
    </p:spTree>
    <p:extLst>
      <p:ext uri="{BB962C8B-B14F-4D97-AF65-F5344CB8AC3E}">
        <p14:creationId xmlns:p14="http://schemas.microsoft.com/office/powerpoint/2010/main" val="1216074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7067" y="633047"/>
            <a:ext cx="7766936" cy="782516"/>
          </a:xfrm>
        </p:spPr>
        <p:txBody>
          <a:bodyPr/>
          <a:lstStyle/>
          <a:p>
            <a:pPr algn="l"/>
            <a:r>
              <a:rPr lang="en-GB" dirty="0" smtClean="0">
                <a:solidFill>
                  <a:schemeClr val="tx1"/>
                </a:solidFill>
              </a:rPr>
              <a:t>Process</a:t>
            </a:r>
            <a:endParaRPr lang="en-GB" dirty="0">
              <a:solidFill>
                <a:schemeClr val="tx1"/>
              </a:solidFill>
            </a:endParaRPr>
          </a:p>
        </p:txBody>
      </p:sp>
      <p:sp>
        <p:nvSpPr>
          <p:cNvPr id="3" name="Subtitle 2"/>
          <p:cNvSpPr>
            <a:spLocks noGrp="1"/>
          </p:cNvSpPr>
          <p:nvPr>
            <p:ph type="subTitle" idx="1"/>
          </p:nvPr>
        </p:nvSpPr>
        <p:spPr>
          <a:xfrm>
            <a:off x="1507067" y="1688123"/>
            <a:ext cx="7766936" cy="4774223"/>
          </a:xfrm>
        </p:spPr>
        <p:txBody>
          <a:bodyPr>
            <a:normAutofit/>
          </a:bodyPr>
          <a:lstStyle/>
          <a:p>
            <a:pPr marL="342900" indent="-342900" algn="l">
              <a:buAutoNum type="arabicPeriod"/>
            </a:pPr>
            <a:r>
              <a:rPr lang="en-GB" dirty="0" smtClean="0">
                <a:solidFill>
                  <a:schemeClr val="tx1"/>
                </a:solidFill>
              </a:rPr>
              <a:t>Sign up (sometimes you must pay for a starter/tester kit)</a:t>
            </a:r>
          </a:p>
          <a:p>
            <a:pPr marL="342900" indent="-342900" algn="l">
              <a:buAutoNum type="arabicPeriod"/>
            </a:pPr>
            <a:r>
              <a:rPr lang="en-GB" dirty="0" smtClean="0">
                <a:solidFill>
                  <a:schemeClr val="tx1"/>
                </a:solidFill>
              </a:rPr>
              <a:t>Start to tell people what you are selling and sell</a:t>
            </a:r>
          </a:p>
          <a:p>
            <a:pPr marL="342900" indent="-342900" algn="l">
              <a:buAutoNum type="arabicPeriod"/>
            </a:pPr>
            <a:r>
              <a:rPr lang="en-GB" dirty="0" smtClean="0">
                <a:solidFill>
                  <a:schemeClr val="tx1"/>
                </a:solidFill>
              </a:rPr>
              <a:t>Some companies from the word go, expect reps to recruit</a:t>
            </a:r>
          </a:p>
          <a:p>
            <a:pPr marL="342900" indent="-342900" algn="l">
              <a:buAutoNum type="arabicPeriod"/>
            </a:pPr>
            <a:r>
              <a:rPr lang="en-GB" dirty="0" smtClean="0">
                <a:solidFill>
                  <a:schemeClr val="tx1"/>
                </a:solidFill>
              </a:rPr>
              <a:t>FM World do not expect that – it your business, do as you see fit and make sure it is legal and honest</a:t>
            </a:r>
          </a:p>
          <a:p>
            <a:pPr marL="342900" indent="-342900" algn="l">
              <a:buAutoNum type="arabicPeriod"/>
            </a:pPr>
            <a:r>
              <a:rPr lang="en-GB" dirty="0" smtClean="0">
                <a:solidFill>
                  <a:schemeClr val="tx1"/>
                </a:solidFill>
              </a:rPr>
              <a:t>Sales are reward with instant profit and/or company commission based on levels of sales</a:t>
            </a:r>
          </a:p>
          <a:p>
            <a:pPr marL="342900" indent="-342900" algn="l">
              <a:buAutoNum type="arabicPeriod"/>
            </a:pPr>
            <a:r>
              <a:rPr lang="en-GB" dirty="0" smtClean="0">
                <a:solidFill>
                  <a:schemeClr val="tx1"/>
                </a:solidFill>
              </a:rPr>
              <a:t>FM World turn sales into points, points into %, and % into commission that CAN lead to a Mercedes, or higher the % £6000 paid out of company funds</a:t>
            </a:r>
          </a:p>
          <a:p>
            <a:pPr marL="342900" indent="-342900" algn="l">
              <a:buAutoNum type="arabicPeriod"/>
            </a:pPr>
            <a:r>
              <a:rPr lang="en-GB" dirty="0" smtClean="0">
                <a:solidFill>
                  <a:schemeClr val="tx1"/>
                </a:solidFill>
              </a:rPr>
              <a:t>This does not happen over night and takes a lot of work and effort</a:t>
            </a:r>
          </a:p>
          <a:p>
            <a:pPr marL="342900" indent="-342900" algn="l">
              <a:buAutoNum type="arabicPeriod"/>
            </a:pPr>
            <a:endParaRPr lang="en-GB" dirty="0" smtClean="0">
              <a:solidFill>
                <a:schemeClr val="tx1"/>
              </a:solidFill>
            </a:endParaRPr>
          </a:p>
          <a:p>
            <a:pPr marL="342900" indent="-342900" algn="l">
              <a:buAutoNum type="arabicPeriod"/>
            </a:pPr>
            <a:endParaRPr lang="en-GB" dirty="0"/>
          </a:p>
        </p:txBody>
      </p:sp>
      <p:pic>
        <p:nvPicPr>
          <p:cNvPr id="4" name="Picture 3"/>
          <p:cNvPicPr>
            <a:picLocks noChangeAspect="1"/>
          </p:cNvPicPr>
          <p:nvPr/>
        </p:nvPicPr>
        <p:blipFill>
          <a:blip r:embed="rId3"/>
          <a:stretch>
            <a:fillRect/>
          </a:stretch>
        </p:blipFill>
        <p:spPr>
          <a:xfrm>
            <a:off x="1248509" y="633047"/>
            <a:ext cx="8836332" cy="5292968"/>
          </a:xfrm>
          <a:prstGeom prst="rect">
            <a:avLst/>
          </a:prstGeom>
        </p:spPr>
      </p:pic>
    </p:spTree>
    <p:extLst>
      <p:ext uri="{BB962C8B-B14F-4D97-AF65-F5344CB8AC3E}">
        <p14:creationId xmlns:p14="http://schemas.microsoft.com/office/powerpoint/2010/main" val="3270489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666750" y="523875"/>
            <a:ext cx="5919762" cy="3167592"/>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616003" y="1609373"/>
            <a:ext cx="5246708" cy="3272634"/>
          </a:xfrm>
          <a:prstGeom prst="rect">
            <a:avLst/>
          </a:prstGeom>
        </p:spPr>
      </p:pic>
      <p:pic>
        <p:nvPicPr>
          <p:cNvPr id="4" name="Picture 3"/>
          <p:cNvPicPr>
            <a:picLocks noChangeAspect="1"/>
          </p:cNvPicPr>
          <p:nvPr/>
        </p:nvPicPr>
        <p:blipFill>
          <a:blip r:embed="rId5"/>
          <a:stretch>
            <a:fillRect/>
          </a:stretch>
        </p:blipFill>
        <p:spPr>
          <a:xfrm>
            <a:off x="5831949" y="2805290"/>
            <a:ext cx="5053894" cy="3572580"/>
          </a:xfrm>
          <a:prstGeom prst="rect">
            <a:avLst/>
          </a:prstGeom>
        </p:spPr>
      </p:pic>
    </p:spTree>
    <p:extLst>
      <p:ext uri="{BB962C8B-B14F-4D97-AF65-F5344CB8AC3E}">
        <p14:creationId xmlns:p14="http://schemas.microsoft.com/office/powerpoint/2010/main" val="4135900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p:cTn id="14" dur="500" fill="hold"/>
                                        <p:tgtEl>
                                          <p:spTgt spid="3"/>
                                        </p:tgtEl>
                                        <p:attrNameLst>
                                          <p:attrName>ppt_w</p:attrName>
                                        </p:attrNameLst>
                                      </p:cBhvr>
                                      <p:tavLst>
                                        <p:tav tm="0">
                                          <p:val>
                                            <p:fltVal val="0"/>
                                          </p:val>
                                        </p:tav>
                                        <p:tav tm="100000">
                                          <p:val>
                                            <p:strVal val="#ppt_w"/>
                                          </p:val>
                                        </p:tav>
                                      </p:tavLst>
                                    </p:anim>
                                    <p:anim calcmode="lin" valueType="num">
                                      <p:cBhvr>
                                        <p:cTn id="15" dur="500" fill="hold"/>
                                        <p:tgtEl>
                                          <p:spTgt spid="3"/>
                                        </p:tgtEl>
                                        <p:attrNameLst>
                                          <p:attrName>ppt_h</p:attrName>
                                        </p:attrNameLst>
                                      </p:cBhvr>
                                      <p:tavLst>
                                        <p:tav tm="0">
                                          <p:val>
                                            <p:fltVal val="0"/>
                                          </p:val>
                                        </p:tav>
                                        <p:tav tm="100000">
                                          <p:val>
                                            <p:strVal val="#ppt_h"/>
                                          </p:val>
                                        </p:tav>
                                      </p:tavLst>
                                    </p:anim>
                                    <p:animEffect transition="in" filter="fade">
                                      <p:cBhvr>
                                        <p:cTn id="16" dur="500"/>
                                        <p:tgtEl>
                                          <p:spTgt spid="3"/>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p:cTn id="21" dur="500" fill="hold"/>
                                        <p:tgtEl>
                                          <p:spTgt spid="4"/>
                                        </p:tgtEl>
                                        <p:attrNameLst>
                                          <p:attrName>ppt_w</p:attrName>
                                        </p:attrNameLst>
                                      </p:cBhvr>
                                      <p:tavLst>
                                        <p:tav tm="0">
                                          <p:val>
                                            <p:fltVal val="0"/>
                                          </p:val>
                                        </p:tav>
                                        <p:tav tm="100000">
                                          <p:val>
                                            <p:strVal val="#ppt_w"/>
                                          </p:val>
                                        </p:tav>
                                      </p:tavLst>
                                    </p:anim>
                                    <p:anim calcmode="lin" valueType="num">
                                      <p:cBhvr>
                                        <p:cTn id="22" dur="500" fill="hold"/>
                                        <p:tgtEl>
                                          <p:spTgt spid="4"/>
                                        </p:tgtEl>
                                        <p:attrNameLst>
                                          <p:attrName>ppt_h</p:attrName>
                                        </p:attrNameLst>
                                      </p:cBhvr>
                                      <p:tavLst>
                                        <p:tav tm="0">
                                          <p:val>
                                            <p:fltVal val="0"/>
                                          </p:val>
                                        </p:tav>
                                        <p:tav tm="100000">
                                          <p:val>
                                            <p:strVal val="#ppt_h"/>
                                          </p:val>
                                        </p:tav>
                                      </p:tavLst>
                                    </p:anim>
                                    <p:animEffect transition="in" filter="fade">
                                      <p:cBhvr>
                                        <p:cTn id="2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7067" y="298939"/>
            <a:ext cx="7766936" cy="835269"/>
          </a:xfrm>
        </p:spPr>
        <p:txBody>
          <a:bodyPr/>
          <a:lstStyle/>
          <a:p>
            <a:pPr algn="l"/>
            <a:r>
              <a:rPr lang="en-GB" dirty="0" smtClean="0">
                <a:solidFill>
                  <a:schemeClr val="tx1"/>
                </a:solidFill>
              </a:rPr>
              <a:t>Employment comparison</a:t>
            </a:r>
            <a:endParaRPr lang="en-GB" dirty="0">
              <a:solidFill>
                <a:schemeClr val="tx1"/>
              </a:solidFill>
            </a:endParaRPr>
          </a:p>
        </p:txBody>
      </p:sp>
      <p:sp>
        <p:nvSpPr>
          <p:cNvPr id="3" name="Subtitle 2"/>
          <p:cNvSpPr>
            <a:spLocks noGrp="1"/>
          </p:cNvSpPr>
          <p:nvPr>
            <p:ph type="subTitle" idx="1"/>
          </p:nvPr>
        </p:nvSpPr>
        <p:spPr>
          <a:xfrm>
            <a:off x="852854" y="1354015"/>
            <a:ext cx="8192549" cy="4633546"/>
          </a:xfrm>
        </p:spPr>
        <p:txBody>
          <a:bodyPr/>
          <a:lstStyle/>
          <a:p>
            <a:pPr marL="342900" indent="-342900" algn="l">
              <a:buAutoNum type="arabicPeriod"/>
            </a:pPr>
            <a:r>
              <a:rPr lang="en-GB" dirty="0" smtClean="0">
                <a:solidFill>
                  <a:schemeClr val="tx1"/>
                </a:solidFill>
              </a:rPr>
              <a:t>Employed by Tesco/Halifax etc.</a:t>
            </a:r>
          </a:p>
          <a:p>
            <a:pPr marL="342900" indent="-342900" algn="l">
              <a:buAutoNum type="arabicPeriod"/>
            </a:pPr>
            <a:r>
              <a:rPr lang="en-GB" dirty="0" smtClean="0">
                <a:solidFill>
                  <a:schemeClr val="tx1"/>
                </a:solidFill>
              </a:rPr>
              <a:t>Minimum or just over minimum wage</a:t>
            </a:r>
          </a:p>
          <a:p>
            <a:pPr marL="342900" indent="-342900" algn="l">
              <a:buAutoNum type="arabicPeriod"/>
            </a:pPr>
            <a:r>
              <a:rPr lang="en-GB" dirty="0" smtClean="0">
                <a:solidFill>
                  <a:schemeClr val="tx1"/>
                </a:solidFill>
              </a:rPr>
              <a:t>Jobs at risk/new unfair contracts/automation (Shops and Banks)</a:t>
            </a:r>
          </a:p>
          <a:p>
            <a:pPr marL="342900" indent="-342900" algn="l">
              <a:buAutoNum type="arabicPeriod"/>
            </a:pPr>
            <a:r>
              <a:rPr lang="en-GB" dirty="0" smtClean="0">
                <a:solidFill>
                  <a:schemeClr val="tx1"/>
                </a:solidFill>
              </a:rPr>
              <a:t>CEOs continue to get bonuses (Thomas Cook) and are well looked after compared to the shop floor staff, who often are ran ragged.</a:t>
            </a:r>
          </a:p>
          <a:p>
            <a:pPr marL="342900" indent="-342900" algn="l">
              <a:buAutoNum type="arabicPeriod"/>
            </a:pPr>
            <a:r>
              <a:rPr lang="en-GB" dirty="0" smtClean="0">
                <a:solidFill>
                  <a:schemeClr val="tx1"/>
                </a:solidFill>
              </a:rPr>
              <a:t>In the Halifax building society, the CEO gets a £150 bonus per loan sold, staff get very little per se in relation to actual bonus’ in comparison</a:t>
            </a:r>
          </a:p>
          <a:p>
            <a:pPr marL="342900" indent="-342900" algn="l">
              <a:buAutoNum type="arabicPeriod"/>
            </a:pPr>
            <a:r>
              <a:rPr lang="en-GB" dirty="0" smtClean="0">
                <a:solidFill>
                  <a:schemeClr val="tx1"/>
                </a:solidFill>
              </a:rPr>
              <a:t>You could set up your own shop and not get a single customer</a:t>
            </a:r>
          </a:p>
          <a:p>
            <a:pPr marL="342900" indent="-342900" algn="l">
              <a:buAutoNum type="arabicPeriod"/>
            </a:pPr>
            <a:r>
              <a:rPr lang="en-GB" dirty="0" smtClean="0">
                <a:solidFill>
                  <a:schemeClr val="tx1"/>
                </a:solidFill>
              </a:rPr>
              <a:t>Or set up your own shop; employ supervisors; employ staff and go bust/make a huge profit, yet still keep people from earning</a:t>
            </a:r>
          </a:p>
          <a:p>
            <a:pPr marL="342900" indent="-342900" algn="l">
              <a:buAutoNum type="arabicPeriod"/>
            </a:pPr>
            <a:r>
              <a:rPr lang="en-GB" dirty="0" smtClean="0">
                <a:solidFill>
                  <a:schemeClr val="tx1"/>
                </a:solidFill>
              </a:rPr>
              <a:t>Network marketing: reps are encouraged NOT to buy more than they can physically sell so that they do not lose money (some in the past have gambled their homes and had lack of sales)</a:t>
            </a:r>
          </a:p>
          <a:p>
            <a:pPr marL="342900" indent="-342900" algn="l">
              <a:buAutoNum type="arabicPeriod"/>
            </a:pPr>
            <a:endParaRPr lang="en-GB" dirty="0" smtClean="0">
              <a:solidFill>
                <a:schemeClr val="tx1"/>
              </a:solidFill>
            </a:endParaRPr>
          </a:p>
          <a:p>
            <a:pPr marL="342900" indent="-342900" algn="l">
              <a:buAutoNum type="arabicPeriod"/>
            </a:pPr>
            <a:endParaRPr lang="en-GB" dirty="0">
              <a:solidFill>
                <a:schemeClr val="tx1"/>
              </a:solidFill>
            </a:endParaRPr>
          </a:p>
        </p:txBody>
      </p:sp>
      <p:pic>
        <p:nvPicPr>
          <p:cNvPr id="4" name="Picture 3"/>
          <p:cNvPicPr>
            <a:picLocks noChangeAspect="1"/>
          </p:cNvPicPr>
          <p:nvPr/>
        </p:nvPicPr>
        <p:blipFill>
          <a:blip r:embed="rId3"/>
          <a:stretch>
            <a:fillRect/>
          </a:stretch>
        </p:blipFill>
        <p:spPr>
          <a:xfrm>
            <a:off x="2155792" y="1069364"/>
            <a:ext cx="5202848" cy="5202848"/>
          </a:xfrm>
          <a:prstGeom prst="rect">
            <a:avLst/>
          </a:prstGeom>
        </p:spPr>
      </p:pic>
    </p:spTree>
    <p:extLst>
      <p:ext uri="{BB962C8B-B14F-4D97-AF65-F5344CB8AC3E}">
        <p14:creationId xmlns:p14="http://schemas.microsoft.com/office/powerpoint/2010/main" val="388803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28133"/>
          </a:xfrm>
        </p:spPr>
        <p:txBody>
          <a:bodyPr/>
          <a:lstStyle/>
          <a:p>
            <a:r>
              <a:rPr lang="en-GB" dirty="0" smtClean="0"/>
              <a:t>Tester Kits</a:t>
            </a:r>
            <a:endParaRPr lang="en-GB" dirty="0"/>
          </a:p>
        </p:txBody>
      </p:sp>
      <p:pic>
        <p:nvPicPr>
          <p:cNvPr id="5" name="Picture 4"/>
          <p:cNvPicPr>
            <a:picLocks noChangeAspect="1"/>
          </p:cNvPicPr>
          <p:nvPr/>
        </p:nvPicPr>
        <p:blipFill>
          <a:blip r:embed="rId3"/>
          <a:stretch>
            <a:fillRect/>
          </a:stretch>
        </p:blipFill>
        <p:spPr>
          <a:xfrm>
            <a:off x="589844" y="3607505"/>
            <a:ext cx="4670777" cy="3036005"/>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62221" y="294042"/>
            <a:ext cx="3920302" cy="2940226"/>
          </a:xfrm>
          <a:prstGeom prst="rect">
            <a:avLst/>
          </a:prstGeom>
        </p:spPr>
      </p:pic>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362221" y="5559777"/>
            <a:ext cx="2823280" cy="1469870"/>
          </a:xfrm>
          <a:prstGeom prst="rect">
            <a:avLst/>
          </a:prstGeom>
        </p:spPr>
      </p:pic>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02812" y="218545"/>
            <a:ext cx="2238375" cy="2238375"/>
          </a:xfrm>
          <a:prstGeom prst="rect">
            <a:avLst/>
          </a:prstGeom>
        </p:spPr>
      </p:pic>
      <p:pic>
        <p:nvPicPr>
          <p:cNvPr id="9" name="Picture 8"/>
          <p:cNvPicPr>
            <a:picLocks noChangeAspect="1"/>
          </p:cNvPicPr>
          <p:nvPr/>
        </p:nvPicPr>
        <p:blipFill>
          <a:blip r:embed="rId7"/>
          <a:stretch>
            <a:fillRect/>
          </a:stretch>
        </p:blipFill>
        <p:spPr>
          <a:xfrm>
            <a:off x="965199" y="1337734"/>
            <a:ext cx="3127023" cy="2012410"/>
          </a:xfrm>
          <a:prstGeom prst="rect">
            <a:avLst/>
          </a:prstGeom>
        </p:spPr>
      </p:pic>
      <p:pic>
        <p:nvPicPr>
          <p:cNvPr id="10" name="Picture 9"/>
          <p:cNvPicPr>
            <a:picLocks noChangeAspect="1"/>
          </p:cNvPicPr>
          <p:nvPr/>
        </p:nvPicPr>
        <p:blipFill>
          <a:blip r:embed="rId8"/>
          <a:stretch>
            <a:fillRect/>
          </a:stretch>
        </p:blipFill>
        <p:spPr>
          <a:xfrm>
            <a:off x="4311707" y="1755775"/>
            <a:ext cx="1060450" cy="1060450"/>
          </a:xfrm>
          <a:prstGeom prst="rect">
            <a:avLst/>
          </a:prstGeom>
        </p:spPr>
      </p:pic>
    </p:spTree>
    <p:extLst>
      <p:ext uri="{BB962C8B-B14F-4D97-AF65-F5344CB8AC3E}">
        <p14:creationId xmlns:p14="http://schemas.microsoft.com/office/powerpoint/2010/main" val="3615415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arn(inVertical)">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additive="base">
                                        <p:cTn id="17" dur="500" fill="hold"/>
                                        <p:tgtEl>
                                          <p:spTgt spid="7"/>
                                        </p:tgtEl>
                                        <p:attrNameLst>
                                          <p:attrName>ppt_x</p:attrName>
                                        </p:attrNameLst>
                                      </p:cBhvr>
                                      <p:tavLst>
                                        <p:tav tm="0">
                                          <p:val>
                                            <p:strVal val="#ppt_x"/>
                                          </p:val>
                                        </p:tav>
                                        <p:tav tm="100000">
                                          <p:val>
                                            <p:strVal val="#ppt_x"/>
                                          </p:val>
                                        </p:tav>
                                      </p:tavLst>
                                    </p:anim>
                                    <p:anim calcmode="lin" valueType="num">
                                      <p:cBhvr additive="base">
                                        <p:cTn id="1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anim calcmode="lin" valueType="num">
                                      <p:cBhvr additive="base">
                                        <p:cTn id="23" dur="500" fill="hold"/>
                                        <p:tgtEl>
                                          <p:spTgt spid="8"/>
                                        </p:tgtEl>
                                        <p:attrNameLst>
                                          <p:attrName>ppt_x</p:attrName>
                                        </p:attrNameLst>
                                      </p:cBhvr>
                                      <p:tavLst>
                                        <p:tav tm="0">
                                          <p:val>
                                            <p:strVal val="#ppt_x"/>
                                          </p:val>
                                        </p:tav>
                                        <p:tav tm="100000">
                                          <p:val>
                                            <p:strVal val="#ppt_x"/>
                                          </p:val>
                                        </p:tav>
                                      </p:tavLst>
                                    </p:anim>
                                    <p:anim calcmode="lin" valueType="num">
                                      <p:cBhvr additive="base">
                                        <p:cTn id="2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9"/>
                                        </p:tgtEl>
                                        <p:attrNameLst>
                                          <p:attrName>style.visibility</p:attrName>
                                        </p:attrNameLst>
                                      </p:cBhvr>
                                      <p:to>
                                        <p:strVal val="visible"/>
                                      </p:to>
                                    </p:set>
                                    <p:anim calcmode="lin" valueType="num">
                                      <p:cBhvr additive="base">
                                        <p:cTn id="29" dur="500" fill="hold"/>
                                        <p:tgtEl>
                                          <p:spTgt spid="9"/>
                                        </p:tgtEl>
                                        <p:attrNameLst>
                                          <p:attrName>ppt_x</p:attrName>
                                        </p:attrNameLst>
                                      </p:cBhvr>
                                      <p:tavLst>
                                        <p:tav tm="0">
                                          <p:val>
                                            <p:strVal val="#ppt_x"/>
                                          </p:val>
                                        </p:tav>
                                        <p:tav tm="100000">
                                          <p:val>
                                            <p:strVal val="#ppt_x"/>
                                          </p:val>
                                        </p:tav>
                                      </p:tavLst>
                                    </p:anim>
                                    <p:anim calcmode="lin" valueType="num">
                                      <p:cBhvr additive="base">
                                        <p:cTn id="3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1" presetClass="entr" presetSubtype="1" fill="hold" nodeType="clickEffect">
                                  <p:stCondLst>
                                    <p:cond delay="0"/>
                                  </p:stCondLst>
                                  <p:childTnLst>
                                    <p:set>
                                      <p:cBhvr>
                                        <p:cTn id="34" dur="1" fill="hold">
                                          <p:stCondLst>
                                            <p:cond delay="0"/>
                                          </p:stCondLst>
                                        </p:cTn>
                                        <p:tgtEl>
                                          <p:spTgt spid="10"/>
                                        </p:tgtEl>
                                        <p:attrNameLst>
                                          <p:attrName>style.visibility</p:attrName>
                                        </p:attrNameLst>
                                      </p:cBhvr>
                                      <p:to>
                                        <p:strVal val="visible"/>
                                      </p:to>
                                    </p:set>
                                    <p:animEffect transition="in" filter="wheel(1)">
                                      <p:cBhvr>
                                        <p:cTn id="35"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83823" y="406400"/>
            <a:ext cx="7394222" cy="4159250"/>
          </a:xfrm>
          <a:prstGeom prst="rect">
            <a:avLst/>
          </a:prstGeom>
        </p:spPr>
      </p:pic>
      <p:pic>
        <p:nvPicPr>
          <p:cNvPr id="3" name="Picture 2"/>
          <p:cNvPicPr>
            <a:picLocks noChangeAspect="1"/>
          </p:cNvPicPr>
          <p:nvPr/>
        </p:nvPicPr>
        <p:blipFill>
          <a:blip r:embed="rId4"/>
          <a:stretch>
            <a:fillRect/>
          </a:stretch>
        </p:blipFill>
        <p:spPr>
          <a:xfrm>
            <a:off x="4136032" y="1525234"/>
            <a:ext cx="7835833" cy="5225521"/>
          </a:xfrm>
          <a:prstGeom prst="rect">
            <a:avLst/>
          </a:prstGeom>
        </p:spPr>
      </p:pic>
    </p:spTree>
    <p:extLst>
      <p:ext uri="{BB962C8B-B14F-4D97-AF65-F5344CB8AC3E}">
        <p14:creationId xmlns:p14="http://schemas.microsoft.com/office/powerpoint/2010/main" val="3406651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69244" y="739421"/>
            <a:ext cx="8229600" cy="369332"/>
          </a:xfrm>
          <a:prstGeom prst="rect">
            <a:avLst/>
          </a:prstGeom>
        </p:spPr>
        <p:txBody>
          <a:bodyPr wrap="square">
            <a:spAutoFit/>
          </a:bodyPr>
          <a:lstStyle/>
          <a:p>
            <a:r>
              <a:rPr lang="en-GB" dirty="0"/>
              <a:t>https://www.youtube.com/watch?v=TjjnxbyK9WU</a:t>
            </a:r>
          </a:p>
        </p:txBody>
      </p:sp>
      <p:sp>
        <p:nvSpPr>
          <p:cNvPr id="3" name="Rectangle 2"/>
          <p:cNvSpPr/>
          <p:nvPr/>
        </p:nvSpPr>
        <p:spPr>
          <a:xfrm>
            <a:off x="869244" y="1896533"/>
            <a:ext cx="7981581" cy="369332"/>
          </a:xfrm>
          <a:prstGeom prst="rect">
            <a:avLst/>
          </a:prstGeom>
        </p:spPr>
        <p:txBody>
          <a:bodyPr wrap="square">
            <a:spAutoFit/>
          </a:bodyPr>
          <a:lstStyle/>
          <a:p>
            <a:r>
              <a:rPr lang="en-GB" dirty="0"/>
              <a:t>https://www.youtube.com/watch?v=47IQq2wWgTw</a:t>
            </a:r>
          </a:p>
        </p:txBody>
      </p:sp>
      <p:pic>
        <p:nvPicPr>
          <p:cNvPr id="4" name="Picture 3"/>
          <p:cNvPicPr>
            <a:picLocks noChangeAspect="1"/>
          </p:cNvPicPr>
          <p:nvPr/>
        </p:nvPicPr>
        <p:blipFill>
          <a:blip r:embed="rId3"/>
          <a:stretch>
            <a:fillRect/>
          </a:stretch>
        </p:blipFill>
        <p:spPr>
          <a:xfrm>
            <a:off x="4761089" y="2467328"/>
            <a:ext cx="5334000" cy="4000500"/>
          </a:xfrm>
          <a:prstGeom prst="rect">
            <a:avLst/>
          </a:prstGeom>
        </p:spPr>
      </p:pic>
    </p:spTree>
    <p:extLst>
      <p:ext uri="{BB962C8B-B14F-4D97-AF65-F5344CB8AC3E}">
        <p14:creationId xmlns:p14="http://schemas.microsoft.com/office/powerpoint/2010/main" val="10849019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597378" y="835378"/>
            <a:ext cx="4185537" cy="2816578"/>
          </a:xfrm>
          <a:prstGeom prst="rect">
            <a:avLst/>
          </a:prstGeom>
        </p:spPr>
      </p:pic>
      <p:pic>
        <p:nvPicPr>
          <p:cNvPr id="3" name="Picture 2"/>
          <p:cNvPicPr>
            <a:picLocks noChangeAspect="1"/>
          </p:cNvPicPr>
          <p:nvPr/>
        </p:nvPicPr>
        <p:blipFill>
          <a:blip r:embed="rId4"/>
          <a:stretch>
            <a:fillRect/>
          </a:stretch>
        </p:blipFill>
        <p:spPr>
          <a:xfrm>
            <a:off x="5908146" y="615773"/>
            <a:ext cx="3749499" cy="3430393"/>
          </a:xfrm>
          <a:prstGeom prst="rect">
            <a:avLst/>
          </a:prstGeom>
        </p:spPr>
      </p:pic>
    </p:spTree>
    <p:extLst>
      <p:ext uri="{BB962C8B-B14F-4D97-AF65-F5344CB8AC3E}">
        <p14:creationId xmlns:p14="http://schemas.microsoft.com/office/powerpoint/2010/main" val="55767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anim calcmode="lin" valueType="num">
                                      <p:cBhvr>
                                        <p:cTn id="15" dur="1000" fill="hold"/>
                                        <p:tgtEl>
                                          <p:spTgt spid="3"/>
                                        </p:tgtEl>
                                        <p:attrNameLst>
                                          <p:attrName>ppt_w</p:attrName>
                                        </p:attrNameLst>
                                      </p:cBhvr>
                                      <p:tavLst>
                                        <p:tav tm="0">
                                          <p:val>
                                            <p:fltVal val="0"/>
                                          </p:val>
                                        </p:tav>
                                        <p:tav tm="100000">
                                          <p:val>
                                            <p:strVal val="#ppt_w"/>
                                          </p:val>
                                        </p:tav>
                                      </p:tavLst>
                                    </p:anim>
                                    <p:anim calcmode="lin" valueType="num">
                                      <p:cBhvr>
                                        <p:cTn id="16" dur="1000" fill="hold"/>
                                        <p:tgtEl>
                                          <p:spTgt spid="3"/>
                                        </p:tgtEl>
                                        <p:attrNameLst>
                                          <p:attrName>ppt_h</p:attrName>
                                        </p:attrNameLst>
                                      </p:cBhvr>
                                      <p:tavLst>
                                        <p:tav tm="0">
                                          <p:val>
                                            <p:fltVal val="0"/>
                                          </p:val>
                                        </p:tav>
                                        <p:tav tm="100000">
                                          <p:val>
                                            <p:strVal val="#ppt_h"/>
                                          </p:val>
                                        </p:tav>
                                      </p:tavLst>
                                    </p:anim>
                                    <p:anim calcmode="lin" valueType="num">
                                      <p:cBhvr>
                                        <p:cTn id="17" dur="1000" fill="hold"/>
                                        <p:tgtEl>
                                          <p:spTgt spid="3"/>
                                        </p:tgtEl>
                                        <p:attrNameLst>
                                          <p:attrName>style.rotation</p:attrName>
                                        </p:attrNameLst>
                                      </p:cBhvr>
                                      <p:tavLst>
                                        <p:tav tm="0">
                                          <p:val>
                                            <p:fltVal val="90"/>
                                          </p:val>
                                        </p:tav>
                                        <p:tav tm="100000">
                                          <p:val>
                                            <p:fltVal val="0"/>
                                          </p:val>
                                        </p:tav>
                                      </p:tavLst>
                                    </p:anim>
                                    <p:animEffect transition="in" filter="fade">
                                      <p:cBhvr>
                                        <p:cTn id="18"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7067" y="152400"/>
            <a:ext cx="7766936" cy="874889"/>
          </a:xfrm>
        </p:spPr>
        <p:txBody>
          <a:bodyPr/>
          <a:lstStyle/>
          <a:p>
            <a:pPr algn="l"/>
            <a:r>
              <a:rPr lang="en-GB" dirty="0" smtClean="0"/>
              <a:t>Testing Time</a:t>
            </a:r>
            <a:endParaRPr lang="en-GB" dirty="0"/>
          </a:p>
        </p:txBody>
      </p:sp>
      <p:sp>
        <p:nvSpPr>
          <p:cNvPr id="3" name="Subtitle 2"/>
          <p:cNvSpPr>
            <a:spLocks noGrp="1"/>
          </p:cNvSpPr>
          <p:nvPr>
            <p:ph type="subTitle" idx="1"/>
          </p:nvPr>
        </p:nvSpPr>
        <p:spPr>
          <a:xfrm>
            <a:off x="936978" y="1303867"/>
            <a:ext cx="8337025" cy="3843865"/>
          </a:xfrm>
        </p:spPr>
        <p:txBody>
          <a:bodyPr/>
          <a:lstStyle/>
          <a:p>
            <a:pPr marL="342900" indent="-342900" algn="l">
              <a:buAutoNum type="arabicPeriod"/>
            </a:pPr>
            <a:r>
              <a:rPr lang="en-GB" dirty="0" smtClean="0"/>
              <a:t>When did FM World Register?</a:t>
            </a:r>
          </a:p>
          <a:p>
            <a:pPr marL="342900" indent="-342900" algn="l">
              <a:buAutoNum type="arabicPeriod"/>
            </a:pPr>
            <a:r>
              <a:rPr lang="en-GB" dirty="0" smtClean="0"/>
              <a:t>What is the earning potential if you start your own company with FM World?</a:t>
            </a:r>
          </a:p>
          <a:p>
            <a:pPr marL="342900" indent="-342900" algn="l">
              <a:buAutoNum type="arabicPeriod"/>
            </a:pPr>
            <a:r>
              <a:rPr lang="en-GB" dirty="0" smtClean="0"/>
              <a:t>How much does Chris Hemsworth get paid to advertise Hugo Boss?</a:t>
            </a:r>
          </a:p>
          <a:p>
            <a:pPr marL="342900" indent="-342900" algn="l">
              <a:buAutoNum type="arabicPeriod"/>
            </a:pPr>
            <a:r>
              <a:rPr lang="en-GB" dirty="0" smtClean="0"/>
              <a:t>How much is the Beauty Industry estimated worth?</a:t>
            </a:r>
          </a:p>
          <a:p>
            <a:pPr marL="342900" indent="-342900" algn="l">
              <a:buAutoNum type="arabicPeriod"/>
            </a:pPr>
            <a:r>
              <a:rPr lang="en-GB" dirty="0" smtClean="0"/>
              <a:t>Name 2 companies that have started to test on animals again?</a:t>
            </a:r>
          </a:p>
          <a:p>
            <a:pPr marL="342900" indent="-342900" algn="l">
              <a:buAutoNum type="arabicPeriod"/>
            </a:pPr>
            <a:r>
              <a:rPr lang="en-GB" dirty="0" smtClean="0"/>
              <a:t>How much does is currently cost to sign up to FM World?</a:t>
            </a:r>
          </a:p>
          <a:p>
            <a:pPr marL="342900" indent="-342900" algn="l">
              <a:buAutoNum type="arabicPeriod"/>
            </a:pPr>
            <a:endParaRPr lang="en-GB" dirty="0" smtClean="0"/>
          </a:p>
          <a:p>
            <a:pPr marL="342900" indent="-342900" algn="l">
              <a:buAutoNum type="arabicPeriod"/>
            </a:pPr>
            <a:endParaRPr lang="en-GB" dirty="0"/>
          </a:p>
        </p:txBody>
      </p:sp>
    </p:spTree>
    <p:extLst>
      <p:ext uri="{BB962C8B-B14F-4D97-AF65-F5344CB8AC3E}">
        <p14:creationId xmlns:p14="http://schemas.microsoft.com/office/powerpoint/2010/main" val="1647231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319</TotalTime>
  <Words>1688</Words>
  <Application>Microsoft Office PowerPoint</Application>
  <PresentationFormat>Widescreen</PresentationFormat>
  <Paragraphs>139</Paragraphs>
  <Slides>13</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Microsoft Sans Serif</vt:lpstr>
      <vt:lpstr>Trebuchet MS</vt:lpstr>
      <vt:lpstr>Wingdings 3</vt:lpstr>
      <vt:lpstr>Facet</vt:lpstr>
      <vt:lpstr>PowerPoint Presentation</vt:lpstr>
      <vt:lpstr>How it all started</vt:lpstr>
      <vt:lpstr>How does network marketing work?</vt:lpstr>
      <vt:lpstr>How much is this guy paid?</vt:lpstr>
      <vt:lpstr>PowerPoint Presentation</vt:lpstr>
      <vt:lpstr>Process</vt:lpstr>
      <vt:lpstr>PowerPoint Presentation</vt:lpstr>
      <vt:lpstr>Employment comparison</vt:lpstr>
      <vt:lpstr>Tester Kits</vt:lpstr>
      <vt:lpstr>PowerPoint Presentation</vt:lpstr>
      <vt:lpstr>PowerPoint Presentation</vt:lpstr>
      <vt:lpstr>PowerPoint Presentation</vt:lpstr>
      <vt:lpstr>Testing Time</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Hembrow,Darren swp4729</dc:creator>
  <cp:lastModifiedBy>Hembrow,Darren swp4729</cp:lastModifiedBy>
  <cp:revision>28</cp:revision>
  <cp:lastPrinted>2019-11-18T11:17:29Z</cp:lastPrinted>
  <dcterms:created xsi:type="dcterms:W3CDTF">2019-10-24T07:17:42Z</dcterms:created>
  <dcterms:modified xsi:type="dcterms:W3CDTF">2019-11-18T11:25:03Z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5114501d-03d1-480b-84ba-c90674918b66</vt:lpwstr>
  </property>
  <property fmtid="{D5CDD505-2E9C-101B-9397-08002B2CF9AE}" pid="3" name="Classification">
    <vt:lpwstr>OFFICIAL</vt:lpwstr>
  </property>
  <property fmtid="{D5CDD505-2E9C-101B-9397-08002B2CF9AE}" pid="4" name="Visibility">
    <vt:lpwstr>NOT VISIBLE</vt:lpwstr>
  </property>
</Properties>
</file>