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5/22/2020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847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30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7334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974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5/22/2020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16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5/22/2020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819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5/22/2020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645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5/22/2020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938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5/22/2020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04414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5/22/2020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842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5/22/2020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468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5/22/2020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693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3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Wales_national_football_team" TargetMode="External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9.xml" /><Relationship Id="rId4" Type="http://schemas.openxmlformats.org/officeDocument/2006/relationships/hyperlink" Target="https://creativecommons.org/licenses/by-sa/3.0/" TargetMode="Externa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Red_Arrows_over_RAF_Akrotiri_MOD_45147896.jpg" TargetMode="External" /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6.xml" /><Relationship Id="rId4" Type="http://schemas.openxmlformats.org/officeDocument/2006/relationships/hyperlink" Target="https://creativecommons.org/licenses/by-sa/3.0/" TargetMode="Externa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principlesmanagement/chapter/reading-the-five-stages-of-team-development/" TargetMode="External" /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6.xml" /><Relationship Id="rId4" Type="http://schemas.openxmlformats.org/officeDocument/2006/relationships/hyperlink" Target="https://creativecommons.org/licenses/by/3.0/" TargetMode="Externa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 /><Relationship Id="rId2" Type="http://schemas.openxmlformats.org/officeDocument/2006/relationships/hyperlink" Target="https://www.belbin.com/about/belbin-team-roles/" TargetMode="Externa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unbarrett.com/about-alun/belbin-team-roles/" TargetMode="External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9.xml" /><Relationship Id="rId4" Type="http://schemas.openxmlformats.org/officeDocument/2006/relationships/hyperlink" Target="https://creativecommons.org/licenses/by-nc-sa/3.0/" TargetMode="Externa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lowwork.rocks/schlagwort/teamrollen/" TargetMode="External" /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9.xml" /><Relationship Id="rId4" Type="http://schemas.openxmlformats.org/officeDocument/2006/relationships/hyperlink" Target="https://creativecommons.org/licenses/by/3.0/" TargetMode="Externa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unbarrett.com/about-alun/belbin-team-roles/" TargetMode="External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9.xml" /><Relationship Id="rId4" Type="http://schemas.openxmlformats.org/officeDocument/2006/relationships/hyperlink" Target="https://creativecommons.org/licenses/by-nc-sa/3.0/" TargetMode="Externa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Kurt_Zadek_Lewin" TargetMode="External" /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reativecommons.org/licenses/by-sa/3.0/" TargetMode="Externa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elbin.com/about/belbin-team-roles/" TargetMode="Externa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57457F-1391-40FC-9F19-3E64C9B344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20" y="-155583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E4A25-437D-4554-83BB-DCA0B8BF60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/>
          </a:bodyPr>
          <a:lstStyle/>
          <a:p>
            <a:r>
              <a:rPr lang="en-GB"/>
              <a:t>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9284A4-E58A-446E-9BEB-CEADB20C8B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682062"/>
            <a:ext cx="8652788" cy="457201"/>
          </a:xfrm>
        </p:spPr>
        <p:txBody>
          <a:bodyPr>
            <a:noAutofit/>
          </a:bodyPr>
          <a:lstStyle/>
          <a:p>
            <a:r>
              <a:rPr lang="en-GB" sz="3600"/>
              <a:t>By Stephen Henderson-Wright.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8761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1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1" name="Rectangle 1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72133B-D470-4F35-9D6B-F63EE1F7A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>
                <a:solidFill>
                  <a:schemeClr val="tx1">
                    <a:lumMod val="85000"/>
                    <a:lumOff val="15000"/>
                  </a:schemeClr>
                </a:solidFill>
              </a:rPr>
              <a:t>Groups V Teams</a:t>
            </a:r>
          </a:p>
        </p:txBody>
      </p:sp>
      <p:sp>
        <p:nvSpPr>
          <p:cNvPr id="42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3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Placeholder 5" descr="A group of football players on a field&#10;&#10;Description automatically generated">
            <a:extLst>
              <a:ext uri="{FF2B5EF4-FFF2-40B4-BE49-F238E27FC236}">
                <a16:creationId xmlns:a16="http://schemas.microsoft.com/office/drawing/2014/main" id="{89621163-A9B6-48F9-9F1C-CC678E8F2B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710" r="9710"/>
          <a:stretch>
            <a:fillRect/>
          </a:stretch>
        </p:blipFill>
        <p:spPr>
          <a:xfrm>
            <a:off x="1205256" y="1607822"/>
            <a:ext cx="4414438" cy="366052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C0B2AF-6067-4790-9326-CCC8745DFB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400"/>
              <a:t>Groups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Individual aims.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Occur in society every day.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 sz="2400"/>
              <a:t>Teams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Common goal.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Trust.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Good leadership.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Clear roles and responsibilities.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Interdependent.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Mutual accountability.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BEF7A9-E998-4C3B-96E8-3A6671A62D99}"/>
              </a:ext>
            </a:extLst>
          </p:cNvPr>
          <p:cNvSpPr txBox="1"/>
          <p:nvPr/>
        </p:nvSpPr>
        <p:spPr>
          <a:xfrm>
            <a:off x="3198839" y="5068287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n.wikipedia.org/wiki/Wales_national_football_tea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2682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359AE-E35F-4A08-B7E4-97EB1956B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156" y="2040835"/>
            <a:ext cx="8933688" cy="1201739"/>
          </a:xfrm>
        </p:spPr>
        <p:txBody>
          <a:bodyPr>
            <a:normAutofit/>
          </a:bodyPr>
          <a:lstStyle/>
          <a:p>
            <a:r>
              <a:rPr lang="en-GB" sz="4400"/>
              <a:t>Key Behaviours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24A297-8190-4726-8D8B-289D3DF50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9156" y="2968487"/>
            <a:ext cx="8939784" cy="2332384"/>
          </a:xfrm>
        </p:spPr>
        <p:txBody>
          <a:bodyPr>
            <a:noAutofit/>
          </a:bodyPr>
          <a:lstStyle/>
          <a:p>
            <a:r>
              <a:rPr lang="en-GB" sz="2000"/>
              <a:t>Trust	</a:t>
            </a:r>
          </a:p>
          <a:p>
            <a:r>
              <a:rPr lang="en-GB" sz="2000"/>
              <a:t>Motivation</a:t>
            </a:r>
          </a:p>
          <a:p>
            <a:r>
              <a:rPr lang="en-GB" sz="2000"/>
              <a:t>Discipline	 	Clear Communication</a:t>
            </a:r>
          </a:p>
          <a:p>
            <a:r>
              <a:rPr lang="en-GB" sz="2000"/>
              <a:t>Embrace Conflict			Accountability</a:t>
            </a:r>
          </a:p>
          <a:p>
            <a:r>
              <a:rPr lang="en-GB" sz="2000"/>
              <a:t>Respect</a:t>
            </a:r>
          </a:p>
        </p:txBody>
      </p:sp>
    </p:spTree>
    <p:extLst>
      <p:ext uri="{BB962C8B-B14F-4D97-AF65-F5344CB8AC3E}">
        <p14:creationId xmlns:p14="http://schemas.microsoft.com/office/powerpoint/2010/main" val="4077195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 up of a fighter jet flying through a blue sky&#10;&#10;Description automatically generated">
            <a:extLst>
              <a:ext uri="{FF2B5EF4-FFF2-40B4-BE49-F238E27FC236}">
                <a16:creationId xmlns:a16="http://schemas.microsoft.com/office/drawing/2014/main" id="{D4C74032-1980-4BA3-8DAE-7F6E4B6613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857" b="24221"/>
          <a:stretch/>
        </p:blipFill>
        <p:spPr>
          <a:xfrm>
            <a:off x="-1" y="10"/>
            <a:ext cx="12192000" cy="4551026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30074"/>
            <a:ext cx="12192000" cy="2327925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116" y="4692768"/>
            <a:ext cx="11859768" cy="2002536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33FE12-6424-43B4-9883-79E9BF1F9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723" y="4956811"/>
            <a:ext cx="11439414" cy="8974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400" cap="all" spc="-100">
                <a:solidFill>
                  <a:schemeClr val="tx1"/>
                </a:solidFill>
              </a:rPr>
              <a:t>High Performing Teams.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9D9B2E-DA44-4693-AE07-40CA57DB3D0C}"/>
              </a:ext>
            </a:extLst>
          </p:cNvPr>
          <p:cNvSpPr txBox="1"/>
          <p:nvPr/>
        </p:nvSpPr>
        <p:spPr>
          <a:xfrm>
            <a:off x="9771144" y="4350981"/>
            <a:ext cx="242085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commons.wikimedia.org/wiki/File:The_Red_Arrows_over_RAF_Akrotiri_MOD_45147896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7613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11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0" name="Rectangle 13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1" name="Rectangle 15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2" name="Group 1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22">
            <a:extLst>
              <a:ext uri="{FF2B5EF4-FFF2-40B4-BE49-F238E27FC236}">
                <a16:creationId xmlns:a16="http://schemas.microsoft.com/office/drawing/2014/main" id="{1C3E817E-E139-426E-89E5-9DD346EC7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24">
            <a:extLst>
              <a:ext uri="{FF2B5EF4-FFF2-40B4-BE49-F238E27FC236}">
                <a16:creationId xmlns:a16="http://schemas.microsoft.com/office/drawing/2014/main" id="{E2ADD2F6-F7FC-464F-8F18-5BDBD27A7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26">
            <a:extLst>
              <a:ext uri="{FF2B5EF4-FFF2-40B4-BE49-F238E27FC236}">
                <a16:creationId xmlns:a16="http://schemas.microsoft.com/office/drawing/2014/main" id="{5A3A31F1-FA83-497F-98FF-9A5621DC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7" y="0"/>
            <a:ext cx="8168743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54535F-D362-46CB-BEBF-3B00DFCEB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192" y="1363754"/>
            <a:ext cx="6909386" cy="4122600"/>
          </a:xfrm>
          <a:prstGeom prst="rect">
            <a:avLst/>
          </a:prstGeom>
        </p:spPr>
      </p:pic>
      <p:sp>
        <p:nvSpPr>
          <p:cNvPr id="46" name="Rectangle 28">
            <a:extLst>
              <a:ext uri="{FF2B5EF4-FFF2-40B4-BE49-F238E27FC236}">
                <a16:creationId xmlns:a16="http://schemas.microsoft.com/office/drawing/2014/main" id="{343FF9E2-8F7E-4BCC-9A50-C41AD8A56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1468" y="164592"/>
            <a:ext cx="3708894" cy="6540176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E9575-B1C3-458F-8D7C-E667D3626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024" y="1559768"/>
            <a:ext cx="3238829" cy="313537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4800" cap="all" spc="-100"/>
              <a:t>Bruce Tuckman.</a:t>
            </a:r>
          </a:p>
        </p:txBody>
      </p:sp>
      <p:sp>
        <p:nvSpPr>
          <p:cNvPr id="47" name="Rectangle 30">
            <a:extLst>
              <a:ext uri="{FF2B5EF4-FFF2-40B4-BE49-F238E27FC236}">
                <a16:creationId xmlns:a16="http://schemas.microsoft.com/office/drawing/2014/main" id="{47751BC8-250F-493B-BDF9-D45BA5991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19318" y="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8" name="Straight Connector 32">
            <a:extLst>
              <a:ext uri="{FF2B5EF4-FFF2-40B4-BE49-F238E27FC236}">
                <a16:creationId xmlns:a16="http://schemas.microsoft.com/office/drawing/2014/main" id="{BF0F044C-8394-47CB-8E3D-FA56B0693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34">
            <a:extLst>
              <a:ext uri="{FF2B5EF4-FFF2-40B4-BE49-F238E27FC236}">
                <a16:creationId xmlns:a16="http://schemas.microsoft.com/office/drawing/2014/main" id="{6B2DCD75-B707-4C51-8ADC-813834C09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25258" y="-117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4851414-8BB1-42EF-912B-608FCE07B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33618" y="644123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18F8C84E-2E17-481C-B790-0BC1BDDB4074}"/>
              </a:ext>
            </a:extLst>
          </p:cNvPr>
          <p:cNvSpPr txBox="1"/>
          <p:nvPr/>
        </p:nvSpPr>
        <p:spPr>
          <a:xfrm>
            <a:off x="5261566" y="5286299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ourses.lumenlearning.com/suny-principlesmanagement/chapter/reading-the-five-stages-of-team-developmen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822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5BED4-CECF-4873-AE7B-7E84FFAE6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2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 B and Jensen, M. (1977) </a:t>
            </a:r>
            <a:r>
              <a:rPr lang="en-GB" sz="27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“Stages of Small-Group Development Revisited. Group &amp; Organization Studies” </a:t>
            </a:r>
            <a:r>
              <a:rPr lang="en-GB" sz="27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2(4), pp.419-427 (Accessed 07/05/20).</a:t>
            </a:r>
            <a:br>
              <a:rPr lang="en-GB" sz="32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558572-3709-4F97-95B1-FEDA2BDD1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/>
              <a:t>There were originally 4 stages of group dynamics in 1965.</a:t>
            </a:r>
          </a:p>
          <a:p>
            <a:r>
              <a:rPr lang="en-GB" sz="3200"/>
              <a:t>1</a:t>
            </a:r>
            <a:r>
              <a:rPr lang="en-GB" sz="3200" baseline="30000"/>
              <a:t>st</a:t>
            </a:r>
            <a:r>
              <a:rPr lang="en-GB" sz="3200"/>
              <a:t> stage – Forming.</a:t>
            </a:r>
          </a:p>
          <a:p>
            <a:r>
              <a:rPr lang="en-GB" sz="3200"/>
              <a:t>2</a:t>
            </a:r>
            <a:r>
              <a:rPr lang="en-GB" sz="3200" baseline="30000"/>
              <a:t>nd</a:t>
            </a:r>
            <a:r>
              <a:rPr lang="en-GB" sz="3200"/>
              <a:t> stage – Storming.</a:t>
            </a:r>
          </a:p>
          <a:p>
            <a:r>
              <a:rPr lang="en-GB" sz="3200"/>
              <a:t>3</a:t>
            </a:r>
            <a:r>
              <a:rPr lang="en-GB" sz="3200" baseline="30000"/>
              <a:t>rd</a:t>
            </a:r>
            <a:r>
              <a:rPr lang="en-GB" sz="3200"/>
              <a:t> Stage – Norming.</a:t>
            </a:r>
          </a:p>
          <a:p>
            <a:r>
              <a:rPr lang="en-GB" sz="3200"/>
              <a:t>4</a:t>
            </a:r>
            <a:r>
              <a:rPr lang="en-GB" sz="3200" baseline="30000"/>
              <a:t>th</a:t>
            </a:r>
            <a:r>
              <a:rPr lang="en-GB" sz="3200"/>
              <a:t> Stage – Performing.</a:t>
            </a:r>
          </a:p>
          <a:p>
            <a:r>
              <a:rPr lang="en-GB" sz="3200"/>
              <a:t>The 5</a:t>
            </a:r>
            <a:r>
              <a:rPr lang="en-GB" sz="3200" baseline="30000"/>
              <a:t>th</a:t>
            </a:r>
            <a:r>
              <a:rPr lang="en-GB" sz="3200"/>
              <a:t> and final stage Adjourning was added in 1977.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921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79A56-BA4A-47BE-B8EA-643910D69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8E7D62B-6F82-4DD0-9764-C143AEAAC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5F9F6-7E33-4B2E-B5B5-1A3A88706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732840"/>
            <a:ext cx="5716338" cy="372391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US" sz="4900" cap="all" spc="-100"/>
              <a:t>Dr Meredith Belbin.</a:t>
            </a:r>
            <a:br>
              <a:rPr lang="en-US" sz="4900" cap="all" spc="-100"/>
            </a:br>
            <a:br>
              <a:rPr lang="en-US" sz="6000" cap="all" spc="-100"/>
            </a:b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Belbin.com. (2019). </a:t>
            </a:r>
            <a:r>
              <a:rPr lang="en-GB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nine Belbin Team Roles”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(Online) 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https://www.belbin.com/about/belbin-team-roles/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07/05/20).</a:t>
            </a:r>
            <a:br>
              <a:rPr lang="en-GB" sz="54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000" cap="all" spc="-100"/>
          </a:p>
        </p:txBody>
      </p:sp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422F3F0E-9478-4335-9150-9D8CEF33C1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374"/>
          <a:stretch/>
        </p:blipFill>
        <p:spPr>
          <a:xfrm>
            <a:off x="616737" y="621793"/>
            <a:ext cx="4376501" cy="5614416"/>
          </a:xfrm>
          <a:prstGeom prst="rect">
            <a:avLst/>
          </a:prstGeom>
          <a:noFill/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C283B92-B6AF-4FE0-AF35-F51A6790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B60A8CB-176B-4FD6-AD24-9D98027E5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171CA5D-A004-471D-81F2-0B1381DE6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0682D131-57BB-442B-BD9B-8F06D2B23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240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8DE9A6-47AE-4245-8860-3AB314AF48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9 Team Roles</a:t>
            </a:r>
          </a:p>
        </p:txBody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8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Placeholder 5" descr="A picture containing text, drawing&#10;&#10;Description automatically generated">
            <a:extLst>
              <a:ext uri="{FF2B5EF4-FFF2-40B4-BE49-F238E27FC236}">
                <a16:creationId xmlns:a16="http://schemas.microsoft.com/office/drawing/2014/main" id="{6F37A1A3-D521-4795-8809-A73FD2DD0D0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746" b="8746"/>
          <a:stretch>
            <a:fillRect/>
          </a:stretch>
        </p:blipFill>
        <p:spPr>
          <a:xfrm>
            <a:off x="1205256" y="1607845"/>
            <a:ext cx="4414438" cy="366047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B5C308-8743-4DBD-8A31-3FB0FAD1EB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Action Oriented Roles.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Shaper – Dynamic/Argumentative.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Implementer – Conservative/Inflexible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Complete Finisher – Perfectionists/Worriers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1B28E1-0EBF-4D9B-8EE5-821F1543384B}"/>
              </a:ext>
            </a:extLst>
          </p:cNvPr>
          <p:cNvSpPr txBox="1"/>
          <p:nvPr/>
        </p:nvSpPr>
        <p:spPr>
          <a:xfrm>
            <a:off x="3035333" y="5068264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alunbarrett.com/about-alun/belbin-team-ro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013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BE6530-301E-460C-85BA-39220C765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9 Team Roles.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Placeholder 5" descr="A picture containing knife&#10;&#10;Description automatically generated">
            <a:extLst>
              <a:ext uri="{FF2B5EF4-FFF2-40B4-BE49-F238E27FC236}">
                <a16:creationId xmlns:a16="http://schemas.microsoft.com/office/drawing/2014/main" id="{4BF8BC19-2E5B-4F6F-941C-4F9FE6FA17E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082" r="16082"/>
          <a:stretch>
            <a:fillRect/>
          </a:stretch>
        </p:blipFill>
        <p:spPr>
          <a:xfrm>
            <a:off x="1205256" y="1607843"/>
            <a:ext cx="4414438" cy="366047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00B74B-C0AF-47F6-8111-5A9DD0B04F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People Oriented Roles.</a:t>
            </a:r>
          </a:p>
          <a:p>
            <a:pPr>
              <a:lnSpc>
                <a:spcPct val="100000"/>
              </a:lnSpc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Coordinator – Calm/Manipulative.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Team Worker – Flexible/Indecisive. 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Resource Investigator – Extroverts/Overly    Optimistic.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6EE93D-2CFE-480F-B456-902EB7BF4C7B}"/>
              </a:ext>
            </a:extLst>
          </p:cNvPr>
          <p:cNvSpPr txBox="1"/>
          <p:nvPr/>
        </p:nvSpPr>
        <p:spPr>
          <a:xfrm>
            <a:off x="3328682" y="5068266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flowwork.rocks/schlagwort/teamrolle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838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B7AC44-1B7B-4F09-9AA4-3DFDEC575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83E473-94FF-4ACE-9433-1F14799E8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D0A1FD-DB23-43EF-A4DD-EFD1D9E4E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</a:rPr>
              <a:t>9 Team Roles.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6" name="Picture Placeholder 5" descr="A picture containing text, drawing&#10;&#10;Description automatically generated">
            <a:extLst>
              <a:ext uri="{FF2B5EF4-FFF2-40B4-BE49-F238E27FC236}">
                <a16:creationId xmlns:a16="http://schemas.microsoft.com/office/drawing/2014/main" id="{7BEFBFF6-AA76-446B-B037-45815BA415B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746" b="8746"/>
          <a:stretch>
            <a:fillRect/>
          </a:stretch>
        </p:blipFill>
        <p:spPr>
          <a:xfrm>
            <a:off x="1205256" y="1607845"/>
            <a:ext cx="4414438" cy="366047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A7B9C4-B6C6-40E5-B4F8-21BD17FEC7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Thought Oriented Roles.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Plant – Innovators/Impractical Ideas.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Monitor-Evaluator – Critical Thinkers/Lack Emotion.</a:t>
            </a:r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endParaRPr lang="en-US"/>
          </a:p>
          <a:p>
            <a:pPr indent="-182880">
              <a:lnSpc>
                <a:spcPct val="100000"/>
              </a:lnSpc>
              <a:buFont typeface="Garamond" pitchFamily="18" charset="0"/>
              <a:buChar char="◦"/>
            </a:pPr>
            <a:r>
              <a:rPr lang="en-US"/>
              <a:t>Specialist – Expert/Linear.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427D44-EA3B-4813-9DB1-5636C0992778}"/>
              </a:ext>
            </a:extLst>
          </p:cNvPr>
          <p:cNvSpPr txBox="1"/>
          <p:nvPr/>
        </p:nvSpPr>
        <p:spPr>
          <a:xfrm>
            <a:off x="3035333" y="5068264"/>
            <a:ext cx="258436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alunbarrett.com/about-alun/belbin-team-ro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20208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419E3D9-C5FB-41A9-B6D2-DFB210BB6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7909BF-1DF7-4ACE-8F58-6CF719BB2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9E8BEDB-0BBC-4F21-9CFB-8530D664C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1D6D676-6F2F-4446-9935-2D8D03821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BAEA2B-9C25-4B43-8C9A-A9D0C3E9B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1FC5F3A-7F1A-4EE8-A913-C8E96ACC3C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420551B3-B4DA-48EE-988C-4FAEAEB5C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D879A56-BA4A-47BE-B8EA-643910D69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8E7D62B-6F82-4DD0-9764-C143AEAAC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B6EAC9-D5D9-4D18-A26D-F6C03362B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348843"/>
            <a:ext cx="5716338" cy="430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  <a:spcAft>
                <a:spcPts val="800"/>
              </a:spcAft>
            </a:pPr>
            <a:r>
              <a:rPr lang="en-US" sz="2800" cap="all" spc="-100"/>
              <a:t>Kurt Lewin Group Dynamics.</a:t>
            </a:r>
            <a:br>
              <a:rPr lang="en-US" sz="2900" cap="all" spc="-100"/>
            </a:br>
            <a:br>
              <a:rPr lang="en-US" sz="2900" cap="all" spc="-100"/>
            </a:br>
            <a:br>
              <a:rPr lang="en-US" sz="2900" cap="all" spc="-100"/>
            </a:br>
            <a:br>
              <a:rPr lang="en-US" sz="2000" cap="all" spc="-100"/>
            </a:br>
            <a:r>
              <a:rPr lang="en-US" sz="1600" cap="all" spc="-100"/>
              <a:t>Burnes, B., &amp; </a:t>
            </a:r>
            <a:r>
              <a:rPr lang="en-US" sz="1600" cap="all" spc="-100" err="1"/>
              <a:t>Bargal</a:t>
            </a:r>
            <a:r>
              <a:rPr lang="en-US" sz="1600" cap="all" spc="-100"/>
              <a:t>, D. (2017). Kurt Lewin: 70 Years on. </a:t>
            </a:r>
            <a:r>
              <a:rPr lang="en-US" sz="1600" i="1" cap="all" spc="-100"/>
              <a:t>Journal of Change Management,</a:t>
            </a:r>
            <a:r>
              <a:rPr lang="en-US" sz="1600" cap="all" spc="-100"/>
              <a:t> </a:t>
            </a:r>
            <a:r>
              <a:rPr lang="en-US" sz="1600" i="1" cap="all" spc="-100"/>
              <a:t>17</a:t>
            </a:r>
            <a:r>
              <a:rPr lang="en-US" sz="1600" cap="all" spc="-100"/>
              <a:t>(2), 91-100.</a:t>
            </a:r>
            <a:br>
              <a:rPr lang="en-US" sz="2900" cap="all" spc="-100"/>
            </a:br>
            <a:endParaRPr lang="en-US" sz="2900" cap="all" spc="-100"/>
          </a:p>
        </p:txBody>
      </p:sp>
      <p:pic>
        <p:nvPicPr>
          <p:cNvPr id="5" name="Content Placeholder 4" descr="A person wearing glasses posing for the camera&#10;&#10;Description automatically generated">
            <a:extLst>
              <a:ext uri="{FF2B5EF4-FFF2-40B4-BE49-F238E27FC236}">
                <a16:creationId xmlns:a16="http://schemas.microsoft.com/office/drawing/2014/main" id="{BD91C8ED-8C3F-4421-BA2F-1E20C4BC5B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4476"/>
          <a:stretch/>
        </p:blipFill>
        <p:spPr>
          <a:xfrm>
            <a:off x="616737" y="621793"/>
            <a:ext cx="4376501" cy="561441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C283B92-B6AF-4FE0-AF35-F51A6790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B60A8CB-176B-4FD6-AD24-9D98027E5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171CA5D-A004-471D-81F2-0B1381DE61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682D131-57BB-442B-BD9B-8F06D2B23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E862EA3-008A-4A7F-9948-1715D3DF0F59}"/>
              </a:ext>
            </a:extLst>
          </p:cNvPr>
          <p:cNvSpPr txBox="1"/>
          <p:nvPr/>
        </p:nvSpPr>
        <p:spPr>
          <a:xfrm>
            <a:off x="2572382" y="6036154"/>
            <a:ext cx="242085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en.wikipedia.org/wiki/Kurt_Zadek_Lewi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0942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1301A-189C-4569-9253-542EB4251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/>
              <a:t>Group Dynamics.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45DDF-CC62-4944-BE93-9CF352341D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Dynamics can be improved by: -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Having clear roles and responsibilities.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 building.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Great communication &amp; conflict resolution.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Great leadership.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SMART objectives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5A2FF-4BD8-4FDA-B9D7-6EE0685636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 Dynamics can be affected by: -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Weak leadership.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Disruption.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Free riding.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Evaluation apprehension.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 opinions.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5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41B20-1EF6-4CE3-83DB-C33E510A4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A69F7-A718-4592-9EA8-18DF45DF5C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Belbin.com. (2019). </a:t>
            </a:r>
            <a:r>
              <a:rPr lang="en-GB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nine Belbin Team Roles”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(Online) Available at: </a:t>
            </a:r>
            <a:r>
              <a:rPr lang="en-GB" sz="1800" u="sng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https://www.belbin.com/about/belbin-team-roles/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07/05/20).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solidFill>
                  <a:srgbClr val="3A3A3A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Burnes, B., &amp; </a:t>
            </a:r>
            <a:r>
              <a:rPr lang="en-GB" sz="1800" err="1">
                <a:solidFill>
                  <a:srgbClr val="3A3A3A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Bargal</a:t>
            </a:r>
            <a:r>
              <a:rPr lang="en-GB" sz="1800">
                <a:solidFill>
                  <a:srgbClr val="3A3A3A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 (2017). Kurt Lewin: 70 Years on. </a:t>
            </a:r>
            <a:r>
              <a:rPr lang="en-GB" sz="16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Change Management,</a:t>
            </a:r>
            <a:r>
              <a: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6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</a:t>
            </a:r>
            <a:r>
              <a:rPr lang="en-GB" sz="16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91-100.</a:t>
            </a: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Maund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 et al (2017). “</a:t>
            </a:r>
            <a:r>
              <a:rPr lang="en-GB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Certificate in Higher Education: Skills for the Workplace Student Yearbook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”. SAGE Publications Ltd, London.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Morgan, P (2017). </a:t>
            </a:r>
            <a:r>
              <a:rPr lang="en-GB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“The business student’s guide to study and employability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 SAGE Publications Ltd, London.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 B and Jensen, M. (1977) </a:t>
            </a:r>
            <a:r>
              <a:rPr lang="en-GB" sz="1800" i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“Stages of Small-Group Development Revisited. Group &amp; Organization Studies” 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2(4), pp.419-427 (Accessed 07/05/20).</a:t>
            </a:r>
            <a:endParaRPr lang="en-GB" sz="16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7144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F941D-21AE-4AD2-AAE6-4892351AF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3"/>
            <a:ext cx="10058400" cy="5413649"/>
          </a:xfrm>
        </p:spPr>
        <p:txBody>
          <a:bodyPr>
            <a:normAutofit/>
          </a:bodyPr>
          <a:lstStyle/>
          <a:p>
            <a:r>
              <a:rPr lang="en-GB" sz="6600"/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19399353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412425"/>
      </a:dk2>
      <a:lt2>
        <a:srgbClr val="E2E6E8"/>
      </a:lt2>
      <a:accent1>
        <a:srgbClr val="E77229"/>
      </a:accent1>
      <a:accent2>
        <a:srgbClr val="D5171D"/>
      </a:accent2>
      <a:accent3>
        <a:srgbClr val="E7297E"/>
      </a:accent3>
      <a:accent4>
        <a:srgbClr val="D517BB"/>
      </a:accent4>
      <a:accent5>
        <a:srgbClr val="B229E7"/>
      </a:accent5>
      <a:accent6>
        <a:srgbClr val="6533DA"/>
      </a:accent6>
      <a:hlink>
        <a:srgbClr val="B345C1"/>
      </a:hlink>
      <a:folHlink>
        <a:srgbClr val="7F7F7F"/>
      </a:folHlink>
    </a:clrScheme>
    <a:fontScheme name="Savon">
      <a:majorFont>
        <a:latin typeface="Century Gothic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SavonVTI</vt:lpstr>
      <vt:lpstr>Presentation</vt:lpstr>
      <vt:lpstr>Groups V Teams</vt:lpstr>
      <vt:lpstr>Key Behaviours</vt:lpstr>
      <vt:lpstr>High Performing Teams.</vt:lpstr>
      <vt:lpstr>Bruce Tuckman.</vt:lpstr>
      <vt:lpstr>Tuckman, B and Jensen, M. (1977) “Stages of Small-Group Development Revisited. Group &amp; Organization Studies” 2(4), pp.419-427 (Accessed 07/05/20). </vt:lpstr>
      <vt:lpstr>Dr Meredith Belbin.  Belbin.com. (2019). “The nine Belbin Team Roles” (Online) Available at: https://www.belbin.com/about/belbin-team-roles/  (Accessed 07/05/20). </vt:lpstr>
      <vt:lpstr>9 Team Roles</vt:lpstr>
      <vt:lpstr>9 Team Roles.</vt:lpstr>
      <vt:lpstr>9 Team Roles.</vt:lpstr>
      <vt:lpstr>Kurt Lewin Group Dynamics.    Burnes, B., &amp; Bargal, D. (2017). Kurt Lewin: 70 Years on. Journal of Change Management, 17(2), 91-100. </vt:lpstr>
      <vt:lpstr>Group Dynamics.</vt:lpstr>
      <vt:lpstr>References.</vt:lpstr>
      <vt:lpstr>Thank 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Emma Henderson-Wright</dc:creator>
  <cp:lastModifiedBy>Stephen Henderson-Wright</cp:lastModifiedBy>
  <cp:revision>1</cp:revision>
  <dcterms:created xsi:type="dcterms:W3CDTF">2020-05-08T18:46:12Z</dcterms:created>
  <dcterms:modified xsi:type="dcterms:W3CDTF">2020-05-22T15:31:32Z</dcterms:modified>
</cp:coreProperties>
</file>