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73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CC887-9B05-4518-86CC-FBDEEBD2B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A887D1-D774-45B5-B247-814219CAA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440F53-0893-4B7F-9CE9-D7F873150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83BA7E-DBF7-472C-B5A6-C5CDB3EC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B19714-65AA-4874-B7E7-C18A2EB65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09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F787D-2E04-4EA0-86B1-2AE81B1D8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E6E69-8987-4E82-9AC0-72BBC05F8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752D4-2EEE-4963-A839-6E41741C7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0E842-336E-420C-A6B3-032E06847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B9933-4991-4E51-9869-1F0291A6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358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76A59-E2B6-4F39-BF8D-57051083E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ACB8E4-D3F7-4096-8EAF-7B2E5E7F56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48269-C647-4318-9652-469666910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8400E-F891-41F0-838A-48E080151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CA913C-E8BA-4B17-A901-B6AA6235E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287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72AA1-502C-483D-B8C1-5EFF3DCE4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CC0F8-F5BE-4093-8396-C7CD984BAD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5DB76-2631-452E-9EC8-CF98BB0EA9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BADCD-F00D-4720-A02E-C701EB658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F8A38-F96E-4B7C-81F6-307A3098F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1228DF-F0C9-47AA-B4C6-5B8D240E2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316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24FB2-BF2F-4C95-A644-3726A7D14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BB6E81-CDCE-414B-B22A-5326868585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C1C972-28A4-4BA9-8A2A-F449F0CD43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094610-CE18-4E6E-A289-A90E4153AD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884EDB-3A25-4226-AAF0-11C1B2ECCE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71D332-7AA3-4090-BEFC-97C31D770E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FAD7D1-AE04-4221-9B77-BDB60AF7C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81FAAC-1018-4D58-B86B-334B9C891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76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561DE-5F8D-4686-82B4-AFEAE7178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929377-DC5F-4D9D-BA16-AA32F70F4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8FB8FD-7710-403A-9783-2632BC8F0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F30A27-2B46-4BC0-AA73-1274ECBD4D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802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609DDA-FFC2-493A-AA56-CFFA5B5E2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FC3ADC-EE90-4138-9FA6-CAC5B06EE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AAE40B-0018-4B2A-ABCD-0C70FC7D2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61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7089F-0918-4334-B0A4-92B2DCD3B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9D4DF-BB00-4B37-B321-B44CABB1B5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2A7AE7-A2BA-424A-8CA4-95F798E805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1A07BD-57C2-456A-9138-8CF80A907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68EA1C-9409-4DC5-A050-D20EE7CE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1B9136-FEE4-4AB4-BDA5-FEB6FCEFB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7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F5E9C-159C-462D-AEE3-A9B4797DA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09DC38-BCF8-4C9A-BB42-67481616A3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20510-9891-438A-843C-974F998629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09AF2-6370-4242-9DCF-C6301FFEC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AE1530-CB02-4605-8864-D91423B2F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765CA-74B1-4755-A76E-1254E78B3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815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E56EA-A057-4090-961D-5B116084A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F67EA9-3A26-423E-BA3A-4A504AB6D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F3BC4-DDB3-4EC8-A28C-23D2267D4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93B78-88F2-4FEC-82A1-D0A11D40D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ED865-BEFF-4706-9FA6-81E6DFBB3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488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FF6316-3773-4C7B-B064-A174BC55A5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59850-7027-41A1-B5FA-65E7244024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BF9ED9-C237-4935-96D3-26C2FCDC8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BA582-D871-483C-BC3A-F391CBDB7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2C859-A630-4B2F-A5B0-A1803950D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142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B320D6-E6EE-4890-81F6-F942E37F9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5FE34C-2F31-46BD-B803-CC96FAC6CD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156E1-8915-4CF3-8923-46EF47425A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054E60-8EE5-4E39-9645-D64866D5C812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36C95-B792-44E7-9A6A-42221101BB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B13CD-5FB6-402F-864C-2DE470F262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D97ECE-4E12-4199-A5D0-D9E4038E61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011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lpguide.org/articles/autism-learning-disabilities/helping-your-child-with-autism-thrive.htm" TargetMode="External"/><Relationship Id="rId13" Type="http://schemas.openxmlformats.org/officeDocument/2006/relationships/hyperlink" Target="https://gov.wales/topics/educationandskills/foundation-phase/?lang=en" TargetMode="External"/><Relationship Id="rId3" Type="http://schemas.openxmlformats.org/officeDocument/2006/relationships/hyperlink" Target="https://www.ambitiousaboutautism.org.uk/understanding-autism/behaviour/routines" TargetMode="External"/><Relationship Id="rId7" Type="http://schemas.openxmlformats.org/officeDocument/2006/relationships/hyperlink" Target="https://www.goodstart.org.au/news-and-advice/october-2016/exploring-the-benefits-of-sensory-play" TargetMode="External"/><Relationship Id="rId12" Type="http://schemas.openxmlformats.org/officeDocument/2006/relationships/hyperlink" Target="https://www.teachthought.com/learning/learning-theories-jerome-bruner-scaffolding-learning/" TargetMode="External"/><Relationship Id="rId2" Type="http://schemas.openxmlformats.org/officeDocument/2006/relationships/hyperlink" Target="https://www.ncbi.nlm.nih.gov/pmc/articles/PMC449000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esc.europa.eu/en/news-media/news/people-autism-face-prejudice-and-barriers-labour-market" TargetMode="External"/><Relationship Id="rId11" Type="http://schemas.openxmlformats.org/officeDocument/2006/relationships/hyperlink" Target="https://pdfs.semanticscholar.org/8964/77f8abc41ef1994b4e540fc372966bed8406.pdf" TargetMode="External"/><Relationship Id="rId5" Type="http://schemas.openxmlformats.org/officeDocument/2006/relationships/hyperlink" Target="https://www.autismspectrum.org.au/content/establishing-routines" TargetMode="External"/><Relationship Id="rId10" Type="http://schemas.openxmlformats.org/officeDocument/2006/relationships/hyperlink" Target="http://network.autism.org.uk/sites/default/files/ckfinder/files/Occupational%20therapy%20and%20autism.pdf" TargetMode="External"/><Relationship Id="rId4" Type="http://schemas.openxmlformats.org/officeDocument/2006/relationships/hyperlink" Target="https://www.autismspeaks.org/what-autism" TargetMode="External"/><Relationship Id="rId9" Type="http://schemas.openxmlformats.org/officeDocument/2006/relationships/hyperlink" Target="https://www.iidc.indiana.edu/pages/bullying-and-students-on-the-autism-spectr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703C0F-8B9C-40ED-A4D8-8052545E63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53" t="24231" r="21106" b="11795"/>
          <a:stretch/>
        </p:blipFill>
        <p:spPr>
          <a:xfrm>
            <a:off x="0" y="0"/>
            <a:ext cx="12192000" cy="6870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124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B0417-991C-4697-98B5-9E5B43858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8215" y="0"/>
            <a:ext cx="2801815" cy="68836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FAD28-9914-4540-BD1D-F28AA2F41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92" y="580292"/>
            <a:ext cx="11230708" cy="6277707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A, Must, S, M, Phillips, C, Curtin and L, G, Bandini. (2015) ‘Barriers to physical activity in children with autistic spectrum disorder: Relationships to physical activity and screen time’ </a:t>
            </a:r>
            <a:r>
              <a:rPr lang="en-GB" u="sng" dirty="0">
                <a:hlinkClick r:id="rId2"/>
              </a:rPr>
              <a:t>https://www.ncbi.nlm.nih.gov/pmc/articles/PMC4490003/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 </a:t>
            </a:r>
          </a:p>
          <a:p>
            <a:r>
              <a:rPr lang="en-GB" dirty="0"/>
              <a:t>Ambitious About Autism, (No Date) ‘Routines: Understanding rituals, consistency, predictability and change’ </a:t>
            </a:r>
            <a:r>
              <a:rPr lang="en-GB" u="sng" dirty="0">
                <a:hlinkClick r:id="rId3"/>
              </a:rPr>
              <a:t>https://www.ambitiousaboutautism.org.uk/understanding-autism/behaviour/routines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Autism Speaks, (2018) ‘What is Autism?’ </a:t>
            </a:r>
            <a:r>
              <a:rPr lang="en-GB" u="sng" dirty="0">
                <a:hlinkClick r:id="rId4"/>
              </a:rPr>
              <a:t>https://www.autismspeaks.org/what-autism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Autism Spectrum, (2018) ‘Establishing Routines’ </a:t>
            </a:r>
            <a:r>
              <a:rPr lang="en-GB" u="sng" dirty="0">
                <a:hlinkClick r:id="rId5"/>
              </a:rPr>
              <a:t>https://www.autismspectrum.org.au/content/establishing-routines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Davis, P. and Florian, L. (2004) </a:t>
            </a:r>
            <a:r>
              <a:rPr lang="en-GB" i="1" dirty="0"/>
              <a:t>Teaching Strategies and Approaches for Pupils with Special Educational Needs: A Scoping Study</a:t>
            </a:r>
            <a:r>
              <a:rPr lang="en-GB" dirty="0"/>
              <a:t>. London: University of Cambridge </a:t>
            </a:r>
          </a:p>
          <a:p>
            <a:r>
              <a:rPr lang="en-GB" dirty="0"/>
              <a:t>Dempsey, I. and. Foreman, P. (2001) </a:t>
            </a:r>
            <a:r>
              <a:rPr lang="en-GB" i="1" dirty="0"/>
              <a:t>A review of educational approaches for individuals with autism. International Journal of Disability, Development and Education</a:t>
            </a:r>
            <a:r>
              <a:rPr lang="en-GB" dirty="0"/>
              <a:t>, Volume 48, Issue 1, p.p. 103-116.</a:t>
            </a:r>
          </a:p>
          <a:p>
            <a:r>
              <a:rPr lang="en-GB" dirty="0" err="1"/>
              <a:t>Espelage</a:t>
            </a:r>
            <a:r>
              <a:rPr lang="en-GB" dirty="0"/>
              <a:t>, D., &amp; Swearer, S. M. (2008). Addressing research gaps in the intersection between homophobia and bullying. School Psychology Review, 37, 155-159</a:t>
            </a:r>
          </a:p>
          <a:p>
            <a:r>
              <a:rPr lang="en-GB" dirty="0"/>
              <a:t>European Economic and Social Committee, (2017) ‘People with autism face </a:t>
            </a:r>
            <a:r>
              <a:rPr lang="en-GB" dirty="0" err="1"/>
              <a:t>preduiced</a:t>
            </a:r>
            <a:r>
              <a:rPr lang="en-GB" dirty="0"/>
              <a:t> and barriers on the labour market’ </a:t>
            </a:r>
            <a:r>
              <a:rPr lang="en-GB" u="sng" dirty="0">
                <a:hlinkClick r:id="rId6"/>
              </a:rPr>
              <a:t>https://www.eesc.europa.eu/en/news-media/news/people-autism-face-prejudice-and-barriers-labour-market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 err="1"/>
              <a:t>Goodstart</a:t>
            </a:r>
            <a:r>
              <a:rPr lang="en-GB" dirty="0"/>
              <a:t> Early Learning, (2018) ‘Exploring the benefits of sensory play’ </a:t>
            </a:r>
            <a:r>
              <a:rPr lang="en-GB" u="sng" dirty="0">
                <a:hlinkClick r:id="rId7"/>
              </a:rPr>
              <a:t>https://www.goodstart.org.au/news-and-advice/october-2016/exploring-the-benefits-of-sensory-play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Help Guide.org. (No Date) ‘Helping your child with autism strive’ </a:t>
            </a:r>
            <a:r>
              <a:rPr lang="en-GB" u="sng" dirty="0">
                <a:hlinkClick r:id="rId8"/>
              </a:rPr>
              <a:t>https://www.helpguide.org/articles/autism-learning-disabilities/helping-your-child-with-autism-thrive.htm</a:t>
            </a:r>
            <a:r>
              <a:rPr lang="en-GB" dirty="0"/>
              <a:t> [Accessed: 6</a:t>
            </a:r>
            <a:r>
              <a:rPr lang="en-GB" baseline="30000" dirty="0"/>
              <a:t>th</a:t>
            </a:r>
            <a:r>
              <a:rPr lang="en-GB" dirty="0"/>
              <a:t> April 2018] </a:t>
            </a:r>
          </a:p>
          <a:p>
            <a:r>
              <a:rPr lang="en-GB" dirty="0"/>
              <a:t>Howlin, P. (1998b) </a:t>
            </a:r>
            <a:r>
              <a:rPr lang="en-GB" i="1" dirty="0"/>
              <a:t>Children with Autism and Asperger Syndrome: A Guide for Parents and Practitioners</a:t>
            </a:r>
            <a:r>
              <a:rPr lang="en-GB" dirty="0"/>
              <a:t>. Chichester: Wiley.</a:t>
            </a:r>
          </a:p>
          <a:p>
            <a:r>
              <a:rPr lang="en-GB" dirty="0"/>
              <a:t>Indiana University Bloomington. (2018) ‘Bullying and Students on the Autistic Spectrum’ </a:t>
            </a:r>
            <a:r>
              <a:rPr lang="en-GB" u="sng" dirty="0">
                <a:hlinkClick r:id="rId9"/>
              </a:rPr>
              <a:t>https://www.iidc.indiana.edu/pages/bullying-and-students-on-the-autism-spectrum</a:t>
            </a:r>
            <a:r>
              <a:rPr lang="en-GB" dirty="0"/>
              <a:t> [Accessed: 27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/>
              <a:t>Laurie, C. (2015) </a:t>
            </a:r>
            <a:r>
              <a:rPr lang="en-GB" i="1" dirty="0"/>
              <a:t>Why is occupational therapy important for children with ASD?. </a:t>
            </a:r>
            <a:r>
              <a:rPr lang="en-GB" i="1" u="sng" dirty="0">
                <a:hlinkClick r:id="rId10"/>
              </a:rPr>
              <a:t>http://network.autism.org.uk/sites/default/files/ckfinder/files/Occupational%20therapy%20and%20autism.pdf</a:t>
            </a:r>
            <a:r>
              <a:rPr lang="en-GB" i="1" dirty="0"/>
              <a:t>.  </a:t>
            </a:r>
            <a:r>
              <a:rPr lang="en-GB" dirty="0"/>
              <a:t>Evolve-Children’s Therapy Services Ltd. [Accessed: 27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 err="1"/>
              <a:t>Stadele</a:t>
            </a:r>
            <a:r>
              <a:rPr lang="en-GB" dirty="0"/>
              <a:t>, D, N and </a:t>
            </a:r>
            <a:r>
              <a:rPr lang="en-GB" dirty="0" err="1"/>
              <a:t>Malaney</a:t>
            </a:r>
            <a:r>
              <a:rPr lang="en-GB" dirty="0"/>
              <a:t>, A, S. (No date) </a:t>
            </a:r>
            <a:r>
              <a:rPr lang="en-GB" i="1" dirty="0"/>
              <a:t>The effects of a multisensory environment on negative behaviour and functional performance with autism. </a:t>
            </a:r>
            <a:r>
              <a:rPr lang="en-GB" u="sng" dirty="0">
                <a:hlinkClick r:id="rId11"/>
              </a:rPr>
              <a:t>https://pdfs.semanticscholar.org/8964/77f8abc41ef1994b4e540fc372966bed8406.pdf</a:t>
            </a:r>
            <a:r>
              <a:rPr lang="en-GB" dirty="0"/>
              <a:t> [Accessed: 26</a:t>
            </a:r>
            <a:r>
              <a:rPr lang="en-GB" baseline="30000" dirty="0"/>
              <a:t>th</a:t>
            </a:r>
            <a:r>
              <a:rPr lang="en-GB" dirty="0"/>
              <a:t> April 2018]</a:t>
            </a:r>
          </a:p>
          <a:p>
            <a:r>
              <a:rPr lang="en-GB" dirty="0" err="1"/>
              <a:t>Teacherthought</a:t>
            </a:r>
            <a:r>
              <a:rPr lang="en-GB" dirty="0"/>
              <a:t>. (2017) ‘Learning Theories: Jerome Bruner on the Scaffolding of learning’ </a:t>
            </a:r>
            <a:r>
              <a:rPr lang="en-GB" u="sng" dirty="0">
                <a:hlinkClick r:id="rId12"/>
              </a:rPr>
              <a:t>https://www.teachthought.com/learning/learning-theories-jerome-bruner-scaffolding-learning/</a:t>
            </a:r>
            <a:r>
              <a:rPr lang="en-GB" dirty="0"/>
              <a:t> [Accessed: 9</a:t>
            </a:r>
            <a:r>
              <a:rPr lang="en-GB" baseline="30000" dirty="0"/>
              <a:t>th</a:t>
            </a:r>
            <a:r>
              <a:rPr lang="en-GB" dirty="0"/>
              <a:t> May 2018]</a:t>
            </a:r>
          </a:p>
          <a:p>
            <a:r>
              <a:rPr lang="en-GB" dirty="0"/>
              <a:t>Welsh Government. (2017) ‘Foundation Phase’ </a:t>
            </a:r>
            <a:r>
              <a:rPr lang="en-GB" u="sng" dirty="0">
                <a:hlinkClick r:id="rId13"/>
              </a:rPr>
              <a:t>https://gov.wales/topics/educationandskills/foundation-phase/?lang=en</a:t>
            </a:r>
            <a:r>
              <a:rPr lang="en-GB" dirty="0"/>
              <a:t> [Accessed: 9</a:t>
            </a:r>
            <a:r>
              <a:rPr lang="en-GB" baseline="30000" dirty="0"/>
              <a:t>th</a:t>
            </a:r>
            <a:r>
              <a:rPr lang="en-GB" dirty="0"/>
              <a:t> May 2018]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084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1762</TotalTime>
  <Words>635</Words>
  <Application>Microsoft Office PowerPoint</Application>
  <PresentationFormat>Widescreen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Ellie Protheroe</dc:creator>
  <cp:lastModifiedBy>Ellie Protheroe (1501740)</cp:lastModifiedBy>
  <cp:revision>2</cp:revision>
  <dcterms:created xsi:type="dcterms:W3CDTF">2018-05-09T06:44:56Z</dcterms:created>
  <dcterms:modified xsi:type="dcterms:W3CDTF">2018-05-10T12:07:07Z</dcterms:modified>
</cp:coreProperties>
</file>