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2" r:id="rId4"/>
  </p:sldMasterIdLst>
  <p:notesMasterIdLst>
    <p:notesMasterId r:id="rId16"/>
  </p:notesMasterIdLst>
  <p:sldIdLst>
    <p:sldId id="256" r:id="rId5"/>
    <p:sldId id="257" r:id="rId6"/>
    <p:sldId id="258" r:id="rId7"/>
    <p:sldId id="270" r:id="rId8"/>
    <p:sldId id="262" r:id="rId9"/>
    <p:sldId id="263" r:id="rId10"/>
    <p:sldId id="264" r:id="rId11"/>
    <p:sldId id="265" r:id="rId12"/>
    <p:sldId id="266" r:id="rId13"/>
    <p:sldId id="267" r:id="rId14"/>
    <p:sldId id="268" r:id="rId15"/>
  </p:sldIdLst>
  <p:sldSz cx="9144000" cy="5143500" type="screen16x9"/>
  <p:notesSz cx="6858000" cy="9144000"/>
  <p:embeddedFontLst>
    <p:embeddedFont>
      <p:font typeface="Bebas Neue" panose="020B0606020202050201" pitchFamily="34" charset="0"/>
      <p:regular r:id="rId17"/>
    </p:embeddedFont>
    <p:embeddedFont>
      <p:font typeface="Corbel" panose="020B0503020204020204" pitchFamily="34" charset="0"/>
      <p:regular r:id="rId18"/>
      <p:bold r:id="rId19"/>
      <p:italic r:id="rId20"/>
      <p:boldItalic r:id="rId21"/>
    </p:embeddedFont>
    <p:embeddedFont>
      <p:font typeface="Felix Titling" panose="04060505060202020A04" pitchFamily="82" charset="0"/>
      <p:regular r:id="rId22"/>
    </p:embeddedFont>
    <p:embeddedFont>
      <p:font typeface="Goudy Old Style" panose="02020502050305020303" pitchFamily="18" charset="0"/>
      <p:regular r:id="rId23"/>
    </p:embeddedFont>
    <p:embeddedFont>
      <p:font typeface="Lexend" panose="020B0604020202020204" charset="0"/>
      <p:regular r:id="rId24"/>
      <p:bold r:id="rId25"/>
    </p:embeddedFont>
    <p:embeddedFont>
      <p:font typeface="Nunito Light" pitchFamily="2" charset="0"/>
      <p:regular r:id="rId26"/>
    </p:embeddedFont>
    <p:embeddedFont>
      <p:font typeface="Syne" panose="020B0604020202020204" charset="0"/>
      <p:regular r:id="rId27"/>
      <p:bold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4F5DC30-99D3-4033-92D2-6DA83D865134}">
          <p14:sldIdLst>
            <p14:sldId id="256"/>
            <p14:sldId id="257"/>
            <p14:sldId id="258"/>
          </p14:sldIdLst>
        </p14:section>
        <p14:section name="Untitled Section" id="{FD729B99-7A98-48DC-B420-5F35F88F2DEE}">
          <p14:sldIdLst>
            <p14:sldId id="270"/>
            <p14:sldId id="262"/>
            <p14:sldId id="263"/>
          </p14:sldIdLst>
        </p14:section>
        <p14:section name="Untitled Section" id="{EE019F98-E326-4DCB-9DE8-0078380D116B}">
          <p14:sldIdLst>
            <p14:sldId id="264"/>
            <p14:sldId id="265"/>
            <p14:sldId id="266"/>
            <p14:sldId id="267"/>
            <p14:sldId id="268"/>
          </p14:sldIdLst>
        </p14:section>
      </p14:sectionLst>
    </p:ex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231EE7-CDB6-44F8-AEFD-F28B00480407}" v="1" dt="2026-10-11T17:28:49.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991" autoAdjust="0"/>
  </p:normalViewPr>
  <p:slideViewPr>
    <p:cSldViewPr snapToGrid="0">
      <p:cViewPr varScale="1">
        <p:scale>
          <a:sx n="103" d="100"/>
          <a:sy n="103" d="100"/>
        </p:scale>
        <p:origin x="1044" y="9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font" Target="fonts/font9.fntdata"/><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6.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EB41AB-9053-4A92-90D8-DBB871E7DA7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B52F220-D58F-4169-8728-BB20DF4F6137}">
      <dgm:prSet/>
      <dgm:spPr/>
      <dgm:t>
        <a:bodyPr/>
        <a:lstStyle/>
        <a:p>
          <a:r>
            <a:rPr lang="en-US"/>
            <a:t>In recent years, sales are still around 25% less than those in 2019.</a:t>
          </a:r>
        </a:p>
      </dgm:t>
    </dgm:pt>
    <dgm:pt modelId="{ACF8EB0F-93EE-4909-9171-BB3B9350DEDB}" type="parTrans" cxnId="{AE04E13A-4A6D-4DA6-9F50-D54E3F5A4B05}">
      <dgm:prSet/>
      <dgm:spPr/>
      <dgm:t>
        <a:bodyPr/>
        <a:lstStyle/>
        <a:p>
          <a:endParaRPr lang="en-US"/>
        </a:p>
      </dgm:t>
    </dgm:pt>
    <dgm:pt modelId="{5408C053-ACCE-461E-B0BF-25A93D320EC6}" type="sibTrans" cxnId="{AE04E13A-4A6D-4DA6-9F50-D54E3F5A4B05}">
      <dgm:prSet/>
      <dgm:spPr/>
      <dgm:t>
        <a:bodyPr/>
        <a:lstStyle/>
        <a:p>
          <a:endParaRPr lang="en-US"/>
        </a:p>
      </dgm:t>
    </dgm:pt>
    <dgm:pt modelId="{B26B8243-8916-4F0B-970E-013E0FA98AD6}">
      <dgm:prSet/>
      <dgm:spPr/>
      <dgm:t>
        <a:bodyPr/>
        <a:lstStyle/>
        <a:p>
          <a:r>
            <a:rPr lang="en-US"/>
            <a:t>The decrease in footfall is an indicator of retail-park decline, retail-store closure and altered work patterns.</a:t>
          </a:r>
        </a:p>
      </dgm:t>
    </dgm:pt>
    <dgm:pt modelId="{8CECC7FB-4F2B-476E-81CD-7D7F8BD717D7}" type="parTrans" cxnId="{C404C79F-0572-45A4-A603-F2E1A63FF5A2}">
      <dgm:prSet/>
      <dgm:spPr/>
      <dgm:t>
        <a:bodyPr/>
        <a:lstStyle/>
        <a:p>
          <a:endParaRPr lang="en-US"/>
        </a:p>
      </dgm:t>
    </dgm:pt>
    <dgm:pt modelId="{59B17EE6-2521-4506-A4E6-E3F55DE19D9C}" type="sibTrans" cxnId="{C404C79F-0572-45A4-A603-F2E1A63FF5A2}">
      <dgm:prSet/>
      <dgm:spPr/>
      <dgm:t>
        <a:bodyPr/>
        <a:lstStyle/>
        <a:p>
          <a:endParaRPr lang="en-US"/>
        </a:p>
      </dgm:t>
    </dgm:pt>
    <dgm:pt modelId="{AB14B573-0BF0-427F-A60D-4AB4F1D8848B}">
      <dgm:prSet/>
      <dgm:spPr/>
      <dgm:t>
        <a:bodyPr/>
        <a:lstStyle/>
        <a:p>
          <a:r>
            <a:rPr lang="en-US"/>
            <a:t>Customers are getting more inclined towards convenience by providing the ability to order and deliver products (Amaya,  Encarnación and Cantillo, 2025).</a:t>
          </a:r>
        </a:p>
      </dgm:t>
    </dgm:pt>
    <dgm:pt modelId="{8C51E0F4-7CC0-40C7-AE5D-7CC9BB57A81F}" type="parTrans" cxnId="{7843091F-42D3-4476-95D0-AC31E112A0AC}">
      <dgm:prSet/>
      <dgm:spPr/>
      <dgm:t>
        <a:bodyPr/>
        <a:lstStyle/>
        <a:p>
          <a:endParaRPr lang="en-US"/>
        </a:p>
      </dgm:t>
    </dgm:pt>
    <dgm:pt modelId="{648D2DE5-2FCE-4252-B759-CD6C8F51209F}" type="sibTrans" cxnId="{7843091F-42D3-4476-95D0-AC31E112A0AC}">
      <dgm:prSet/>
      <dgm:spPr/>
      <dgm:t>
        <a:bodyPr/>
        <a:lstStyle/>
        <a:p>
          <a:endParaRPr lang="en-US"/>
        </a:p>
      </dgm:t>
    </dgm:pt>
    <dgm:pt modelId="{320638C6-26A5-44EA-8F0E-0F56492183D5}">
      <dgm:prSet/>
      <dgm:spPr/>
      <dgm:t>
        <a:bodyPr/>
        <a:lstStyle/>
        <a:p>
          <a:r>
            <a:rPr lang="en-US" dirty="0"/>
            <a:t>Increasing operating and organic input costs increase the strain on profitability.</a:t>
          </a:r>
        </a:p>
      </dgm:t>
    </dgm:pt>
    <dgm:pt modelId="{F15A1E5F-3EDE-4409-BEC0-2CBB726F4CD7}" type="parTrans" cxnId="{3542B93D-6E06-495F-953E-6D1B0542E603}">
      <dgm:prSet/>
      <dgm:spPr/>
      <dgm:t>
        <a:bodyPr/>
        <a:lstStyle/>
        <a:p>
          <a:endParaRPr lang="en-US"/>
        </a:p>
      </dgm:t>
    </dgm:pt>
    <dgm:pt modelId="{11F2DF57-4D21-4F13-BA9D-A86F32EC641D}" type="sibTrans" cxnId="{3542B93D-6E06-495F-953E-6D1B0542E603}">
      <dgm:prSet/>
      <dgm:spPr/>
      <dgm:t>
        <a:bodyPr/>
        <a:lstStyle/>
        <a:p>
          <a:endParaRPr lang="en-US"/>
        </a:p>
      </dgm:t>
    </dgm:pt>
    <dgm:pt modelId="{EC2A9489-717B-4F20-B882-3548EC8F7CCF}">
      <dgm:prSet/>
      <dgm:spPr/>
      <dgm:t>
        <a:bodyPr/>
        <a:lstStyle/>
        <a:p>
          <a:r>
            <a:rPr lang="en-US"/>
            <a:t>The issue is thus, an expression of interrelated external forces and internal limitations.</a:t>
          </a:r>
        </a:p>
      </dgm:t>
    </dgm:pt>
    <dgm:pt modelId="{75ABAF0F-DBB8-4AFB-825F-A527BD05B9AA}" type="parTrans" cxnId="{AAC21E33-2549-4CB7-B3E7-CF3A90A93A4F}">
      <dgm:prSet/>
      <dgm:spPr/>
      <dgm:t>
        <a:bodyPr/>
        <a:lstStyle/>
        <a:p>
          <a:endParaRPr lang="en-US"/>
        </a:p>
      </dgm:t>
    </dgm:pt>
    <dgm:pt modelId="{A3BB9729-B3AB-49F8-A3E9-89854217204E}" type="sibTrans" cxnId="{AAC21E33-2549-4CB7-B3E7-CF3A90A93A4F}">
      <dgm:prSet/>
      <dgm:spPr/>
      <dgm:t>
        <a:bodyPr/>
        <a:lstStyle/>
        <a:p>
          <a:endParaRPr lang="en-US"/>
        </a:p>
      </dgm:t>
    </dgm:pt>
    <dgm:pt modelId="{3976AA1F-7049-4DA6-9B04-7EFF6C2300A5}" type="pres">
      <dgm:prSet presAssocID="{9BEB41AB-9053-4A92-90D8-DBB871E7DA7C}" presName="diagram" presStyleCnt="0">
        <dgm:presLayoutVars>
          <dgm:dir/>
          <dgm:resizeHandles val="exact"/>
        </dgm:presLayoutVars>
      </dgm:prSet>
      <dgm:spPr/>
    </dgm:pt>
    <dgm:pt modelId="{13E62AE9-DF4D-48EF-B38F-2ADAF05C96DE}" type="pres">
      <dgm:prSet presAssocID="{AB52F220-D58F-4169-8728-BB20DF4F6137}" presName="node" presStyleLbl="node1" presStyleIdx="0" presStyleCnt="5">
        <dgm:presLayoutVars>
          <dgm:bulletEnabled val="1"/>
        </dgm:presLayoutVars>
      </dgm:prSet>
      <dgm:spPr/>
    </dgm:pt>
    <dgm:pt modelId="{A87CFB22-B79F-4193-B83F-170EC7682087}" type="pres">
      <dgm:prSet presAssocID="{5408C053-ACCE-461E-B0BF-25A93D320EC6}" presName="sibTrans" presStyleCnt="0"/>
      <dgm:spPr/>
    </dgm:pt>
    <dgm:pt modelId="{00E31FE8-2F52-4C52-AD6A-F836D0754901}" type="pres">
      <dgm:prSet presAssocID="{B26B8243-8916-4F0B-970E-013E0FA98AD6}" presName="node" presStyleLbl="node1" presStyleIdx="1" presStyleCnt="5">
        <dgm:presLayoutVars>
          <dgm:bulletEnabled val="1"/>
        </dgm:presLayoutVars>
      </dgm:prSet>
      <dgm:spPr/>
    </dgm:pt>
    <dgm:pt modelId="{5F27A02E-65B7-4C82-84D9-C1AA8F05C4AA}" type="pres">
      <dgm:prSet presAssocID="{59B17EE6-2521-4506-A4E6-E3F55DE19D9C}" presName="sibTrans" presStyleCnt="0"/>
      <dgm:spPr/>
    </dgm:pt>
    <dgm:pt modelId="{C136B886-ECFC-45AB-BDB5-F71C0E844F92}" type="pres">
      <dgm:prSet presAssocID="{AB14B573-0BF0-427F-A60D-4AB4F1D8848B}" presName="node" presStyleLbl="node1" presStyleIdx="2" presStyleCnt="5">
        <dgm:presLayoutVars>
          <dgm:bulletEnabled val="1"/>
        </dgm:presLayoutVars>
      </dgm:prSet>
      <dgm:spPr/>
    </dgm:pt>
    <dgm:pt modelId="{1F26D93B-A13B-466A-AA32-515C5BDF5628}" type="pres">
      <dgm:prSet presAssocID="{648D2DE5-2FCE-4252-B759-CD6C8F51209F}" presName="sibTrans" presStyleCnt="0"/>
      <dgm:spPr/>
    </dgm:pt>
    <dgm:pt modelId="{1C474819-ECD9-45FB-88EE-D0C7EA45247D}" type="pres">
      <dgm:prSet presAssocID="{320638C6-26A5-44EA-8F0E-0F56492183D5}" presName="node" presStyleLbl="node1" presStyleIdx="3" presStyleCnt="5">
        <dgm:presLayoutVars>
          <dgm:bulletEnabled val="1"/>
        </dgm:presLayoutVars>
      </dgm:prSet>
      <dgm:spPr/>
    </dgm:pt>
    <dgm:pt modelId="{FDB5BFC9-D9D3-4B5E-AE2D-B2099EDE50EB}" type="pres">
      <dgm:prSet presAssocID="{11F2DF57-4D21-4F13-BA9D-A86F32EC641D}" presName="sibTrans" presStyleCnt="0"/>
      <dgm:spPr/>
    </dgm:pt>
    <dgm:pt modelId="{932DF3E5-CD8D-43E1-83B6-247A9A0DAE0F}" type="pres">
      <dgm:prSet presAssocID="{EC2A9489-717B-4F20-B882-3548EC8F7CCF}" presName="node" presStyleLbl="node1" presStyleIdx="4" presStyleCnt="5">
        <dgm:presLayoutVars>
          <dgm:bulletEnabled val="1"/>
        </dgm:presLayoutVars>
      </dgm:prSet>
      <dgm:spPr/>
    </dgm:pt>
  </dgm:ptLst>
  <dgm:cxnLst>
    <dgm:cxn modelId="{F321191D-7CD8-46F7-BADF-8DA217DF4497}" type="presOf" srcId="{EC2A9489-717B-4F20-B882-3548EC8F7CCF}" destId="{932DF3E5-CD8D-43E1-83B6-247A9A0DAE0F}" srcOrd="0" destOrd="0" presId="urn:microsoft.com/office/officeart/2005/8/layout/default"/>
    <dgm:cxn modelId="{7843091F-42D3-4476-95D0-AC31E112A0AC}" srcId="{9BEB41AB-9053-4A92-90D8-DBB871E7DA7C}" destId="{AB14B573-0BF0-427F-A60D-4AB4F1D8848B}" srcOrd="2" destOrd="0" parTransId="{8C51E0F4-7CC0-40C7-AE5D-7CC9BB57A81F}" sibTransId="{648D2DE5-2FCE-4252-B759-CD6C8F51209F}"/>
    <dgm:cxn modelId="{AAC21E33-2549-4CB7-B3E7-CF3A90A93A4F}" srcId="{9BEB41AB-9053-4A92-90D8-DBB871E7DA7C}" destId="{EC2A9489-717B-4F20-B882-3548EC8F7CCF}" srcOrd="4" destOrd="0" parTransId="{75ABAF0F-DBB8-4AFB-825F-A527BD05B9AA}" sibTransId="{A3BB9729-B3AB-49F8-A3E9-89854217204E}"/>
    <dgm:cxn modelId="{AE04E13A-4A6D-4DA6-9F50-D54E3F5A4B05}" srcId="{9BEB41AB-9053-4A92-90D8-DBB871E7DA7C}" destId="{AB52F220-D58F-4169-8728-BB20DF4F6137}" srcOrd="0" destOrd="0" parTransId="{ACF8EB0F-93EE-4909-9171-BB3B9350DEDB}" sibTransId="{5408C053-ACCE-461E-B0BF-25A93D320EC6}"/>
    <dgm:cxn modelId="{3542B93D-6E06-495F-953E-6D1B0542E603}" srcId="{9BEB41AB-9053-4A92-90D8-DBB871E7DA7C}" destId="{320638C6-26A5-44EA-8F0E-0F56492183D5}" srcOrd="3" destOrd="0" parTransId="{F15A1E5F-3EDE-4409-BEC0-2CBB726F4CD7}" sibTransId="{11F2DF57-4D21-4F13-BA9D-A86F32EC641D}"/>
    <dgm:cxn modelId="{315FBF69-1485-4617-A2BA-EE9E1E388F7F}" type="presOf" srcId="{AB52F220-D58F-4169-8728-BB20DF4F6137}" destId="{13E62AE9-DF4D-48EF-B38F-2ADAF05C96DE}" srcOrd="0" destOrd="0" presId="urn:microsoft.com/office/officeart/2005/8/layout/default"/>
    <dgm:cxn modelId="{E4BA956D-DDC6-4B09-B834-EC5DA9826DE9}" type="presOf" srcId="{AB14B573-0BF0-427F-A60D-4AB4F1D8848B}" destId="{C136B886-ECFC-45AB-BDB5-F71C0E844F92}" srcOrd="0" destOrd="0" presId="urn:microsoft.com/office/officeart/2005/8/layout/default"/>
    <dgm:cxn modelId="{5C28857E-7130-471A-850E-4F4CCF1EB0A9}" type="presOf" srcId="{9BEB41AB-9053-4A92-90D8-DBB871E7DA7C}" destId="{3976AA1F-7049-4DA6-9B04-7EFF6C2300A5}" srcOrd="0" destOrd="0" presId="urn:microsoft.com/office/officeart/2005/8/layout/default"/>
    <dgm:cxn modelId="{C404C79F-0572-45A4-A603-F2E1A63FF5A2}" srcId="{9BEB41AB-9053-4A92-90D8-DBB871E7DA7C}" destId="{B26B8243-8916-4F0B-970E-013E0FA98AD6}" srcOrd="1" destOrd="0" parTransId="{8CECC7FB-4F2B-476E-81CD-7D7F8BD717D7}" sibTransId="{59B17EE6-2521-4506-A4E6-E3F55DE19D9C}"/>
    <dgm:cxn modelId="{F911D2A4-B771-4F70-B9C8-5A43DE1C4DD1}" type="presOf" srcId="{320638C6-26A5-44EA-8F0E-0F56492183D5}" destId="{1C474819-ECD9-45FB-88EE-D0C7EA45247D}" srcOrd="0" destOrd="0" presId="urn:microsoft.com/office/officeart/2005/8/layout/default"/>
    <dgm:cxn modelId="{9261E8F7-A5CA-44EF-82AA-12F32B2D86AC}" type="presOf" srcId="{B26B8243-8916-4F0B-970E-013E0FA98AD6}" destId="{00E31FE8-2F52-4C52-AD6A-F836D0754901}" srcOrd="0" destOrd="0" presId="urn:microsoft.com/office/officeart/2005/8/layout/default"/>
    <dgm:cxn modelId="{AFE3D857-A52D-4B6D-BA23-A09250A4F269}" type="presParOf" srcId="{3976AA1F-7049-4DA6-9B04-7EFF6C2300A5}" destId="{13E62AE9-DF4D-48EF-B38F-2ADAF05C96DE}" srcOrd="0" destOrd="0" presId="urn:microsoft.com/office/officeart/2005/8/layout/default"/>
    <dgm:cxn modelId="{231961DD-A266-4560-B909-F29B877B99F7}" type="presParOf" srcId="{3976AA1F-7049-4DA6-9B04-7EFF6C2300A5}" destId="{A87CFB22-B79F-4193-B83F-170EC7682087}" srcOrd="1" destOrd="0" presId="urn:microsoft.com/office/officeart/2005/8/layout/default"/>
    <dgm:cxn modelId="{EA5778B2-C4DA-413E-816E-C14E70A24620}" type="presParOf" srcId="{3976AA1F-7049-4DA6-9B04-7EFF6C2300A5}" destId="{00E31FE8-2F52-4C52-AD6A-F836D0754901}" srcOrd="2" destOrd="0" presId="urn:microsoft.com/office/officeart/2005/8/layout/default"/>
    <dgm:cxn modelId="{84AEE1B8-54FC-474D-A5F0-EFB3B5E0EBCF}" type="presParOf" srcId="{3976AA1F-7049-4DA6-9B04-7EFF6C2300A5}" destId="{5F27A02E-65B7-4C82-84D9-C1AA8F05C4AA}" srcOrd="3" destOrd="0" presId="urn:microsoft.com/office/officeart/2005/8/layout/default"/>
    <dgm:cxn modelId="{C321FA01-94E4-471F-B2C0-DF3A3377D5A2}" type="presParOf" srcId="{3976AA1F-7049-4DA6-9B04-7EFF6C2300A5}" destId="{C136B886-ECFC-45AB-BDB5-F71C0E844F92}" srcOrd="4" destOrd="0" presId="urn:microsoft.com/office/officeart/2005/8/layout/default"/>
    <dgm:cxn modelId="{37D27C66-2366-4947-98B0-2E5B20354898}" type="presParOf" srcId="{3976AA1F-7049-4DA6-9B04-7EFF6C2300A5}" destId="{1F26D93B-A13B-466A-AA32-515C5BDF5628}" srcOrd="5" destOrd="0" presId="urn:microsoft.com/office/officeart/2005/8/layout/default"/>
    <dgm:cxn modelId="{1BB8D9D2-3A55-4D5C-ACFE-4D432E98B255}" type="presParOf" srcId="{3976AA1F-7049-4DA6-9B04-7EFF6C2300A5}" destId="{1C474819-ECD9-45FB-88EE-D0C7EA45247D}" srcOrd="6" destOrd="0" presId="urn:microsoft.com/office/officeart/2005/8/layout/default"/>
    <dgm:cxn modelId="{660090A8-FBBB-4E36-ACCA-75EC8D27CC4F}" type="presParOf" srcId="{3976AA1F-7049-4DA6-9B04-7EFF6C2300A5}" destId="{FDB5BFC9-D9D3-4B5E-AE2D-B2099EDE50EB}" srcOrd="7" destOrd="0" presId="urn:microsoft.com/office/officeart/2005/8/layout/default"/>
    <dgm:cxn modelId="{AE94211A-1984-4D0B-94CC-64722ECACE43}" type="presParOf" srcId="{3976AA1F-7049-4DA6-9B04-7EFF6C2300A5}" destId="{932DF3E5-CD8D-43E1-83B6-247A9A0DAE0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62AE9-DF4D-48EF-B38F-2ADAF05C96DE}">
      <dsp:nvSpPr>
        <dsp:cNvPr id="0" name=""/>
        <dsp:cNvSpPr/>
      </dsp:nvSpPr>
      <dsp:spPr>
        <a:xfrm>
          <a:off x="0" y="64586"/>
          <a:ext cx="2411718" cy="14470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 recent years, sales are still around 25% less than those in 2019.</a:t>
          </a:r>
        </a:p>
      </dsp:txBody>
      <dsp:txXfrm>
        <a:off x="0" y="64586"/>
        <a:ext cx="2411718" cy="1447031"/>
      </dsp:txXfrm>
    </dsp:sp>
    <dsp:sp modelId="{00E31FE8-2F52-4C52-AD6A-F836D0754901}">
      <dsp:nvSpPr>
        <dsp:cNvPr id="0" name=""/>
        <dsp:cNvSpPr/>
      </dsp:nvSpPr>
      <dsp:spPr>
        <a:xfrm>
          <a:off x="2652890" y="64586"/>
          <a:ext cx="2411718" cy="14470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 decrease in footfall is an indicator of retail-park decline, retail-store closure and altered work patterns.</a:t>
          </a:r>
        </a:p>
      </dsp:txBody>
      <dsp:txXfrm>
        <a:off x="2652890" y="64586"/>
        <a:ext cx="2411718" cy="1447031"/>
      </dsp:txXfrm>
    </dsp:sp>
    <dsp:sp modelId="{C136B886-ECFC-45AB-BDB5-F71C0E844F92}">
      <dsp:nvSpPr>
        <dsp:cNvPr id="0" name=""/>
        <dsp:cNvSpPr/>
      </dsp:nvSpPr>
      <dsp:spPr>
        <a:xfrm>
          <a:off x="5305781" y="64586"/>
          <a:ext cx="2411718" cy="14470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Customers are getting more inclined towards convenience by providing the ability to order and deliver products (Amaya,  Encarnación and Cantillo, 2025).</a:t>
          </a:r>
        </a:p>
      </dsp:txBody>
      <dsp:txXfrm>
        <a:off x="5305781" y="64586"/>
        <a:ext cx="2411718" cy="1447031"/>
      </dsp:txXfrm>
    </dsp:sp>
    <dsp:sp modelId="{1C474819-ECD9-45FB-88EE-D0C7EA45247D}">
      <dsp:nvSpPr>
        <dsp:cNvPr id="0" name=""/>
        <dsp:cNvSpPr/>
      </dsp:nvSpPr>
      <dsp:spPr>
        <a:xfrm>
          <a:off x="1326445" y="1752789"/>
          <a:ext cx="2411718" cy="14470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Increasing operating and organic input costs increase the strain on profitability.</a:t>
          </a:r>
        </a:p>
      </dsp:txBody>
      <dsp:txXfrm>
        <a:off x="1326445" y="1752789"/>
        <a:ext cx="2411718" cy="1447031"/>
      </dsp:txXfrm>
    </dsp:sp>
    <dsp:sp modelId="{932DF3E5-CD8D-43E1-83B6-247A9A0DAE0F}">
      <dsp:nvSpPr>
        <dsp:cNvPr id="0" name=""/>
        <dsp:cNvSpPr/>
      </dsp:nvSpPr>
      <dsp:spPr>
        <a:xfrm>
          <a:off x="3979335" y="1752789"/>
          <a:ext cx="2411718" cy="14470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 issue is thus, an expression of interrelated external forces and internal limitations.</a:t>
          </a:r>
        </a:p>
      </dsp:txBody>
      <dsp:txXfrm>
        <a:off x="3979335" y="1752789"/>
        <a:ext cx="2411718" cy="14470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400" dirty="0">
                <a:solidFill>
                  <a:schemeClr val="dk1"/>
                </a:solidFill>
                <a:latin typeface="Corbel"/>
                <a:ea typeface="Corbel"/>
                <a:cs typeface="Corbel"/>
                <a:sym typeface="Corbel"/>
              </a:rPr>
              <a:t>The presentation is based on the case of Basil’s Bakery, an independent Coventry business that was founded in 2015. The bakery makes cakes, pastries and bread using quality organic products to the local consumers and the workers who work in the locality. Despite the fact that sales have increased since the lockdown restrictions have been lifted, they were still lower than before. Therfore, this presentation analyzes the sales issue, outside factors, root causes, critical findings and general conclusion of this case.</a:t>
            </a:r>
            <a:endParaRPr sz="1400" dirty="0">
              <a:solidFill>
                <a:schemeClr val="dk1"/>
              </a:solidFill>
              <a:latin typeface="Corbel"/>
              <a:ea typeface="Corbel"/>
              <a:cs typeface="Corbel"/>
              <a:sym typeface="Corbel"/>
            </a:endParaRPr>
          </a:p>
          <a:p>
            <a:pPr marL="0" lvl="0" indent="0" algn="l" rtl="0">
              <a:spcBef>
                <a:spcPts val="100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h3bd34929f4b0d33f_1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h3bd34929f4b0d33f_1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a:solidFill>
                  <a:schemeClr val="dk1"/>
                </a:solidFill>
                <a:latin typeface="Corbel"/>
                <a:ea typeface="Corbel"/>
                <a:cs typeface="Corbel"/>
                <a:sym typeface="Corbel"/>
              </a:rPr>
              <a:t>The key problem is that the sales were on average about 25% lower than in 2019 in 2023-2025. A decrease in the retail-park footfall, the closing of shops and the loss of local jobs undermined customer demand. Hybrid working was also decreasing office-worker visits. In the meantime, Basil is not always able to deliver or pre-order, whereas the growing rent, utilities, insurance and organic ingredients costs put the small bakery as a whole under financial stress. </a:t>
            </a: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l" rtl="0">
              <a:spcBef>
                <a:spcPts val="10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h3bd34929f4b0d33f_1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h3bd34929f4b0d33f_1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a:solidFill>
                  <a:schemeClr val="dk1"/>
                </a:solidFill>
                <a:latin typeface="Corbel"/>
                <a:ea typeface="Corbel"/>
                <a:cs typeface="Corbel"/>
                <a:sym typeface="Corbel"/>
              </a:rPr>
              <a:t>The PESTEL results reveal that there are a number of inter-related pressures on the performance of Basil bakery. Some costs could be lowered with business-rate support, but the occupancy costs are still high. The escalating prices may decrease the financial flexibility and make the customers price sensitive. There is the minimization of demand on weekdays due to hybrid working, and the reach of the customers is limited because of the use of limited technology. The uncertainty of organic supply complicates the budgeting, but all these are pulling the bakery as a whole, in terms of demand and costs.</a:t>
            </a: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l" rtl="0">
              <a:spcBef>
                <a:spcPts val="10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h3bd34929f4b0d33f_1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h3bd34929f4b0d33f_1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a:solidFill>
                  <a:schemeClr val="dk1"/>
                </a:solidFill>
                <a:latin typeface="Corbel"/>
                <a:ea typeface="Corbel"/>
                <a:cs typeface="Corbel"/>
                <a:sym typeface="Corbel"/>
              </a:rPr>
              <a:t>The fishbone analysis reveals six interrelated factors which caused stagnant sales: evolving customer behaviour, declining location footfall, operational constraints, poor digital services, increased costs, supplier volatility. All these circumstances limit demand, raise costs, make business less convenient, and less resilient, which is why the sales dropped 25 percent below 2019.</a:t>
            </a: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l" rtl="0">
              <a:spcBef>
                <a:spcPts val="10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h3bd34929f4b0d33f_1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h3bd34929f4b0d33f_1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dirty="0">
                <a:solidFill>
                  <a:schemeClr val="dk1"/>
                </a:solidFill>
                <a:latin typeface="Corbel"/>
                <a:ea typeface="Corbel"/>
                <a:cs typeface="Corbel"/>
                <a:sym typeface="Corbel"/>
              </a:rPr>
              <a:t>The Fishbone interpretation indicates the way in which multiple causes support each other. Customer alterations decrease frequency of visit, whereas falling activity of the retail-parks decreases natural footfall. Waiting times due to operational constraints and difficulty in convenient ordering. Costs are on the rise and the changes in organic supplies make it harder to meet the financial load. These  forces together with the external market dynamics and internal constraints are what have led to Basil struggling to get better sales for Basil.</a:t>
            </a:r>
            <a:endParaRPr sz="1400" dirty="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dirty="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dirty="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dirty="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dirty="0">
              <a:solidFill>
                <a:schemeClr val="dk1"/>
              </a:solidFill>
              <a:latin typeface="Corbel"/>
              <a:ea typeface="Corbel"/>
              <a:cs typeface="Corbel"/>
              <a:sym typeface="Corbel"/>
            </a:endParaRPr>
          </a:p>
          <a:p>
            <a:pPr marL="0" lvl="0" indent="0" algn="l" rtl="0">
              <a:spcBef>
                <a:spcPts val="10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h3bd34929f4b0d33f_1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h3bd34929f4b0d33f_1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a:solidFill>
                  <a:schemeClr val="dk1"/>
                </a:solidFill>
                <a:latin typeface="Corbel"/>
                <a:ea typeface="Corbel"/>
                <a:cs typeface="Corbel"/>
                <a:sym typeface="Corbel"/>
              </a:rPr>
              <a:t>The main results are that in the recent years, the sales of Basil are still around 25 per cent less than those in 2019. Less footfall indicates decline of retail-parks, shutdowns and working patterns. The convenience of ordering and delivery is more appreciated by the customers. Meanwhile, there is additional pressure due to increased operating and organic input costs. All in all, the issue consists of inter-related external forces and internal constraints to the bakery that Basil owns.</a:t>
            </a: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l" rtl="0">
              <a:spcBef>
                <a:spcPts val="10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h3bd34929f4b0d33f_1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h3bd34929f4b0d33f_1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a:solidFill>
                  <a:schemeClr val="dk1"/>
                </a:solidFill>
                <a:latin typeface="Corbel"/>
                <a:ea typeface="Corbel"/>
                <a:cs typeface="Corbel"/>
                <a:sym typeface="Corbel"/>
              </a:rPr>
              <a:t>In this way, the business of Basil’s Bakery has a long-term issue of sales-growth after COVID-19 disruptions. PESTEL identifies important economic, social, technological and environmental pressures influencing performance. Fishbone analysis points out operational, location, customer, supplier and cost-related causes. A combination of these factors contributes to weaker demand and soaring business expenses. The cumulative results give Basil a systematic basis upon which future business judgments will be arrived at with a higher degree of decision-making.</a:t>
            </a: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just" rtl="0">
              <a:lnSpc>
                <a:spcPct val="150000"/>
              </a:lnSpc>
              <a:spcBef>
                <a:spcPts val="1000"/>
              </a:spcBef>
              <a:spcAft>
                <a:spcPts val="0"/>
              </a:spcAft>
              <a:buNone/>
            </a:pPr>
            <a:endParaRPr sz="1400">
              <a:solidFill>
                <a:schemeClr val="dk1"/>
              </a:solidFill>
              <a:latin typeface="Corbel"/>
              <a:ea typeface="Corbel"/>
              <a:cs typeface="Corbel"/>
              <a:sym typeface="Corbel"/>
            </a:endParaRPr>
          </a:p>
          <a:p>
            <a:pPr marL="0" lvl="0" indent="0" algn="l" rtl="0">
              <a:spcBef>
                <a:spcPts val="10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h3bd34929f4b0d33f_1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h3bd34929f4b0d33f_1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h3bd34929f4b0d33f_1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h3bd34929f4b0d33f_1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5143499" y="723056"/>
            <a:ext cx="3490723" cy="2804922"/>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143500" y="3617132"/>
            <a:ext cx="3154680" cy="1035558"/>
          </a:xfrm>
        </p:spPr>
        <p:txBody>
          <a:bodyPr anchor="t" anchorCtr="0">
            <a:normAutofit/>
          </a:bodyPr>
          <a:lstStyle>
            <a:lvl1pPr marL="0" indent="0" algn="l">
              <a:buNone/>
              <a:defRPr sz="150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630936" y="723056"/>
            <a:ext cx="4052460" cy="3944197"/>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7819486" y="3515322"/>
            <a:ext cx="2030018" cy="273844"/>
          </a:xfrm>
        </p:spPr>
        <p:txBody>
          <a:bodyPr/>
          <a:lstStyle/>
          <a:p>
            <a:fld id="{7FA43F5B-065E-43CE-B3FD-98C48A6F94D7}" type="datetime1">
              <a:rPr lang="en-US" smtClean="0"/>
              <a:t>10/12/2026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1701013180"/>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548640" y="274320"/>
            <a:ext cx="8055864" cy="849194"/>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48640" y="1244009"/>
            <a:ext cx="8085582" cy="3693750"/>
          </a:xfrm>
        </p:spPr>
        <p:txBody>
          <a:bodyPr>
            <a:normAutofit/>
          </a:bodyPr>
          <a:lstStyle>
            <a:lvl1pPr>
              <a:defRPr sz="1350">
                <a:solidFill>
                  <a:schemeClr val="tx1"/>
                </a:solidFill>
              </a:defRPr>
            </a:lvl1pPr>
            <a:lvl2pPr>
              <a:defRPr sz="1200">
                <a:solidFill>
                  <a:schemeClr val="tx1"/>
                </a:solidFill>
              </a:defRPr>
            </a:lvl2pPr>
            <a:lvl3pPr>
              <a:defRPr sz="1050">
                <a:solidFill>
                  <a:schemeClr val="tx1"/>
                </a:solidFill>
              </a:defRPr>
            </a:lvl3pPr>
            <a:lvl4pPr>
              <a:defRPr sz="900">
                <a:solidFill>
                  <a:schemeClr val="tx1"/>
                </a:solidFill>
              </a:defRPr>
            </a:lvl4pPr>
            <a:lvl5pPr>
              <a:defRPr sz="9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1">
              <a:rPr lang="en-US" smtClean="0"/>
              <a:pPr/>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2962083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3913524"/>
            <a:ext cx="8229600" cy="589788"/>
          </a:xfrm>
        </p:spPr>
        <p:txBody>
          <a:bodyPr anchor="b">
            <a:normAutofit/>
          </a:bodyPr>
          <a:lstStyle>
            <a:lvl1pPr algn="ctr">
              <a:defRPr sz="33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479472"/>
            <a:ext cx="8229600" cy="360280"/>
          </a:xfrm>
        </p:spPr>
        <p:txBody>
          <a:bodyPr anchor="t">
            <a:normAutofit/>
          </a:bodyPr>
          <a:lstStyle>
            <a:lvl1pPr marL="0" indent="0" algn="ctr">
              <a:buNone/>
              <a:defRPr sz="150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0"/>
            <a:ext cx="9143999" cy="3739819"/>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297089" y="4340394"/>
            <a:ext cx="1127583" cy="273844"/>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10/12/2026</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3" y="3742455"/>
            <a:ext cx="91439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212946379"/>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628651" y="1933956"/>
            <a:ext cx="5909501" cy="2694472"/>
          </a:xfrm>
        </p:spPr>
        <p:txBody>
          <a:bodyPr>
            <a:normAutofit/>
          </a:bodyPr>
          <a:lstStyle>
            <a:lvl1pPr>
              <a:defRPr sz="45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3" y="1285875"/>
            <a:ext cx="91439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Sample Footer Text</a:t>
            </a:r>
            <a:endParaRPr lang="en-US" dirty="0"/>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2990850" y="276225"/>
            <a:ext cx="5531644" cy="760810"/>
          </a:xfrm>
        </p:spPr>
        <p:txBody>
          <a:bodyPr anchor="ctr">
            <a:normAutofit/>
          </a:bodyPr>
          <a:lstStyle>
            <a:lvl1pPr algn="r">
              <a:defRPr sz="15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1">
              <a:rPr lang="en-US" smtClean="0"/>
              <a:t>10/12/2026</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2364162071"/>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628650" y="644652"/>
            <a:ext cx="7159752" cy="2756914"/>
          </a:xfrm>
        </p:spPr>
        <p:txBody>
          <a:bodyPr anchor="t">
            <a:normAutofit/>
          </a:bodyPr>
          <a:lstStyle>
            <a:lvl1pPr>
              <a:defRPr sz="45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10/12/2026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3" y="3857625"/>
            <a:ext cx="91439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4146865"/>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964461" y="972063"/>
            <a:ext cx="3264994" cy="3199376"/>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2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4901292" y="972063"/>
            <a:ext cx="3243834" cy="3199376"/>
          </a:xfrm>
        </p:spPr>
        <p:txBody>
          <a:bodyPr anchor="b" anchorCtr="0"/>
          <a:lstStyle>
            <a:lvl1pPr marL="0" indent="0">
              <a:buNone/>
              <a:defRPr>
                <a:solidFill>
                  <a:schemeClr val="tx1"/>
                </a:solidFill>
              </a:defRPr>
            </a:lvl1pPr>
            <a:lvl2pPr marL="171450" indent="0">
              <a:buNone/>
              <a:defRPr>
                <a:solidFill>
                  <a:schemeClr val="tx1"/>
                </a:solidFill>
              </a:defRPr>
            </a:lvl2pPr>
            <a:lvl3pPr marL="342900" indent="0">
              <a:buNone/>
              <a:defRPr>
                <a:solidFill>
                  <a:schemeClr val="tx1"/>
                </a:solidFill>
              </a:defRPr>
            </a:lvl3pPr>
            <a:lvl4pPr marL="514350" indent="0">
              <a:buNone/>
              <a:defRPr>
                <a:solidFill>
                  <a:schemeClr val="tx1"/>
                </a:solidFill>
              </a:defRPr>
            </a:lvl4pPr>
            <a:lvl5pPr marL="6858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003797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795528" y="3456432"/>
            <a:ext cx="3127248" cy="1207008"/>
          </a:xfrm>
        </p:spPr>
        <p:txBody>
          <a:bodyPr anchor="t" anchorCtr="0">
            <a:noAutofit/>
          </a:bodyPr>
          <a:lstStyle>
            <a:lvl1pPr algn="ctr">
              <a:defRPr sz="33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942976" y="822960"/>
            <a:ext cx="2832353" cy="2376075"/>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2400">
                <a:solidFill>
                  <a:schemeClr val="tx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5356098" y="630936"/>
            <a:ext cx="3161538" cy="3998214"/>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1">
              <a:rPr lang="en-US" smtClean="0"/>
              <a:pPr/>
              <a:t>10/12/2026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4722815"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77149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89788" y="1961388"/>
            <a:ext cx="2859786" cy="2667762"/>
          </a:xfrm>
        </p:spPr>
        <p:txBody>
          <a:bodyPr>
            <a:normAutofit/>
          </a:bodyPr>
          <a:lstStyle>
            <a:lvl1pPr>
              <a:defRPr sz="2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139804" y="630936"/>
            <a:ext cx="3717131" cy="2667000"/>
          </a:xfrm>
        </p:spPr>
        <p:txBody>
          <a:bodyPr/>
          <a:lstStyle>
            <a:lvl1pPr>
              <a:defRPr>
                <a:solidFill>
                  <a:schemeClr val="tx1"/>
                </a:solidFill>
              </a:defRPr>
            </a:lvl1pPr>
            <a:lvl2pPr>
              <a:defRPr sz="1050">
                <a:solidFill>
                  <a:schemeClr val="tx1"/>
                </a:solidFill>
              </a:defRPr>
            </a:lvl2pPr>
            <a:lvl3pPr>
              <a:defRPr sz="1050">
                <a:solidFill>
                  <a:schemeClr val="tx1"/>
                </a:solidFill>
              </a:defRPr>
            </a:lvl3pPr>
            <a:lvl4pPr>
              <a:defRPr sz="1050">
                <a:solidFill>
                  <a:schemeClr val="tx1"/>
                </a:solidFill>
              </a:defRPr>
            </a:lvl4pPr>
            <a:lvl5pPr>
              <a:defRPr sz="105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1">
              <a:rPr lang="en-US" smtClean="0"/>
              <a:pPr/>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3762152"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2579112"/>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8640" y="630936"/>
            <a:ext cx="2249424" cy="3888486"/>
          </a:xfrm>
        </p:spPr>
        <p:txBody>
          <a:bodyPr anchor="t" anchorCtr="0">
            <a:normAutofit/>
          </a:bodyPr>
          <a:lstStyle>
            <a:lvl1pPr>
              <a:defRPr sz="2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500194" y="630936"/>
            <a:ext cx="4695116" cy="3888486"/>
          </a:xfrm>
        </p:spPr>
        <p:txBody>
          <a:bodyPr/>
          <a:lstStyle>
            <a:lvl1pPr>
              <a:defRPr>
                <a:solidFill>
                  <a:schemeClr val="tx1"/>
                </a:solidFill>
              </a:defRPr>
            </a:lvl1pPr>
            <a:lvl2pPr>
              <a:defRPr sz="1050">
                <a:solidFill>
                  <a:schemeClr val="tx1"/>
                </a:solidFill>
              </a:defRPr>
            </a:lvl2pPr>
            <a:lvl3pPr>
              <a:defRPr sz="1050">
                <a:solidFill>
                  <a:schemeClr val="tx1"/>
                </a:solidFill>
              </a:defRPr>
            </a:lvl3pPr>
            <a:lvl4pPr>
              <a:defRPr sz="1050">
                <a:solidFill>
                  <a:schemeClr val="tx1"/>
                </a:solidFill>
              </a:defRPr>
            </a:lvl4pPr>
            <a:lvl5pPr>
              <a:defRPr sz="105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1">
              <a:rPr lang="en-US" smtClean="0"/>
              <a:pPr/>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3136657"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214530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23364" y="742884"/>
            <a:ext cx="1924195" cy="1394206"/>
          </a:xfrm>
        </p:spPr>
        <p:txBody>
          <a:bodyPr anchor="b"/>
          <a:lstStyle>
            <a:lvl1pPr>
              <a:defRPr lang="en-US" sz="24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6244742" cy="51435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24204" y="2258501"/>
            <a:ext cx="1919983" cy="1992188"/>
          </a:xfrm>
        </p:spPr>
        <p:txBody>
          <a:bodyPr vert="horz" lIns="91440" tIns="45720" rIns="91440" bIns="45720" rtlCol="0">
            <a:normAutofit/>
          </a:bodyPr>
          <a:lstStyle>
            <a:lvl1pPr marL="0" indent="0">
              <a:buNone/>
              <a:defRPr lang="en-US"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7719423" y="1194719"/>
            <a:ext cx="2230142" cy="273844"/>
          </a:xfrm>
        </p:spPr>
        <p:txBody>
          <a:bodyPr/>
          <a:lstStyle>
            <a:lvl1pPr algn="l">
              <a:defRPr>
                <a:solidFill>
                  <a:schemeClr val="tx1"/>
                </a:solidFill>
              </a:defRPr>
            </a:lvl1pPr>
          </a:lstStyle>
          <a:p>
            <a:r>
              <a:rPr lang="en-US"/>
              <a:t>Sample Footer Text</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7819486" y="3515322"/>
            <a:ext cx="2030018" cy="273844"/>
          </a:xfrm>
        </p:spPr>
        <p:txBody>
          <a:bodyPr/>
          <a:lstStyle>
            <a:lvl1pPr>
              <a:defRPr>
                <a:solidFill>
                  <a:schemeClr val="tx1"/>
                </a:solidFill>
              </a:defRPr>
            </a:lvl1pPr>
          </a:lstStyle>
          <a:p>
            <a:fld id="{7FA43F5B-065E-43CE-B3FD-98C48A6F94D7}" type="datetime1">
              <a:rPr lang="en-US" smtClean="0"/>
              <a:pPr/>
              <a:t>10/12/2026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8634222" y="4767263"/>
            <a:ext cx="430965" cy="273844"/>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6240428"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970144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977640" y="411480"/>
            <a:ext cx="4569919" cy="857250"/>
          </a:xfrm>
        </p:spPr>
        <p:txBody>
          <a:bodyPr anchor="b">
            <a:noAutofit/>
          </a:bodyPr>
          <a:lstStyle>
            <a:lvl1pPr>
              <a:defRPr sz="24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3595414" cy="51435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977640" y="1371600"/>
            <a:ext cx="4553712" cy="33672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3597866"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7819486" y="3515322"/>
            <a:ext cx="2030018" cy="273844"/>
          </a:xfrm>
        </p:spPr>
        <p:txBody>
          <a:bodyPr/>
          <a:lstStyle/>
          <a:p>
            <a:fld id="{7FA43F5B-065E-43CE-B3FD-98C48A6F94D7}" type="datetime1">
              <a:rPr lang="en-US" smtClean="0"/>
              <a:pPr/>
              <a:t>10/12/2026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7719424" y="1194718"/>
            <a:ext cx="2230142" cy="273844"/>
          </a:xfrm>
        </p:spPr>
        <p:txBody>
          <a:bodyPr/>
          <a:lstStyle/>
          <a:p>
            <a:r>
              <a:rPr lang="en-US"/>
              <a:t>Sample Footer Text</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10902883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411480"/>
            <a:ext cx="4601718" cy="857250"/>
          </a:xfrm>
        </p:spPr>
        <p:txBody>
          <a:bodyPr anchor="b">
            <a:noAutofit/>
          </a:bodyPr>
          <a:lstStyle>
            <a:lvl1pPr>
              <a:defRPr sz="24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48640" y="1371600"/>
            <a:ext cx="4601718" cy="33672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50408" y="0"/>
            <a:ext cx="3593592" cy="51435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5536517"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748309" y="3515322"/>
            <a:ext cx="2030018" cy="273844"/>
          </a:xfrm>
        </p:spPr>
        <p:txBody>
          <a:bodyPr/>
          <a:lstStyle/>
          <a:p>
            <a:fld id="{7FA43F5B-065E-43CE-B3FD-98C48A6F94D7}" type="datetime1">
              <a:rPr lang="en-US" smtClean="0"/>
              <a:pPr/>
              <a:t>10/12/2026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848371" y="1194718"/>
            <a:ext cx="2230142" cy="273844"/>
          </a:xfrm>
        </p:spPr>
        <p:txBody>
          <a:bodyPr/>
          <a:lstStyle/>
          <a:p>
            <a:r>
              <a:rPr lang="en-US"/>
              <a:t>Sample Footer Text</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38338" y="4767263"/>
            <a:ext cx="430965" cy="273844"/>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67708954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240030"/>
            <a:ext cx="5143500" cy="699516"/>
          </a:xfrm>
        </p:spPr>
        <p:txBody>
          <a:bodyPr anchor="b">
            <a:noAutofit/>
          </a:bodyPr>
          <a:lstStyle>
            <a:lvl1pPr>
              <a:defRPr sz="24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48640" y="1035558"/>
            <a:ext cx="5143500" cy="373761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8800" y="0"/>
            <a:ext cx="3075200" cy="51435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6058321"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748309" y="3515322"/>
            <a:ext cx="2030018" cy="273844"/>
          </a:xfrm>
        </p:spPr>
        <p:txBody>
          <a:bodyPr/>
          <a:lstStyle/>
          <a:p>
            <a:fld id="{7FA43F5B-065E-43CE-B3FD-98C48A6F94D7}" type="datetime1">
              <a:rPr lang="en-US" smtClean="0"/>
              <a:pPr/>
              <a:t>10/12/2026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848371" y="1194718"/>
            <a:ext cx="2230142" cy="273844"/>
          </a:xfrm>
        </p:spPr>
        <p:txBody>
          <a:bodyPr/>
          <a:lstStyle/>
          <a:p>
            <a:r>
              <a:rPr lang="en-US"/>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38338" y="4767263"/>
            <a:ext cx="430965" cy="273844"/>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124312125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437560"/>
            <a:ext cx="3271266" cy="946979"/>
          </a:xfrm>
        </p:spPr>
        <p:txBody>
          <a:bodyPr anchor="b">
            <a:noAutofit/>
          </a:bodyPr>
          <a:lstStyle>
            <a:lvl1pPr>
              <a:defRPr sz="24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48641" y="1484596"/>
            <a:ext cx="3270647" cy="324694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309110" y="0"/>
            <a:ext cx="4834890" cy="51435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4299095"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748309" y="3515322"/>
            <a:ext cx="2030018" cy="273844"/>
          </a:xfrm>
        </p:spPr>
        <p:txBody>
          <a:bodyPr/>
          <a:lstStyle/>
          <a:p>
            <a:fld id="{7FA43F5B-065E-43CE-B3FD-98C48A6F94D7}" type="datetime1">
              <a:rPr lang="en-US" smtClean="0"/>
              <a:pPr/>
              <a:t>10/12/2026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848371" y="1194718"/>
            <a:ext cx="2230142" cy="273844"/>
          </a:xfrm>
        </p:spPr>
        <p:txBody>
          <a:bodyPr/>
          <a:lstStyle/>
          <a:p>
            <a:r>
              <a:rPr lang="en-US"/>
              <a:t>Sample Footer Text</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38338" y="4767263"/>
            <a:ext cx="430965" cy="273844"/>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389808618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240030"/>
            <a:ext cx="3429000" cy="699516"/>
          </a:xfrm>
        </p:spPr>
        <p:txBody>
          <a:bodyPr anchor="b"/>
          <a:lstStyle>
            <a:lvl1pPr>
              <a:defRPr sz="24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48640" y="1035558"/>
            <a:ext cx="3429000" cy="373761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438291" y="0"/>
            <a:ext cx="4705709" cy="51435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4433793"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748309" y="3515322"/>
            <a:ext cx="2030018" cy="273844"/>
          </a:xfrm>
        </p:spPr>
        <p:txBody>
          <a:bodyPr/>
          <a:lstStyle/>
          <a:p>
            <a:fld id="{7FA43F5B-065E-43CE-B3FD-98C48A6F94D7}" type="datetime1">
              <a:rPr lang="en-US" smtClean="0"/>
              <a:pPr/>
              <a:t>10/12/2026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848371" y="1194718"/>
            <a:ext cx="2230142" cy="273844"/>
          </a:xfrm>
        </p:spPr>
        <p:txBody>
          <a:bodyPr/>
          <a:lstStyle/>
          <a:p>
            <a:r>
              <a:rPr lang="en-US"/>
              <a:t>Sample Footer Text</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38338" y="4767263"/>
            <a:ext cx="430965" cy="273844"/>
          </a:xfrm>
        </p:spPr>
        <p:txBody>
          <a:bodyPr/>
          <a:lstStyle/>
          <a:p>
            <a:fld id="{2DE90F28-AFBB-4AB2-AA79-6D3F72ED131B}" type="slidenum">
              <a:rPr lang="en-US" smtClean="0"/>
              <a:pPr/>
              <a:t>‹#›</a:t>
            </a:fld>
            <a:endParaRPr lang="en-US"/>
          </a:p>
        </p:txBody>
      </p:sp>
    </p:spTree>
    <p:extLst>
      <p:ext uri="{BB962C8B-B14F-4D97-AF65-F5344CB8AC3E}">
        <p14:creationId xmlns:p14="http://schemas.microsoft.com/office/powerpoint/2010/main" val="22930929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3759201"/>
            <a:ext cx="2804922" cy="1042748"/>
          </a:xfrm>
        </p:spPr>
        <p:txBody>
          <a:bodyPr anchor="t">
            <a:normAutofit/>
          </a:bodyPr>
          <a:lstStyle>
            <a:lvl1pPr>
              <a:defRPr sz="24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9144000" cy="3476349"/>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374251" y="4263232"/>
            <a:ext cx="1281907" cy="273844"/>
          </a:xfrm>
        </p:spPr>
        <p:txBody>
          <a:bodyPr/>
          <a:lstStyle/>
          <a:p>
            <a:r>
              <a:rPr lang="en-US"/>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634740" y="3759200"/>
            <a:ext cx="4800600" cy="1042748"/>
          </a:xfrm>
        </p:spPr>
        <p:txBody>
          <a:bodyPr>
            <a:noAutofit/>
          </a:bodyPr>
          <a:lstStyle>
            <a:lvl1pPr marL="0" indent="0">
              <a:buFont typeface="Arial" panose="020B0604020202020204" pitchFamily="34" charset="0"/>
              <a:buNone/>
              <a:defRPr sz="1350">
                <a:solidFill>
                  <a:schemeClr val="tx1"/>
                </a:solidFill>
              </a:defRPr>
            </a:lvl1pPr>
            <a:lvl2pPr marL="171450" indent="0">
              <a:buFont typeface="Arial" panose="020B0604020202020204" pitchFamily="34" charset="0"/>
              <a:buNone/>
              <a:defRPr sz="1200">
                <a:solidFill>
                  <a:schemeClr val="tx1"/>
                </a:solidFill>
              </a:defRPr>
            </a:lvl2pPr>
            <a:lvl3pPr marL="342900" indent="0">
              <a:buFont typeface="Arial" panose="020B0604020202020204" pitchFamily="34" charset="0"/>
              <a:buNone/>
              <a:defRPr sz="1050">
                <a:solidFill>
                  <a:schemeClr val="tx1"/>
                </a:solidFill>
              </a:defRPr>
            </a:lvl3pPr>
            <a:lvl4pPr marL="514350" indent="0">
              <a:buFont typeface="Arial" panose="020B0604020202020204" pitchFamily="34" charset="0"/>
              <a:buNone/>
              <a:defRPr sz="900">
                <a:solidFill>
                  <a:schemeClr val="tx1"/>
                </a:solidFill>
              </a:defRPr>
            </a:lvl4pPr>
            <a:lvl5pPr marL="685800" indent="0">
              <a:buFont typeface="Arial" panose="020B0604020202020204" pitchFamily="34" charset="0"/>
              <a:buNone/>
              <a:defRPr sz="825">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8380469" y="4076305"/>
            <a:ext cx="908051" cy="273844"/>
          </a:xfrm>
        </p:spPr>
        <p:txBody>
          <a:bodyPr/>
          <a:lstStyle>
            <a:lvl1pPr>
              <a:defRPr>
                <a:solidFill>
                  <a:schemeClr val="tx1"/>
                </a:solidFill>
              </a:defRPr>
            </a:lvl1pPr>
          </a:lstStyle>
          <a:p>
            <a:fld id="{ADC8C146-0A20-4029-98D5-9A42EEDF8B24}" type="datetime1">
              <a:rPr lang="en-US" smtClean="0"/>
              <a:pPr/>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3478672"/>
            <a:ext cx="91439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386277"/>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0061" y="3662172"/>
            <a:ext cx="2743202" cy="1090422"/>
          </a:xfrm>
        </p:spPr>
        <p:txBody>
          <a:bodyPr anchor="t">
            <a:normAutofit/>
          </a:bodyPr>
          <a:lstStyle>
            <a:lvl1pPr algn="ctr">
              <a:defRPr sz="24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548641" y="411482"/>
            <a:ext cx="2617631" cy="3031235"/>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703320" y="411956"/>
            <a:ext cx="4920854" cy="4319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3484588"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5121802"/>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8623" y="419506"/>
            <a:ext cx="8066753" cy="699516"/>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848371" y="1194718"/>
            <a:ext cx="2230142" cy="273844"/>
          </a:xfrm>
        </p:spPr>
        <p:txBody>
          <a:bodyPr/>
          <a:lstStyle>
            <a:lvl1pPr>
              <a:defRPr>
                <a:solidFill>
                  <a:schemeClr val="tx1"/>
                </a:solidFill>
              </a:defRPr>
            </a:lvl1pPr>
          </a:lstStyle>
          <a:p>
            <a:r>
              <a:rPr lang="en-US"/>
              <a:t>Sample Footer Text</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748310" y="3446210"/>
            <a:ext cx="2030018" cy="273844"/>
          </a:xfrm>
        </p:spPr>
        <p:txBody>
          <a:bodyPr/>
          <a:lstStyle>
            <a:lvl1pPr algn="l">
              <a:defRPr>
                <a:solidFill>
                  <a:schemeClr val="tx1"/>
                </a:solidFill>
              </a:defRPr>
            </a:lvl1pPr>
          </a:lstStyle>
          <a:p>
            <a:fld id="{7FA43F5B-065E-43CE-B3FD-98C48A6F94D7}" type="datetime1">
              <a:rPr lang="en-US" smtClean="0"/>
              <a:pPr/>
              <a:t>10/12/2026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66427" y="4698151"/>
            <a:ext cx="430965" cy="273844"/>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1285239"/>
            <a:ext cx="3290259" cy="34597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4244196" y="1285240"/>
            <a:ext cx="4899803" cy="385826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14313" lvl="0" indent="-214313"/>
            <a:r>
              <a:rPr lang="en-US"/>
              <a:t> </a:t>
            </a:r>
          </a:p>
        </p:txBody>
      </p:sp>
    </p:spTree>
    <p:extLst>
      <p:ext uri="{BB962C8B-B14F-4D97-AF65-F5344CB8AC3E}">
        <p14:creationId xmlns:p14="http://schemas.microsoft.com/office/powerpoint/2010/main" val="342096748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1543050" y="3703321"/>
            <a:ext cx="5240653" cy="1014984"/>
          </a:xfrm>
        </p:spPr>
        <p:txBody>
          <a:bodyPr anchor="t">
            <a:normAutofit/>
          </a:bodyPr>
          <a:lstStyle>
            <a:lvl1pPr>
              <a:lnSpc>
                <a:spcPct val="110000"/>
              </a:lnSpc>
              <a:spcBef>
                <a:spcPts val="750"/>
              </a:spcBef>
              <a:defRPr sz="21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1543050" y="411766"/>
            <a:ext cx="7091363" cy="3250406"/>
          </a:xfrm>
        </p:spPr>
        <p:txBody>
          <a:bodyPr anchor="b">
            <a:normAutofit/>
          </a:bodyPr>
          <a:lstStyle>
            <a:lvl1pPr>
              <a:defRPr sz="174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10/12/2026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028700" y="0"/>
            <a:ext cx="0" cy="51435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613058"/>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459486" y="-921095"/>
            <a:ext cx="7989570" cy="850392"/>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1968104" y="1701562"/>
            <a:ext cx="5207793" cy="2965691"/>
          </a:xfrm>
        </p:spPr>
        <p:txBody>
          <a:bodyPr anchor="ctr" anchorCtr="0">
            <a:noAutofit/>
          </a:bodyPr>
          <a:lstStyle>
            <a:lvl1pPr marL="0" indent="0" algn="ctr">
              <a:lnSpc>
                <a:spcPct val="110000"/>
              </a:lnSpc>
              <a:buNone/>
              <a:defRPr sz="3300" b="0" cap="all" baseline="0">
                <a:solidFill>
                  <a:schemeClr val="tx1"/>
                </a:solidFill>
              </a:defRPr>
            </a:lvl1pPr>
            <a:lvl2pPr marL="171450" indent="0" algn="ctr">
              <a:lnSpc>
                <a:spcPct val="110000"/>
              </a:lnSpc>
              <a:buNone/>
              <a:defRPr sz="3300" b="0" cap="all" baseline="0">
                <a:solidFill>
                  <a:schemeClr val="tx1"/>
                </a:solidFill>
              </a:defRPr>
            </a:lvl2pPr>
            <a:lvl3pPr marL="342900" indent="0" algn="ctr">
              <a:lnSpc>
                <a:spcPct val="110000"/>
              </a:lnSpc>
              <a:buNone/>
              <a:defRPr sz="3300" b="0" cap="all" baseline="0">
                <a:solidFill>
                  <a:schemeClr val="tx1"/>
                </a:solidFill>
              </a:defRPr>
            </a:lvl3pPr>
            <a:lvl4pPr marL="514350" indent="0" algn="ctr">
              <a:lnSpc>
                <a:spcPct val="110000"/>
              </a:lnSpc>
              <a:buNone/>
              <a:defRPr sz="3300" b="0" cap="all" baseline="0">
                <a:solidFill>
                  <a:schemeClr val="tx1"/>
                </a:solidFill>
              </a:defRPr>
            </a:lvl4pPr>
            <a:lvl5pPr marL="685800" indent="0" algn="ctr">
              <a:lnSpc>
                <a:spcPct val="110000"/>
              </a:lnSpc>
              <a:buNone/>
              <a:defRPr sz="33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10/12/2026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2292904" y="-1072785"/>
            <a:ext cx="4558193" cy="7883029"/>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Tree>
    <p:extLst>
      <p:ext uri="{BB962C8B-B14F-4D97-AF65-F5344CB8AC3E}">
        <p14:creationId xmlns:p14="http://schemas.microsoft.com/office/powerpoint/2010/main" val="240007069"/>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205126" y="4251960"/>
            <a:ext cx="4733748" cy="349758"/>
          </a:xfrm>
        </p:spPr>
        <p:txBody>
          <a:bodyPr anchor="ctr">
            <a:normAutofit/>
          </a:bodyPr>
          <a:lstStyle>
            <a:lvl1pPr algn="ctr">
              <a:lnSpc>
                <a:spcPct val="110000"/>
              </a:lnSpc>
              <a:spcBef>
                <a:spcPts val="750"/>
              </a:spcBef>
              <a:defRPr sz="135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1947851" y="1308433"/>
            <a:ext cx="5248298" cy="2630930"/>
          </a:xfrm>
        </p:spPr>
        <p:txBody>
          <a:bodyPr anchor="b">
            <a:normAutofit/>
          </a:bodyPr>
          <a:lstStyle>
            <a:lvl1pPr algn="ctr">
              <a:lnSpc>
                <a:spcPct val="100000"/>
              </a:lnSpc>
              <a:spcBef>
                <a:spcPts val="0"/>
              </a:spcBef>
              <a:defRPr sz="45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108535" y="-1261480"/>
            <a:ext cx="4926932" cy="7883029"/>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10/12/2026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21768330"/>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274320"/>
            <a:ext cx="8055864" cy="849194"/>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548878" y="1577579"/>
            <a:ext cx="3886200" cy="3263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4713710" y="1577341"/>
            <a:ext cx="3886200" cy="3263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1">
              <a:rPr lang="en-US" smtClean="0"/>
              <a:pPr/>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4487755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548640" y="274320"/>
            <a:ext cx="8055864" cy="849194"/>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48641" y="1577340"/>
            <a:ext cx="3868340" cy="419876"/>
          </a:xfrm>
        </p:spPr>
        <p:txBody>
          <a:bodyPr anchor="b">
            <a:norm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548879" y="2057401"/>
            <a:ext cx="3867890" cy="28229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732020" y="1577340"/>
            <a:ext cx="3887391" cy="419876"/>
          </a:xfrm>
        </p:spPr>
        <p:txBody>
          <a:bodyPr anchor="b">
            <a:norm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4732021" y="2057401"/>
            <a:ext cx="3887391" cy="28229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1">
              <a:rPr lang="en-US" smtClean="0"/>
              <a:pPr/>
              <a:t>10/12/2026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68789219"/>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548640" y="274320"/>
            <a:ext cx="8055864" cy="849194"/>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1">
              <a:rPr lang="en-US" smtClean="0"/>
              <a:pPr/>
              <a:t>10/12/2026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46678769"/>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1">
              <a:rPr lang="en-US" smtClean="0"/>
              <a:pPr/>
              <a:t>10/12/2026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66161255"/>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0937" y="342900"/>
            <a:ext cx="5506730" cy="850392"/>
          </a:xfrm>
          <a:noFill/>
        </p:spPr>
        <p:txBody>
          <a:bodyPr anchor="b">
            <a:noAutofit/>
          </a:bodyPr>
          <a:lstStyle>
            <a:lvl1pPr>
              <a:defRPr sz="45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0936" y="1968246"/>
            <a:ext cx="7818120" cy="2400300"/>
          </a:xfrm>
          <a:noFill/>
        </p:spPr>
        <p:txBody>
          <a:bodyPr/>
          <a:lstStyle>
            <a:lvl1pPr marL="0" indent="0">
              <a:buNone/>
              <a:defRPr>
                <a:solidFill>
                  <a:schemeClr val="tx1"/>
                </a:solidFill>
              </a:defRPr>
            </a:lvl1pPr>
            <a:lvl2pPr marL="171450" indent="0">
              <a:buNone/>
              <a:defRPr>
                <a:solidFill>
                  <a:schemeClr val="tx1"/>
                </a:solidFill>
              </a:defRPr>
            </a:lvl2pPr>
            <a:lvl3pPr marL="342900" indent="0">
              <a:buNone/>
              <a:defRPr>
                <a:solidFill>
                  <a:schemeClr val="tx1"/>
                </a:solidFill>
              </a:defRPr>
            </a:lvl3pPr>
            <a:lvl4pPr marL="514350" indent="0">
              <a:buNone/>
              <a:defRPr>
                <a:solidFill>
                  <a:schemeClr val="tx1"/>
                </a:solidFill>
              </a:defRPr>
            </a:lvl4pPr>
            <a:lvl5pPr marL="6858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1">
              <a:rPr lang="en-US" smtClean="0"/>
              <a:pPr/>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37491513"/>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548640" y="274320"/>
            <a:ext cx="8055864" cy="849194"/>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548640" y="1726377"/>
            <a:ext cx="8055863" cy="2940874"/>
          </a:xfrm>
          <a:noFill/>
        </p:spPr>
        <p:txBody>
          <a:bodyPr/>
          <a:lstStyle>
            <a:lvl1pPr marL="0" indent="0">
              <a:buNone/>
              <a:defRPr>
                <a:solidFill>
                  <a:schemeClr val="tx1"/>
                </a:solidFill>
              </a:defRPr>
            </a:lvl1pPr>
            <a:lvl2pPr marL="171450" indent="0">
              <a:buNone/>
              <a:defRPr>
                <a:solidFill>
                  <a:schemeClr val="tx1"/>
                </a:solidFill>
              </a:defRPr>
            </a:lvl2pPr>
            <a:lvl3pPr marL="342900" indent="0">
              <a:buNone/>
              <a:defRPr>
                <a:solidFill>
                  <a:schemeClr val="tx1"/>
                </a:solidFill>
              </a:defRPr>
            </a:lvl3pPr>
            <a:lvl4pPr marL="514350" indent="0">
              <a:buNone/>
              <a:defRPr>
                <a:solidFill>
                  <a:schemeClr val="tx1"/>
                </a:solidFill>
              </a:defRPr>
            </a:lvl4pPr>
            <a:lvl5pPr marL="6858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10/12/2026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04043471"/>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a:spLocks noGrp="1"/>
          </p:cNvSpPr>
          <p:nvPr>
            <p:ph type="pic" idx="2"/>
          </p:nvPr>
        </p:nvSpPr>
        <p:spPr>
          <a:xfrm>
            <a:off x="327900" y="-4800"/>
            <a:ext cx="8816100" cy="2656200"/>
          </a:xfrm>
          <a:prstGeom prst="rect">
            <a:avLst/>
          </a:prstGeom>
          <a:noFill/>
          <a:ln>
            <a:noFill/>
          </a:ln>
        </p:spPr>
        <p:txBody>
          <a:bodyPr/>
          <a:lstStyle/>
          <a:p>
            <a:endParaRPr lang="en-IN"/>
          </a:p>
        </p:txBody>
      </p:sp>
      <p:sp>
        <p:nvSpPr>
          <p:cNvPr id="10" name="Google Shape;10;p2"/>
          <p:cNvSpPr txBox="1">
            <a:spLocks noGrp="1"/>
          </p:cNvSpPr>
          <p:nvPr>
            <p:ph type="ctrTitle"/>
          </p:nvPr>
        </p:nvSpPr>
        <p:spPr>
          <a:xfrm>
            <a:off x="713225" y="2954675"/>
            <a:ext cx="7717500" cy="1208100"/>
          </a:xfrm>
          <a:prstGeom prst="rect">
            <a:avLst/>
          </a:prstGeom>
          <a:noFill/>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3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713350" y="4251799"/>
            <a:ext cx="7717500" cy="3522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4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extLst>
      <p:ext uri="{BB962C8B-B14F-4D97-AF65-F5344CB8AC3E}">
        <p14:creationId xmlns:p14="http://schemas.microsoft.com/office/powerpoint/2010/main" val="26141277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92"/>
        <p:cNvGrpSpPr/>
        <p:nvPr/>
      </p:nvGrpSpPr>
      <p:grpSpPr>
        <a:xfrm>
          <a:off x="0" y="0"/>
          <a:ext cx="0" cy="0"/>
          <a:chOff x="0" y="0"/>
          <a:chExt cx="0" cy="0"/>
        </a:xfrm>
      </p:grpSpPr>
      <p:sp>
        <p:nvSpPr>
          <p:cNvPr id="96" name="Google Shape;96;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8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7" name="Google Shape;97;p15"/>
          <p:cNvSpPr txBox="1">
            <a:spLocks noGrp="1"/>
          </p:cNvSpPr>
          <p:nvPr>
            <p:ph type="subTitle" idx="1"/>
          </p:nvPr>
        </p:nvSpPr>
        <p:spPr>
          <a:xfrm>
            <a:off x="720000" y="1521027"/>
            <a:ext cx="7721400" cy="681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8" name="Google Shape;98;p15"/>
          <p:cNvSpPr txBox="1">
            <a:spLocks noGrp="1"/>
          </p:cNvSpPr>
          <p:nvPr>
            <p:ph type="subTitle" idx="2"/>
          </p:nvPr>
        </p:nvSpPr>
        <p:spPr>
          <a:xfrm>
            <a:off x="720000" y="2586363"/>
            <a:ext cx="7721400" cy="681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9" name="Google Shape;99;p15"/>
          <p:cNvSpPr txBox="1">
            <a:spLocks noGrp="1"/>
          </p:cNvSpPr>
          <p:nvPr>
            <p:ph type="subTitle" idx="3"/>
          </p:nvPr>
        </p:nvSpPr>
        <p:spPr>
          <a:xfrm>
            <a:off x="720000" y="3651700"/>
            <a:ext cx="7721400" cy="681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0" name="Google Shape;100;p15"/>
          <p:cNvSpPr txBox="1">
            <a:spLocks noGrp="1"/>
          </p:cNvSpPr>
          <p:nvPr>
            <p:ph type="subTitle" idx="4"/>
          </p:nvPr>
        </p:nvSpPr>
        <p:spPr>
          <a:xfrm>
            <a:off x="720000" y="1184794"/>
            <a:ext cx="7721400" cy="399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700" b="1">
                <a:solidFill>
                  <a:schemeClr val="dk1"/>
                </a:solidFill>
                <a:latin typeface="Syne"/>
                <a:ea typeface="Syne"/>
                <a:cs typeface="Syne"/>
                <a:sym typeface="Syne"/>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01" name="Google Shape;101;p15"/>
          <p:cNvSpPr txBox="1">
            <a:spLocks noGrp="1"/>
          </p:cNvSpPr>
          <p:nvPr>
            <p:ph type="subTitle" idx="5"/>
          </p:nvPr>
        </p:nvSpPr>
        <p:spPr>
          <a:xfrm>
            <a:off x="720000" y="2253436"/>
            <a:ext cx="7721400" cy="399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700" b="1">
                <a:solidFill>
                  <a:schemeClr val="dk1"/>
                </a:solidFill>
                <a:latin typeface="Syne"/>
                <a:ea typeface="Syne"/>
                <a:cs typeface="Syne"/>
                <a:sym typeface="Syne"/>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02" name="Google Shape;102;p15"/>
          <p:cNvSpPr txBox="1">
            <a:spLocks noGrp="1"/>
          </p:cNvSpPr>
          <p:nvPr>
            <p:ph type="subTitle" idx="6"/>
          </p:nvPr>
        </p:nvSpPr>
        <p:spPr>
          <a:xfrm>
            <a:off x="720000" y="3322077"/>
            <a:ext cx="7721400" cy="402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700" b="1">
                <a:solidFill>
                  <a:schemeClr val="dk1"/>
                </a:solidFill>
                <a:latin typeface="Syne"/>
                <a:ea typeface="Syne"/>
                <a:cs typeface="Syne"/>
                <a:sym typeface="Syne"/>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2465939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7"/>
        <p:cNvGrpSpPr/>
        <p:nvPr/>
      </p:nvGrpSpPr>
      <p:grpSpPr>
        <a:xfrm>
          <a:off x="0" y="0"/>
          <a:ext cx="0" cy="0"/>
          <a:chOff x="0" y="0"/>
          <a:chExt cx="0" cy="0"/>
        </a:xfrm>
      </p:grpSpPr>
      <p:sp>
        <p:nvSpPr>
          <p:cNvPr id="22" name="Google Shape;22;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8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720000" y="1318952"/>
            <a:ext cx="7704000" cy="34164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29640867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5"/>
        <p:cNvGrpSpPr/>
        <p:nvPr/>
      </p:nvGrpSpPr>
      <p:grpSpPr>
        <a:xfrm>
          <a:off x="0" y="0"/>
          <a:ext cx="0" cy="0"/>
          <a:chOff x="0" y="0"/>
          <a:chExt cx="0" cy="0"/>
        </a:xfrm>
      </p:grpSpPr>
      <p:sp>
        <p:nvSpPr>
          <p:cNvPr id="50" name="Google Shape;50;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extLst>
      <p:ext uri="{BB962C8B-B14F-4D97-AF65-F5344CB8AC3E}">
        <p14:creationId xmlns:p14="http://schemas.microsoft.com/office/powerpoint/2010/main" val="1812496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628650" y="438743"/>
            <a:ext cx="7886700" cy="837608"/>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848371" y="1194718"/>
            <a:ext cx="2230142" cy="273844"/>
          </a:xfrm>
          <a:prstGeom prst="rect">
            <a:avLst/>
          </a:prstGeom>
        </p:spPr>
        <p:txBody>
          <a:bodyPr vert="horz" lIns="91440" tIns="45720" rIns="91440" bIns="45720" rtlCol="0" anchor="ctr"/>
          <a:lstStyle>
            <a:lvl1pPr algn="r" rtl="0">
              <a:defRPr sz="750">
                <a:solidFill>
                  <a:schemeClr val="tx1"/>
                </a:solidFill>
              </a:defRPr>
            </a:lvl1pPr>
          </a:lstStyle>
          <a:p>
            <a:r>
              <a:rPr lang="en-US"/>
              <a:t>Sample Footer Text</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628650" y="1546102"/>
            <a:ext cx="7886700" cy="30861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7819486" y="3515322"/>
            <a:ext cx="2030018" cy="273844"/>
          </a:xfrm>
          <a:prstGeom prst="rect">
            <a:avLst/>
          </a:prstGeom>
        </p:spPr>
        <p:txBody>
          <a:bodyPr vert="horz" lIns="91440" tIns="45720" rIns="91440" bIns="45720" rtlCol="0" anchor="ctr"/>
          <a:lstStyle>
            <a:lvl1pPr algn="r" rtl="0">
              <a:defRPr sz="750">
                <a:solidFill>
                  <a:schemeClr val="tx1"/>
                </a:solidFill>
              </a:defRPr>
            </a:lvl1pPr>
          </a:lstStyle>
          <a:p>
            <a:fld id="{7FA43F5B-065E-43CE-B3FD-98C48A6F94D7}" type="datetime1">
              <a:rPr lang="en-US" smtClean="0"/>
              <a:pPr/>
              <a:t>10/12/2026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8634222" y="4767263"/>
            <a:ext cx="430965" cy="273844"/>
          </a:xfrm>
          <a:prstGeom prst="rect">
            <a:avLst/>
          </a:prstGeom>
        </p:spPr>
        <p:txBody>
          <a:bodyPr vert="horz" lIns="91440" tIns="45720" rIns="91440" bIns="45720" rtlCol="0" anchor="ctr"/>
          <a:lstStyle>
            <a:lvl1pPr algn="ctr" rtl="0">
              <a:defRPr sz="750">
                <a:solidFill>
                  <a:schemeClr val="tx1"/>
                </a:solidFill>
              </a:defRPr>
            </a:lvl1pPr>
          </a:lstStyle>
          <a:p>
            <a:fld id="{2DE90F28-AFBB-4AB2-AA79-6D3F72ED131B}" type="slidenum">
              <a:rPr lang="en-US" smtClean="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3" y="1368083"/>
            <a:ext cx="91439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539022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 id="2147483727" r:id="rId25"/>
    <p:sldLayoutId id="2147483728" r:id="rId26"/>
    <p:sldLayoutId id="2147483729" r:id="rId27"/>
    <p:sldLayoutId id="2147483730" r:id="rId28"/>
    <p:sldLayoutId id="2147483731" r:id="rId29"/>
    <p:sldLayoutId id="2147483732" r:id="rId30"/>
    <p:sldLayoutId id="2147483733" r:id="rId31"/>
  </p:sldLayoutIdLst>
  <p:hf hdr="0" ftr="0" dt="0"/>
  <p:txStyles>
    <p:titleStyle>
      <a:lvl1pPr algn="l" defTabSz="685800" rtl="0" eaLnBrk="1" latinLnBrk="0" hangingPunct="1">
        <a:lnSpc>
          <a:spcPct val="90000"/>
        </a:lnSpc>
        <a:spcBef>
          <a:spcPct val="0"/>
        </a:spcBef>
        <a:buNone/>
        <a:defRPr sz="3300" kern="1200" cap="all" baseline="0">
          <a:solidFill>
            <a:schemeClr val="tx1"/>
          </a:solidFill>
          <a:latin typeface="+mj-lt"/>
          <a:ea typeface="+mj-ea"/>
          <a:cs typeface="+mj-cs"/>
        </a:defRPr>
      </a:lvl1pPr>
    </p:titleStyle>
    <p:bodyStyle>
      <a:lvl1pPr marL="0" indent="0" algn="l" defTabSz="685800" rtl="0" eaLnBrk="1" latinLnBrk="0" hangingPunct="1">
        <a:lnSpc>
          <a:spcPct val="110000"/>
        </a:lnSpc>
        <a:spcBef>
          <a:spcPts val="750"/>
        </a:spcBef>
        <a:buSzPct val="80000"/>
        <a:buFont typeface="Arial" panose="020B0604020202020204" pitchFamily="34" charset="0"/>
        <a:buNone/>
        <a:defRPr sz="1350" kern="1200">
          <a:solidFill>
            <a:schemeClr val="tx1"/>
          </a:solidFill>
          <a:latin typeface="+mn-lt"/>
          <a:ea typeface="+mn-ea"/>
          <a:cs typeface="+mn-cs"/>
        </a:defRPr>
      </a:lvl1pPr>
      <a:lvl2pPr marL="377190" indent="-171450" algn="l" defTabSz="685800" rtl="0" eaLnBrk="1" latinLnBrk="0" hangingPunct="1">
        <a:lnSpc>
          <a:spcPct val="110000"/>
        </a:lnSpc>
        <a:spcBef>
          <a:spcPts val="375"/>
        </a:spcBef>
        <a:buSzPct val="80000"/>
        <a:buFont typeface="Goudy Old Style" panose="02020502050305020303" pitchFamily="18" charset="0"/>
        <a:buChar char="–"/>
        <a:defRPr sz="1200" i="1" kern="1200">
          <a:solidFill>
            <a:schemeClr val="tx1"/>
          </a:solidFill>
          <a:latin typeface="+mn-lt"/>
          <a:ea typeface="+mn-ea"/>
          <a:cs typeface="+mn-cs"/>
        </a:defRPr>
      </a:lvl2pPr>
      <a:lvl3pPr marL="617220" indent="-171450" algn="l" defTabSz="685800" rtl="0" eaLnBrk="1" latinLnBrk="0" hangingPunct="1">
        <a:lnSpc>
          <a:spcPct val="110000"/>
        </a:lnSpc>
        <a:spcBef>
          <a:spcPts val="375"/>
        </a:spcBef>
        <a:buSzPct val="80000"/>
        <a:buFont typeface="Arial" panose="020B0604020202020204" pitchFamily="34" charset="0"/>
        <a:buChar char="•"/>
        <a:defRPr sz="1050" kern="1200">
          <a:solidFill>
            <a:schemeClr val="tx1"/>
          </a:solidFill>
          <a:latin typeface="+mn-lt"/>
          <a:ea typeface="+mn-ea"/>
          <a:cs typeface="+mn-cs"/>
        </a:defRPr>
      </a:lvl3pPr>
      <a:lvl4pPr marL="822960" indent="-171450" algn="l" defTabSz="685800" rtl="0" eaLnBrk="1" latinLnBrk="0" hangingPunct="1">
        <a:lnSpc>
          <a:spcPct val="110000"/>
        </a:lnSpc>
        <a:spcBef>
          <a:spcPts val="375"/>
        </a:spcBef>
        <a:buSzPct val="80000"/>
        <a:buFont typeface="Goudy Old Style" panose="02020502050305020303" pitchFamily="18" charset="0"/>
        <a:buChar char="–"/>
        <a:defRPr sz="1050" i="1" kern="1200">
          <a:solidFill>
            <a:schemeClr val="tx1"/>
          </a:solidFill>
          <a:latin typeface="+mn-lt"/>
          <a:ea typeface="+mn-ea"/>
          <a:cs typeface="+mn-cs"/>
        </a:defRPr>
      </a:lvl4pPr>
      <a:lvl5pPr marL="1028700" indent="-171450" algn="l" defTabSz="685800" rtl="0" eaLnBrk="1" latinLnBrk="0" hangingPunct="1">
        <a:lnSpc>
          <a:spcPct val="110000"/>
        </a:lnSpc>
        <a:spcBef>
          <a:spcPts val="375"/>
        </a:spcBef>
        <a:buSzPct val="80000"/>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3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61"/>
        <p:cNvGrpSpPr/>
        <p:nvPr/>
      </p:nvGrpSpPr>
      <p:grpSpPr>
        <a:xfrm>
          <a:off x="0" y="0"/>
          <a:ext cx="0" cy="0"/>
          <a:chOff x="0" y="0"/>
          <a:chExt cx="0" cy="0"/>
        </a:xfrm>
      </p:grpSpPr>
      <p:sp>
        <p:nvSpPr>
          <p:cNvPr id="162" name="Google Shape;162;p23"/>
          <p:cNvSpPr/>
          <p:nvPr/>
        </p:nvSpPr>
        <p:spPr>
          <a:xfrm>
            <a:off x="-18250" y="-4800"/>
            <a:ext cx="3462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3"/>
          <p:cNvSpPr/>
          <p:nvPr/>
        </p:nvSpPr>
        <p:spPr>
          <a:xfrm>
            <a:off x="191150" y="503700"/>
            <a:ext cx="346200" cy="40842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3"/>
          <p:cNvSpPr txBox="1"/>
          <p:nvPr/>
        </p:nvSpPr>
        <p:spPr>
          <a:xfrm>
            <a:off x="619500" y="481147"/>
            <a:ext cx="3633000" cy="4129305"/>
          </a:xfrm>
          <a:prstGeom prst="rect">
            <a:avLst/>
          </a:prstGeom>
          <a:solidFill>
            <a:schemeClr val="dk2"/>
          </a:solidFill>
          <a:ln>
            <a:noFill/>
          </a:ln>
        </p:spPr>
        <p:txBody>
          <a:bodyPr spcFirstLastPara="1" wrap="square" lIns="91425" tIns="91425" rIns="91425" bIns="91425" anchor="ctr" anchorCtr="0">
            <a:spAutoFit/>
          </a:bodyPr>
          <a:lstStyle/>
          <a:p>
            <a:pPr marL="0" lvl="0" indent="0" algn="ctr" rtl="0">
              <a:spcBef>
                <a:spcPts val="1000"/>
              </a:spcBef>
              <a:spcAft>
                <a:spcPts val="0"/>
              </a:spcAft>
              <a:buNone/>
            </a:pPr>
            <a:r>
              <a:rPr lang="en" sz="2200" b="1" dirty="0">
                <a:solidFill>
                  <a:schemeClr val="bg1"/>
                </a:solidFill>
                <a:latin typeface="Corbel"/>
                <a:ea typeface="Corbel"/>
                <a:cs typeface="Corbel"/>
                <a:sym typeface="Corbel"/>
              </a:rPr>
              <a:t>Student code: 2537169</a:t>
            </a:r>
            <a:endParaRPr sz="2200" b="1" dirty="0">
              <a:solidFill>
                <a:schemeClr val="bg1"/>
              </a:solidFill>
              <a:latin typeface="Corbel"/>
              <a:ea typeface="Corbel"/>
              <a:cs typeface="Corbel"/>
              <a:sym typeface="Corbel"/>
            </a:endParaRPr>
          </a:p>
          <a:p>
            <a:pPr marL="0" lvl="0" indent="0" algn="ctr" rtl="0">
              <a:spcBef>
                <a:spcPts val="1000"/>
              </a:spcBef>
              <a:spcAft>
                <a:spcPts val="0"/>
              </a:spcAft>
              <a:buNone/>
            </a:pPr>
            <a:r>
              <a:rPr lang="en" sz="2200" b="1" dirty="0">
                <a:solidFill>
                  <a:schemeClr val="bg1"/>
                </a:solidFill>
                <a:latin typeface="Corbel"/>
                <a:ea typeface="Corbel"/>
                <a:cs typeface="Corbel"/>
                <a:sym typeface="Corbel"/>
              </a:rPr>
              <a:t>PROBLEM SOLVING AND DECISION MAKING</a:t>
            </a:r>
            <a:endParaRPr sz="2200" b="1" dirty="0">
              <a:solidFill>
                <a:schemeClr val="bg1"/>
              </a:solidFill>
              <a:latin typeface="Corbel"/>
              <a:ea typeface="Corbel"/>
              <a:cs typeface="Corbel"/>
              <a:sym typeface="Corbel"/>
            </a:endParaRPr>
          </a:p>
          <a:p>
            <a:pPr marL="0" lvl="0" indent="0" algn="ctr" rtl="0">
              <a:spcBef>
                <a:spcPts val="1000"/>
              </a:spcBef>
              <a:spcAft>
                <a:spcPts val="0"/>
              </a:spcAft>
              <a:buNone/>
            </a:pPr>
            <a:r>
              <a:rPr lang="en" sz="2200" b="1" dirty="0">
                <a:solidFill>
                  <a:schemeClr val="bg1"/>
                </a:solidFill>
                <a:latin typeface="Corbel"/>
                <a:ea typeface="Corbel"/>
                <a:cs typeface="Corbel"/>
                <a:sym typeface="Corbel"/>
              </a:rPr>
              <a:t>Component 1:</a:t>
            </a:r>
          </a:p>
          <a:p>
            <a:pPr marL="0" lvl="0" indent="0" algn="ctr" rtl="0">
              <a:spcBef>
                <a:spcPts val="1000"/>
              </a:spcBef>
              <a:spcAft>
                <a:spcPts val="0"/>
              </a:spcAft>
              <a:buNone/>
            </a:pPr>
            <a:r>
              <a:rPr lang="en" sz="2200" b="1" dirty="0">
                <a:solidFill>
                  <a:schemeClr val="bg1"/>
                </a:solidFill>
                <a:latin typeface="Corbel"/>
                <a:ea typeface="Corbel"/>
                <a:cs typeface="Corbel"/>
                <a:sym typeface="Corbel"/>
              </a:rPr>
              <a:t>Lecturer’s name: Annamarie Dufficy</a:t>
            </a:r>
            <a:endParaRPr sz="2200" b="1" dirty="0">
              <a:solidFill>
                <a:schemeClr val="bg1"/>
              </a:solidFill>
              <a:latin typeface="Corbel"/>
              <a:ea typeface="Corbel"/>
              <a:cs typeface="Corbel"/>
              <a:sym typeface="Corbel"/>
            </a:endParaRPr>
          </a:p>
          <a:p>
            <a:pPr marL="0" lvl="0" indent="0" algn="ctr" rtl="0">
              <a:spcBef>
                <a:spcPts val="1000"/>
              </a:spcBef>
              <a:spcAft>
                <a:spcPts val="0"/>
              </a:spcAft>
              <a:buNone/>
            </a:pPr>
            <a:r>
              <a:rPr lang="en" sz="2200" b="1" dirty="0">
                <a:solidFill>
                  <a:schemeClr val="bg1"/>
                </a:solidFill>
                <a:latin typeface="Corbel"/>
                <a:ea typeface="Corbel"/>
                <a:cs typeface="Corbel"/>
                <a:sym typeface="Corbel"/>
              </a:rPr>
              <a:t>INDIVIDUAL PRESENTATION</a:t>
            </a:r>
            <a:endParaRPr sz="2200" b="1" dirty="0">
              <a:solidFill>
                <a:schemeClr val="bg1"/>
              </a:solidFill>
              <a:latin typeface="Corbel"/>
              <a:ea typeface="Corbel"/>
              <a:cs typeface="Corbel"/>
              <a:sym typeface="Corbel"/>
            </a:endParaRPr>
          </a:p>
          <a:p>
            <a:pPr marL="0" lvl="0" indent="0" algn="ctr" rtl="0">
              <a:spcBef>
                <a:spcPts val="1000"/>
              </a:spcBef>
              <a:spcAft>
                <a:spcPts val="1000"/>
              </a:spcAft>
              <a:buNone/>
            </a:pPr>
            <a:r>
              <a:rPr lang="en" sz="2200" b="1" dirty="0">
                <a:solidFill>
                  <a:schemeClr val="bg1"/>
                </a:solidFill>
                <a:latin typeface="Corbel"/>
                <a:ea typeface="Corbel"/>
                <a:cs typeface="Corbel"/>
                <a:sym typeface="Corbel"/>
              </a:rPr>
              <a:t>(BASIL’S BAKERY)</a:t>
            </a:r>
            <a:endParaRPr sz="2200" b="1" dirty="0">
              <a:solidFill>
                <a:schemeClr val="bg1"/>
              </a:solidFill>
              <a:latin typeface="Corbel"/>
              <a:ea typeface="Corbel"/>
              <a:cs typeface="Corbel"/>
              <a:sym typeface="Corbel"/>
            </a:endParaRPr>
          </a:p>
        </p:txBody>
      </p:sp>
      <p:sp>
        <p:nvSpPr>
          <p:cNvPr id="165" name="Google Shape;165;p23"/>
          <p:cNvSpPr txBox="1"/>
          <p:nvPr/>
        </p:nvSpPr>
        <p:spPr>
          <a:xfrm>
            <a:off x="327950" y="4769400"/>
            <a:ext cx="8816100" cy="625782"/>
          </a:xfrm>
          <a:prstGeom prst="rect">
            <a:avLst/>
          </a:prstGeom>
          <a:solidFill>
            <a:schemeClr val="dk2"/>
          </a:solidFill>
          <a:ln>
            <a:noFill/>
          </a:ln>
        </p:spPr>
        <p:txBody>
          <a:bodyPr spcFirstLastPara="1" wrap="square" lIns="91425" tIns="91425" rIns="91425" bIns="91425" anchor="t" anchorCtr="0">
            <a:spAutoFit/>
          </a:bodyPr>
          <a:lstStyle/>
          <a:p>
            <a:pPr marL="0" lvl="0" indent="0" algn="just" rtl="0">
              <a:spcBef>
                <a:spcPts val="1000"/>
              </a:spcBef>
              <a:spcAft>
                <a:spcPts val="1000"/>
              </a:spcAft>
              <a:buNone/>
            </a:pPr>
            <a:r>
              <a:rPr lang="en" sz="1200" b="1" dirty="0">
                <a:solidFill>
                  <a:schemeClr val="bg1"/>
                </a:solidFill>
                <a:latin typeface="Corbel"/>
                <a:ea typeface="Corbel"/>
                <a:cs typeface="Corbel"/>
                <a:sym typeface="Corbel"/>
              </a:rPr>
              <a:t>Student Name: ADRIANA PANDELEA</a:t>
            </a:r>
            <a:endParaRPr sz="1200" b="1" dirty="0">
              <a:solidFill>
                <a:schemeClr val="bg1"/>
              </a:solidFill>
              <a:latin typeface="Corbel"/>
              <a:ea typeface="Corbel"/>
              <a:cs typeface="Corbel"/>
              <a:sym typeface="Corbel"/>
            </a:endParaRPr>
          </a:p>
        </p:txBody>
      </p:sp>
      <p:pic>
        <p:nvPicPr>
          <p:cNvPr id="166" name="Google Shape;166;p23"/>
          <p:cNvPicPr preferRelativeResize="0"/>
          <p:nvPr/>
        </p:nvPicPr>
        <p:blipFill>
          <a:blip r:embed="rId3">
            <a:alphaModFix/>
          </a:blip>
          <a:stretch>
            <a:fillRect/>
          </a:stretch>
        </p:blipFill>
        <p:spPr>
          <a:xfrm>
            <a:off x="4252500" y="-5050"/>
            <a:ext cx="4810174" cy="4774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70"/>
        <p:cNvGrpSpPr/>
        <p:nvPr/>
      </p:nvGrpSpPr>
      <p:grpSpPr>
        <a:xfrm>
          <a:off x="0" y="0"/>
          <a:ext cx="0" cy="0"/>
          <a:chOff x="0" y="0"/>
          <a:chExt cx="0" cy="0"/>
        </a:xfrm>
      </p:grpSpPr>
      <p:sp>
        <p:nvSpPr>
          <p:cNvPr id="171" name="Google Shape;171;p24"/>
          <p:cNvSpPr txBox="1">
            <a:spLocks noGrp="1"/>
          </p:cNvSpPr>
          <p:nvPr>
            <p:ph type="title"/>
          </p:nvPr>
        </p:nvSpPr>
        <p:spPr>
          <a:xfrm>
            <a:off x="291375" y="0"/>
            <a:ext cx="8568900" cy="611400"/>
          </a:xfrm>
          <a:prstGeom prst="rect">
            <a:avLst/>
          </a:prstGeom>
          <a:solidFill>
            <a:schemeClr val="dk2"/>
          </a:solidFill>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 sz="2400">
                <a:solidFill>
                  <a:schemeClr val="accent6"/>
                </a:solidFill>
                <a:latin typeface="Corbel"/>
                <a:ea typeface="Corbel"/>
                <a:cs typeface="Corbel"/>
                <a:sym typeface="Corbel"/>
              </a:rPr>
              <a:t>Introduction</a:t>
            </a:r>
            <a:endParaRPr sz="2400">
              <a:solidFill>
                <a:schemeClr val="accent6"/>
              </a:solidFill>
              <a:latin typeface="Corbel"/>
              <a:ea typeface="Corbel"/>
              <a:cs typeface="Corbel"/>
              <a:sym typeface="Corbel"/>
            </a:endParaRPr>
          </a:p>
        </p:txBody>
      </p:sp>
      <p:sp>
        <p:nvSpPr>
          <p:cNvPr id="172" name="Google Shape;172;p24"/>
          <p:cNvSpPr txBox="1"/>
          <p:nvPr/>
        </p:nvSpPr>
        <p:spPr>
          <a:xfrm>
            <a:off x="720436" y="928725"/>
            <a:ext cx="7804514" cy="3318827"/>
          </a:xfrm>
          <a:prstGeom prst="rect">
            <a:avLst/>
          </a:prstGeom>
          <a:solidFill>
            <a:srgbClr val="3D85C6"/>
          </a:solidFill>
          <a:ln>
            <a:noFill/>
          </a:ln>
        </p:spPr>
        <p:txBody>
          <a:bodyPr spcFirstLastPara="1" wrap="square" lIns="91425" tIns="91425" rIns="91425" bIns="91425" anchor="t" anchorCtr="0">
            <a:spAutoFit/>
          </a:bodyPr>
          <a:lstStyle/>
          <a:p>
            <a:pPr marL="0" lvl="0" indent="0" algn="just" rtl="0">
              <a:lnSpc>
                <a:spcPct val="100000"/>
              </a:lnSpc>
              <a:spcBef>
                <a:spcPts val="1000"/>
              </a:spcBef>
              <a:spcAft>
                <a:spcPts val="0"/>
              </a:spcAft>
              <a:buNone/>
            </a:pPr>
            <a:r>
              <a:rPr lang="en" dirty="0">
                <a:solidFill>
                  <a:schemeClr val="bg1"/>
                </a:solidFill>
                <a:latin typeface="Corbel"/>
                <a:ea typeface="Corbel"/>
                <a:cs typeface="Corbel"/>
                <a:sym typeface="Corbel"/>
              </a:rPr>
              <a:t>Basil is an independent Coventry bakery that was founded successfully in 2015 (Basil’s Bakery, 2021).</a:t>
            </a:r>
            <a:endParaRPr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dirty="0">
                <a:solidFill>
                  <a:schemeClr val="bg1"/>
                </a:solidFill>
                <a:latin typeface="Corbel"/>
                <a:ea typeface="Corbel"/>
                <a:cs typeface="Corbel"/>
                <a:sym typeface="Corbel"/>
              </a:rPr>
              <a:t>It bakes cakes, pastries and bread with organic high quality ingredients.</a:t>
            </a:r>
            <a:endParaRPr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dirty="0">
                <a:solidFill>
                  <a:schemeClr val="bg1"/>
                </a:solidFill>
                <a:latin typeface="Corbel"/>
                <a:ea typeface="Corbel"/>
                <a:cs typeface="Corbel"/>
                <a:sym typeface="Corbel"/>
              </a:rPr>
              <a:t>Some of the customers are local shoppers, retail workers, office workers and warehouse workers.</a:t>
            </a:r>
            <a:endParaRPr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dirty="0">
                <a:solidFill>
                  <a:schemeClr val="bg1"/>
                </a:solidFill>
                <a:latin typeface="Corbel"/>
                <a:ea typeface="Corbel"/>
                <a:cs typeface="Corbel"/>
                <a:sym typeface="Corbel"/>
              </a:rPr>
              <a:t>Sales have been better since lockdowns, but have not been as high as before the pandemic.</a:t>
            </a:r>
            <a:endParaRPr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dirty="0">
                <a:solidFill>
                  <a:schemeClr val="bg1"/>
                </a:solidFill>
                <a:latin typeface="Corbel"/>
                <a:ea typeface="Corbel"/>
                <a:cs typeface="Corbel"/>
                <a:sym typeface="Corbel"/>
              </a:rPr>
              <a:t>The presentation discusses the scope of the problem, PESTEL factors, Fishbone causes and key findings.</a:t>
            </a:r>
            <a:endParaRPr dirty="0">
              <a:solidFill>
                <a:schemeClr val="bg1"/>
              </a:solidFill>
              <a:latin typeface="Corbel"/>
              <a:ea typeface="Corbel"/>
              <a:cs typeface="Corbel"/>
              <a:sym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77"/>
        <p:cNvGrpSpPr/>
        <p:nvPr/>
      </p:nvGrpSpPr>
      <p:grpSpPr>
        <a:xfrm>
          <a:off x="0" y="0"/>
          <a:ext cx="0" cy="0"/>
          <a:chOff x="0" y="0"/>
          <a:chExt cx="0" cy="0"/>
        </a:xfrm>
      </p:grpSpPr>
      <p:sp>
        <p:nvSpPr>
          <p:cNvPr id="178" name="Google Shape;178;p25"/>
          <p:cNvSpPr txBox="1">
            <a:spLocks noGrp="1"/>
          </p:cNvSpPr>
          <p:nvPr>
            <p:ph type="title"/>
          </p:nvPr>
        </p:nvSpPr>
        <p:spPr>
          <a:xfrm>
            <a:off x="291375" y="0"/>
            <a:ext cx="8568900" cy="611400"/>
          </a:xfrm>
          <a:prstGeom prst="rect">
            <a:avLst/>
          </a:prstGeom>
          <a:solidFill>
            <a:schemeClr val="dk2"/>
          </a:solidFill>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chemeClr val="accent6"/>
                </a:solidFill>
                <a:latin typeface="Corbel"/>
                <a:ea typeface="Corbel"/>
                <a:cs typeface="Corbel"/>
                <a:sym typeface="Corbel"/>
              </a:rPr>
              <a:t>Nature, Scope &amp; Impact of the Sales Problem</a:t>
            </a:r>
            <a:endParaRPr sz="2400">
              <a:solidFill>
                <a:schemeClr val="accent6"/>
              </a:solidFill>
              <a:latin typeface="Corbel"/>
              <a:ea typeface="Corbel"/>
              <a:cs typeface="Corbel"/>
              <a:sym typeface="Corbel"/>
            </a:endParaRPr>
          </a:p>
        </p:txBody>
      </p:sp>
      <p:sp>
        <p:nvSpPr>
          <p:cNvPr id="179" name="Google Shape;179;p25"/>
          <p:cNvSpPr txBox="1"/>
          <p:nvPr/>
        </p:nvSpPr>
        <p:spPr>
          <a:xfrm>
            <a:off x="4572000" y="823325"/>
            <a:ext cx="3976800" cy="3908732"/>
          </a:xfrm>
          <a:prstGeom prst="rect">
            <a:avLst/>
          </a:prstGeom>
          <a:solidFill>
            <a:srgbClr val="3D85C6"/>
          </a:solidFill>
          <a:ln>
            <a:noFill/>
          </a:ln>
        </p:spPr>
        <p:txBody>
          <a:bodyPr spcFirstLastPara="1" wrap="square" lIns="91425" tIns="91425" rIns="91425" bIns="91425" anchor="t" anchorCtr="0">
            <a:spAutoFit/>
          </a:bodyPr>
          <a:lstStyle/>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The sales were with 25% below 2019, in 2023-2025.</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Declining footfall in retail-parks </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Closures of shops and loss of jobs by customers.</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Hybrid working results in office workers visit the retail park less often.</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Unable to provide the delivery and pre-order service</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Increased financial pressure is caused by rising rent, utilities, insurance and organic ingredients..</a:t>
            </a:r>
            <a:endParaRPr sz="1600" dirty="0">
              <a:solidFill>
                <a:schemeClr val="bg1"/>
              </a:solidFill>
              <a:latin typeface="Corbel"/>
              <a:ea typeface="Corbel"/>
              <a:cs typeface="Corbel"/>
              <a:sym typeface="Corbel"/>
            </a:endParaRPr>
          </a:p>
        </p:txBody>
      </p:sp>
      <p:pic>
        <p:nvPicPr>
          <p:cNvPr id="180" name="Google Shape;180;p25"/>
          <p:cNvPicPr preferRelativeResize="0"/>
          <p:nvPr/>
        </p:nvPicPr>
        <p:blipFill>
          <a:blip r:embed="rId3">
            <a:alphaModFix/>
          </a:blip>
          <a:stretch>
            <a:fillRect/>
          </a:stretch>
        </p:blipFill>
        <p:spPr>
          <a:xfrm>
            <a:off x="223825" y="823325"/>
            <a:ext cx="4123976" cy="39711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85;p26">
            <a:extLst>
              <a:ext uri="{FF2B5EF4-FFF2-40B4-BE49-F238E27FC236}">
                <a16:creationId xmlns:a16="http://schemas.microsoft.com/office/drawing/2014/main" id="{26B8DE6A-1CF7-A37C-703A-A5C2326912A4}"/>
              </a:ext>
            </a:extLst>
          </p:cNvPr>
          <p:cNvSpPr txBox="1">
            <a:spLocks noGrp="1"/>
          </p:cNvSpPr>
          <p:nvPr>
            <p:ph type="title"/>
          </p:nvPr>
        </p:nvSpPr>
        <p:spPr>
          <a:xfrm>
            <a:off x="720725" y="444499"/>
            <a:ext cx="7702550" cy="833064"/>
          </a:xfrm>
          <a:prstGeom prst="rect">
            <a:avLst/>
          </a:prstGeom>
          <a:solidFill>
            <a:schemeClr val="dk2"/>
          </a:solidFill>
        </p:spPr>
        <p:txBody>
          <a:bodyPr spcFirstLastPara="1" wrap="square" lIns="91425" tIns="91425" rIns="91425" bIns="91425" anchor="t" anchorCtr="0">
            <a:noAutofit/>
          </a:bodyPr>
          <a:lstStyle/>
          <a:p>
            <a:pPr marL="0" lvl="0" indent="0" rtl="0">
              <a:lnSpc>
                <a:spcPct val="100000"/>
              </a:lnSpc>
              <a:spcBef>
                <a:spcPts val="0"/>
              </a:spcBef>
              <a:spcAft>
                <a:spcPts val="0"/>
              </a:spcAft>
              <a:buNone/>
            </a:pPr>
            <a:r>
              <a:rPr lang="en-GB" sz="2400" dirty="0">
                <a:solidFill>
                  <a:schemeClr val="accent6"/>
                </a:solidFill>
                <a:latin typeface="Corbel"/>
                <a:ea typeface="Corbel"/>
                <a:cs typeface="Corbel"/>
                <a:sym typeface="Corbel"/>
              </a:rPr>
              <a:t>                      PESTEL Analysis (Political &amp; Economic)</a:t>
            </a:r>
            <a:br>
              <a:rPr lang="en-GB" sz="2400" dirty="0">
                <a:solidFill>
                  <a:schemeClr val="accent6"/>
                </a:solidFill>
                <a:latin typeface="Corbel"/>
                <a:ea typeface="Corbel"/>
                <a:cs typeface="Corbel"/>
                <a:sym typeface="Corbel"/>
              </a:rPr>
            </a:br>
            <a:r>
              <a:rPr lang="en-GB" sz="1200" dirty="0">
                <a:solidFill>
                  <a:schemeClr val="accent6"/>
                </a:solidFill>
                <a:latin typeface="Corbel"/>
                <a:ea typeface="Corbel"/>
                <a:cs typeface="Corbel"/>
                <a:sym typeface="Corbel"/>
              </a:rPr>
              <a:t>PESTEL analysis is a framework used to examines macro-external forces  that influence the business performance</a:t>
            </a:r>
            <a:br>
              <a:rPr lang="en-GB" sz="1200" dirty="0">
                <a:solidFill>
                  <a:schemeClr val="accent6"/>
                </a:solidFill>
                <a:latin typeface="Corbel"/>
                <a:ea typeface="Corbel"/>
                <a:cs typeface="Corbel"/>
                <a:sym typeface="Corbel"/>
              </a:rPr>
            </a:br>
            <a:r>
              <a:rPr lang="en-GB" sz="1200" dirty="0">
                <a:solidFill>
                  <a:schemeClr val="accent6"/>
                </a:solidFill>
                <a:latin typeface="Corbel"/>
                <a:ea typeface="Corbel"/>
                <a:cs typeface="Corbel"/>
                <a:sym typeface="Corbel"/>
              </a:rPr>
              <a:t> ( Brooks, 2011)</a:t>
            </a:r>
            <a:br>
              <a:rPr lang="en-GB" sz="2400" dirty="0">
                <a:solidFill>
                  <a:schemeClr val="accent6"/>
                </a:solidFill>
                <a:latin typeface="Corbel"/>
                <a:ea typeface="Corbel"/>
                <a:cs typeface="Corbel"/>
                <a:sym typeface="Corbel"/>
              </a:rPr>
            </a:br>
            <a:endParaRPr lang="en-GB" sz="2400" dirty="0">
              <a:solidFill>
                <a:schemeClr val="accent6"/>
              </a:solidFill>
              <a:latin typeface="Corbel"/>
              <a:ea typeface="Corbel"/>
              <a:cs typeface="Corbel"/>
              <a:sym typeface="Corbel"/>
            </a:endParaRPr>
          </a:p>
          <a:p>
            <a:pPr marL="0" lvl="0" indent="0" algn="ctr" rtl="0">
              <a:lnSpc>
                <a:spcPct val="100000"/>
              </a:lnSpc>
              <a:spcBef>
                <a:spcPts val="0"/>
              </a:spcBef>
              <a:spcAft>
                <a:spcPts val="0"/>
              </a:spcAft>
              <a:buNone/>
            </a:pPr>
            <a:r>
              <a:rPr lang="en-GB" sz="2400" dirty="0">
                <a:solidFill>
                  <a:schemeClr val="accent6"/>
                </a:solidFill>
                <a:latin typeface="Corbel"/>
                <a:ea typeface="Corbel"/>
                <a:cs typeface="Corbel"/>
                <a:sym typeface="Corbel"/>
              </a:rPr>
              <a:t>  </a:t>
            </a:r>
          </a:p>
        </p:txBody>
      </p:sp>
      <p:sp>
        <p:nvSpPr>
          <p:cNvPr id="12" name="Google Shape;187;p26">
            <a:extLst>
              <a:ext uri="{FF2B5EF4-FFF2-40B4-BE49-F238E27FC236}">
                <a16:creationId xmlns:a16="http://schemas.microsoft.com/office/drawing/2014/main" id="{CA30BFB0-4503-A7FD-8526-3ECB525FBDA4}"/>
              </a:ext>
            </a:extLst>
          </p:cNvPr>
          <p:cNvSpPr>
            <a:spLocks noGrp="1"/>
          </p:cNvSpPr>
          <p:nvPr>
            <p:ph type="body" idx="1"/>
          </p:nvPr>
        </p:nvSpPr>
        <p:spPr>
          <a:xfrm>
            <a:off x="652407" y="1338347"/>
            <a:ext cx="2288016" cy="1458642"/>
          </a:xfrm>
          <a:prstGeom prst="roundRect">
            <a:avLst>
              <a:gd name="adj" fmla="val 50000"/>
            </a:avLst>
          </a:prstGeom>
          <a:ln>
            <a:headEnd type="none" w="sm" len="sm"/>
            <a:tailEnd type="none" w="sm" len="sm"/>
          </a:ln>
        </p:spPr>
        <p:style>
          <a:lnRef idx="2">
            <a:schemeClr val="dk1"/>
          </a:lnRef>
          <a:fillRef idx="1002">
            <a:schemeClr val="dk2"/>
          </a:fillRef>
          <a:effectRef idx="0">
            <a:schemeClr val="dk1"/>
          </a:effectRef>
          <a:fontRef idx="minor">
            <a:schemeClr val="dk1"/>
          </a:fontRef>
        </p:style>
        <p:txBody>
          <a:bodyPr spcFirstLastPara="1" wrap="square" lIns="91425" tIns="91425" rIns="91425" bIns="91425" anchor="ctr" anchorCtr="0">
            <a:noAutofit/>
          </a:bodyPr>
          <a:lstStyle/>
          <a:p>
            <a:pPr marL="139700" lvl="0" indent="0" algn="ctr" rtl="0">
              <a:spcBef>
                <a:spcPts val="1000"/>
              </a:spcBef>
              <a:spcAft>
                <a:spcPts val="1000"/>
              </a:spcAft>
              <a:buClr>
                <a:schemeClr val="accent2"/>
              </a:buClr>
              <a:buSzPts val="1400"/>
              <a:buNone/>
            </a:pPr>
            <a:r>
              <a:rPr lang="en-GB" sz="1400" dirty="0">
                <a:solidFill>
                  <a:schemeClr val="bg1"/>
                </a:solidFill>
              </a:rPr>
              <a:t>POLITICAL</a:t>
            </a:r>
          </a:p>
          <a:p>
            <a:pPr marL="139700" lvl="0" indent="0" algn="ctr" rtl="0">
              <a:spcBef>
                <a:spcPts val="1000"/>
              </a:spcBef>
              <a:spcAft>
                <a:spcPts val="1000"/>
              </a:spcAft>
              <a:buClr>
                <a:schemeClr val="accent2"/>
              </a:buClr>
              <a:buSzPts val="1400"/>
              <a:buNone/>
            </a:pPr>
            <a:r>
              <a:rPr lang="en-GB" sz="1400" dirty="0">
                <a:solidFill>
                  <a:schemeClr val="bg1"/>
                </a:solidFill>
              </a:rPr>
              <a:t>Policies and lows, stability, corruption</a:t>
            </a:r>
            <a:endParaRPr lang="en-GB" sz="1400" dirty="0">
              <a:solidFill>
                <a:schemeClr val="bg1"/>
              </a:solidFill>
              <a:latin typeface="Lexend"/>
              <a:ea typeface="Lexend"/>
              <a:cs typeface="Lexend"/>
              <a:sym typeface="Lexend"/>
            </a:endParaRPr>
          </a:p>
          <a:p>
            <a:pPr marL="139700" lvl="0" indent="0" algn="just" rtl="0">
              <a:spcBef>
                <a:spcPts val="1000"/>
              </a:spcBef>
              <a:spcAft>
                <a:spcPts val="1000"/>
              </a:spcAft>
              <a:buClr>
                <a:schemeClr val="accent2"/>
              </a:buClr>
              <a:buSzPts val="1400"/>
              <a:buNone/>
            </a:pPr>
            <a:endParaRPr dirty="0">
              <a:latin typeface="Lexend"/>
              <a:ea typeface="Lexend"/>
              <a:cs typeface="Lexend"/>
              <a:sym typeface="Lexend"/>
            </a:endParaRPr>
          </a:p>
        </p:txBody>
      </p:sp>
      <p:sp>
        <p:nvSpPr>
          <p:cNvPr id="16" name="Google Shape;201;p28">
            <a:extLst>
              <a:ext uri="{FF2B5EF4-FFF2-40B4-BE49-F238E27FC236}">
                <a16:creationId xmlns:a16="http://schemas.microsoft.com/office/drawing/2014/main" id="{202C5655-4D06-F339-CA48-A213A467AEBF}"/>
              </a:ext>
            </a:extLst>
          </p:cNvPr>
          <p:cNvSpPr/>
          <p:nvPr/>
        </p:nvSpPr>
        <p:spPr>
          <a:xfrm>
            <a:off x="3299009" y="1338348"/>
            <a:ext cx="2366681" cy="1458641"/>
          </a:xfrm>
          <a:prstGeom prst="roundRect">
            <a:avLst>
              <a:gd name="adj" fmla="val 50000"/>
            </a:avLst>
          </a:prstGeom>
          <a:ln>
            <a:headEnd type="none" w="sm" len="sm"/>
            <a:tailEnd type="none" w="sm" len="sm"/>
          </a:ln>
        </p:spPr>
        <p:style>
          <a:lnRef idx="2">
            <a:schemeClr val="dk1"/>
          </a:lnRef>
          <a:fillRef idx="1002">
            <a:schemeClr val="dk2"/>
          </a:fillRef>
          <a:effectRef idx="0">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endParaRPr lang="en-GB" sz="1400" dirty="0">
              <a:solidFill>
                <a:schemeClr val="bg1"/>
              </a:solidFill>
              <a:latin typeface="Corbel"/>
              <a:ea typeface="Corbel"/>
              <a:cs typeface="Corbel"/>
              <a:sym typeface="Corbel"/>
            </a:endParaRPr>
          </a:p>
          <a:p>
            <a:pPr marL="0" lvl="0" indent="0" algn="ctr" rtl="0">
              <a:spcBef>
                <a:spcPts val="0"/>
              </a:spcBef>
              <a:spcAft>
                <a:spcPts val="0"/>
              </a:spcAft>
              <a:buNone/>
            </a:pPr>
            <a:r>
              <a:rPr lang="en-GB" sz="1400" dirty="0">
                <a:solidFill>
                  <a:schemeClr val="bg1"/>
                </a:solidFill>
                <a:latin typeface="Corbel"/>
                <a:ea typeface="Corbel"/>
                <a:cs typeface="Corbel"/>
                <a:sym typeface="Corbel"/>
              </a:rPr>
              <a:t>ECONOMICAL</a:t>
            </a:r>
          </a:p>
          <a:p>
            <a:pPr marL="0" lvl="0" indent="0" algn="ctr" rtl="0">
              <a:spcBef>
                <a:spcPts val="0"/>
              </a:spcBef>
              <a:spcAft>
                <a:spcPts val="0"/>
              </a:spcAft>
              <a:buNone/>
            </a:pPr>
            <a:endParaRPr lang="en-GB" sz="1400" dirty="0">
              <a:solidFill>
                <a:schemeClr val="bg1"/>
              </a:solidFill>
              <a:latin typeface="Corbel"/>
              <a:ea typeface="Corbel"/>
              <a:cs typeface="Corbel"/>
              <a:sym typeface="Corbel"/>
            </a:endParaRPr>
          </a:p>
          <a:p>
            <a:pPr marL="0" lvl="0" indent="0" algn="ctr" rtl="0">
              <a:spcBef>
                <a:spcPts val="0"/>
              </a:spcBef>
              <a:spcAft>
                <a:spcPts val="0"/>
              </a:spcAft>
              <a:buNone/>
            </a:pPr>
            <a:endParaRPr lang="en-GB" sz="1400" dirty="0">
              <a:solidFill>
                <a:schemeClr val="bg1"/>
              </a:solidFill>
              <a:latin typeface="Corbel"/>
              <a:ea typeface="Corbel"/>
              <a:cs typeface="Corbel"/>
              <a:sym typeface="Corbel"/>
            </a:endParaRPr>
          </a:p>
          <a:p>
            <a:pPr algn="ctr"/>
            <a:r>
              <a:rPr lang="en-GB" sz="1400" dirty="0">
                <a:solidFill>
                  <a:schemeClr val="bg1"/>
                </a:solidFill>
                <a:latin typeface="Corbel"/>
                <a:ea typeface="Corbel"/>
                <a:cs typeface="Corbel"/>
                <a:sym typeface="Corbel"/>
              </a:rPr>
              <a:t> Growth, inflation, employment</a:t>
            </a:r>
          </a:p>
          <a:p>
            <a:pPr marL="0" lvl="0" indent="0" algn="ctr" rtl="0">
              <a:spcBef>
                <a:spcPts val="0"/>
              </a:spcBef>
              <a:spcAft>
                <a:spcPts val="0"/>
              </a:spcAft>
              <a:buNone/>
            </a:pPr>
            <a:endParaRPr lang="en-GB" dirty="0">
              <a:solidFill>
                <a:schemeClr val="bg1"/>
              </a:solidFill>
              <a:latin typeface="Corbel"/>
              <a:ea typeface="Corbel"/>
              <a:cs typeface="Corbel"/>
              <a:sym typeface="Corbel"/>
            </a:endParaRPr>
          </a:p>
          <a:p>
            <a:pPr marL="0" lvl="0" indent="0" algn="ctr" rtl="0">
              <a:spcBef>
                <a:spcPts val="0"/>
              </a:spcBef>
              <a:spcAft>
                <a:spcPts val="0"/>
              </a:spcAft>
              <a:buNone/>
            </a:pPr>
            <a:endParaRPr lang="en-GB" dirty="0">
              <a:solidFill>
                <a:schemeClr val="accent2"/>
              </a:solidFill>
              <a:latin typeface="Corbel"/>
              <a:ea typeface="Corbel"/>
              <a:cs typeface="Corbel"/>
              <a:sym typeface="Corbel"/>
            </a:endParaRPr>
          </a:p>
        </p:txBody>
      </p:sp>
      <p:sp>
        <p:nvSpPr>
          <p:cNvPr id="18" name="Google Shape;202;p28">
            <a:extLst>
              <a:ext uri="{FF2B5EF4-FFF2-40B4-BE49-F238E27FC236}">
                <a16:creationId xmlns:a16="http://schemas.microsoft.com/office/drawing/2014/main" id="{F7AF3914-D4A7-7122-6112-9FA71F0F24D9}"/>
              </a:ext>
            </a:extLst>
          </p:cNvPr>
          <p:cNvSpPr/>
          <p:nvPr/>
        </p:nvSpPr>
        <p:spPr>
          <a:xfrm>
            <a:off x="652406" y="2954382"/>
            <a:ext cx="2288017" cy="1603659"/>
          </a:xfrm>
          <a:prstGeom prst="roundRect">
            <a:avLst>
              <a:gd name="adj" fmla="val 50000"/>
            </a:avLst>
          </a:prstGeom>
          <a:ln>
            <a:headEnd type="none" w="sm" len="sm"/>
            <a:tailEnd type="none" w="sm" len="sm"/>
          </a:ln>
        </p:spPr>
        <p:style>
          <a:lnRef idx="2">
            <a:schemeClr val="dk1"/>
          </a:lnRef>
          <a:fillRef idx="1002">
            <a:schemeClr val="dk2"/>
          </a:fillRef>
          <a:effectRef idx="0">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endParaRPr lang="en-GB" dirty="0">
              <a:solidFill>
                <a:schemeClr val="accent2"/>
              </a:solidFill>
              <a:latin typeface="Corbel"/>
              <a:ea typeface="Corbel"/>
              <a:cs typeface="Corbel"/>
              <a:sym typeface="Corbel"/>
            </a:endParaRPr>
          </a:p>
          <a:p>
            <a:pPr marL="0" lvl="0" indent="0" algn="ctr" rtl="0">
              <a:spcBef>
                <a:spcPts val="0"/>
              </a:spcBef>
              <a:spcAft>
                <a:spcPts val="0"/>
              </a:spcAft>
              <a:buNone/>
            </a:pPr>
            <a:endParaRPr lang="en-GB" dirty="0">
              <a:solidFill>
                <a:schemeClr val="accent2"/>
              </a:solidFill>
              <a:latin typeface="Corbel"/>
              <a:ea typeface="Corbel"/>
              <a:cs typeface="Corbel"/>
              <a:sym typeface="Corbel"/>
            </a:endParaRPr>
          </a:p>
          <a:p>
            <a:pPr marL="0" lvl="0" indent="0" algn="ctr" rtl="0">
              <a:spcBef>
                <a:spcPts val="0"/>
              </a:spcBef>
              <a:spcAft>
                <a:spcPts val="0"/>
              </a:spcAft>
              <a:buNone/>
            </a:pPr>
            <a:r>
              <a:rPr lang="en-GB" sz="1400" dirty="0">
                <a:solidFill>
                  <a:schemeClr val="bg1"/>
                </a:solidFill>
                <a:latin typeface="Corbel"/>
                <a:ea typeface="Corbel"/>
                <a:cs typeface="Corbel"/>
                <a:sym typeface="Corbel"/>
              </a:rPr>
              <a:t>TECHNOLOGICAL</a:t>
            </a:r>
          </a:p>
          <a:p>
            <a:pPr marL="139700" lvl="0" algn="just" rtl="0">
              <a:spcBef>
                <a:spcPts val="1000"/>
              </a:spcBef>
              <a:spcAft>
                <a:spcPts val="0"/>
              </a:spcAft>
              <a:buClr>
                <a:schemeClr val="accent2"/>
              </a:buClr>
              <a:buSzPts val="1400"/>
            </a:pPr>
            <a:r>
              <a:rPr lang="en-GB" sz="1400" dirty="0">
                <a:solidFill>
                  <a:schemeClr val="bg1"/>
                </a:solidFill>
                <a:latin typeface="Corbel"/>
                <a:ea typeface="Corbel"/>
                <a:cs typeface="Corbel"/>
                <a:sym typeface="Corbel"/>
              </a:rPr>
              <a:t>Innovation, technology incentives</a:t>
            </a:r>
          </a:p>
          <a:p>
            <a:pPr marL="457200" lvl="0" indent="0" algn="just" rtl="0">
              <a:spcBef>
                <a:spcPts val="1000"/>
              </a:spcBef>
              <a:spcAft>
                <a:spcPts val="0"/>
              </a:spcAft>
              <a:buNone/>
            </a:pPr>
            <a:endParaRPr lang="en-GB" dirty="0">
              <a:solidFill>
                <a:schemeClr val="accent2"/>
              </a:solidFill>
              <a:latin typeface="Corbel"/>
              <a:ea typeface="Corbel"/>
              <a:cs typeface="Corbel"/>
              <a:sym typeface="Corbel"/>
            </a:endParaRPr>
          </a:p>
          <a:p>
            <a:pPr marL="457200" lvl="0" indent="0" algn="just" rtl="0">
              <a:spcBef>
                <a:spcPts val="1000"/>
              </a:spcBef>
              <a:spcAft>
                <a:spcPts val="1000"/>
              </a:spcAft>
              <a:buNone/>
            </a:pPr>
            <a:endParaRPr lang="en-GB" dirty="0">
              <a:solidFill>
                <a:schemeClr val="accent2"/>
              </a:solidFill>
              <a:latin typeface="Corbel"/>
              <a:ea typeface="Corbel"/>
              <a:cs typeface="Corbel"/>
              <a:sym typeface="Corbel"/>
            </a:endParaRPr>
          </a:p>
        </p:txBody>
      </p:sp>
      <p:sp>
        <p:nvSpPr>
          <p:cNvPr id="26" name="Google Shape;201;p28">
            <a:extLst>
              <a:ext uri="{FF2B5EF4-FFF2-40B4-BE49-F238E27FC236}">
                <a16:creationId xmlns:a16="http://schemas.microsoft.com/office/drawing/2014/main" id="{04233E26-1C19-356F-7BE0-43E8CD682867}"/>
              </a:ext>
            </a:extLst>
          </p:cNvPr>
          <p:cNvSpPr/>
          <p:nvPr/>
        </p:nvSpPr>
        <p:spPr>
          <a:xfrm>
            <a:off x="3245223" y="2954382"/>
            <a:ext cx="2366681" cy="1501077"/>
          </a:xfrm>
          <a:prstGeom prst="roundRect">
            <a:avLst>
              <a:gd name="adj" fmla="val 50000"/>
            </a:avLst>
          </a:prstGeom>
          <a:ln>
            <a:headEnd type="none" w="sm" len="sm"/>
            <a:tailEnd type="none" w="sm" len="sm"/>
          </a:ln>
        </p:spPr>
        <p:style>
          <a:lnRef idx="2">
            <a:schemeClr val="dk1"/>
          </a:lnRef>
          <a:fillRef idx="1002">
            <a:schemeClr val="dk2"/>
          </a:fillRef>
          <a:effectRef idx="0">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GB" sz="1400" dirty="0">
                <a:solidFill>
                  <a:schemeClr val="bg1"/>
                </a:solidFill>
                <a:latin typeface="Corbel"/>
                <a:ea typeface="Corbel"/>
                <a:cs typeface="Corbel"/>
                <a:sym typeface="Corbel"/>
              </a:rPr>
              <a:t>ENVIRONMENTAL</a:t>
            </a:r>
          </a:p>
          <a:p>
            <a:pPr lvl="0" algn="ctr"/>
            <a:endParaRPr lang="en-GB" dirty="0">
              <a:solidFill>
                <a:schemeClr val="bg1"/>
              </a:solidFill>
              <a:latin typeface="Corbel"/>
              <a:ea typeface="Corbel"/>
              <a:cs typeface="Corbel"/>
              <a:sym typeface="Corbel"/>
            </a:endParaRPr>
          </a:p>
          <a:p>
            <a:pPr lvl="0" algn="ctr"/>
            <a:r>
              <a:rPr lang="en-GB" sz="1400" dirty="0">
                <a:solidFill>
                  <a:schemeClr val="bg1"/>
                </a:solidFill>
                <a:latin typeface="Corbel"/>
                <a:ea typeface="Corbel"/>
                <a:cs typeface="Corbel"/>
                <a:sym typeface="Corbel"/>
              </a:rPr>
              <a:t>Climate change, recycling &amp; disposal, sustainability</a:t>
            </a:r>
          </a:p>
          <a:p>
            <a:pPr marL="0" lvl="0" indent="0" algn="ctr" rtl="0">
              <a:spcBef>
                <a:spcPts val="0"/>
              </a:spcBef>
              <a:spcAft>
                <a:spcPts val="0"/>
              </a:spcAft>
              <a:buNone/>
            </a:pPr>
            <a:endParaRPr lang="en-GB" dirty="0">
              <a:solidFill>
                <a:schemeClr val="accent2"/>
              </a:solidFill>
              <a:latin typeface="Corbel"/>
              <a:ea typeface="Corbel"/>
              <a:cs typeface="Corbel"/>
              <a:sym typeface="Corbel"/>
            </a:endParaRPr>
          </a:p>
        </p:txBody>
      </p:sp>
      <p:sp>
        <p:nvSpPr>
          <p:cNvPr id="28" name="Google Shape;202;p28">
            <a:extLst>
              <a:ext uri="{FF2B5EF4-FFF2-40B4-BE49-F238E27FC236}">
                <a16:creationId xmlns:a16="http://schemas.microsoft.com/office/drawing/2014/main" id="{ABF10001-5470-F1EE-E7DE-F0FEAF900E6C}"/>
              </a:ext>
            </a:extLst>
          </p:cNvPr>
          <p:cNvSpPr/>
          <p:nvPr/>
        </p:nvSpPr>
        <p:spPr>
          <a:xfrm>
            <a:off x="6024282" y="2954382"/>
            <a:ext cx="2223248" cy="1501077"/>
          </a:xfrm>
          <a:prstGeom prst="roundRect">
            <a:avLst>
              <a:gd name="adj" fmla="val 50000"/>
            </a:avLst>
          </a:prstGeom>
          <a:ln>
            <a:headEnd type="none" w="sm" len="sm"/>
            <a:tailEnd type="none" w="sm" len="sm"/>
          </a:ln>
        </p:spPr>
        <p:style>
          <a:lnRef idx="2">
            <a:schemeClr val="dk1"/>
          </a:lnRef>
          <a:fillRef idx="1002">
            <a:schemeClr val="dk2"/>
          </a:fillRef>
          <a:effectRef idx="0">
            <a:schemeClr val="dk1"/>
          </a:effectRef>
          <a:fontRef idx="minor">
            <a:schemeClr val="dk1"/>
          </a:fontRef>
        </p:style>
        <p:txBody>
          <a:bodyPr spcFirstLastPara="1" wrap="square" lIns="91425" tIns="91425" rIns="91425" bIns="91425" anchor="ctr" anchorCtr="0">
            <a:noAutofit/>
          </a:bodyPr>
          <a:lstStyle/>
          <a:p>
            <a:pPr marL="139700" lvl="0" algn="ctr" rtl="0">
              <a:spcBef>
                <a:spcPts val="1000"/>
              </a:spcBef>
              <a:spcAft>
                <a:spcPts val="0"/>
              </a:spcAft>
              <a:buClr>
                <a:schemeClr val="accent2"/>
              </a:buClr>
              <a:buSzPts val="1400"/>
            </a:pPr>
            <a:endParaRPr lang="en-GB" sz="1600" b="1" dirty="0">
              <a:solidFill>
                <a:schemeClr val="accent2"/>
              </a:solidFill>
              <a:latin typeface="Corbel"/>
              <a:ea typeface="Corbel"/>
              <a:cs typeface="Corbel"/>
              <a:sym typeface="Corbel"/>
            </a:endParaRPr>
          </a:p>
          <a:p>
            <a:pPr marL="139700" lvl="0" algn="ctr" rtl="0">
              <a:spcBef>
                <a:spcPts val="1000"/>
              </a:spcBef>
              <a:spcAft>
                <a:spcPts val="0"/>
              </a:spcAft>
              <a:buClr>
                <a:schemeClr val="accent2"/>
              </a:buClr>
              <a:buSzPts val="1400"/>
            </a:pPr>
            <a:r>
              <a:rPr lang="en-GB" sz="1400" dirty="0">
                <a:solidFill>
                  <a:schemeClr val="bg1"/>
                </a:solidFill>
                <a:latin typeface="Corbel"/>
                <a:ea typeface="Corbel"/>
                <a:cs typeface="Corbel"/>
                <a:sym typeface="Corbel"/>
              </a:rPr>
              <a:t>LEGAL</a:t>
            </a:r>
          </a:p>
          <a:p>
            <a:pPr marL="139700" lvl="0" algn="ctr" rtl="0">
              <a:spcBef>
                <a:spcPts val="1000"/>
              </a:spcBef>
              <a:spcAft>
                <a:spcPts val="0"/>
              </a:spcAft>
              <a:buClr>
                <a:schemeClr val="accent2"/>
              </a:buClr>
              <a:buSzPts val="1400"/>
            </a:pPr>
            <a:r>
              <a:rPr lang="en-GB" sz="1400" dirty="0">
                <a:solidFill>
                  <a:schemeClr val="bg1"/>
                </a:solidFill>
                <a:latin typeface="Corbel"/>
                <a:ea typeface="Corbel"/>
                <a:cs typeface="Corbel"/>
                <a:sym typeface="Corbel"/>
              </a:rPr>
              <a:t>Labour, copyright, data protection, health &amp; safety</a:t>
            </a:r>
          </a:p>
          <a:p>
            <a:pPr marL="457200" lvl="0" indent="0" algn="just" rtl="0">
              <a:spcBef>
                <a:spcPts val="1000"/>
              </a:spcBef>
              <a:spcAft>
                <a:spcPts val="0"/>
              </a:spcAft>
              <a:buNone/>
            </a:pPr>
            <a:endParaRPr lang="en-GB" sz="1400" dirty="0">
              <a:solidFill>
                <a:schemeClr val="accent2"/>
              </a:solidFill>
              <a:latin typeface="Corbel"/>
              <a:ea typeface="Corbel"/>
              <a:cs typeface="Corbel"/>
              <a:sym typeface="Corbel"/>
            </a:endParaRPr>
          </a:p>
          <a:p>
            <a:pPr marL="457200" lvl="0" indent="0" algn="just" rtl="0">
              <a:spcBef>
                <a:spcPts val="1000"/>
              </a:spcBef>
              <a:spcAft>
                <a:spcPts val="1000"/>
              </a:spcAft>
              <a:buNone/>
            </a:pPr>
            <a:endParaRPr lang="en-GB" dirty="0">
              <a:solidFill>
                <a:schemeClr val="accent2"/>
              </a:solidFill>
              <a:latin typeface="Corbel"/>
              <a:ea typeface="Corbel"/>
              <a:cs typeface="Corbel"/>
              <a:sym typeface="Corbel"/>
            </a:endParaRPr>
          </a:p>
        </p:txBody>
      </p:sp>
      <p:sp>
        <p:nvSpPr>
          <p:cNvPr id="33" name="Google Shape;194;p27">
            <a:extLst>
              <a:ext uri="{FF2B5EF4-FFF2-40B4-BE49-F238E27FC236}">
                <a16:creationId xmlns:a16="http://schemas.microsoft.com/office/drawing/2014/main" id="{1E6324BC-C35D-316B-3E4D-BA8A3629093F}"/>
              </a:ext>
            </a:extLst>
          </p:cNvPr>
          <p:cNvSpPr/>
          <p:nvPr/>
        </p:nvSpPr>
        <p:spPr>
          <a:xfrm flipH="1">
            <a:off x="6024276" y="1338347"/>
            <a:ext cx="2223250" cy="1458642"/>
          </a:xfrm>
          <a:prstGeom prst="roundRect">
            <a:avLst>
              <a:gd name="adj" fmla="val 50000"/>
            </a:avLst>
          </a:prstGeom>
          <a:ln>
            <a:headEnd type="none" w="sm" len="sm"/>
            <a:tailEnd type="none" w="sm" len="sm"/>
          </a:ln>
        </p:spPr>
        <p:style>
          <a:lnRef idx="2">
            <a:schemeClr val="dk1"/>
          </a:lnRef>
          <a:fillRef idx="1002">
            <a:schemeClr val="dk2"/>
          </a:fillRef>
          <a:effectRef idx="0">
            <a:schemeClr val="dk1"/>
          </a:effectRef>
          <a:fontRef idx="minor">
            <a:schemeClr val="dk1"/>
          </a:fontRef>
        </p:style>
        <p:txBody>
          <a:bodyPr spcFirstLastPara="1" wrap="square" lIns="91425" tIns="91425" rIns="91425" bIns="91425" anchor="ctr" anchorCtr="0">
            <a:noAutofit/>
          </a:bodyPr>
          <a:lstStyle/>
          <a:p>
            <a:pPr lvl="0" algn="ctr" rtl="0">
              <a:spcBef>
                <a:spcPts val="0"/>
              </a:spcBef>
              <a:spcAft>
                <a:spcPts val="0"/>
              </a:spcAft>
            </a:pPr>
            <a:endParaRPr lang="en-GB" dirty="0">
              <a:solidFill>
                <a:schemeClr val="accent2"/>
              </a:solidFill>
              <a:latin typeface="Corbel"/>
              <a:ea typeface="Corbel"/>
              <a:cs typeface="Corbel"/>
              <a:sym typeface="Corbel"/>
            </a:endParaRPr>
          </a:p>
          <a:p>
            <a:pPr lvl="0" algn="ctr" rtl="0">
              <a:spcBef>
                <a:spcPts val="0"/>
              </a:spcBef>
              <a:spcAft>
                <a:spcPts val="0"/>
              </a:spcAft>
            </a:pPr>
            <a:r>
              <a:rPr lang="en-GB" sz="1400" dirty="0">
                <a:solidFill>
                  <a:schemeClr val="bg1"/>
                </a:solidFill>
                <a:latin typeface="Corbel"/>
                <a:ea typeface="Corbel"/>
                <a:cs typeface="Corbel"/>
                <a:sym typeface="Corbel"/>
              </a:rPr>
              <a:t>SOCIAL</a:t>
            </a:r>
          </a:p>
          <a:p>
            <a:pPr lvl="0" algn="ctr" rtl="0">
              <a:spcBef>
                <a:spcPts val="0"/>
              </a:spcBef>
              <a:spcAft>
                <a:spcPts val="0"/>
              </a:spcAft>
            </a:pPr>
            <a:endParaRPr lang="en-GB" dirty="0">
              <a:solidFill>
                <a:schemeClr val="bg1"/>
              </a:solidFill>
              <a:latin typeface="Corbel"/>
              <a:ea typeface="Corbel"/>
              <a:cs typeface="Corbel"/>
              <a:sym typeface="Corbel"/>
            </a:endParaRPr>
          </a:p>
          <a:p>
            <a:pPr lvl="0" algn="ctr" rtl="0">
              <a:spcBef>
                <a:spcPts val="0"/>
              </a:spcBef>
              <a:spcAft>
                <a:spcPts val="0"/>
              </a:spcAft>
            </a:pPr>
            <a:r>
              <a:rPr lang="en-GB" sz="1400" dirty="0">
                <a:solidFill>
                  <a:schemeClr val="bg1"/>
                </a:solidFill>
                <a:latin typeface="Corbel"/>
                <a:ea typeface="Corbel"/>
                <a:cs typeface="Corbel"/>
                <a:sym typeface="Corbel"/>
              </a:rPr>
              <a:t>Population, ageing, lifestyle</a:t>
            </a:r>
          </a:p>
          <a:p>
            <a:pPr lvl="0" algn="ctr" rtl="0">
              <a:spcBef>
                <a:spcPts val="0"/>
              </a:spcBef>
              <a:spcAft>
                <a:spcPts val="0"/>
              </a:spcAft>
            </a:pPr>
            <a:endParaRPr lang="en-GB" dirty="0">
              <a:solidFill>
                <a:schemeClr val="accent2"/>
              </a:solidFill>
              <a:latin typeface="Corbel"/>
              <a:ea typeface="Corbel"/>
              <a:cs typeface="Corbel"/>
              <a:sym typeface="Corbel"/>
            </a:endParaRPr>
          </a:p>
          <a:p>
            <a:pPr lvl="0" algn="ctr" rtl="0">
              <a:spcBef>
                <a:spcPts val="0"/>
              </a:spcBef>
              <a:spcAft>
                <a:spcPts val="0"/>
              </a:spcAft>
            </a:pPr>
            <a:endParaRPr lang="en-GB" dirty="0">
              <a:solidFill>
                <a:schemeClr val="accent2"/>
              </a:solidFill>
              <a:latin typeface="Corbel"/>
              <a:ea typeface="Corbel"/>
              <a:cs typeface="Corbel"/>
              <a:sym typeface="Corbel"/>
            </a:endParaRPr>
          </a:p>
          <a:p>
            <a:pPr lvl="0" algn="ctr" rtl="0">
              <a:spcBef>
                <a:spcPts val="0"/>
              </a:spcBef>
              <a:spcAft>
                <a:spcPts val="0"/>
              </a:spcAft>
            </a:pPr>
            <a:endParaRPr lang="en-GB" dirty="0">
              <a:solidFill>
                <a:schemeClr val="accent2"/>
              </a:solidFill>
              <a:latin typeface="Corbel"/>
              <a:ea typeface="Corbel"/>
              <a:cs typeface="Corbel"/>
              <a:sym typeface="Corbel"/>
            </a:endParaRPr>
          </a:p>
        </p:txBody>
      </p:sp>
    </p:spTree>
    <p:extLst>
      <p:ext uri="{BB962C8B-B14F-4D97-AF65-F5344CB8AC3E}">
        <p14:creationId xmlns:p14="http://schemas.microsoft.com/office/powerpoint/2010/main" val="2630390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206"/>
        <p:cNvGrpSpPr/>
        <p:nvPr/>
      </p:nvGrpSpPr>
      <p:grpSpPr>
        <a:xfrm>
          <a:off x="0" y="0"/>
          <a:ext cx="0" cy="0"/>
          <a:chOff x="0" y="0"/>
          <a:chExt cx="0" cy="0"/>
        </a:xfrm>
      </p:grpSpPr>
      <p:sp>
        <p:nvSpPr>
          <p:cNvPr id="207" name="Google Shape;207;p29"/>
          <p:cNvSpPr txBox="1">
            <a:spLocks noGrp="1"/>
          </p:cNvSpPr>
          <p:nvPr>
            <p:ph type="title"/>
          </p:nvPr>
        </p:nvSpPr>
        <p:spPr>
          <a:xfrm>
            <a:off x="291375" y="0"/>
            <a:ext cx="8568900" cy="611400"/>
          </a:xfrm>
          <a:prstGeom prst="rect">
            <a:avLst/>
          </a:prstGeom>
          <a:solidFill>
            <a:schemeClr val="dk2"/>
          </a:solidFill>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chemeClr val="accent6"/>
                </a:solidFill>
                <a:latin typeface="Corbel"/>
                <a:ea typeface="Corbel"/>
                <a:cs typeface="Corbel"/>
                <a:sym typeface="Corbel"/>
              </a:rPr>
              <a:t>PESTEL Analysis (Key Findings)</a:t>
            </a:r>
            <a:endParaRPr sz="2400">
              <a:solidFill>
                <a:schemeClr val="accent6"/>
              </a:solidFill>
              <a:latin typeface="Corbel"/>
              <a:ea typeface="Corbel"/>
              <a:cs typeface="Corbel"/>
              <a:sym typeface="Corbel"/>
            </a:endParaRPr>
          </a:p>
        </p:txBody>
      </p:sp>
      <p:sp>
        <p:nvSpPr>
          <p:cNvPr id="208" name="Google Shape;208;p29"/>
          <p:cNvSpPr txBox="1"/>
          <p:nvPr/>
        </p:nvSpPr>
        <p:spPr>
          <a:xfrm>
            <a:off x="4206240" y="823325"/>
            <a:ext cx="4342560" cy="4375527"/>
          </a:xfrm>
          <a:prstGeom prst="rect">
            <a:avLst/>
          </a:prstGeom>
          <a:solidFill>
            <a:srgbClr val="3D85C6"/>
          </a:solidFill>
          <a:ln>
            <a:noFill/>
          </a:ln>
        </p:spPr>
        <p:txBody>
          <a:bodyPr spcFirstLastPara="1" wrap="square" lIns="91425" tIns="91425" rIns="91425" bIns="91425" anchor="t" anchorCtr="0">
            <a:spAutoFit/>
          </a:bodyPr>
          <a:lstStyle/>
          <a:p>
            <a:pPr algn="just">
              <a:spcBef>
                <a:spcPts val="1000"/>
              </a:spcBef>
            </a:pPr>
            <a:r>
              <a:rPr lang="en-GB" sz="1600" dirty="0">
                <a:solidFill>
                  <a:schemeClr val="bg1"/>
                </a:solidFill>
                <a:latin typeface="Corbel"/>
                <a:ea typeface="Corbel"/>
                <a:cs typeface="Corbel"/>
                <a:sym typeface="Corbel"/>
              </a:rPr>
              <a:t>P. Operating pressures, combined, decrease customer demand and increase operating costs.</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E. Increasing prices decrease financial flexibility and customers are more price sensitive.</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S. Hybrid working decreases weekday visits, diminishing regular demand in the areas of retail </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T. Basil is limited in technology that will enable it access to more customers than footfall.</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E. Ingredient budgeting and pricing is more challenging due to unpredictable organic supply.</a:t>
            </a:r>
            <a:endParaRPr sz="1600" dirty="0">
              <a:solidFill>
                <a:schemeClr val="bg1"/>
              </a:solidFill>
              <a:latin typeface="Corbel"/>
              <a:ea typeface="Corbel"/>
              <a:cs typeface="Corbel"/>
              <a:sym typeface="Corbel"/>
            </a:endParaRPr>
          </a:p>
          <a:p>
            <a:pPr algn="just">
              <a:spcBef>
                <a:spcPts val="1000"/>
              </a:spcBef>
            </a:pPr>
            <a:r>
              <a:rPr lang="en-GB" sz="1600" dirty="0">
                <a:solidFill>
                  <a:schemeClr val="bg1"/>
                </a:solidFill>
                <a:latin typeface="Corbel"/>
                <a:ea typeface="Corbel"/>
                <a:cs typeface="Corbel"/>
                <a:sym typeface="Corbel"/>
              </a:rPr>
              <a:t>L. Occupancy costs are high and lower business-rate support may assist.</a:t>
            </a:r>
          </a:p>
          <a:p>
            <a:pPr marL="0" lvl="0" indent="0" algn="just" rtl="0">
              <a:lnSpc>
                <a:spcPct val="100000"/>
              </a:lnSpc>
              <a:spcBef>
                <a:spcPts val="1000"/>
              </a:spcBef>
              <a:spcAft>
                <a:spcPts val="0"/>
              </a:spcAft>
              <a:buNone/>
            </a:pPr>
            <a:endParaRPr dirty="0">
              <a:solidFill>
                <a:schemeClr val="accent6"/>
              </a:solidFill>
              <a:latin typeface="Corbel"/>
              <a:ea typeface="Corbel"/>
              <a:cs typeface="Corbel"/>
              <a:sym typeface="Corbel"/>
            </a:endParaRPr>
          </a:p>
        </p:txBody>
      </p:sp>
      <p:pic>
        <p:nvPicPr>
          <p:cNvPr id="3" name="Picture 2">
            <a:extLst>
              <a:ext uri="{FF2B5EF4-FFF2-40B4-BE49-F238E27FC236}">
                <a16:creationId xmlns:a16="http://schemas.microsoft.com/office/drawing/2014/main" id="{FC302E1D-7150-1901-74F8-807CA00FBF01}"/>
              </a:ext>
            </a:extLst>
          </p:cNvPr>
          <p:cNvPicPr>
            <a:picLocks noChangeAspect="1"/>
          </p:cNvPicPr>
          <p:nvPr/>
        </p:nvPicPr>
        <p:blipFill>
          <a:blip r:embed="rId3"/>
          <a:srcRect l="25000" r="22838"/>
          <a:stretch>
            <a:fillRect/>
          </a:stretch>
        </p:blipFill>
        <p:spPr>
          <a:xfrm>
            <a:off x="469557" y="719451"/>
            <a:ext cx="3509319" cy="3704597"/>
          </a:xfrm>
          <a:prstGeom prst="rect">
            <a:avLst/>
          </a:prstGeom>
        </p:spPr>
      </p:pic>
      <p:sp>
        <p:nvSpPr>
          <p:cNvPr id="5" name="TextBox 4">
            <a:extLst>
              <a:ext uri="{FF2B5EF4-FFF2-40B4-BE49-F238E27FC236}">
                <a16:creationId xmlns:a16="http://schemas.microsoft.com/office/drawing/2014/main" id="{E0A7219A-6B8C-FC02-4E7F-1B39C9CB6300}"/>
              </a:ext>
            </a:extLst>
          </p:cNvPr>
          <p:cNvSpPr txBox="1"/>
          <p:nvPr/>
        </p:nvSpPr>
        <p:spPr>
          <a:xfrm>
            <a:off x="172994" y="4532100"/>
            <a:ext cx="3805882" cy="307777"/>
          </a:xfrm>
          <a:prstGeom prst="rect">
            <a:avLst/>
          </a:prstGeom>
          <a:noFill/>
        </p:spPr>
        <p:txBody>
          <a:bodyPr wrap="square">
            <a:spAutoFit/>
          </a:bodyPr>
          <a:lstStyle/>
          <a:p>
            <a:r>
              <a:rPr lang="en-IN" dirty="0"/>
              <a:t>	(Source: Brooks, 2011)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213"/>
        <p:cNvGrpSpPr/>
        <p:nvPr/>
      </p:nvGrpSpPr>
      <p:grpSpPr>
        <a:xfrm>
          <a:off x="0" y="0"/>
          <a:ext cx="0" cy="0"/>
          <a:chOff x="0" y="0"/>
          <a:chExt cx="0" cy="0"/>
        </a:xfrm>
      </p:grpSpPr>
      <p:sp>
        <p:nvSpPr>
          <p:cNvPr id="214" name="Google Shape;214;p30"/>
          <p:cNvSpPr txBox="1">
            <a:spLocks noGrp="1"/>
          </p:cNvSpPr>
          <p:nvPr>
            <p:ph type="title"/>
          </p:nvPr>
        </p:nvSpPr>
        <p:spPr>
          <a:xfrm>
            <a:off x="291375" y="0"/>
            <a:ext cx="8568900" cy="611400"/>
          </a:xfrm>
          <a:prstGeom prst="rect">
            <a:avLst/>
          </a:prstGeom>
          <a:solidFill>
            <a:schemeClr val="dk2"/>
          </a:solidFill>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chemeClr val="accent6"/>
                </a:solidFill>
                <a:latin typeface="Corbel"/>
                <a:ea typeface="Corbel"/>
                <a:cs typeface="Corbel"/>
                <a:sym typeface="Corbel"/>
              </a:rPr>
              <a:t>Fishbone Analysis</a:t>
            </a:r>
            <a:endParaRPr sz="2400">
              <a:solidFill>
                <a:schemeClr val="accent6"/>
              </a:solidFill>
              <a:latin typeface="Corbel"/>
              <a:ea typeface="Corbel"/>
              <a:cs typeface="Corbel"/>
              <a:sym typeface="Corbel"/>
            </a:endParaRPr>
          </a:p>
        </p:txBody>
      </p:sp>
      <p:pic>
        <p:nvPicPr>
          <p:cNvPr id="215" name="Google Shape;215;p30"/>
          <p:cNvPicPr preferRelativeResize="0"/>
          <p:nvPr/>
        </p:nvPicPr>
        <p:blipFill>
          <a:blip r:embed="rId3">
            <a:alphaModFix/>
          </a:blip>
          <a:stretch>
            <a:fillRect/>
          </a:stretch>
        </p:blipFill>
        <p:spPr>
          <a:xfrm>
            <a:off x="506622" y="1345995"/>
            <a:ext cx="7929147" cy="3003584"/>
          </a:xfrm>
          <a:prstGeom prst="rect">
            <a:avLst/>
          </a:prstGeom>
          <a:noFill/>
          <a:ln w="9525" cap="flat" cmpd="sng">
            <a:solidFill>
              <a:schemeClr val="dk2"/>
            </a:solidFill>
            <a:prstDash val="solid"/>
            <a:round/>
            <a:headEnd type="none" w="sm" len="sm"/>
            <a:tailEnd type="none" w="sm" len="sm"/>
          </a:ln>
        </p:spPr>
      </p:pic>
      <p:sp>
        <p:nvSpPr>
          <p:cNvPr id="216" name="Google Shape;216;p30"/>
          <p:cNvSpPr txBox="1"/>
          <p:nvPr/>
        </p:nvSpPr>
        <p:spPr>
          <a:xfrm>
            <a:off x="506622" y="639319"/>
            <a:ext cx="7929147" cy="615523"/>
          </a:xfrm>
          <a:prstGeom prst="rect">
            <a:avLst/>
          </a:prstGeom>
          <a:solidFill>
            <a:srgbClr val="3D85C6"/>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 dirty="0">
                <a:solidFill>
                  <a:schemeClr val="bg1"/>
                </a:solidFill>
                <a:latin typeface="Corbel"/>
                <a:ea typeface="Corbel"/>
                <a:cs typeface="Corbel"/>
                <a:sym typeface="Corbel"/>
              </a:rPr>
              <a:t>Fishbone analysis helps determine and classify potential root causes of a particular issue (Lin, Lin and Wang, 2022).</a:t>
            </a:r>
            <a:endParaRPr dirty="0">
              <a:solidFill>
                <a:schemeClr val="bg1"/>
              </a:solidFill>
              <a:latin typeface="Corbel"/>
              <a:ea typeface="Corbel"/>
              <a:cs typeface="Corbel"/>
              <a:sym typeface="Corbel"/>
            </a:endParaRPr>
          </a:p>
        </p:txBody>
      </p:sp>
      <p:sp>
        <p:nvSpPr>
          <p:cNvPr id="3" name="TextBox 2">
            <a:extLst>
              <a:ext uri="{FF2B5EF4-FFF2-40B4-BE49-F238E27FC236}">
                <a16:creationId xmlns:a16="http://schemas.microsoft.com/office/drawing/2014/main" id="{3E4A134C-1257-DFF1-54DD-18F8AE71E528}"/>
              </a:ext>
            </a:extLst>
          </p:cNvPr>
          <p:cNvSpPr txBox="1"/>
          <p:nvPr/>
        </p:nvSpPr>
        <p:spPr>
          <a:xfrm>
            <a:off x="1902940" y="4504181"/>
            <a:ext cx="4596714" cy="307777"/>
          </a:xfrm>
          <a:prstGeom prst="rect">
            <a:avLst/>
          </a:prstGeom>
          <a:noFill/>
        </p:spPr>
        <p:txBody>
          <a:bodyPr wrap="square">
            <a:spAutoFit/>
          </a:bodyPr>
          <a:lstStyle/>
          <a:p>
            <a:pPr algn="ctr"/>
            <a:r>
              <a:rPr lang="en-IN" dirty="0"/>
              <a:t>(Source: Inspired from UWTSD,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1"/>
          <p:cNvSpPr txBox="1">
            <a:spLocks noGrp="1"/>
          </p:cNvSpPr>
          <p:nvPr>
            <p:ph type="title"/>
          </p:nvPr>
        </p:nvSpPr>
        <p:spPr/>
        <p:txBody>
          <a:bodyPr spcFirstLastPara="1" wrap="square" lIns="91425" tIns="91425" rIns="91425" bIns="91425" anchor="t" anchorCtr="0">
            <a:normAutofit/>
          </a:bodyPr>
          <a:lstStyle/>
          <a:p>
            <a:pPr marL="0" lvl="0" indent="0">
              <a:lnSpc>
                <a:spcPct val="90000"/>
              </a:lnSpc>
            </a:pPr>
            <a:r>
              <a:rPr lang="en-GB" b="1" i="0" u="none" strike="noStrike" cap="none" spc="0">
                <a:latin typeface="Syne"/>
                <a:ea typeface="Syne"/>
                <a:cs typeface="Syne"/>
                <a:sym typeface="Syne"/>
              </a:rPr>
              <a:t>Fishbone Analysis (Interpretation)</a:t>
            </a:r>
          </a:p>
        </p:txBody>
      </p:sp>
      <p:sp>
        <p:nvSpPr>
          <p:cNvPr id="222" name="Google Shape;222;p31"/>
          <p:cNvSpPr txBox="1"/>
          <p:nvPr/>
        </p:nvSpPr>
        <p:spPr>
          <a:xfrm>
            <a:off x="720000" y="1568333"/>
            <a:ext cx="7704000" cy="3416400"/>
          </a:xfrm>
          <a:prstGeom prst="rect">
            <a:avLst/>
          </a:prstGeom>
          <a:noFill/>
          <a:ln>
            <a:noFill/>
          </a:ln>
        </p:spPr>
        <p:txBody>
          <a:bodyPr spcFirstLastPara="1" wrap="square" lIns="91425" tIns="91425" rIns="91425" bIns="91425" anchor="t" anchorCtr="0">
            <a:normAutofit/>
          </a:bodyPr>
          <a:lstStyle/>
          <a:p>
            <a:pPr marL="457200" lvl="0" indent="-304800">
              <a:spcAft>
                <a:spcPts val="600"/>
              </a:spcAft>
              <a:buClr>
                <a:schemeClr val="dk1"/>
              </a:buClr>
              <a:buSzPts val="1200"/>
              <a:buFont typeface="Nunito Light"/>
              <a:buChar char="●"/>
            </a:pPr>
            <a:r>
              <a:rPr lang="en-US" sz="1200" b="0" i="0" u="none" strike="noStrike" cap="none" spc="0" dirty="0">
                <a:solidFill>
                  <a:schemeClr val="dk1"/>
                </a:solidFill>
                <a:latin typeface="Lexend"/>
                <a:ea typeface="Lexend"/>
                <a:cs typeface="Lexend"/>
                <a:sym typeface="Lexend"/>
              </a:rPr>
              <a:t>The variation in customers decreases frequent visits, particularly </a:t>
            </a:r>
            <a:r>
              <a:rPr lang="en-US" sz="1200" dirty="0">
                <a:solidFill>
                  <a:schemeClr val="dk1"/>
                </a:solidFill>
                <a:latin typeface="Lexend"/>
                <a:ea typeface="Lexend"/>
                <a:cs typeface="Lexend"/>
                <a:sym typeface="Lexend"/>
              </a:rPr>
              <a:t>through</a:t>
            </a:r>
            <a:r>
              <a:rPr lang="en-US" sz="1200" b="0" i="0" u="none" strike="noStrike" cap="none" spc="0" dirty="0">
                <a:solidFill>
                  <a:schemeClr val="dk1"/>
                </a:solidFill>
                <a:latin typeface="Lexend"/>
                <a:ea typeface="Lexend"/>
                <a:cs typeface="Lexend"/>
                <a:sym typeface="Lexend"/>
              </a:rPr>
              <a:t> the office employees.</a:t>
            </a:r>
          </a:p>
          <a:p>
            <a:pPr marL="457200" lvl="0" indent="-304800">
              <a:spcAft>
                <a:spcPts val="600"/>
              </a:spcAft>
              <a:buClr>
                <a:schemeClr val="dk1"/>
              </a:buClr>
              <a:buSzPts val="1200"/>
              <a:buFont typeface="Nunito Light"/>
              <a:buChar char="●"/>
            </a:pPr>
            <a:r>
              <a:rPr lang="en-US" sz="1200" b="0" i="0" u="none" strike="noStrike" cap="none" spc="0" dirty="0">
                <a:solidFill>
                  <a:schemeClr val="dk1"/>
                </a:solidFill>
                <a:latin typeface="Lexend"/>
                <a:ea typeface="Lexend"/>
                <a:cs typeface="Lexend"/>
                <a:sym typeface="Lexend"/>
              </a:rPr>
              <a:t>Reduction of retail-park action restricts natural customer traffic and purchases.</a:t>
            </a:r>
          </a:p>
          <a:p>
            <a:pPr marL="457200" lvl="0" indent="-304800">
              <a:spcAft>
                <a:spcPts val="600"/>
              </a:spcAft>
              <a:buClr>
                <a:schemeClr val="dk1"/>
              </a:buClr>
              <a:buSzPts val="1200"/>
              <a:buFont typeface="Nunito Light"/>
              <a:buChar char="●"/>
            </a:pPr>
            <a:r>
              <a:rPr lang="en-US" sz="1200" b="0" i="0" u="none" strike="noStrike" cap="none" spc="0" dirty="0">
                <a:solidFill>
                  <a:schemeClr val="dk1"/>
                </a:solidFill>
                <a:latin typeface="Lexend"/>
                <a:ea typeface="Lexend"/>
                <a:cs typeface="Lexend"/>
                <a:sym typeface="Lexend"/>
              </a:rPr>
              <a:t>The waiting times and limited convenient ordering are caused by operational constraints (Lin, Lin and Wang, 2022).</a:t>
            </a:r>
          </a:p>
          <a:p>
            <a:pPr marL="457200" lvl="0" indent="-304800">
              <a:spcAft>
                <a:spcPts val="600"/>
              </a:spcAft>
              <a:buClr>
                <a:schemeClr val="dk1"/>
              </a:buClr>
              <a:buSzPts val="1200"/>
              <a:buFont typeface="Nunito Light"/>
              <a:buChar char="●"/>
            </a:pPr>
            <a:r>
              <a:rPr lang="en-US" sz="1200" b="0" i="0" u="none" strike="noStrike" cap="none" spc="0" dirty="0">
                <a:solidFill>
                  <a:schemeClr val="dk1"/>
                </a:solidFill>
                <a:latin typeface="Lexend"/>
                <a:ea typeface="Lexend"/>
                <a:cs typeface="Lexend"/>
                <a:sym typeface="Lexend"/>
              </a:rPr>
              <a:t>The financial pressure is </a:t>
            </a:r>
            <a:r>
              <a:rPr lang="en-US" sz="1200" dirty="0">
                <a:solidFill>
                  <a:schemeClr val="dk1"/>
                </a:solidFill>
                <a:latin typeface="Lexend"/>
                <a:ea typeface="Lexend"/>
                <a:cs typeface="Lexend"/>
                <a:sym typeface="Lexend"/>
              </a:rPr>
              <a:t>intensified</a:t>
            </a:r>
            <a:r>
              <a:rPr lang="en-US" sz="1200" b="0" i="0" u="none" strike="noStrike" cap="none" spc="0" dirty="0">
                <a:solidFill>
                  <a:schemeClr val="dk1"/>
                </a:solidFill>
                <a:latin typeface="Lexend"/>
                <a:ea typeface="Lexend"/>
                <a:cs typeface="Lexend"/>
                <a:sym typeface="Lexend"/>
              </a:rPr>
              <a:t> by the increasing costs and unreliable changeable organic supplies.</a:t>
            </a:r>
          </a:p>
          <a:p>
            <a:pPr marL="457200" lvl="0" indent="-304800">
              <a:spcAft>
                <a:spcPts val="600"/>
              </a:spcAft>
              <a:buClr>
                <a:schemeClr val="dk1"/>
              </a:buClr>
              <a:buSzPts val="1200"/>
              <a:buFont typeface="Nunito Light"/>
              <a:buChar char="●"/>
            </a:pPr>
            <a:r>
              <a:rPr lang="en-US" sz="1200" b="0" i="0" u="none" strike="noStrike" cap="none" spc="0" dirty="0">
                <a:solidFill>
                  <a:schemeClr val="dk1"/>
                </a:solidFill>
                <a:latin typeface="Lexend"/>
                <a:ea typeface="Lexend"/>
                <a:cs typeface="Lexend"/>
                <a:sym typeface="Lexend"/>
              </a:rPr>
              <a:t>A combination of interrelated factors is behind the problem of Basil, </a:t>
            </a:r>
            <a:r>
              <a:rPr lang="en-US" sz="1200" dirty="0">
                <a:solidFill>
                  <a:schemeClr val="dk1"/>
                </a:solidFill>
                <a:latin typeface="Lexend"/>
                <a:ea typeface="Lexend"/>
                <a:cs typeface="Lexend"/>
                <a:sym typeface="Lexend"/>
              </a:rPr>
              <a:t> hindering </a:t>
            </a:r>
            <a:r>
              <a:rPr lang="en-US" sz="1200" b="0" i="0" u="none" strike="noStrike" cap="none" spc="0" dirty="0">
                <a:solidFill>
                  <a:schemeClr val="dk1"/>
                </a:solidFill>
                <a:latin typeface="Lexend"/>
                <a:ea typeface="Lexend"/>
                <a:cs typeface="Lexend"/>
                <a:sym typeface="Lexend"/>
              </a:rPr>
              <a:t>sales growth.</a:t>
            </a:r>
          </a:p>
          <a:p>
            <a:pPr marL="457200" lvl="0" indent="-304800">
              <a:spcAft>
                <a:spcPts val="600"/>
              </a:spcAft>
              <a:buClr>
                <a:schemeClr val="dk1"/>
              </a:buClr>
              <a:buSzPts val="1200"/>
              <a:buFont typeface="Nunito Light"/>
              <a:buChar char="●"/>
            </a:pPr>
            <a:endParaRPr lang="en-US" sz="1200" b="0" i="0" u="none" strike="noStrike" cap="none" spc="0" dirty="0">
              <a:solidFill>
                <a:schemeClr val="dk1"/>
              </a:solidFill>
              <a:latin typeface="Lexend"/>
              <a:ea typeface="Lexend"/>
              <a:cs typeface="Lexend"/>
              <a:sym typeface="Lexen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32"/>
          <p:cNvSpPr txBox="1">
            <a:spLocks noGrp="1"/>
          </p:cNvSpPr>
          <p:nvPr>
            <p:ph type="title"/>
          </p:nvPr>
        </p:nvSpPr>
        <p:spPr>
          <a:xfrm>
            <a:off x="713225" y="445025"/>
            <a:ext cx="7717500" cy="572700"/>
          </a:xfrm>
        </p:spPr>
        <p:txBody>
          <a:bodyPr spcFirstLastPara="1" wrap="square" lIns="91425" tIns="91425" rIns="91425" bIns="91425" anchor="ctr" anchorCtr="0">
            <a:normAutofit/>
          </a:bodyPr>
          <a:lstStyle/>
          <a:p>
            <a:pPr marL="0" lvl="0" indent="0" rtl="0">
              <a:spcBef>
                <a:spcPts val="0"/>
              </a:spcBef>
              <a:spcAft>
                <a:spcPts val="0"/>
              </a:spcAft>
              <a:buNone/>
            </a:pPr>
            <a:r>
              <a:rPr lang="en-GB" sz="2500"/>
              <a:t>Key Findings</a:t>
            </a:r>
          </a:p>
        </p:txBody>
      </p:sp>
      <p:graphicFrame>
        <p:nvGraphicFramePr>
          <p:cNvPr id="233" name="Google Shape;229;p32">
            <a:extLst>
              <a:ext uri="{FF2B5EF4-FFF2-40B4-BE49-F238E27FC236}">
                <a16:creationId xmlns:a16="http://schemas.microsoft.com/office/drawing/2014/main" id="{031A3EBA-DDDF-915C-AC4A-BE1A5E9BBFA8}"/>
              </a:ext>
            </a:extLst>
          </p:cNvPr>
          <p:cNvGraphicFramePr/>
          <p:nvPr>
            <p:extLst>
              <p:ext uri="{D42A27DB-BD31-4B8C-83A1-F6EECF244321}">
                <p14:modId xmlns:p14="http://schemas.microsoft.com/office/powerpoint/2010/main" val="538025493"/>
              </p:ext>
            </p:extLst>
          </p:nvPr>
        </p:nvGraphicFramePr>
        <p:xfrm>
          <a:off x="713225" y="1208225"/>
          <a:ext cx="7717500" cy="3264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234"/>
        <p:cNvGrpSpPr/>
        <p:nvPr/>
      </p:nvGrpSpPr>
      <p:grpSpPr>
        <a:xfrm>
          <a:off x="0" y="0"/>
          <a:ext cx="0" cy="0"/>
          <a:chOff x="0" y="0"/>
          <a:chExt cx="0" cy="0"/>
        </a:xfrm>
      </p:grpSpPr>
      <p:sp>
        <p:nvSpPr>
          <p:cNvPr id="235" name="Google Shape;235;p33"/>
          <p:cNvSpPr txBox="1">
            <a:spLocks noGrp="1"/>
          </p:cNvSpPr>
          <p:nvPr>
            <p:ph type="title"/>
          </p:nvPr>
        </p:nvSpPr>
        <p:spPr>
          <a:xfrm>
            <a:off x="291375" y="0"/>
            <a:ext cx="8568900" cy="611400"/>
          </a:xfrm>
          <a:prstGeom prst="rect">
            <a:avLst/>
          </a:prstGeom>
          <a:solidFill>
            <a:schemeClr val="dk2"/>
          </a:solidFill>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chemeClr val="accent6"/>
                </a:solidFill>
                <a:latin typeface="Corbel"/>
                <a:ea typeface="Corbel"/>
                <a:cs typeface="Corbel"/>
                <a:sym typeface="Corbel"/>
              </a:rPr>
              <a:t>Conclusion</a:t>
            </a:r>
            <a:endParaRPr sz="2400">
              <a:solidFill>
                <a:schemeClr val="accent6"/>
              </a:solidFill>
              <a:latin typeface="Corbel"/>
              <a:ea typeface="Corbel"/>
              <a:cs typeface="Corbel"/>
              <a:sym typeface="Corbel"/>
            </a:endParaRPr>
          </a:p>
        </p:txBody>
      </p:sp>
      <p:sp>
        <p:nvSpPr>
          <p:cNvPr id="236" name="Google Shape;236;p33"/>
          <p:cNvSpPr txBox="1"/>
          <p:nvPr/>
        </p:nvSpPr>
        <p:spPr>
          <a:xfrm>
            <a:off x="4572000" y="1001900"/>
            <a:ext cx="3976800" cy="4185731"/>
          </a:xfrm>
          <a:prstGeom prst="rect">
            <a:avLst/>
          </a:prstGeom>
          <a:solidFill>
            <a:srgbClr val="3D85C6"/>
          </a:solidFill>
          <a:ln>
            <a:noFill/>
          </a:ln>
        </p:spPr>
        <p:txBody>
          <a:bodyPr spcFirstLastPara="1" wrap="square" lIns="91425" tIns="91425" rIns="91425" bIns="91425" anchor="t" anchorCtr="0">
            <a:spAutoFit/>
          </a:bodyPr>
          <a:lstStyle/>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Therefore, Basil Bakery has a long-term post-COVID sales-growth issue.</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PESTEL identifies key economic, social, technological and environmental external pressures.</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The fishbone analysis indicates operational, location, customer, supplier and cost causes.</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Collectively, these conditions justify the deteriorating demand and the rising costs of businesses.</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r>
              <a:rPr lang="en" sz="1600" dirty="0">
                <a:solidFill>
                  <a:schemeClr val="bg1"/>
                </a:solidFill>
                <a:latin typeface="Corbel"/>
                <a:ea typeface="Corbel"/>
                <a:cs typeface="Corbel"/>
                <a:sym typeface="Corbel"/>
              </a:rPr>
              <a:t>The results give an organised foundation to the analysis of future actions.</a:t>
            </a:r>
            <a:endParaRPr sz="1600" dirty="0">
              <a:solidFill>
                <a:schemeClr val="bg1"/>
              </a:solidFill>
              <a:latin typeface="Corbel"/>
              <a:ea typeface="Corbel"/>
              <a:cs typeface="Corbel"/>
              <a:sym typeface="Corbel"/>
            </a:endParaRPr>
          </a:p>
          <a:p>
            <a:pPr marL="0" lvl="0" indent="0" algn="just" rtl="0">
              <a:lnSpc>
                <a:spcPct val="100000"/>
              </a:lnSpc>
              <a:spcBef>
                <a:spcPts val="1000"/>
              </a:spcBef>
              <a:spcAft>
                <a:spcPts val="0"/>
              </a:spcAft>
              <a:buNone/>
            </a:pPr>
            <a:endParaRPr dirty="0">
              <a:solidFill>
                <a:schemeClr val="accent6"/>
              </a:solidFill>
              <a:latin typeface="Corbel"/>
              <a:ea typeface="Corbel"/>
              <a:cs typeface="Corbel"/>
              <a:sym typeface="Corbel"/>
            </a:endParaRPr>
          </a:p>
        </p:txBody>
      </p:sp>
      <p:pic>
        <p:nvPicPr>
          <p:cNvPr id="237" name="Google Shape;237;p33"/>
          <p:cNvPicPr preferRelativeResize="0"/>
          <p:nvPr/>
        </p:nvPicPr>
        <p:blipFill>
          <a:blip r:embed="rId3">
            <a:alphaModFix/>
          </a:blip>
          <a:stretch>
            <a:fillRect/>
          </a:stretch>
        </p:blipFill>
        <p:spPr>
          <a:xfrm>
            <a:off x="291375" y="1001900"/>
            <a:ext cx="4080225" cy="36273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241"/>
        <p:cNvGrpSpPr/>
        <p:nvPr/>
      </p:nvGrpSpPr>
      <p:grpSpPr>
        <a:xfrm>
          <a:off x="0" y="0"/>
          <a:ext cx="0" cy="0"/>
          <a:chOff x="0" y="0"/>
          <a:chExt cx="0" cy="0"/>
        </a:xfrm>
      </p:grpSpPr>
      <p:sp>
        <p:nvSpPr>
          <p:cNvPr id="242" name="Google Shape;242;p34"/>
          <p:cNvSpPr txBox="1">
            <a:spLocks noGrp="1"/>
          </p:cNvSpPr>
          <p:nvPr>
            <p:ph type="title"/>
          </p:nvPr>
        </p:nvSpPr>
        <p:spPr>
          <a:xfrm>
            <a:off x="291375" y="0"/>
            <a:ext cx="8568900" cy="611400"/>
          </a:xfrm>
          <a:prstGeom prst="rect">
            <a:avLst/>
          </a:prstGeom>
          <a:solidFill>
            <a:schemeClr val="dk2"/>
          </a:solidFill>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400">
                <a:solidFill>
                  <a:schemeClr val="accent6"/>
                </a:solidFill>
                <a:latin typeface="Corbel"/>
                <a:ea typeface="Corbel"/>
                <a:cs typeface="Corbel"/>
                <a:sym typeface="Corbel"/>
              </a:rPr>
              <a:t>References</a:t>
            </a:r>
            <a:endParaRPr sz="2400">
              <a:solidFill>
                <a:schemeClr val="accent6"/>
              </a:solidFill>
              <a:latin typeface="Corbel"/>
              <a:ea typeface="Corbel"/>
              <a:cs typeface="Corbel"/>
              <a:sym typeface="Corbel"/>
            </a:endParaRPr>
          </a:p>
        </p:txBody>
      </p:sp>
      <p:sp>
        <p:nvSpPr>
          <p:cNvPr id="243" name="Google Shape;243;p34"/>
          <p:cNvSpPr txBox="1"/>
          <p:nvPr/>
        </p:nvSpPr>
        <p:spPr>
          <a:xfrm>
            <a:off x="0" y="846334"/>
            <a:ext cx="9144000" cy="2154406"/>
          </a:xfrm>
          <a:prstGeom prst="rect">
            <a:avLst/>
          </a:prstGeom>
          <a:solidFill>
            <a:schemeClr val="dk2"/>
          </a:solid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endParaRPr lang="en-IN" sz="800" dirty="0">
              <a:solidFill>
                <a:schemeClr val="accent5"/>
              </a:solidFill>
              <a:latin typeface="Corbel"/>
              <a:ea typeface="Corbel"/>
              <a:cs typeface="Corbel"/>
              <a:sym typeface="Corbel"/>
            </a:endParaRP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Basil’s Bakery. (2021). About | Basil’s Bakery. [online] Available at: https://www.basilsbakery.co.uk/about [Accessed 2 Oct. 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Sproull, R (2018)  The Problem  Solving , Problem-Prevention, Decision-Making Guide: Organized and Systemic Roadmaps for Managers. New York: Taylor &amp;Francis.</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BCP. (2026). Important changes to business rates in 2026. [online] Available at: https://www.bcpcouncil.gov.uk/business/business-rates/important-changes-to-business-rates-in-2026 [Accessed 2 Oct. 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Bruin. (2016). Scanning the Environment: PESTEL Analysis. Available at: https://www.business-to-you.com/scanning-the-environment-pestel-analysis/ (Accessed on: 04/10/2026).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Farming UK. (2026). Organic market hits £3.9bn but UK production remains limited. [online] </a:t>
            </a:r>
            <a:r>
              <a:rPr lang="en-IN" sz="800" dirty="0" err="1">
                <a:solidFill>
                  <a:schemeClr val="accent5"/>
                </a:solidFill>
                <a:latin typeface="Corbel"/>
                <a:ea typeface="Corbel"/>
                <a:cs typeface="Corbel"/>
                <a:sym typeface="Corbel"/>
              </a:rPr>
              <a:t>FarmingUK</a:t>
            </a:r>
            <a:r>
              <a:rPr lang="en-IN" sz="800" dirty="0">
                <a:solidFill>
                  <a:schemeClr val="accent5"/>
                </a:solidFill>
                <a:latin typeface="Corbel"/>
                <a:ea typeface="Corbel"/>
                <a:cs typeface="Corbel"/>
                <a:sym typeface="Corbel"/>
              </a:rPr>
              <a:t>. Available at: https://www.farminguk.com/news/organic-market-hits-3-9bn-but-uk-production-remains-limited_68118.html [Accessed 2 Oct. 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GOV.UK. (2023). Food business registration. [online] Available at: https://www.gov.uk/guidance/food-business-registration [Accessed 2 Oct. 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GOV.UK. (2025). FSA research and evidence. [online] doi:10.46756/001c.137910.</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Lin, H., Lin, J. and Wang, F. (2022). ‘An innovative machine learning model for supply chain management’, Journal of Innovation &amp; Knowledge, 7(4), p.100276.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ONS. (2026). Consumer price inflation, UK. [online] Available at: https://www.ons.gov.uk/economy/inflationandpriceindices/bulletins/consumerpriceinflation/august2026 [Accessed 2 Oct. 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Rahman, S. and Mishra, A. (2023). PESTEL theory. SAGE Publications, Inc.</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St John, T. (2026). Food inflation remains at 1.3% as manufacturers absorb rising costs. [online] The Manufacturer. Available at: https://www.themanufacturer.com/articles/food-inflation-remains-at-1-3-as-manufacturers-absorb-rising-costs/ [Accessed 2 Oct. 2026].</a:t>
            </a:r>
          </a:p>
          <a:p>
            <a:pPr marL="0" lvl="0" indent="0" algn="just" rtl="0">
              <a:lnSpc>
                <a:spcPct val="100000"/>
              </a:lnSpc>
              <a:spcBef>
                <a:spcPts val="0"/>
              </a:spcBef>
              <a:spcAft>
                <a:spcPts val="0"/>
              </a:spcAft>
              <a:buNone/>
            </a:pPr>
            <a:r>
              <a:rPr lang="en-IN" sz="800" dirty="0">
                <a:solidFill>
                  <a:schemeClr val="accent5"/>
                </a:solidFill>
                <a:latin typeface="Corbel"/>
                <a:ea typeface="Corbel"/>
                <a:cs typeface="Corbel"/>
                <a:sym typeface="Corbel"/>
              </a:rPr>
              <a:t>UWTSD. (2026). Solving problems and making decisions. UWTSD. Available at: https://librarysearch.uwtsd.ac.uk/discovery/fulldisplay/</a:t>
            </a:r>
          </a:p>
          <a:p>
            <a:pPr marL="0" lvl="0" indent="0" algn="just" rtl="0">
              <a:lnSpc>
                <a:spcPct val="100000"/>
              </a:lnSpc>
              <a:spcBef>
                <a:spcPts val="0"/>
              </a:spcBef>
              <a:spcAft>
                <a:spcPts val="0"/>
              </a:spcAft>
              <a:buNone/>
            </a:pPr>
            <a:endParaRPr lang="en-IN" sz="800" dirty="0">
              <a:solidFill>
                <a:schemeClr val="accent5"/>
              </a:solidFill>
              <a:latin typeface="Corbel"/>
              <a:ea typeface="Corbel"/>
              <a:cs typeface="Corbel"/>
              <a:sym typeface="Corbe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Google Shape;248;p35"/>
          <p:cNvPicPr preferRelativeResize="0"/>
          <p:nvPr/>
        </p:nvPicPr>
        <p:blipFill>
          <a:blip r:embed="rId3">
            <a:alphaModFix/>
          </a:blip>
          <a:stretch>
            <a:fillRect/>
          </a:stretch>
        </p:blipFill>
        <p:spPr>
          <a:xfrm>
            <a:off x="676275" y="442913"/>
            <a:ext cx="7898100" cy="4257600"/>
          </a:xfrm>
          <a:prstGeom prst="roundRect">
            <a:avLst>
              <a:gd name="adj" fmla="val 16667"/>
            </a:avLst>
          </a:prstGeom>
          <a:noFill/>
          <a:ln w="9525" cap="flat" cmpd="sng">
            <a:solidFill>
              <a:schemeClr val="dk2"/>
            </a:solidFill>
            <a:prstDash val="solid"/>
            <a:round/>
            <a:headEnd type="none" w="sm" len="sm"/>
            <a:tailEnd type="none" w="sm" len="sm"/>
          </a:ln>
        </p:spPr>
      </p:pic>
    </p:spTree>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47118e50-3d7b-4530-b084-771c49f595b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557826AD2FCD94C9899ABEFDA6A3507" ma:contentTypeVersion="5" ma:contentTypeDescription="Create a new document." ma:contentTypeScope="" ma:versionID="e9327beaba6548f8c4b9bb6a523290bb">
  <xsd:schema xmlns:xsd="http://www.w3.org/2001/XMLSchema" xmlns:xs="http://www.w3.org/2001/XMLSchema" xmlns:p="http://schemas.microsoft.com/office/2006/metadata/properties" xmlns:ns3="47118e50-3d7b-4530-b084-771c49f595b5" targetNamespace="http://schemas.microsoft.com/office/2006/metadata/properties" ma:root="true" ma:fieldsID="e5ea1e075605d9092e9698224c3a6e7c" ns3:_="">
    <xsd:import namespace="47118e50-3d7b-4530-b084-771c49f595b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118e50-3d7b-4530-b084-771c49f595b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B83D95-7D7A-4A83-85EC-846E354103F9}">
  <ds:schemaRefs>
    <ds:schemaRef ds:uri="http://schemas.microsoft.com/sharepoint/v3/contenttype/forms"/>
  </ds:schemaRefs>
</ds:datastoreItem>
</file>

<file path=customXml/itemProps2.xml><?xml version="1.0" encoding="utf-8"?>
<ds:datastoreItem xmlns:ds="http://schemas.openxmlformats.org/officeDocument/2006/customXml" ds:itemID="{F346E7C7-39B6-4457-867E-D2186F28961B}">
  <ds:schemaRefs>
    <ds:schemaRef ds:uri="http://purl.org/dc/dcmitype/"/>
    <ds:schemaRef ds:uri="http://www.w3.org/XML/1998/namespace"/>
    <ds:schemaRef ds:uri="http://purl.org/dc/term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47118e50-3d7b-4530-b084-771c49f595b5"/>
  </ds:schemaRefs>
</ds:datastoreItem>
</file>

<file path=customXml/itemProps3.xml><?xml version="1.0" encoding="utf-8"?>
<ds:datastoreItem xmlns:ds="http://schemas.openxmlformats.org/officeDocument/2006/customXml" ds:itemID="{ACD732EB-06B5-459E-A11F-3FC37895FC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118e50-3d7b-4530-b084-771c49f595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Archway</Template>
  <TotalTime>1292</TotalTime>
  <Words>1668</Words>
  <Application>Microsoft Office PowerPoint</Application>
  <PresentationFormat>On-screen Show (16:9)</PresentationFormat>
  <Paragraphs>109</Paragraphs>
  <Slides>11</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Nunito Light</vt:lpstr>
      <vt:lpstr>Goudy Old Style</vt:lpstr>
      <vt:lpstr>Syne</vt:lpstr>
      <vt:lpstr>Bebas Neue</vt:lpstr>
      <vt:lpstr>Lexend</vt:lpstr>
      <vt:lpstr>Corbel</vt:lpstr>
      <vt:lpstr>Felix Titling</vt:lpstr>
      <vt:lpstr>Archway</vt:lpstr>
      <vt:lpstr>PowerPoint Presentation</vt:lpstr>
      <vt:lpstr>Introduction</vt:lpstr>
      <vt:lpstr>Nature, Scope &amp; Impact of the Sales Problem</vt:lpstr>
      <vt:lpstr>                      PESTEL Analysis (Political &amp; Economic) PESTEL analysis is a framework used to examines macro-external forces  that influence the business performance  ( Brooks, 2011)    </vt:lpstr>
      <vt:lpstr>PESTEL Analysis (Key Findings)</vt:lpstr>
      <vt:lpstr>Fishbone Analysis</vt:lpstr>
      <vt:lpstr>Fishbone Analysis (Interpretation)</vt:lpstr>
      <vt:lpstr>Key Findings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Sorin-Marius Pandelea (2537441)</cp:lastModifiedBy>
  <cp:revision>9</cp:revision>
  <dcterms:modified xsi:type="dcterms:W3CDTF">2026-10-12T07:57:47Z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0x0101006557826AD2FCD94C9899ABEFDA6A3507</vt:lpwstr>
  </property>
</Properties>
</file>