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72" r:id="rId3"/>
    <p:sldId id="271" r:id="rId4"/>
    <p:sldId id="257" r:id="rId5"/>
    <p:sldId id="258" r:id="rId6"/>
    <p:sldId id="260" r:id="rId7"/>
    <p:sldId id="259" r:id="rId8"/>
    <p:sldId id="273" r:id="rId9"/>
    <p:sldId id="262" r:id="rId10"/>
    <p:sldId id="264" r:id="rId11"/>
    <p:sldId id="263" r:id="rId12"/>
    <p:sldId id="265" r:id="rId13"/>
    <p:sldId id="266" r:id="rId14"/>
    <p:sldId id="274" r:id="rId15"/>
    <p:sldId id="275" r:id="rId16"/>
    <p:sldId id="276" r:id="rId17"/>
    <p:sldId id="277" r:id="rId18"/>
    <p:sldId id="267" r:id="rId19"/>
    <p:sldId id="268" r:id="rId20"/>
    <p:sldId id="278" r:id="rId21"/>
    <p:sldId id="269" r:id="rId22"/>
    <p:sldId id="27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EDEDE"/>
    <a:srgbClr val="FF0000"/>
    <a:srgbClr val="99CCFF"/>
    <a:srgbClr val="FF99CC"/>
    <a:srgbClr val="33CCFF"/>
    <a:srgbClr val="CCCCFF"/>
    <a:srgbClr val="FFEBB3"/>
    <a:srgbClr val="6CE7F8"/>
    <a:srgbClr val="84F087"/>
    <a:srgbClr val="16B6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7" d="100"/>
          <a:sy n="117" d="100"/>
        </p:scale>
        <p:origin x="31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19A6ABA-523D-BB70-F644-E45AC239B602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ECE057-6045-ACAC-3C6B-2948B18DC38E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250DFE3A-6658-46DF-B070-CFBCA7A60E51}" type="datetime1">
              <a:rPr lang="en-GB"/>
              <a:pPr lvl="0"/>
              <a:t>20/03/2026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C7D0F0A-B4A0-0764-E50B-10075A7E6D3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15B89B1-FE37-A2A8-7835-85ACA07BBCB4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86AFE7-9987-90E2-7F49-A1AE83EA7F7C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B5F858-2807-6BD9-6779-A6460C54350D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1B923F54-359A-4786-BDBE-F7F9729CC85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100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5E28E1-8D90-12E0-DD41-6AD7778460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1B619A-9D9C-380A-C664-27BA704D86F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DE4575-CBEB-CF80-4164-FAE29A55CA26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F371D6D-50FA-46EE-8A9E-947AC76EC19B}" type="slidenum">
              <a:t>12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A8012-49DC-482C-3540-3300F98CE09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9D4735-8DEB-A69E-19E2-0E3DC76E525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3864C2-686B-FFDB-D62D-88012E4A88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ADDFCF-18E4-4090-9B93-03758866761F}" type="datetime1">
              <a:rPr lang="en-US"/>
              <a:pPr lvl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940CBE-2AF7-B1D3-8A42-41E314FF239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352FA7-6AF7-669A-F5C2-D1288F468BC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9183AC-90BF-4520-AF4A-ECFE28EBD03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68550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A4F23-40AD-349C-0C02-31A3871C452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DCBB8-B9AB-CF91-DE20-6A52B11C0E7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B644E-B020-85FF-3956-2EEF3994227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44B337-85CC-4783-A14D-DB43167EF835}" type="datetime1">
              <a:rPr lang="en-US"/>
              <a:pPr lvl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61945-726C-0B75-B3D5-04BE0F37C31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AAA23-C8EF-8EED-B39E-780FE434C3F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7DC536-B4A6-4FB3-8721-7CD7D8F5FB7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96451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73E13-E628-BEC8-43F3-23B2E4E1FF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350F94-8901-EA56-2740-269F71B0F26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4D6D69-C2A2-35D3-2D8D-02F88215AA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C20F98-CD5B-4E99-AFF3-9F19D7934CAC}" type="datetime1">
              <a:rPr lang="en-US"/>
              <a:pPr lvl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7F9540-7137-5D76-ACAE-0620EAA4DD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D516AF-4FF9-57BA-A7D0-C80E2D7C94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A8E72C-0142-4E32-9E5E-519DFFCEA08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60738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51744-92B5-919E-3BE7-6B32A125D6A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3A2C1-2C73-F0C2-8D88-789C65CA127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6B214B-8948-7B52-BE3E-2C0F87DA2A9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6EF104-4869-939E-CA04-B281B18B3E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E8EA5E-0BC9-4247-8A3A-864687B726D0}" type="datetime1">
              <a:rPr lang="en-US"/>
              <a:pPr lvl="0"/>
              <a:t>3/20/2026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25F542-FB32-B4E8-075D-78018A1D0D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349610-1E08-6442-8C9A-CF963FB393C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646300-8ABC-4DB4-8EF1-F5185ADFA3C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772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E009C-2140-A713-08A3-EE441883727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28D838-3E54-7197-14FE-CCFE0C0BDC3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91F599-1B02-4FC3-2C7F-78DF3D9F50D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ECC625-DA67-7F49-E2B9-DD1E62A48A9E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729A47-665B-1FFF-E64F-54FEED89790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D410F6-8208-AB5A-9CD5-D9B8248134A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5E9C57-1869-402D-86C1-BD1121C1DED0}" type="datetime1">
              <a:rPr lang="en-US"/>
              <a:pPr lvl="0"/>
              <a:t>3/20/2026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645333-FE31-9442-91C4-73FEC897F61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9FC578-DEF6-A59A-7255-E93139B042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27DDFC-1520-4B19-B549-584ED7B0F2A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4309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0A9BF-6D39-3845-9347-80FAC0DB757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B30F70-2B1E-C4EA-4EB4-C0F293ABF4A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FB2A5A-D9A9-436A-B61C-1D9D2C149716}" type="datetime1">
              <a:rPr lang="en-US"/>
              <a:pPr lvl="0"/>
              <a:t>3/20/2026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7E1821-6BBA-354B-0621-91D04DFCF32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A8D385-ADAC-41FE-2ACD-5719D5774C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D05436-9047-4EA5-B81B-6C085F3BDA4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79069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9CF7D6-8202-7DC6-0E1D-A60F751905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C8B950-1D4B-4644-8739-D221806DC1EB}" type="datetime1">
              <a:rPr lang="en-US"/>
              <a:pPr lvl="0"/>
              <a:t>3/20/2026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B239EF-6275-0643-1657-39B1C3F4CF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6ECC42-AD79-9A85-6EF6-08E79D7DAB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A48058-8C92-4816-8DFD-5867AB04206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75358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11A5C-0B0F-4FFD-4B0C-5B64ED91367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D0C9F-0966-FB5A-896F-C7DFC17BCEF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53FBB1-FD03-EFEC-9348-C519CFF808B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064447-8187-5D69-73F0-F8FE9B7D307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343E27-44C5-4B49-9BB1-47C2C7ECC039}" type="datetime1">
              <a:rPr lang="en-US"/>
              <a:pPr lvl="0"/>
              <a:t>3/20/2026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9D5654-97D9-1909-5030-5F97B73F44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9556C0-12DD-95A2-E8B3-9532FA1190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A1B572-CE92-444E-9D16-520FBBC7CF3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702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0B91F-DB95-33A9-1DF2-2F01002FD5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94C955-E046-0881-5F41-26B11D73ADB2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BCBD2C-81C2-2A0E-E54A-7CA0257279C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E77F8A-9DCE-55F9-9681-5B12CC25BF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B49F0E-BB43-45C4-A37F-018E3D534E39}" type="datetime1">
              <a:rPr lang="en-US"/>
              <a:pPr lvl="0"/>
              <a:t>3/20/2026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BE50D6-C0AB-B917-EF52-822DD057DE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61B0B8-9BBD-2A4B-3B77-3720815D80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DAAA02-9F2F-4292-94F6-2437FD727F1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982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A997E-1F3C-D337-67AD-3ACBA087C61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0854A2-A8CD-B2CB-CAD9-F94CDF8F32A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765BA9-74B3-7EB1-8971-E00D03BAC4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C25450-0F13-424D-A7AC-50BB2C84CE75}" type="datetime1">
              <a:rPr lang="en-US"/>
              <a:pPr lvl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5571B-F986-7931-C27A-09514ADDC5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EC9D02-2706-7B55-6C86-F7BE0CB4FFE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ADDC303-3122-4821-A1CF-8A5E01C90EC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028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68DE3-2E0F-C733-7EEF-08EB6E30EBC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A7EA3D-D084-AFD3-3013-9B41E22B378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2C6131-CDE9-4545-F6E6-DF76203FF2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CBEC2D-9488-443D-A833-A0420E1BB111}" type="datetime1">
              <a:rPr lang="en-US"/>
              <a:pPr lvl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D2560-019F-C3D9-1F70-0352563B6C8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94BB4E-8460-FD88-2F43-DCB7E9EEC5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AB472D-058A-466D-A29F-1B351806ED9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895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B0C411-26C6-EE4A-1355-E7EEB1FD31F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EE8C43-7580-AD86-A393-7D31E2B906E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ED4E4-5E97-A6BB-93C5-2E1959C2214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A21E4477-7CBB-4DFA-BEC0-C3C8DE4A2CCD}" type="datetime1">
              <a:rPr lang="en-US"/>
              <a:pPr lvl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8E1740-E247-9313-38AE-D145D6BF7AC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CDA52-52C3-33B0-8923-CF3080DA484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FE78AE8B-ADF4-4A58-913D-B017A811541C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png"/><Relationship Id="rId11" Type="http://schemas.openxmlformats.org/officeDocument/2006/relationships/image" Target="../media/image15.png"/><Relationship Id="rId5" Type="http://schemas.openxmlformats.org/officeDocument/2006/relationships/image" Target="../media/image10.png"/><Relationship Id="rId10" Type="http://schemas.openxmlformats.org/officeDocument/2006/relationships/image" Target="../media/image14.png"/><Relationship Id="rId4" Type="http://schemas.openxmlformats.org/officeDocument/2006/relationships/image" Target="../media/image9.png"/><Relationship Id="rId9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ebertpub.com/doi/10.1089/heq.2023.0191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bakingpriority.com/2019/02/18/photography-tip-depth-of-field/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/3.0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sarahlawrence.libguides.com/AcademicIntegrity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/3.0/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final-report-of-the-ockenden-review" TargetMode="External"/><Relationship Id="rId13" Type="http://schemas.openxmlformats.org/officeDocument/2006/relationships/hyperlink" Target="https://doi.org/10.12968/bjon.2013.22.13.788" TargetMode="External"/><Relationship Id="rId3" Type="http://schemas.openxmlformats.org/officeDocument/2006/relationships/hyperlink" Target="https://doi.org/10.7748/phc.19.6.12.s16" TargetMode="External"/><Relationship Id="rId7" Type="http://schemas.openxmlformats.org/officeDocument/2006/relationships/hyperlink" Target="https://www.england.nhs.uk/patient-safety/the-nhs-patient-safety-strategy/" TargetMode="External"/><Relationship Id="rId12" Type="http://schemas.openxmlformats.org/officeDocument/2006/relationships/hyperlink" Target="https://doi.org/10.1186/s12913-021-07375-3" TargetMode="External"/><Relationship Id="rId2" Type="http://schemas.openxmlformats.org/officeDocument/2006/relationships/hyperlink" Target="https://doi.org/10.12968/bjha.2023.17.5.206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ebarchive.nationalarchives.gov.uk/ukgwa/20250707154011/https:/www.gov.uk/government/publications/10-year-health-plan-for-england-fit-for-the-future" TargetMode="External"/><Relationship Id="rId11" Type="http://schemas.openxmlformats.org/officeDocument/2006/relationships/hyperlink" Target="https://www.proquest.com/docview/2071726430?pq-origsite=primo_ra&amp;accountid=130472&amp;RAO=true&amp;sourcetype=Scholarly%20Journals" TargetMode="External"/><Relationship Id="rId5" Type="http://schemas.openxmlformats.org/officeDocument/2006/relationships/hyperlink" Target="https://doi.org/10.1001/jama.1988.03410120089033" TargetMode="External"/><Relationship Id="rId10" Type="http://schemas.openxmlformats.org/officeDocument/2006/relationships/hyperlink" Target="https://doi.org/10.33212/osd.v10n2.2010.180" TargetMode="External"/><Relationship Id="rId4" Type="http://schemas.openxmlformats.org/officeDocument/2006/relationships/hyperlink" Target="https://doi.org/10.1136/bmj.p2700" TargetMode="External"/><Relationship Id="rId9" Type="http://schemas.openxmlformats.org/officeDocument/2006/relationships/hyperlink" Target="https://doi.org/10.1136/bmjqs-2016-005511" TargetMode="External"/><Relationship Id="rId14" Type="http://schemas.openxmlformats.org/officeDocument/2006/relationships/hyperlink" Target="https://doi.org/10.12968/bjon.2022.31.22.1156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3447C3E-1B58-196C-9029-D3DC0A69F16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pPr lvl="0"/>
            <a:r>
              <a:rPr lang="en-GB" sz="2400" dirty="0"/>
              <a:t>MSc Public Health and Social Care in Practice </a:t>
            </a:r>
            <a:br>
              <a:rPr lang="en-GB" sz="2400" dirty="0"/>
            </a:br>
            <a:r>
              <a:rPr lang="en-GB" sz="2400" dirty="0"/>
              <a:t>Module: Quality Assurance and Service Improvements </a:t>
            </a:r>
            <a:br>
              <a:rPr lang="en-GB" sz="2400" dirty="0"/>
            </a:br>
            <a:r>
              <a:rPr lang="en-GB" sz="2400" dirty="0"/>
              <a:t>Lecturer Name: Brian Mashumba</a:t>
            </a:r>
            <a:br>
              <a:rPr lang="en-GB" sz="2400" dirty="0"/>
            </a:br>
            <a:r>
              <a:rPr lang="en-GB" sz="2400" dirty="0"/>
              <a:t>Student Name: Adela Slivciuc </a:t>
            </a:r>
            <a:br>
              <a:rPr lang="en-GB" sz="2400" dirty="0"/>
            </a:br>
            <a:r>
              <a:rPr lang="en-GB" sz="2400" dirty="0"/>
              <a:t>Student ID-2213787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D105F0A8-1552-0A34-F79D-A87155005F3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Shrewsbury and Telford Hospital NHS Trust (UK) — Maternity Scandal –Case 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" name="Picture 13" descr="A close-up of a network&#10;&#10;AI-generated content may be incorrect.">
            <a:extLst>
              <a:ext uri="{FF2B5EF4-FFF2-40B4-BE49-F238E27FC236}">
                <a16:creationId xmlns:a16="http://schemas.microsoft.com/office/drawing/2014/main" id="{B21DFEDA-5F4D-2DD0-EDF9-7209F5B8D7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00"/>
          <a:stretch>
            <a:fillRect/>
          </a:stretch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</p:spPr>
      </p:pic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Person holding baby">
            <a:extLst>
              <a:ext uri="{FF2B5EF4-FFF2-40B4-BE49-F238E27FC236}">
                <a16:creationId xmlns:a16="http://schemas.microsoft.com/office/drawing/2014/main" id="{8345FE9F-4D0B-6F89-01D8-BB3AE4E83A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374" b="29285"/>
          <a:stretch>
            <a:fillRect/>
          </a:stretch>
        </p:blipFill>
        <p:spPr>
          <a:xfrm>
            <a:off x="4660389" y="508000"/>
            <a:ext cx="7466956" cy="5984875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5CEB89-D51A-3EF4-FAA0-0559AC3251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68745" y="227286"/>
            <a:ext cx="3465945" cy="91306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lvl="0">
              <a:spcBef>
                <a:spcPct val="0"/>
              </a:spcBef>
            </a:pPr>
            <a:r>
              <a:rPr lang="en-US" sz="40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Table of Content</a:t>
            </a: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3EE42AC-814B-9406-A544-3F3F82F81F39}"/>
              </a:ext>
            </a:extLst>
          </p:cNvPr>
          <p:cNvSpPr/>
          <p:nvPr/>
        </p:nvSpPr>
        <p:spPr>
          <a:xfrm>
            <a:off x="258260" y="1185612"/>
            <a:ext cx="4194102" cy="5305462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0" anchorCtr="1" compatLnSpc="1">
            <a:normAutofit fontScale="70000" lnSpcReduction="20000"/>
          </a:bodyPr>
          <a:lstStyle/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500" b="0" i="0" u="none" strike="noStrike" cap="none" spc="0" baseline="0" dirty="0"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500" dirty="0"/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500" b="0" i="0" u="none" strike="noStrike" cap="none" spc="0" baseline="0" dirty="0"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0" i="0" u="none" strike="noStrike" cap="none" spc="0" baseline="0" dirty="0">
                <a:uFillTx/>
              </a:rPr>
              <a:t>Slide 1-Introduction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0" i="0" u="none" strike="noStrike" cap="none" spc="0" baseline="0" dirty="0">
                <a:uFillTx/>
              </a:rPr>
              <a:t>Slide 2-Background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0" i="0" u="none" strike="noStrike" cap="none" spc="0" baseline="0" dirty="0">
                <a:uFillTx/>
              </a:rPr>
              <a:t>Slide 3 –</a:t>
            </a:r>
            <a:r>
              <a:rPr lang="en-US" b="0" i="0" u="none" strike="noStrike" cap="none" spc="0" baseline="0" dirty="0" err="1">
                <a:uFillTx/>
              </a:rPr>
              <a:t>Ockenden</a:t>
            </a:r>
            <a:r>
              <a:rPr lang="en-US" b="0" i="0" u="none" strike="noStrike" cap="none" spc="0" baseline="0" dirty="0">
                <a:uFillTx/>
              </a:rPr>
              <a:t> Report 2022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0" i="0" u="none" strike="noStrike" cap="none" spc="0" baseline="0" dirty="0">
                <a:uFillTx/>
              </a:rPr>
              <a:t>Slide 4-Swiss Cheese Model Analysis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0" i="0" u="none" strike="noStrike" cap="none" spc="0" baseline="0" dirty="0">
                <a:uFillTx/>
              </a:rPr>
              <a:t>Slide 5-Roots cause Analysis(Fishbone Diagrame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Slide 6-Swiss Cheese Model Analysis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0" i="0" u="none" strike="noStrike" cap="none" spc="0" baseline="0" dirty="0">
                <a:uFillTx/>
              </a:rPr>
              <a:t>Slide 7-Root Cause Analysis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Slide 8- National Policy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Slide 9-Workforce Policy Issues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Slide 10-Organisational Culture &amp; Governance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 Slide 11-Investigation &amp; Regulation Policy Failures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Slide 12-Impact on Efficiency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Slide 13-Impact of Equity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Slide 14-Impact of Effective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Slide 15-Safe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Slide16-Timely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Slide 17-Patient-Centred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Slide 18-Improvements and Recommendations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Slide 19 –Conclusion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Slide 20-</a:t>
            </a:r>
            <a:r>
              <a:rPr lang="en-GB" dirty="0"/>
              <a:t>Structure of Component 2 (Report)</a:t>
            </a:r>
            <a:endParaRPr lang="en-US" dirty="0"/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Slide 21-References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500" dirty="0"/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500" dirty="0"/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500" b="0" i="0" u="none" strike="noStrike" cap="none" spc="0" baseline="0" dirty="0">
              <a:uFillTx/>
            </a:endParaRPr>
          </a:p>
        </p:txBody>
      </p:sp>
      <p:pic>
        <p:nvPicPr>
          <p:cNvPr id="3" name="Ink 2">
            <a:extLst>
              <a:ext uri="{FF2B5EF4-FFF2-40B4-BE49-F238E27FC236}">
                <a16:creationId xmlns:a16="http://schemas.microsoft.com/office/drawing/2014/main" id="{12F9C988-D6D3-0B7A-D2F5-A0DE7A37B8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5311" y="1162083"/>
            <a:ext cx="356" cy="180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AEE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A52C2722-9BD4-3707-B998-A4FADD70463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761704"/>
          </a:xfrm>
        </p:spPr>
        <p:txBody>
          <a:bodyPr/>
          <a:lstStyle/>
          <a:p>
            <a:pPr lvl="0"/>
            <a:r>
              <a:rPr lang="en-GB"/>
              <a:t>                                Introduction</a:t>
            </a:r>
          </a:p>
        </p:txBody>
      </p:sp>
      <p:pic>
        <p:nvPicPr>
          <p:cNvPr id="3" name="WhatsApp Video 2026-03-13 at 11.26.38">
            <a:extLst>
              <a:ext uri="{FF2B5EF4-FFF2-40B4-BE49-F238E27FC236}">
                <a16:creationId xmlns:a16="http://schemas.microsoft.com/office/drawing/2014/main" id="{3A7AC70F-F23D-628B-734C-7097FA4A82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57400" y="1440061"/>
            <a:ext cx="8077196" cy="4572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170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  <p:seq concurrent="1" nextAc="seek">
              <p:cTn id="8" dur="indefinit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childTnLst>
                  <p:par>
                    <p:cTn id="9" fill="hold">
                      <p:stCondLst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B84D940F-352B-506E-FB58-2CA24DD328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"/>
          <a:stretch>
            <a:fillRect/>
          </a:stretch>
        </p:blipFill>
        <p:spPr>
          <a:xfrm>
            <a:off x="0" y="34811"/>
            <a:ext cx="12188933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309329-C512-D2C5-4A3B-A55C70FC29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7402" y="910632"/>
            <a:ext cx="4326501" cy="3680816"/>
          </a:xfrm>
        </p:spPr>
        <p:txBody>
          <a:bodyPr anchor="t"/>
          <a:lstStyle/>
          <a:p>
            <a:pPr marL="457200" lvl="0" indent="-457200"/>
            <a:br>
              <a:rPr lang="en-US" sz="2200">
                <a:solidFill>
                  <a:srgbClr val="FFFFFF"/>
                </a:solidFill>
              </a:rPr>
            </a:br>
            <a:r>
              <a:rPr lang="en-US" sz="2200">
                <a:solidFill>
                  <a:srgbClr val="FFFFFF"/>
                </a:solidFill>
              </a:rPr>
              <a:t>Independent review led by Donna Ockenden. Published March 2022. Investigated ~1,592 incidents (2000–2019) One of the largest maternity investigations in NHS history.</a:t>
            </a:r>
            <a:br>
              <a:rPr lang="en-US" sz="2200">
                <a:solidFill>
                  <a:srgbClr val="FFFFFF"/>
                </a:solidFill>
              </a:rPr>
            </a:br>
            <a:r>
              <a:rPr lang="en-US" sz="2200">
                <a:solidFill>
                  <a:srgbClr val="FFFFFF"/>
                </a:solidFill>
              </a:rPr>
              <a:t>201-Baby Deaths</a:t>
            </a:r>
            <a:br>
              <a:rPr lang="en-US" sz="2200">
                <a:solidFill>
                  <a:srgbClr val="FFFFFF"/>
                </a:solidFill>
              </a:rPr>
            </a:br>
            <a:r>
              <a:rPr lang="en-US" sz="2200">
                <a:solidFill>
                  <a:srgbClr val="FFFFFF"/>
                </a:solidFill>
              </a:rPr>
              <a:t>131-Stillbirths</a:t>
            </a:r>
            <a:br>
              <a:rPr lang="en-US" sz="2200">
                <a:solidFill>
                  <a:srgbClr val="FFFFFF"/>
                </a:solidFill>
              </a:rPr>
            </a:br>
            <a:r>
              <a:rPr lang="en-US" sz="2200">
                <a:solidFill>
                  <a:srgbClr val="FFFFFF"/>
                </a:solidFill>
              </a:rPr>
              <a:t>70-neonatal deaths</a:t>
            </a:r>
            <a:r>
              <a:rPr lang="en-US" sz="1800">
                <a:solidFill>
                  <a:srgbClr val="FFFFFF"/>
                </a:solidFill>
              </a:rPr>
              <a:t>(Ockenden,2022)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DFA843A1-835D-4DB5-4BB8-6B5554179D8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143786" y="254824"/>
            <a:ext cx="2574145" cy="622212"/>
          </a:xfrm>
        </p:spPr>
        <p:txBody>
          <a:bodyPr/>
          <a:lstStyle/>
          <a:p>
            <a:pPr lvl="0"/>
            <a:r>
              <a:rPr lang="en-US" sz="2800" b="1" i="1">
                <a:solidFill>
                  <a:srgbClr val="FFFFFF"/>
                </a:solidFill>
              </a:rPr>
              <a:t>Background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DB68B-BD09-860B-BA8A-16E8A185F9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90626" y="188466"/>
            <a:ext cx="4116107" cy="959662"/>
          </a:xfrm>
        </p:spPr>
        <p:txBody>
          <a:bodyPr anchor="b"/>
          <a:lstStyle/>
          <a:p>
            <a:pPr lvl="0"/>
            <a:r>
              <a:rPr lang="en-US" sz="4000" b="1"/>
              <a:t>Ockenden Report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005EAF7-76EC-736B-6F84-00A165326651}"/>
              </a:ext>
            </a:extLst>
          </p:cNvPr>
          <p:cNvSpPr txBox="1"/>
          <p:nvPr/>
        </p:nvSpPr>
        <p:spPr>
          <a:xfrm>
            <a:off x="790626" y="1362479"/>
            <a:ext cx="3762901" cy="466223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285750" marR="0" lvl="0" indent="-228600" algn="l" defTabSz="914400" rtl="0" fontAlgn="auto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Repeated failure to escalate clinical concerns</a:t>
            </a:r>
          </a:p>
          <a:p>
            <a:pPr marL="285750" marR="0" lvl="0" indent="-228600" algn="l" defTabSz="914400" rtl="0" fontAlgn="auto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Poor investigations of incidents</a:t>
            </a:r>
          </a:p>
          <a:p>
            <a:pPr marL="285750" marR="0" lvl="0" indent="-228600" algn="l" defTabSz="914400" rtl="0" fontAlgn="auto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Culture of defensiveness</a:t>
            </a:r>
          </a:p>
          <a:p>
            <a:pPr marL="285750" marR="0" lvl="0" indent="-228600" algn="l" defTabSz="914400" rtl="0" fontAlgn="auto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Inadequate staffing and supervision</a:t>
            </a:r>
          </a:p>
          <a:p>
            <a:pPr marL="285750" marR="0" lvl="0" indent="-228600" algn="l" defTabSz="914400" rtl="0" fontAlgn="auto" hangingPunct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Families ignored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4CB23047-E408-0B7C-3915-49DB7D5FFA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08" r="17754"/>
          <a:stretch>
            <a:fillRect/>
          </a:stretch>
        </p:blipFill>
        <p:spPr>
          <a:xfrm>
            <a:off x="5265448" y="942109"/>
            <a:ext cx="6682924" cy="476776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A6CA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4787D-5897-D54E-03B6-EDDDA4E07A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1208" y="978408"/>
            <a:ext cx="5254444" cy="5535512"/>
          </a:xfrm>
        </p:spPr>
        <p:txBody>
          <a:bodyPr/>
          <a:lstStyle/>
          <a:p>
            <a:pPr lvl="0"/>
            <a:br>
              <a:rPr lang="en-GB" sz="2800"/>
            </a:br>
            <a:endParaRPr lang="en-GB" sz="280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86DDE8-344D-11EA-DB1D-05D023263E1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76777" y="344079"/>
            <a:ext cx="4919225" cy="699799"/>
          </a:xfrm>
          <a:solidFill>
            <a:srgbClr val="A6CAEC"/>
          </a:solidFill>
        </p:spPr>
        <p:txBody>
          <a:bodyPr/>
          <a:lstStyle/>
          <a:p>
            <a:pPr lvl="0"/>
            <a:r>
              <a:rPr lang="en-GB" sz="3600" dirty="0">
                <a:solidFill>
                  <a:srgbClr val="002060"/>
                </a:solidFill>
              </a:rPr>
              <a:t>Root Cause Analysis</a:t>
            </a:r>
          </a:p>
        </p:txBody>
      </p:sp>
      <p:pic>
        <p:nvPicPr>
          <p:cNvPr id="4" name="Ink 13">
            <a:extLst>
              <a:ext uri="{FF2B5EF4-FFF2-40B4-BE49-F238E27FC236}">
                <a16:creationId xmlns:a16="http://schemas.microsoft.com/office/drawing/2014/main" id="{2554CD0F-FAF5-C7E2-8D21-CC583CC855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7296" y="3349108"/>
            <a:ext cx="4938482" cy="722"/>
          </a:xfrm>
          <a:prstGeom prst="rect">
            <a:avLst/>
          </a:prstGeom>
          <a:noFill/>
          <a:ln cap="flat">
            <a:solidFill>
              <a:schemeClr val="tx2"/>
            </a:solidFill>
          </a:ln>
        </p:spPr>
      </p:pic>
      <p:pic>
        <p:nvPicPr>
          <p:cNvPr id="5" name="Ink 15">
            <a:extLst>
              <a:ext uri="{FF2B5EF4-FFF2-40B4-BE49-F238E27FC236}">
                <a16:creationId xmlns:a16="http://schemas.microsoft.com/office/drawing/2014/main" id="{4B8BB504-DCD6-2D57-A2A5-EA98573427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18172" y="2619362"/>
            <a:ext cx="722" cy="126287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Ink 22">
            <a:extLst>
              <a:ext uri="{FF2B5EF4-FFF2-40B4-BE49-F238E27FC236}">
                <a16:creationId xmlns:a16="http://schemas.microsoft.com/office/drawing/2014/main" id="{1EFB1A50-93EC-E47A-24AC-8DBD2BAE70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38691" y="3118862"/>
            <a:ext cx="867043" cy="77863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Ink 30">
            <a:extLst>
              <a:ext uri="{FF2B5EF4-FFF2-40B4-BE49-F238E27FC236}">
                <a16:creationId xmlns:a16="http://schemas.microsoft.com/office/drawing/2014/main" id="{D47FE46D-1363-29B0-CE91-6FB99BD3CB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68806" y="3378086"/>
            <a:ext cx="818278" cy="137736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Ink 32">
            <a:extLst>
              <a:ext uri="{FF2B5EF4-FFF2-40B4-BE49-F238E27FC236}">
                <a16:creationId xmlns:a16="http://schemas.microsoft.com/office/drawing/2014/main" id="{408A42F1-299F-28CC-ECA3-C45071AD4D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80084" y="2059411"/>
            <a:ext cx="1145880" cy="126144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Ink 48">
            <a:extLst>
              <a:ext uri="{FF2B5EF4-FFF2-40B4-BE49-F238E27FC236}">
                <a16:creationId xmlns:a16="http://schemas.microsoft.com/office/drawing/2014/main" id="{79BD8335-568C-A494-9E9C-C60ACC0887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6286" y="2155890"/>
            <a:ext cx="1126440" cy="120347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Ink 50">
            <a:extLst>
              <a:ext uri="{FF2B5EF4-FFF2-40B4-BE49-F238E27FC236}">
                <a16:creationId xmlns:a16="http://schemas.microsoft.com/office/drawing/2014/main" id="{42FF27D5-8583-C2E5-915F-C332B340914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88250" y="4754724"/>
            <a:ext cx="356" cy="3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Ink 53">
            <a:extLst>
              <a:ext uri="{FF2B5EF4-FFF2-40B4-BE49-F238E27FC236}">
                <a16:creationId xmlns:a16="http://schemas.microsoft.com/office/drawing/2014/main" id="{C7A77E09-80BC-EC49-089F-D2A6D098D89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30286" y="3378086"/>
            <a:ext cx="953636" cy="139644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Oval 54">
            <a:extLst>
              <a:ext uri="{FF2B5EF4-FFF2-40B4-BE49-F238E27FC236}">
                <a16:creationId xmlns:a16="http://schemas.microsoft.com/office/drawing/2014/main" id="{351ECAC9-0CB4-0934-00F1-70106096C9CF}"/>
              </a:ext>
            </a:extLst>
          </p:cNvPr>
          <p:cNvSpPr/>
          <p:nvPr/>
        </p:nvSpPr>
        <p:spPr>
          <a:xfrm>
            <a:off x="6278334" y="1285390"/>
            <a:ext cx="1593021" cy="80100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People</a:t>
            </a:r>
          </a:p>
        </p:txBody>
      </p:sp>
      <p:sp>
        <p:nvSpPr>
          <p:cNvPr id="13" name="Oval 55">
            <a:extLst>
              <a:ext uri="{FF2B5EF4-FFF2-40B4-BE49-F238E27FC236}">
                <a16:creationId xmlns:a16="http://schemas.microsoft.com/office/drawing/2014/main" id="{F58DFFA4-D583-CB1B-39CC-D9FBBE23CA02}"/>
              </a:ext>
            </a:extLst>
          </p:cNvPr>
          <p:cNvSpPr/>
          <p:nvPr/>
        </p:nvSpPr>
        <p:spPr>
          <a:xfrm>
            <a:off x="6418319" y="4776295"/>
            <a:ext cx="1566348" cy="7798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Place</a:t>
            </a:r>
          </a:p>
        </p:txBody>
      </p:sp>
      <p:sp>
        <p:nvSpPr>
          <p:cNvPr id="14" name="Oval 57">
            <a:extLst>
              <a:ext uri="{FF2B5EF4-FFF2-40B4-BE49-F238E27FC236}">
                <a16:creationId xmlns:a16="http://schemas.microsoft.com/office/drawing/2014/main" id="{FEC23AE0-B460-CE70-D52F-8C3587688562}"/>
              </a:ext>
            </a:extLst>
          </p:cNvPr>
          <p:cNvSpPr/>
          <p:nvPr/>
        </p:nvSpPr>
        <p:spPr>
          <a:xfrm>
            <a:off x="8354653" y="1285390"/>
            <a:ext cx="1828297" cy="7315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Procedure</a:t>
            </a:r>
          </a:p>
        </p:txBody>
      </p:sp>
      <p:sp>
        <p:nvSpPr>
          <p:cNvPr id="15" name="Oval 58">
            <a:extLst>
              <a:ext uri="{FF2B5EF4-FFF2-40B4-BE49-F238E27FC236}">
                <a16:creationId xmlns:a16="http://schemas.microsoft.com/office/drawing/2014/main" id="{249389B6-E8F1-2A33-E98D-3EADA1797CB3}"/>
              </a:ext>
            </a:extLst>
          </p:cNvPr>
          <p:cNvSpPr/>
          <p:nvPr/>
        </p:nvSpPr>
        <p:spPr>
          <a:xfrm>
            <a:off x="8701128" y="4783711"/>
            <a:ext cx="1703783" cy="77238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Policy</a:t>
            </a:r>
          </a:p>
        </p:txBody>
      </p:sp>
      <p:pic>
        <p:nvPicPr>
          <p:cNvPr id="16" name="Ink 3">
            <a:extLst>
              <a:ext uri="{FF2B5EF4-FFF2-40B4-BE49-F238E27FC236}">
                <a16:creationId xmlns:a16="http://schemas.microsoft.com/office/drawing/2014/main" id="{162C79F4-64FD-701F-D8E7-5C0A701F5E6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0564979">
            <a:off x="11089196" y="2490303"/>
            <a:ext cx="717675" cy="89948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7" name="TextBox 62">
            <a:extLst>
              <a:ext uri="{FF2B5EF4-FFF2-40B4-BE49-F238E27FC236}">
                <a16:creationId xmlns:a16="http://schemas.microsoft.com/office/drawing/2014/main" id="{453E4BA2-397E-DE4F-8555-BCA75E499C78}"/>
              </a:ext>
            </a:extLst>
          </p:cNvPr>
          <p:cNvSpPr txBox="1"/>
          <p:nvPr/>
        </p:nvSpPr>
        <p:spPr>
          <a:xfrm>
            <a:off x="11017413" y="3020354"/>
            <a:ext cx="694358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Deaths</a:t>
            </a:r>
          </a:p>
        </p:txBody>
      </p:sp>
      <p:sp>
        <p:nvSpPr>
          <p:cNvPr id="18" name="TextBox 64">
            <a:extLst>
              <a:ext uri="{FF2B5EF4-FFF2-40B4-BE49-F238E27FC236}">
                <a16:creationId xmlns:a16="http://schemas.microsoft.com/office/drawing/2014/main" id="{F95CD600-4385-4571-D106-5FFA14ACE178}"/>
              </a:ext>
            </a:extLst>
          </p:cNvPr>
          <p:cNvSpPr txBox="1"/>
          <p:nvPr/>
        </p:nvSpPr>
        <p:spPr>
          <a:xfrm>
            <a:off x="4493599" y="2237097"/>
            <a:ext cx="2655006" cy="8617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- Inexperienced staff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- Inadequate supervision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- Staffing shortages</a:t>
            </a:r>
          </a:p>
        </p:txBody>
      </p:sp>
      <p:sp>
        <p:nvSpPr>
          <p:cNvPr id="19" name="TextBox 66">
            <a:extLst>
              <a:ext uri="{FF2B5EF4-FFF2-40B4-BE49-F238E27FC236}">
                <a16:creationId xmlns:a16="http://schemas.microsoft.com/office/drawing/2014/main" id="{6DB04494-1771-EDF0-9417-E61DDCA9E466}"/>
              </a:ext>
            </a:extLst>
          </p:cNvPr>
          <p:cNvSpPr txBox="1"/>
          <p:nvPr/>
        </p:nvSpPr>
        <p:spPr>
          <a:xfrm>
            <a:off x="8105049" y="2040684"/>
            <a:ext cx="3008412" cy="11079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- 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Inadequate escalation procedures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- Delayed emergency responses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- Inadequate review of incidents</a:t>
            </a:r>
          </a:p>
        </p:txBody>
      </p:sp>
      <p:sp>
        <p:nvSpPr>
          <p:cNvPr id="20" name="TextBox 68">
            <a:extLst>
              <a:ext uri="{FF2B5EF4-FFF2-40B4-BE49-F238E27FC236}">
                <a16:creationId xmlns:a16="http://schemas.microsoft.com/office/drawing/2014/main" id="{4C916CB0-DD7D-22DB-7870-BA621428D230}"/>
              </a:ext>
            </a:extLst>
          </p:cNvPr>
          <p:cNvSpPr txBox="1"/>
          <p:nvPr/>
        </p:nvSpPr>
        <p:spPr>
          <a:xfrm>
            <a:off x="4441368" y="3556860"/>
            <a:ext cx="2988917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- Environment of high workload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- Resource constraints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- Inadequate safety culture</a:t>
            </a:r>
          </a:p>
        </p:txBody>
      </p:sp>
      <p:sp>
        <p:nvSpPr>
          <p:cNvPr id="21" name="TextBox 70">
            <a:extLst>
              <a:ext uri="{FF2B5EF4-FFF2-40B4-BE49-F238E27FC236}">
                <a16:creationId xmlns:a16="http://schemas.microsoft.com/office/drawing/2014/main" id="{A30962A6-3D90-4F8C-B9F1-788F5D490795}"/>
              </a:ext>
            </a:extLst>
          </p:cNvPr>
          <p:cNvSpPr txBox="1"/>
          <p:nvPr/>
        </p:nvSpPr>
        <p:spPr>
          <a:xfrm>
            <a:off x="8258449" y="3504236"/>
            <a:ext cx="3204203" cy="11079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- Lack of independent investigations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- Inadequate governance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- Inadequate safety oversight</a:t>
            </a:r>
          </a:p>
        </p:txBody>
      </p:sp>
      <p:pic>
        <p:nvPicPr>
          <p:cNvPr id="22" name="Picture 71">
            <a:extLst>
              <a:ext uri="{FF2B5EF4-FFF2-40B4-BE49-F238E27FC236}">
                <a16:creationId xmlns:a16="http://schemas.microsoft.com/office/drawing/2014/main" id="{AEA9731B-44A9-BD18-0B96-AD9E8E3C682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6360" y="1456556"/>
            <a:ext cx="4297433" cy="405951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D9D9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7FF6A-BB92-DCED-D2F3-EB0F3242209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96364" y="326340"/>
            <a:ext cx="5025342" cy="982632"/>
          </a:xfrm>
        </p:spPr>
        <p:txBody>
          <a:bodyPr>
            <a:noAutofit/>
          </a:bodyPr>
          <a:lstStyle/>
          <a:p>
            <a:pPr lvl="0"/>
            <a:r>
              <a:rPr lang="en-GB" sz="2400" dirty="0">
                <a:solidFill>
                  <a:srgbClr val="002060"/>
                </a:solidFill>
              </a:rPr>
              <a:t>Systems Failure in Maternity Care: Swiss Cheese Model Analysis</a:t>
            </a:r>
            <a:endParaRPr lang="en-US" sz="2400" dirty="0">
              <a:solidFill>
                <a:srgbClr val="002060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090BC2-300B-64A1-FE8A-64706E3E704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70294" y="326340"/>
            <a:ext cx="5595743" cy="1426244"/>
          </a:xfrm>
          <a:solidFill>
            <a:srgbClr val="156082"/>
          </a:solidFill>
          <a:ln w="12701" cap="flat">
            <a:solidFill>
              <a:srgbClr val="FF0000"/>
            </a:solidFill>
            <a:prstDash val="solid"/>
            <a:miter/>
          </a:ln>
        </p:spPr>
        <p:txBody>
          <a:bodyPr/>
          <a:lstStyle/>
          <a:p>
            <a:pPr marL="457200" lvl="1" indent="0">
              <a:lnSpc>
                <a:spcPct val="100000"/>
              </a:lnSpc>
              <a:buNone/>
            </a:pPr>
            <a:r>
              <a:rPr lang="en-GB" sz="1600">
                <a:solidFill>
                  <a:srgbClr val="FFFFFF"/>
                </a:solidFill>
              </a:rPr>
              <a:t>Layer 1:National Policy and Regulation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400">
                <a:solidFill>
                  <a:srgbClr val="FFFFFF"/>
                </a:solidFill>
              </a:rPr>
              <a:t>• Inconsistent national oversight of maternity safety.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400">
                <a:solidFill>
                  <a:srgbClr val="FFFFFF"/>
                </a:solidFill>
              </a:rPr>
              <a:t>• Widespread workforce shortages in NHS maternity services.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400">
                <a:solidFill>
                  <a:srgbClr val="FFFFFF"/>
                </a:solidFill>
              </a:rPr>
              <a:t>• Lack of independent investigations to address existing problems.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6E1E10-7713-C4A7-DDE1-87A9D63D1E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0" y="1529402"/>
            <a:ext cx="5995775" cy="475161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BE00FEA-556B-EE54-D99A-EA7AA7F16647}"/>
              </a:ext>
            </a:extLst>
          </p:cNvPr>
          <p:cNvSpPr/>
          <p:nvPr/>
        </p:nvSpPr>
        <p:spPr>
          <a:xfrm>
            <a:off x="440338" y="1838766"/>
            <a:ext cx="5625708" cy="1140229"/>
          </a:xfrm>
          <a:prstGeom prst="rect">
            <a:avLst/>
          </a:prstGeom>
          <a:solidFill>
            <a:srgbClr val="156082"/>
          </a:solidFill>
          <a:ln w="19046" cap="flat">
            <a:solidFill>
              <a:srgbClr val="E9713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Layer 2:Trust Governance and Leadership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• The Board failed to grasp the seriousness of the situation.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• Warning signs were overlooked.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• The family did not take the safety concerns seriously.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1D23ACB-48AC-28E4-630E-44BA563E01F7}"/>
              </a:ext>
            </a:extLst>
          </p:cNvPr>
          <p:cNvSpPr/>
          <p:nvPr/>
        </p:nvSpPr>
        <p:spPr>
          <a:xfrm>
            <a:off x="440338" y="3145243"/>
            <a:ext cx="5625708" cy="1140229"/>
          </a:xfrm>
          <a:prstGeom prst="rect">
            <a:avLst/>
          </a:prstGeom>
          <a:solidFill>
            <a:srgbClr val="156082"/>
          </a:solidFill>
          <a:ln w="19046" cap="flat">
            <a:solidFill>
              <a:srgbClr val="FF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Layer 3: Workforce </a:t>
            </a:r>
            <a:r>
              <a:rPr lang="en-GB" sz="1600" b="0" i="0" u="none" strike="noStrike" kern="0" cap="none" spc="0" baseline="0">
                <a:solidFill>
                  <a:srgbClr val="FFFFFF"/>
                </a:solidFill>
                <a:uFillTx/>
                <a:latin typeface="Aptos"/>
              </a:rPr>
              <a:t>and Staffing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- </a:t>
            </a: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Shortage of midwives.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- High workload for staff.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- Lack of supervision of junior staff</a:t>
            </a: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•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CFDA9C7-5E63-7CE1-F775-F4D6B9456009}"/>
              </a:ext>
            </a:extLst>
          </p:cNvPr>
          <p:cNvSpPr/>
          <p:nvPr/>
        </p:nvSpPr>
        <p:spPr>
          <a:xfrm>
            <a:off x="421273" y="4451710"/>
            <a:ext cx="5625708" cy="1140229"/>
          </a:xfrm>
          <a:prstGeom prst="rect">
            <a:avLst/>
          </a:prstGeom>
          <a:solidFill>
            <a:srgbClr val="156082"/>
          </a:solidFill>
          <a:ln w="19046" cap="flat">
            <a:solidFill>
              <a:srgbClr val="FF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Layer 4: Clinical Processes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-Poor response to complications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- Fetal monitoring is misunderstood.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- Delay in emergency C-sections.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BACE233-E2A9-98CA-501B-33B8041AA224}"/>
              </a:ext>
            </a:extLst>
          </p:cNvPr>
          <p:cNvSpPr/>
          <p:nvPr/>
        </p:nvSpPr>
        <p:spPr>
          <a:xfrm>
            <a:off x="440338" y="5723668"/>
            <a:ext cx="5625708" cy="1114699"/>
          </a:xfrm>
          <a:prstGeom prst="rect">
            <a:avLst/>
          </a:prstGeom>
          <a:solidFill>
            <a:srgbClr val="156082"/>
          </a:solidFill>
          <a:ln w="19046" cap="flat">
            <a:solidFill>
              <a:srgbClr val="FF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Layer 5: Frontline </a:t>
            </a:r>
            <a:r>
              <a:rPr lang="en-GB" sz="1600" b="0" i="0" u="none" strike="noStrike" kern="0" cap="none" spc="0" baseline="0">
                <a:solidFill>
                  <a:srgbClr val="FFFFFF"/>
                </a:solidFill>
                <a:uFillTx/>
                <a:latin typeface="Aptos"/>
              </a:rPr>
              <a:t>Clinical Errors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.</a:t>
            </a:r>
            <a:r>
              <a:rPr lang="en-GB" sz="1600" b="0" i="0" u="none" strike="noStrike" kern="0" cap="none" spc="0" baseline="0">
                <a:solidFill>
                  <a:srgbClr val="FFFFFF"/>
                </a:solidFill>
                <a:uFillTx/>
                <a:latin typeface="Aptos"/>
              </a:rPr>
              <a:t> </a:t>
            </a:r>
            <a:r>
              <a:rPr lang="en-GB" sz="1400" b="0" i="0" u="none" strike="noStrike" kern="0" cap="none" spc="0" baseline="0">
                <a:solidFill>
                  <a:srgbClr val="FFFFFF"/>
                </a:solidFill>
                <a:uFillTx/>
                <a:latin typeface="Aptos"/>
              </a:rPr>
              <a:t>Lack of recognition of fetal distress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FFFFFF"/>
                </a:solidFill>
                <a:uFillTx/>
                <a:latin typeface="Aptos"/>
              </a:rPr>
              <a:t>- Delay in making medical decisions.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FFFFFF"/>
                </a:solidFill>
                <a:uFillTx/>
                <a:latin typeface="Aptos"/>
              </a:rPr>
              <a:t>- Lack of documentation</a:t>
            </a:r>
            <a:endParaRPr lang="en-GB" sz="14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8B8C5-863D-CA12-90A9-1AB08527375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                          National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E9132-F0B3-4391-229C-0AF8F63F754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NHS Patient Safety (NHS England, 2019)</a:t>
            </a:r>
          </a:p>
          <a:p>
            <a:r>
              <a:rPr lang="en-GB" dirty="0"/>
              <a:t>NHS Long Term Plan(Nationalarchives.gov.uk, 2025)</a:t>
            </a:r>
          </a:p>
          <a:p>
            <a:r>
              <a:rPr lang="en-GB" dirty="0"/>
              <a:t>Maternity Transformation Programme(Taylor et al., 2022)</a:t>
            </a:r>
          </a:p>
          <a:p>
            <a:r>
              <a:rPr lang="en-GB" dirty="0"/>
              <a:t>Care Quality Commission Regulation(Care Quality Commission, 2009)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C5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975FC-DE04-CE1D-4B35-3571C323218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4888" y="217839"/>
            <a:ext cx="6187730" cy="940121"/>
          </a:xfrm>
        </p:spPr>
        <p:txBody>
          <a:bodyPr/>
          <a:lstStyle/>
          <a:p>
            <a:pPr lvl="0"/>
            <a:r>
              <a:rPr lang="en-GB" dirty="0"/>
              <a:t>Workforce Policy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88232-3684-F07D-2BB3-FDB93BA6B60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402826" y="261747"/>
            <a:ext cx="4622370" cy="5422949"/>
          </a:xfrm>
        </p:spPr>
        <p:txBody>
          <a:bodyPr>
            <a:noAutofit/>
          </a:bodyPr>
          <a:lstStyle/>
          <a:p>
            <a:pPr lvl="0"/>
            <a:endParaRPr lang="en-GB" sz="2400" dirty="0"/>
          </a:p>
          <a:p>
            <a:pPr lvl="0"/>
            <a:endParaRPr lang="en-GB" sz="2400" dirty="0"/>
          </a:p>
          <a:p>
            <a:pPr lvl="0"/>
            <a:r>
              <a:rPr lang="en-GB" dirty="0"/>
              <a:t>National Shortages of Trained Midwives</a:t>
            </a:r>
          </a:p>
          <a:p>
            <a:pPr lvl="0"/>
            <a:r>
              <a:rPr lang="en-GB" dirty="0"/>
              <a:t>Staff Retention Challenges</a:t>
            </a:r>
          </a:p>
          <a:p>
            <a:pPr lvl="0"/>
            <a:r>
              <a:rPr lang="en-GB" dirty="0"/>
              <a:t>High workload</a:t>
            </a:r>
          </a:p>
          <a:p>
            <a:pPr lvl="0"/>
            <a:r>
              <a:rPr lang="en-GB" dirty="0"/>
              <a:t>Deficiencies in Long-Term Workforce Planning</a:t>
            </a:r>
          </a:p>
          <a:p>
            <a:pPr lvl="0"/>
            <a:r>
              <a:rPr lang="en-GB" dirty="0"/>
              <a:t>Consequences of Maternity Care</a:t>
            </a:r>
            <a:r>
              <a:rPr lang="en-GB" sz="1800" dirty="0"/>
              <a:t>(Ockenden,2022)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082B32-CC8B-6A2D-C408-3DA2DAD50B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6187" b="-2"/>
          <a:stretch>
            <a:fillRect/>
          </a:stretch>
        </p:blipFill>
        <p:spPr>
          <a:xfrm>
            <a:off x="166804" y="1348509"/>
            <a:ext cx="6836900" cy="42622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DE8C98F7-B369-C6A4-5AD4-C417068CCB89}"/>
              </a:ext>
            </a:extLst>
          </p:cNvPr>
          <p:cNvSpPr txBox="1"/>
          <p:nvPr/>
        </p:nvSpPr>
        <p:spPr>
          <a:xfrm>
            <a:off x="1956203" y="5801932"/>
            <a:ext cx="2703140" cy="307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(LinkedIn.com, 2026)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99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CFB2F-FA6F-FA98-B47A-83823E4F86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95486" y="228026"/>
            <a:ext cx="9519160" cy="906014"/>
          </a:xfrm>
        </p:spPr>
        <p:txBody>
          <a:bodyPr/>
          <a:lstStyle/>
          <a:p>
            <a:pPr lvl="0"/>
            <a:r>
              <a:rPr lang="en-GB" sz="4000" dirty="0"/>
              <a:t>Organisational Culture &amp; Governance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BFB431-8D0F-97DB-E97E-C61F6E733EB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38655" y="1608521"/>
            <a:ext cx="4576690" cy="4469006"/>
          </a:xfrm>
        </p:spPr>
        <p:txBody>
          <a:bodyPr>
            <a:noAutofit/>
          </a:bodyPr>
          <a:lstStyle/>
          <a:p>
            <a:pPr marL="342900" lvl="0" indent="-342900">
              <a:buChar char="•"/>
            </a:pPr>
            <a:r>
              <a:rPr lang="en-GB" sz="1600" dirty="0">
                <a:solidFill>
                  <a:srgbClr val="004089"/>
                </a:solidFill>
              </a:rPr>
              <a:t> </a:t>
            </a:r>
            <a:r>
              <a:rPr lang="en-GB" sz="2000" dirty="0">
                <a:solidFill>
                  <a:schemeClr val="tx1"/>
                </a:solidFill>
              </a:rPr>
              <a:t>Organisational Culture</a:t>
            </a:r>
          </a:p>
          <a:p>
            <a:pPr marL="342900" lvl="0" indent="-342900">
              <a:buChar char="•"/>
            </a:pPr>
            <a:r>
              <a:rPr lang="en-GB" sz="1600" dirty="0">
                <a:solidFill>
                  <a:schemeClr val="tx1"/>
                </a:solidFill>
              </a:rPr>
              <a:t>Defensive culture in maternity services</a:t>
            </a:r>
          </a:p>
          <a:p>
            <a:pPr marL="342900" lvl="0" indent="-342900">
              <a:buChar char="•"/>
            </a:pPr>
            <a:r>
              <a:rPr lang="en-GB" sz="1600" dirty="0">
                <a:solidFill>
                  <a:schemeClr val="tx1"/>
                </a:solidFill>
              </a:rPr>
              <a:t>Staff concerns are not raised or addressed</a:t>
            </a:r>
          </a:p>
          <a:p>
            <a:pPr marL="342900" lvl="0" indent="-342900">
              <a:buChar char="•"/>
            </a:pPr>
            <a:r>
              <a:rPr lang="en-GB" sz="1600" dirty="0">
                <a:solidFill>
                  <a:schemeClr val="tx1"/>
                </a:solidFill>
              </a:rPr>
              <a:t>Families are not listened to</a:t>
            </a:r>
          </a:p>
          <a:p>
            <a:pPr marL="342900" lvl="0" indent="-342900">
              <a:buChar char="•"/>
            </a:pPr>
            <a:r>
              <a:rPr lang="en-GB" sz="1600" dirty="0">
                <a:solidFill>
                  <a:schemeClr val="tx1"/>
                </a:solidFill>
              </a:rPr>
              <a:t>Lack of transparency when errors occur with care</a:t>
            </a:r>
          </a:p>
          <a:p>
            <a:pPr marL="342900" lvl="0" indent="-342900">
              <a:buChar char="•"/>
            </a:pPr>
            <a:r>
              <a:rPr lang="en-GB" sz="2000" dirty="0">
                <a:solidFill>
                  <a:schemeClr val="tx1"/>
                </a:solidFill>
              </a:rPr>
              <a:t>Governance Failures</a:t>
            </a:r>
          </a:p>
          <a:p>
            <a:pPr marL="342900" lvl="0" indent="-342900">
              <a:buChar char="•"/>
            </a:pPr>
            <a:r>
              <a:rPr lang="en-GB" sz="1600" dirty="0">
                <a:solidFill>
                  <a:schemeClr val="tx1"/>
                </a:solidFill>
              </a:rPr>
              <a:t>Leadership within the hospital failed to identify safety concerns</a:t>
            </a:r>
          </a:p>
          <a:p>
            <a:pPr marL="342900" lvl="0" indent="-342900">
              <a:buChar char="•"/>
            </a:pPr>
            <a:r>
              <a:rPr lang="en-GB" sz="1600" dirty="0">
                <a:solidFill>
                  <a:schemeClr val="tx1"/>
                </a:solidFill>
              </a:rPr>
              <a:t>Warning signs and concerns not addressed</a:t>
            </a:r>
          </a:p>
          <a:p>
            <a:pPr marL="342900" lvl="0" indent="-342900">
              <a:buChar char="•"/>
            </a:pPr>
            <a:r>
              <a:rPr lang="en-GB" sz="1600" dirty="0">
                <a:solidFill>
                  <a:schemeClr val="tx1"/>
                </a:solidFill>
              </a:rPr>
              <a:t>Inadequate monitoring of maternity safety indicators</a:t>
            </a:r>
          </a:p>
          <a:p>
            <a:pPr marL="342900" lvl="0" indent="-342900">
              <a:buChar char="•"/>
            </a:pPr>
            <a:r>
              <a:rPr lang="en-GB" sz="1600" dirty="0">
                <a:solidFill>
                  <a:schemeClr val="tx1"/>
                </a:solidFill>
              </a:rPr>
              <a:t>Inadequate learning from incidents by the organisation</a:t>
            </a:r>
            <a:r>
              <a:rPr lang="en-GB" sz="1400" dirty="0">
                <a:solidFill>
                  <a:schemeClr val="tx1"/>
                </a:solidFill>
              </a:rPr>
              <a:t>(Ockenden,2022)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63489A-FE24-9864-3675-DA35C8634F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971" y="1608521"/>
            <a:ext cx="6342031" cy="433507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99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39AC5-273B-3877-29DD-3494E4BBF24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Investigation &amp; Regulation Policy Failures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9E3F4-C9CC-E8AB-62E0-13986DC2448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23853" y="1879604"/>
            <a:ext cx="4904228" cy="4351336"/>
          </a:xfrm>
        </p:spPr>
        <p:txBody>
          <a:bodyPr/>
          <a:lstStyle/>
          <a:p>
            <a:pPr lvl="0"/>
            <a:r>
              <a:rPr lang="en-GB" dirty="0"/>
              <a:t>Delayed serious incident investigations</a:t>
            </a:r>
          </a:p>
          <a:p>
            <a:pPr lvl="0"/>
            <a:r>
              <a:rPr lang="en-GB" dirty="0"/>
              <a:t>Lack of independent oversight</a:t>
            </a:r>
          </a:p>
          <a:p>
            <a:pPr lvl="0"/>
            <a:r>
              <a:rPr lang="en-GB" dirty="0"/>
              <a:t>Training not embedded in national guidelines</a:t>
            </a:r>
          </a:p>
          <a:p>
            <a:pPr lvl="0"/>
            <a:r>
              <a:rPr lang="en-GB" dirty="0"/>
              <a:t>Inconsistent accountability mechanisms</a:t>
            </a:r>
            <a:r>
              <a:rPr lang="en-GB" sz="2000" dirty="0"/>
              <a:t>(Donabedian, 1988)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D3F095-4BE0-B068-ECC6-98988F5DFA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6287" y="1825627"/>
            <a:ext cx="6765718" cy="483782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solidFill>
          <a:srgbClr val="C5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07BA5-3CB0-DFDE-5AEA-DCBB89CA238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5257800" cy="728026"/>
          </a:xfrm>
        </p:spPr>
        <p:txBody>
          <a:bodyPr/>
          <a:lstStyle/>
          <a:p>
            <a:pPr lvl="0"/>
            <a:r>
              <a:rPr lang="en-GB" dirty="0"/>
              <a:t>Impact on Efficiency</a:t>
            </a:r>
          </a:p>
        </p:txBody>
      </p:sp>
      <p:sp>
        <p:nvSpPr>
          <p:cNvPr id="4" name="Rectangle: Rounded Corners 5">
            <a:extLst>
              <a:ext uri="{FF2B5EF4-FFF2-40B4-BE49-F238E27FC236}">
                <a16:creationId xmlns:a16="http://schemas.microsoft.com/office/drawing/2014/main" id="{6158B0A0-B58B-8299-5753-3C300861F6CC}"/>
              </a:ext>
            </a:extLst>
          </p:cNvPr>
          <p:cNvSpPr/>
          <p:nvPr/>
        </p:nvSpPr>
        <p:spPr>
          <a:xfrm>
            <a:off x="7345588" y="1344261"/>
            <a:ext cx="4194809" cy="636330"/>
          </a:xfrm>
          <a:custGeom>
            <a:avLst>
              <a:gd name="f1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3600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gradFill>
            <a:gsLst>
              <a:gs pos="0">
                <a:srgbClr val="F5B8A4"/>
              </a:gs>
              <a:gs pos="100000">
                <a:srgbClr val="F2AB96"/>
              </a:gs>
            </a:gsLst>
            <a:lin ang="5400000"/>
          </a:gradFill>
          <a:ln w="12701" cap="flat">
            <a:solidFill>
              <a:srgbClr val="E9713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Repeated investigations</a:t>
            </a:r>
          </a:p>
        </p:txBody>
      </p:sp>
      <p:sp>
        <p:nvSpPr>
          <p:cNvPr id="5" name="Rectangle: Rounded Corners 6">
            <a:extLst>
              <a:ext uri="{FF2B5EF4-FFF2-40B4-BE49-F238E27FC236}">
                <a16:creationId xmlns:a16="http://schemas.microsoft.com/office/drawing/2014/main" id="{CD62E9A6-7227-5DF7-424C-9433673EF890}"/>
              </a:ext>
            </a:extLst>
          </p:cNvPr>
          <p:cNvSpPr/>
          <p:nvPr/>
        </p:nvSpPr>
        <p:spPr>
          <a:xfrm>
            <a:off x="7345588" y="2637670"/>
            <a:ext cx="4212339" cy="636330"/>
          </a:xfrm>
          <a:custGeom>
            <a:avLst>
              <a:gd name="f1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3600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gradFill>
            <a:gsLst>
              <a:gs pos="0">
                <a:srgbClr val="F5B8A4"/>
              </a:gs>
              <a:gs pos="100000">
                <a:srgbClr val="F2AB96"/>
              </a:gs>
            </a:gsLst>
            <a:lin ang="5400000"/>
          </a:gradFill>
          <a:ln w="12701" cap="flat">
            <a:solidFill>
              <a:srgbClr val="E9713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More lawsuits and compensation claims</a:t>
            </a:r>
          </a:p>
        </p:txBody>
      </p:sp>
      <p:sp>
        <p:nvSpPr>
          <p:cNvPr id="6" name="Rectangle: Rounded Corners 7">
            <a:extLst>
              <a:ext uri="{FF2B5EF4-FFF2-40B4-BE49-F238E27FC236}">
                <a16:creationId xmlns:a16="http://schemas.microsoft.com/office/drawing/2014/main" id="{6E5EC231-A739-5ECE-B387-CE27594BF37F}"/>
              </a:ext>
            </a:extLst>
          </p:cNvPr>
          <p:cNvSpPr/>
          <p:nvPr/>
        </p:nvSpPr>
        <p:spPr>
          <a:xfrm>
            <a:off x="7345587" y="4002237"/>
            <a:ext cx="4194809" cy="718837"/>
          </a:xfrm>
          <a:custGeom>
            <a:avLst>
              <a:gd name="f1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3600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gradFill>
            <a:gsLst>
              <a:gs pos="0">
                <a:srgbClr val="F5B8A4"/>
              </a:gs>
              <a:gs pos="100000">
                <a:srgbClr val="F2AB96"/>
              </a:gs>
            </a:gsLst>
            <a:lin ang="5400000"/>
          </a:gradFill>
          <a:ln w="12701" cap="flat">
            <a:solidFill>
              <a:srgbClr val="E9713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Fewer staff reduced efficiency</a:t>
            </a:r>
            <a:endParaRPr lang="en-GB" sz="20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8F7A3836-CA8B-CA8F-3848-F92DB09918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58" y="1093156"/>
            <a:ext cx="6863623" cy="436168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bg>
      <p:bgPr>
        <a:solidFill>
          <a:srgbClr val="FBE3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CA4DB336-523F-330F-63F0-040042A79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BE3D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Arc 11">
            <a:extLst>
              <a:ext uri="{FF2B5EF4-FFF2-40B4-BE49-F238E27FC236}">
                <a16:creationId xmlns:a16="http://schemas.microsoft.com/office/drawing/2014/main" id="{84246915-7F74-A886-7903-BD9F3BFAA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3967212" flipH="1">
            <a:off x="8631343" y="490505"/>
            <a:ext cx="2987902" cy="298790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1"/>
              <a:gd name="f10" fmla="val 150"/>
              <a:gd name="f11" fmla="val 270"/>
              <a:gd name="f12" fmla="+- 0 0 -240"/>
              <a:gd name="f13" fmla="+- 0 0 -210"/>
              <a:gd name="f14" fmla="+- 0 0 -180"/>
              <a:gd name="f15" fmla="abs f4"/>
              <a:gd name="f16" fmla="abs f5"/>
              <a:gd name="f17" fmla="abs f6"/>
              <a:gd name="f18" fmla="+- 0 0 f10"/>
              <a:gd name="f19" fmla="+- 0 0 f11"/>
              <a:gd name="f20" fmla="*/ f12 f0 1"/>
              <a:gd name="f21" fmla="*/ f13 f0 1"/>
              <a:gd name="f22" fmla="*/ f14 f0 1"/>
              <a:gd name="f23" fmla="?: f15 f4 1"/>
              <a:gd name="f24" fmla="?: f16 f5 1"/>
              <a:gd name="f25" fmla="?: f17 f6 1"/>
              <a:gd name="f26" fmla="*/ f18 f0 1"/>
              <a:gd name="f27" fmla="*/ f19 f0 1"/>
              <a:gd name="f28" fmla="*/ f20 1 f3"/>
              <a:gd name="f29" fmla="*/ f21 1 f3"/>
              <a:gd name="f30" fmla="*/ f22 1 f3"/>
              <a:gd name="f31" fmla="*/ f23 1 21600"/>
              <a:gd name="f32" fmla="*/ f24 1 21600"/>
              <a:gd name="f33" fmla="*/ 21600 f23 1"/>
              <a:gd name="f34" fmla="*/ 21600 f24 1"/>
              <a:gd name="f35" fmla="*/ f26 1 f3"/>
              <a:gd name="f36" fmla="*/ f27 1 f3"/>
              <a:gd name="f37" fmla="+- f28 0 f1"/>
              <a:gd name="f38" fmla="+- f29 0 f1"/>
              <a:gd name="f39" fmla="+- f30 0 f1"/>
              <a:gd name="f40" fmla="min f32 f31"/>
              <a:gd name="f41" fmla="*/ f33 1 f25"/>
              <a:gd name="f42" fmla="*/ f34 1 f25"/>
              <a:gd name="f43" fmla="+- f35 0 f1"/>
              <a:gd name="f44" fmla="+- f36 0 f1"/>
              <a:gd name="f45" fmla="val f41"/>
              <a:gd name="f46" fmla="val f42"/>
              <a:gd name="f47" fmla="+- 0 0 f43"/>
              <a:gd name="f48" fmla="+- 0 0 f44"/>
              <a:gd name="f49" fmla="+- f46 0 f7"/>
              <a:gd name="f50" fmla="+- f45 0 f7"/>
              <a:gd name="f51" fmla="+- f48 0 f47"/>
              <a:gd name="f52" fmla="+- f47 f1 0"/>
              <a:gd name="f53" fmla="+- f48 f1 0"/>
              <a:gd name="f54" fmla="+- 21600000 0 f47"/>
              <a:gd name="f55" fmla="+- f1 0 f47"/>
              <a:gd name="f56" fmla="+- 27000000 0 f47"/>
              <a:gd name="f57" fmla="+- f0 0 f47"/>
              <a:gd name="f58" fmla="+- 32400000 0 f47"/>
              <a:gd name="f59" fmla="+- f2 0 f47"/>
              <a:gd name="f60" fmla="+- 37800000 0 f47"/>
              <a:gd name="f61" fmla="*/ f49 1 2"/>
              <a:gd name="f62" fmla="*/ f50 1 2"/>
              <a:gd name="f63" fmla="+- f51 21600000 0"/>
              <a:gd name="f64" fmla="?: f55 f55 f56"/>
              <a:gd name="f65" fmla="?: f57 f57 f58"/>
              <a:gd name="f66" fmla="?: f59 f59 f60"/>
              <a:gd name="f67" fmla="*/ f52 f8 1"/>
              <a:gd name="f68" fmla="*/ f53 f8 1"/>
              <a:gd name="f69" fmla="+- f7 f61 0"/>
              <a:gd name="f70" fmla="+- f7 f62 0"/>
              <a:gd name="f71" fmla="?: f51 f51 f63"/>
              <a:gd name="f72" fmla="*/ f67 1 f0"/>
              <a:gd name="f73" fmla="*/ f68 1 f0"/>
              <a:gd name="f74" fmla="*/ f62 f40 1"/>
              <a:gd name="f75" fmla="*/ f61 f40 1"/>
              <a:gd name="f76" fmla="+- f71 0 f54"/>
              <a:gd name="f77" fmla="+- f71 0 f64"/>
              <a:gd name="f78" fmla="+- f71 0 f65"/>
              <a:gd name="f79" fmla="+- f71 0 f66"/>
              <a:gd name="f80" fmla="+- 0 0 f72"/>
              <a:gd name="f81" fmla="+- 0 0 f73"/>
              <a:gd name="f82" fmla="*/ f70 f40 1"/>
              <a:gd name="f83" fmla="*/ f69 f40 1"/>
              <a:gd name="f84" fmla="+- 0 0 f80"/>
              <a:gd name="f85" fmla="+- 0 0 f81"/>
              <a:gd name="f86" fmla="*/ f84 f0 1"/>
              <a:gd name="f87" fmla="*/ f85 f0 1"/>
              <a:gd name="f88" fmla="*/ f86 1 f8"/>
              <a:gd name="f89" fmla="*/ f87 1 f8"/>
              <a:gd name="f90" fmla="+- f88 0 f1"/>
              <a:gd name="f91" fmla="+- f89 0 f1"/>
              <a:gd name="f92" fmla="sin 1 f90"/>
              <a:gd name="f93" fmla="cos 1 f90"/>
              <a:gd name="f94" fmla="sin 1 f91"/>
              <a:gd name="f95" fmla="cos 1 f91"/>
              <a:gd name="f96" fmla="+- 0 0 f92"/>
              <a:gd name="f97" fmla="+- 0 0 f93"/>
              <a:gd name="f98" fmla="+- 0 0 f94"/>
              <a:gd name="f99" fmla="+- 0 0 f95"/>
              <a:gd name="f100" fmla="+- 0 0 f96"/>
              <a:gd name="f101" fmla="+- 0 0 f97"/>
              <a:gd name="f102" fmla="+- 0 0 f98"/>
              <a:gd name="f103" fmla="+- 0 0 f99"/>
              <a:gd name="f104" fmla="val f100"/>
              <a:gd name="f105" fmla="val f101"/>
              <a:gd name="f106" fmla="val f102"/>
              <a:gd name="f107" fmla="val f103"/>
              <a:gd name="f108" fmla="*/ f104 f62 1"/>
              <a:gd name="f109" fmla="*/ f105 f61 1"/>
              <a:gd name="f110" fmla="*/ f106 f62 1"/>
              <a:gd name="f111" fmla="*/ f107 f61 1"/>
              <a:gd name="f112" fmla="+- 0 0 f109"/>
              <a:gd name="f113" fmla="+- 0 0 f108"/>
              <a:gd name="f114" fmla="+- 0 0 f111"/>
              <a:gd name="f115" fmla="+- 0 0 f110"/>
              <a:gd name="f116" fmla="+- 0 0 f112"/>
              <a:gd name="f117" fmla="+- 0 0 f113"/>
              <a:gd name="f118" fmla="+- 0 0 f114"/>
              <a:gd name="f119" fmla="+- 0 0 f115"/>
              <a:gd name="f120" fmla="at2 f116 f117"/>
              <a:gd name="f121" fmla="at2 f118 f119"/>
              <a:gd name="f122" fmla="+- f120 f1 0"/>
              <a:gd name="f123" fmla="+- f121 f1 0"/>
              <a:gd name="f124" fmla="*/ f122 f8 1"/>
              <a:gd name="f125" fmla="*/ f123 f8 1"/>
              <a:gd name="f126" fmla="*/ f124 1 f0"/>
              <a:gd name="f127" fmla="*/ f125 1 f0"/>
              <a:gd name="f128" fmla="+- 0 0 f126"/>
              <a:gd name="f129" fmla="+- 0 0 f127"/>
              <a:gd name="f130" fmla="val f128"/>
              <a:gd name="f131" fmla="val f129"/>
              <a:gd name="f132" fmla="+- 0 0 f130"/>
              <a:gd name="f133" fmla="+- 0 0 f131"/>
              <a:gd name="f134" fmla="*/ f132 f0 1"/>
              <a:gd name="f135" fmla="*/ f133 f0 1"/>
              <a:gd name="f136" fmla="*/ f134 1 f8"/>
              <a:gd name="f137" fmla="*/ f135 1 f8"/>
              <a:gd name="f138" fmla="+- f136 0 f1"/>
              <a:gd name="f139" fmla="+- f137 0 f1"/>
              <a:gd name="f140" fmla="+- f138 f1 0"/>
              <a:gd name="f141" fmla="+- f139 f1 0"/>
              <a:gd name="f142" fmla="*/ f140 f8 1"/>
              <a:gd name="f143" fmla="*/ f141 f8 1"/>
              <a:gd name="f144" fmla="*/ f142 1 f0"/>
              <a:gd name="f145" fmla="*/ f143 1 f0"/>
              <a:gd name="f146" fmla="+- 0 0 f144"/>
              <a:gd name="f147" fmla="+- 0 0 f145"/>
              <a:gd name="f148" fmla="+- 0 0 f146"/>
              <a:gd name="f149" fmla="+- 0 0 f147"/>
              <a:gd name="f150" fmla="*/ f148 f0 1"/>
              <a:gd name="f151" fmla="*/ f149 f0 1"/>
              <a:gd name="f152" fmla="*/ f150 1 f8"/>
              <a:gd name="f153" fmla="*/ f151 1 f8"/>
              <a:gd name="f154" fmla="+- f152 0 f1"/>
              <a:gd name="f155" fmla="+- f153 0 f1"/>
              <a:gd name="f156" fmla="cos 1 f154"/>
              <a:gd name="f157" fmla="sin 1 f154"/>
              <a:gd name="f158" fmla="cos 1 f155"/>
              <a:gd name="f159" fmla="sin 1 f155"/>
              <a:gd name="f160" fmla="+- 0 0 f156"/>
              <a:gd name="f161" fmla="+- 0 0 f157"/>
              <a:gd name="f162" fmla="+- 0 0 f158"/>
              <a:gd name="f163" fmla="+- 0 0 f159"/>
              <a:gd name="f164" fmla="+- 0 0 f160"/>
              <a:gd name="f165" fmla="+- 0 0 f161"/>
              <a:gd name="f166" fmla="+- 0 0 f162"/>
              <a:gd name="f167" fmla="+- 0 0 f163"/>
              <a:gd name="f168" fmla="val f164"/>
              <a:gd name="f169" fmla="val f165"/>
              <a:gd name="f170" fmla="val f166"/>
              <a:gd name="f171" fmla="val f167"/>
              <a:gd name="f172" fmla="+- 0 0 f168"/>
              <a:gd name="f173" fmla="+- 0 0 f169"/>
              <a:gd name="f174" fmla="+- 0 0 f170"/>
              <a:gd name="f175" fmla="+- 0 0 f171"/>
              <a:gd name="f176" fmla="*/ f9 f172 1"/>
              <a:gd name="f177" fmla="*/ f9 f173 1"/>
              <a:gd name="f178" fmla="*/ f9 f174 1"/>
              <a:gd name="f179" fmla="*/ f9 f175 1"/>
              <a:gd name="f180" fmla="*/ f176 f62 1"/>
              <a:gd name="f181" fmla="*/ f177 f61 1"/>
              <a:gd name="f182" fmla="*/ f178 f62 1"/>
              <a:gd name="f183" fmla="*/ f179 f61 1"/>
              <a:gd name="f184" fmla="+- f70 f180 0"/>
              <a:gd name="f185" fmla="+- f69 f181 0"/>
              <a:gd name="f186" fmla="+- f70 f182 0"/>
              <a:gd name="f187" fmla="+- f69 f183 0"/>
              <a:gd name="f188" fmla="max f184 f186"/>
              <a:gd name="f189" fmla="max f185 f187"/>
              <a:gd name="f190" fmla="min f184 f186"/>
              <a:gd name="f191" fmla="min f185 f187"/>
              <a:gd name="f192" fmla="*/ f184 f40 1"/>
              <a:gd name="f193" fmla="*/ f185 f40 1"/>
              <a:gd name="f194" fmla="*/ f186 f40 1"/>
              <a:gd name="f195" fmla="*/ f187 f40 1"/>
              <a:gd name="f196" fmla="?: f76 f45 f188"/>
              <a:gd name="f197" fmla="?: f77 f46 f189"/>
              <a:gd name="f198" fmla="?: f78 f7 f190"/>
              <a:gd name="f199" fmla="?: f79 f7 f191"/>
              <a:gd name="f200" fmla="*/ f198 f40 1"/>
              <a:gd name="f201" fmla="*/ f199 f40 1"/>
              <a:gd name="f202" fmla="*/ f196 f40 1"/>
              <a:gd name="f203" fmla="*/ f197 f4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192" y="f193"/>
              </a:cxn>
              <a:cxn ang="f38">
                <a:pos x="f82" y="f83"/>
              </a:cxn>
              <a:cxn ang="f39">
                <a:pos x="f194" y="f195"/>
              </a:cxn>
            </a:cxnLst>
            <a:rect l="f200" t="f201" r="f202" b="f203"/>
            <a:pathLst>
              <a:path stroke="0">
                <a:moveTo>
                  <a:pt x="f192" y="f193"/>
                </a:moveTo>
                <a:arcTo wR="f74" hR="f75" stAng="f47" swAng="f71"/>
                <a:lnTo>
                  <a:pt x="f82" y="f83"/>
                </a:lnTo>
                <a:close/>
              </a:path>
              <a:path fill="none">
                <a:moveTo>
                  <a:pt x="f192" y="f193"/>
                </a:moveTo>
                <a:arcTo wR="f74" hR="f75" stAng="f47" swAng="f71"/>
              </a:path>
            </a:pathLst>
          </a:custGeom>
          <a:noFill/>
          <a:ln w="127001" cap="rnd">
            <a:solidFill>
              <a:srgbClr val="0F9ED5"/>
            </a:solidFill>
            <a:custDash>
              <a:ds d="500000" sp="10000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D19E9F-64FD-71A7-53C8-1A597DFF17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45063" y="321618"/>
            <a:ext cx="4163437" cy="758180"/>
          </a:xfrm>
        </p:spPr>
        <p:txBody>
          <a:bodyPr/>
          <a:lstStyle/>
          <a:p>
            <a:pPr lvl="0"/>
            <a:r>
              <a:rPr lang="en-US" dirty="0"/>
              <a:t>Impact on Equity</a:t>
            </a:r>
          </a:p>
        </p:txBody>
      </p:sp>
      <p:sp>
        <p:nvSpPr>
          <p:cNvPr id="5" name="Freeform: Shape 13">
            <a:extLst>
              <a:ext uri="{FF2B5EF4-FFF2-40B4-BE49-F238E27FC236}">
                <a16:creationId xmlns:a16="http://schemas.microsoft.com/office/drawing/2014/main" id="{533C3618-4C62-F940-C794-090F63AD3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5486400"/>
            <a:ext cx="2672864" cy="13716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672863"/>
              <a:gd name="f7" fmla="val 1371600"/>
              <a:gd name="f8" fmla="val 1721734"/>
              <a:gd name="f9" fmla="val 2026863"/>
              <a:gd name="f10" fmla="val 2313937"/>
              <a:gd name="f11" fmla="val 77299"/>
              <a:gd name="f12" fmla="val 2564444"/>
              <a:gd name="f13" fmla="val 213382"/>
              <a:gd name="f14" fmla="val 279248"/>
              <a:gd name="f15" fmla="val 33268"/>
              <a:gd name="f16" fmla="val 1242216"/>
              <a:gd name="f17" fmla="val 257110"/>
              <a:gd name="f18" fmla="val 522539"/>
              <a:gd name="f19" fmla="val 928399"/>
              <a:gd name="f20" fmla="+- 0 0 -90"/>
              <a:gd name="f21" fmla="*/ f3 1 2672863"/>
              <a:gd name="f22" fmla="*/ f4 1 1371600"/>
              <a:gd name="f23" fmla="+- f7 0 f5"/>
              <a:gd name="f24" fmla="+- f6 0 f5"/>
              <a:gd name="f25" fmla="*/ f20 f0 1"/>
              <a:gd name="f26" fmla="*/ f24 1 2672863"/>
              <a:gd name="f27" fmla="*/ f23 1 1371600"/>
              <a:gd name="f28" fmla="*/ 1721734 f24 1"/>
              <a:gd name="f29" fmla="*/ 0 f23 1"/>
              <a:gd name="f30" fmla="*/ 2564444 f24 1"/>
              <a:gd name="f31" fmla="*/ 213382 f23 1"/>
              <a:gd name="f32" fmla="*/ 2672863 f24 1"/>
              <a:gd name="f33" fmla="*/ 279248 f23 1"/>
              <a:gd name="f34" fmla="*/ 1371600 f23 1"/>
              <a:gd name="f35" fmla="*/ 0 f24 1"/>
              <a:gd name="f36" fmla="*/ 33268 f24 1"/>
              <a:gd name="f37" fmla="*/ 1242216 f23 1"/>
              <a:gd name="f38" fmla="*/ f25 1 f2"/>
              <a:gd name="f39" fmla="*/ f28 1 2672863"/>
              <a:gd name="f40" fmla="*/ f29 1 1371600"/>
              <a:gd name="f41" fmla="*/ f30 1 2672863"/>
              <a:gd name="f42" fmla="*/ f31 1 1371600"/>
              <a:gd name="f43" fmla="*/ f32 1 2672863"/>
              <a:gd name="f44" fmla="*/ f33 1 1371600"/>
              <a:gd name="f45" fmla="*/ f34 1 1371600"/>
              <a:gd name="f46" fmla="*/ f35 1 2672863"/>
              <a:gd name="f47" fmla="*/ f36 1 2672863"/>
              <a:gd name="f48" fmla="*/ f37 1 1371600"/>
              <a:gd name="f49" fmla="*/ f5 1 f26"/>
              <a:gd name="f50" fmla="*/ f6 1 f26"/>
              <a:gd name="f51" fmla="*/ f5 1 f27"/>
              <a:gd name="f52" fmla="*/ f7 1 f27"/>
              <a:gd name="f53" fmla="+- f38 0 f1"/>
              <a:gd name="f54" fmla="*/ f39 1 f26"/>
              <a:gd name="f55" fmla="*/ f40 1 f27"/>
              <a:gd name="f56" fmla="*/ f41 1 f26"/>
              <a:gd name="f57" fmla="*/ f42 1 f27"/>
              <a:gd name="f58" fmla="*/ f43 1 f26"/>
              <a:gd name="f59" fmla="*/ f44 1 f27"/>
              <a:gd name="f60" fmla="*/ f45 1 f27"/>
              <a:gd name="f61" fmla="*/ f46 1 f26"/>
              <a:gd name="f62" fmla="*/ f47 1 f26"/>
              <a:gd name="f63" fmla="*/ f48 1 f27"/>
              <a:gd name="f64" fmla="*/ f49 f21 1"/>
              <a:gd name="f65" fmla="*/ f50 f21 1"/>
              <a:gd name="f66" fmla="*/ f52 f22 1"/>
              <a:gd name="f67" fmla="*/ f51 f22 1"/>
              <a:gd name="f68" fmla="*/ f54 f21 1"/>
              <a:gd name="f69" fmla="*/ f55 f22 1"/>
              <a:gd name="f70" fmla="*/ f56 f21 1"/>
              <a:gd name="f71" fmla="*/ f57 f22 1"/>
              <a:gd name="f72" fmla="*/ f58 f21 1"/>
              <a:gd name="f73" fmla="*/ f59 f22 1"/>
              <a:gd name="f74" fmla="*/ f60 f22 1"/>
              <a:gd name="f75" fmla="*/ f61 f21 1"/>
              <a:gd name="f76" fmla="*/ f62 f21 1"/>
              <a:gd name="f77" fmla="*/ f63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">
                <a:pos x="f68" y="f69"/>
              </a:cxn>
              <a:cxn ang="f53">
                <a:pos x="f70" y="f71"/>
              </a:cxn>
              <a:cxn ang="f53">
                <a:pos x="f72" y="f73"/>
              </a:cxn>
              <a:cxn ang="f53">
                <a:pos x="f72" y="f74"/>
              </a:cxn>
              <a:cxn ang="f53">
                <a:pos x="f75" y="f74"/>
              </a:cxn>
              <a:cxn ang="f53">
                <a:pos x="f76" y="f77"/>
              </a:cxn>
              <a:cxn ang="f53">
                <a:pos x="f68" y="f69"/>
              </a:cxn>
            </a:cxnLst>
            <a:rect l="f64" t="f67" r="f65" b="f66"/>
            <a:pathLst>
              <a:path w="2672863" h="1371600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14"/>
                </a:lnTo>
                <a:lnTo>
                  <a:pt x="f6" y="f7"/>
                </a:lnTo>
                <a:lnTo>
                  <a:pt x="f5" y="f7"/>
                </a:lnTo>
                <a:lnTo>
                  <a:pt x="f15" y="f16"/>
                </a:lnTo>
                <a:cubicBezTo>
                  <a:pt x="f17" y="f18"/>
                  <a:pt x="f19" y="f5"/>
                  <a:pt x="f8" y="f5"/>
                </a:cubicBezTo>
                <a:close/>
              </a:path>
            </a:pathLst>
          </a:cu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TextBox 3">
            <a:extLst>
              <a:ext uri="{FF2B5EF4-FFF2-40B4-BE49-F238E27FC236}">
                <a16:creationId xmlns:a16="http://schemas.microsoft.com/office/drawing/2014/main" id="{83EC6DB9-FE46-54B6-C677-46B29D48C820}"/>
              </a:ext>
            </a:extLst>
          </p:cNvPr>
          <p:cNvSpPr txBox="1"/>
          <p:nvPr/>
        </p:nvSpPr>
        <p:spPr>
          <a:xfrm>
            <a:off x="5329172" y="1387805"/>
            <a:ext cx="5458839" cy="419252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5143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 </a:t>
            </a:r>
            <a:r>
              <a:rPr lang="en-GB" sz="36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Some families felt not listened to</a:t>
            </a:r>
          </a:p>
          <a:p>
            <a:pPr marL="5143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 Poor communication with mothers and families</a:t>
            </a:r>
          </a:p>
          <a:p>
            <a:pPr marL="5143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 Families felt left out of investigations</a:t>
            </a:r>
            <a:endParaRPr lang="en-US" sz="36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AC4E621-F401-7B1F-24D6-2441CAB766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5871" y="552450"/>
            <a:ext cx="4293986" cy="49339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5471477-9098-0947-53A4-397991982697}"/>
              </a:ext>
            </a:extLst>
          </p:cNvPr>
          <p:cNvSpPr txBox="1"/>
          <p:nvPr/>
        </p:nvSpPr>
        <p:spPr>
          <a:xfrm>
            <a:off x="955220" y="5255568"/>
            <a:ext cx="381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liebertpub.com/doi/10.1089/heq.2023.0191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4F08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621FD-5EF7-B32B-6113-0F99D3B08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9506" y="535709"/>
            <a:ext cx="4953003" cy="808382"/>
          </a:xfrm>
        </p:spPr>
        <p:txBody>
          <a:bodyPr/>
          <a:lstStyle/>
          <a:p>
            <a:r>
              <a:rPr lang="en-GB" dirty="0"/>
              <a:t>Impact of Effective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8C50A0-9A2B-7DE5-D644-5613980651D7}"/>
              </a:ext>
            </a:extLst>
          </p:cNvPr>
          <p:cNvSpPr txBox="1"/>
          <p:nvPr/>
        </p:nvSpPr>
        <p:spPr>
          <a:xfrm>
            <a:off x="5421746" y="1575000"/>
            <a:ext cx="6096000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3200" dirty="0"/>
              <a:t>- Clinical guidelines are not always followed</a:t>
            </a:r>
          </a:p>
          <a:p>
            <a:r>
              <a:rPr lang="en-GB" sz="3200" dirty="0"/>
              <a:t>- Staff sometimes misread </a:t>
            </a:r>
            <a:r>
              <a:rPr lang="en-GB" sz="3200" dirty="0" err="1"/>
              <a:t>fetal</a:t>
            </a:r>
            <a:r>
              <a:rPr lang="en-GB" sz="3200" dirty="0"/>
              <a:t> monitor results</a:t>
            </a:r>
          </a:p>
          <a:p>
            <a:r>
              <a:rPr lang="en-GB" sz="3200" dirty="0"/>
              <a:t>- Delays in deciding to perform a caesarean section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EF4702-DD62-31A0-77D3-0102267E79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1891" y="519545"/>
            <a:ext cx="4350329" cy="58189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982BB76-7EF9-3808-E2D4-730D270DA07F}"/>
              </a:ext>
            </a:extLst>
          </p:cNvPr>
          <p:cNvSpPr txBox="1"/>
          <p:nvPr/>
        </p:nvSpPr>
        <p:spPr>
          <a:xfrm>
            <a:off x="1052947" y="11005127"/>
            <a:ext cx="161330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bakingpriority.com/2019/02/18/photography-tip-depth-of-field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5942683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E7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2A6FF-4F26-764A-37DB-27C07F8CE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3463" y="868218"/>
            <a:ext cx="5000339" cy="822470"/>
          </a:xfrm>
        </p:spPr>
        <p:txBody>
          <a:bodyPr/>
          <a:lstStyle/>
          <a:p>
            <a:r>
              <a:rPr lang="en-GB" dirty="0"/>
              <a:t>Safe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B5A5E3-0776-02E9-3DA2-104C217760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264" y="2028247"/>
            <a:ext cx="5410200" cy="40576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C32CCE-D53E-DE1A-8020-3A4D28E4F25B}"/>
              </a:ext>
            </a:extLst>
          </p:cNvPr>
          <p:cNvSpPr txBox="1"/>
          <p:nvPr/>
        </p:nvSpPr>
        <p:spPr>
          <a:xfrm>
            <a:off x="6705600" y="2033730"/>
            <a:ext cx="4922981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3200" dirty="0" err="1"/>
              <a:t>Fetal</a:t>
            </a:r>
            <a:r>
              <a:rPr lang="en-GB" sz="3200" dirty="0"/>
              <a:t> distress was not always identified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Emergency procedures were not always prompt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 Complications were not always well-handled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 Repeated clinical errors</a:t>
            </a:r>
          </a:p>
        </p:txBody>
      </p:sp>
    </p:spTree>
    <p:extLst>
      <p:ext uri="{BB962C8B-B14F-4D97-AF65-F5344CB8AC3E}">
        <p14:creationId xmlns:p14="http://schemas.microsoft.com/office/powerpoint/2010/main" val="18169928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208BF-5AF2-3A26-46F9-25FEAC332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3" y="365130"/>
            <a:ext cx="4897579" cy="780180"/>
          </a:xfrm>
        </p:spPr>
        <p:txBody>
          <a:bodyPr/>
          <a:lstStyle/>
          <a:p>
            <a:r>
              <a:rPr lang="en-GB" dirty="0"/>
              <a:t>         Timely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AFB039-2E81-7A86-CB71-F1FC6A9777F6}"/>
              </a:ext>
            </a:extLst>
          </p:cNvPr>
          <p:cNvSpPr txBox="1"/>
          <p:nvPr/>
        </p:nvSpPr>
        <p:spPr>
          <a:xfrm>
            <a:off x="277092" y="1408696"/>
            <a:ext cx="5551054" cy="3970318"/>
          </a:xfrm>
          <a:prstGeom prst="rect">
            <a:avLst/>
          </a:prstGeom>
          <a:solidFill>
            <a:srgbClr val="FF99CC"/>
          </a:solidFill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Delays occurred in escalating the complications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 Delays occurred with the caesarean sections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Delays occurred due to safety concerns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C39E06-7B8F-FC4A-23FD-AFBA352123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857589"/>
            <a:ext cx="5440218" cy="5406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0307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4F282-EB21-1DFD-E710-393DA27C3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2312" y="235819"/>
            <a:ext cx="4435761" cy="1158872"/>
          </a:xfrm>
        </p:spPr>
        <p:txBody>
          <a:bodyPr/>
          <a:lstStyle/>
          <a:p>
            <a:r>
              <a:rPr lang="en-GB" dirty="0"/>
              <a:t>Patient -Centred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612462-B377-2DF0-74D3-AA4D86F8F9D9}"/>
              </a:ext>
            </a:extLst>
          </p:cNvPr>
          <p:cNvSpPr txBox="1"/>
          <p:nvPr/>
        </p:nvSpPr>
        <p:spPr>
          <a:xfrm>
            <a:off x="6299201" y="1166842"/>
            <a:ext cx="52832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 Patients identified poor levels of communication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 Patients did not feel heard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Patients were not included in the investigation process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66B4D76-223C-79C3-D5C4-27EABC360C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482" y="1597890"/>
            <a:ext cx="5890518" cy="460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2150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>
            <a:extLst>
              <a:ext uri="{FF2B5EF4-FFF2-40B4-BE49-F238E27FC236}">
                <a16:creationId xmlns:a16="http://schemas.microsoft.com/office/drawing/2014/main" id="{1B45BCF2-9CD5-BD0D-ADF4-A38247875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23">
            <a:extLst>
              <a:ext uri="{FF2B5EF4-FFF2-40B4-BE49-F238E27FC236}">
                <a16:creationId xmlns:a16="http://schemas.microsoft.com/office/drawing/2014/main" id="{0F9AAC12-0176-69FF-1663-D3E1D5863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9713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Freeform 13">
            <a:extLst>
              <a:ext uri="{FF2B5EF4-FFF2-40B4-BE49-F238E27FC236}">
                <a16:creationId xmlns:a16="http://schemas.microsoft.com/office/drawing/2014/main" id="{24823087-F122-3B84-5465-788BCF0DA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2769479" y="220196"/>
            <a:ext cx="9422526" cy="663780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191500"/>
              <a:gd name="f7" fmla="val 5770597"/>
              <a:gd name="f8" fmla="val 4929467"/>
              <a:gd name="f9" fmla="val 6120547"/>
              <a:gd name="f10" fmla="val 7212963"/>
              <a:gd name="f11" fmla="val 419755"/>
              <a:gd name="f12" fmla="val 8065066"/>
              <a:gd name="f13" fmla="val 1118513"/>
              <a:gd name="f14" fmla="val 1227339"/>
              <a:gd name="f15" fmla="val 79523"/>
              <a:gd name="f16" fmla="val 56799"/>
              <a:gd name="f17" fmla="val 5644158"/>
              <a:gd name="f18" fmla="val 19398"/>
              <a:gd name="f19" fmla="val 5400934"/>
              <a:gd name="f20" fmla="val 5151822"/>
              <a:gd name="f21" fmla="val 4898209"/>
              <a:gd name="f22" fmla="val 2193003"/>
              <a:gd name="f23" fmla="val 2206998"/>
              <a:gd name="f24" fmla="+- 0 0 -90"/>
              <a:gd name="f25" fmla="*/ f3 1 8191500"/>
              <a:gd name="f26" fmla="*/ f4 1 5770597"/>
              <a:gd name="f27" fmla="+- f7 0 f5"/>
              <a:gd name="f28" fmla="+- f6 0 f5"/>
              <a:gd name="f29" fmla="*/ f24 f0 1"/>
              <a:gd name="f30" fmla="*/ f28 1 8191500"/>
              <a:gd name="f31" fmla="*/ f27 1 5770597"/>
              <a:gd name="f32" fmla="*/ 4929467 f28 1"/>
              <a:gd name="f33" fmla="*/ 0 f27 1"/>
              <a:gd name="f34" fmla="*/ 8065066 f28 1"/>
              <a:gd name="f35" fmla="*/ 1118513 f27 1"/>
              <a:gd name="f36" fmla="*/ 8191500 f28 1"/>
              <a:gd name="f37" fmla="*/ 1227339 f27 1"/>
              <a:gd name="f38" fmla="*/ 5770597 f27 1"/>
              <a:gd name="f39" fmla="*/ 79523 f28 1"/>
              <a:gd name="f40" fmla="*/ 56799 f28 1"/>
              <a:gd name="f41" fmla="*/ 5644158 f27 1"/>
              <a:gd name="f42" fmla="*/ 0 f28 1"/>
              <a:gd name="f43" fmla="*/ 4898209 f27 1"/>
              <a:gd name="f44" fmla="*/ f29 1 f2"/>
              <a:gd name="f45" fmla="*/ f32 1 8191500"/>
              <a:gd name="f46" fmla="*/ f33 1 5770597"/>
              <a:gd name="f47" fmla="*/ f34 1 8191500"/>
              <a:gd name="f48" fmla="*/ f35 1 5770597"/>
              <a:gd name="f49" fmla="*/ f36 1 8191500"/>
              <a:gd name="f50" fmla="*/ f37 1 5770597"/>
              <a:gd name="f51" fmla="*/ f38 1 5770597"/>
              <a:gd name="f52" fmla="*/ f39 1 8191500"/>
              <a:gd name="f53" fmla="*/ f40 1 8191500"/>
              <a:gd name="f54" fmla="*/ f41 1 5770597"/>
              <a:gd name="f55" fmla="*/ f42 1 8191500"/>
              <a:gd name="f56" fmla="*/ f43 1 5770597"/>
              <a:gd name="f57" fmla="*/ f5 1 f30"/>
              <a:gd name="f58" fmla="*/ f6 1 f30"/>
              <a:gd name="f59" fmla="*/ f5 1 f31"/>
              <a:gd name="f60" fmla="*/ f7 1 f31"/>
              <a:gd name="f61" fmla="+- f44 0 f1"/>
              <a:gd name="f62" fmla="*/ f45 1 f30"/>
              <a:gd name="f63" fmla="*/ f46 1 f31"/>
              <a:gd name="f64" fmla="*/ f47 1 f30"/>
              <a:gd name="f65" fmla="*/ f48 1 f31"/>
              <a:gd name="f66" fmla="*/ f49 1 f30"/>
              <a:gd name="f67" fmla="*/ f50 1 f31"/>
              <a:gd name="f68" fmla="*/ f51 1 f31"/>
              <a:gd name="f69" fmla="*/ f52 1 f30"/>
              <a:gd name="f70" fmla="*/ f53 1 f30"/>
              <a:gd name="f71" fmla="*/ f54 1 f31"/>
              <a:gd name="f72" fmla="*/ f55 1 f30"/>
              <a:gd name="f73" fmla="*/ f56 1 f31"/>
              <a:gd name="f74" fmla="*/ f57 f25 1"/>
              <a:gd name="f75" fmla="*/ f58 f25 1"/>
              <a:gd name="f76" fmla="*/ f60 f26 1"/>
              <a:gd name="f77" fmla="*/ f59 f26 1"/>
              <a:gd name="f78" fmla="*/ f62 f25 1"/>
              <a:gd name="f79" fmla="*/ f63 f26 1"/>
              <a:gd name="f80" fmla="*/ f64 f25 1"/>
              <a:gd name="f81" fmla="*/ f65 f26 1"/>
              <a:gd name="f82" fmla="*/ f66 f25 1"/>
              <a:gd name="f83" fmla="*/ f67 f26 1"/>
              <a:gd name="f84" fmla="*/ f68 f26 1"/>
              <a:gd name="f85" fmla="*/ f69 f25 1"/>
              <a:gd name="f86" fmla="*/ f70 f25 1"/>
              <a:gd name="f87" fmla="*/ f71 f26 1"/>
              <a:gd name="f88" fmla="*/ f72 f25 1"/>
              <a:gd name="f89" fmla="*/ f73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1">
                <a:pos x="f78" y="f79"/>
              </a:cxn>
              <a:cxn ang="f61">
                <a:pos x="f80" y="f81"/>
              </a:cxn>
              <a:cxn ang="f61">
                <a:pos x="f82" y="f83"/>
              </a:cxn>
              <a:cxn ang="f61">
                <a:pos x="f82" y="f84"/>
              </a:cxn>
              <a:cxn ang="f61">
                <a:pos x="f85" y="f84"/>
              </a:cxn>
              <a:cxn ang="f61">
                <a:pos x="f86" y="f87"/>
              </a:cxn>
              <a:cxn ang="f61">
                <a:pos x="f88" y="f89"/>
              </a:cxn>
              <a:cxn ang="f61">
                <a:pos x="f78" y="f79"/>
              </a:cxn>
            </a:cxnLst>
            <a:rect l="f74" t="f77" r="f75" b="f76"/>
            <a:pathLst>
              <a:path w="8191500" h="5770597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14"/>
                </a:lnTo>
                <a:lnTo>
                  <a:pt x="f6" y="f7"/>
                </a:lnTo>
                <a:lnTo>
                  <a:pt x="f15" y="f7"/>
                </a:lnTo>
                <a:lnTo>
                  <a:pt x="f16" y="f17"/>
                </a:lnTo>
                <a:cubicBezTo>
                  <a:pt x="f18" y="f19"/>
                  <a:pt x="f5" y="f20"/>
                  <a:pt x="f5" y="f21"/>
                </a:cubicBezTo>
                <a:cubicBezTo>
                  <a:pt x="f5" y="f22"/>
                  <a:pt x="f23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Oval 25">
            <a:extLst>
              <a:ext uri="{FF2B5EF4-FFF2-40B4-BE49-F238E27FC236}">
                <a16:creationId xmlns:a16="http://schemas.microsoft.com/office/drawing/2014/main" id="{6A44BBBB-6DD7-2464-3170-28B5D5327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2209803" y="2099700"/>
            <a:ext cx="1942240" cy="188955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Arc 26">
            <a:extLst>
              <a:ext uri="{FF2B5EF4-FFF2-40B4-BE49-F238E27FC236}">
                <a16:creationId xmlns:a16="http://schemas.microsoft.com/office/drawing/2014/main" id="{DD168532-41BF-CEFE-62BF-E5FACF935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8520173">
            <a:off x="1613178" y="1492569"/>
            <a:ext cx="2987902" cy="298790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1"/>
              <a:gd name="f10" fmla="val 150"/>
              <a:gd name="f11" fmla="val 273"/>
              <a:gd name="f12" fmla="+- 0 0 -240"/>
              <a:gd name="f13" fmla="+- 0 0 -212"/>
              <a:gd name="f14" fmla="+- 0 0 -183"/>
              <a:gd name="f15" fmla="abs f4"/>
              <a:gd name="f16" fmla="abs f5"/>
              <a:gd name="f17" fmla="abs f6"/>
              <a:gd name="f18" fmla="+- 0 0 f10"/>
              <a:gd name="f19" fmla="+- 0 0 f11"/>
              <a:gd name="f20" fmla="*/ f12 f0 1"/>
              <a:gd name="f21" fmla="*/ f13 f0 1"/>
              <a:gd name="f22" fmla="*/ f14 f0 1"/>
              <a:gd name="f23" fmla="?: f15 f4 1"/>
              <a:gd name="f24" fmla="?: f16 f5 1"/>
              <a:gd name="f25" fmla="?: f17 f6 1"/>
              <a:gd name="f26" fmla="*/ f18 f0 1"/>
              <a:gd name="f27" fmla="*/ f19 f0 1"/>
              <a:gd name="f28" fmla="*/ f20 1 f3"/>
              <a:gd name="f29" fmla="*/ f21 1 f3"/>
              <a:gd name="f30" fmla="*/ f22 1 f3"/>
              <a:gd name="f31" fmla="*/ f23 1 21600"/>
              <a:gd name="f32" fmla="*/ f24 1 21600"/>
              <a:gd name="f33" fmla="*/ 21600 f23 1"/>
              <a:gd name="f34" fmla="*/ 21600 f24 1"/>
              <a:gd name="f35" fmla="*/ f26 1 f3"/>
              <a:gd name="f36" fmla="*/ f27 1 f3"/>
              <a:gd name="f37" fmla="+- f28 0 f1"/>
              <a:gd name="f38" fmla="+- f29 0 f1"/>
              <a:gd name="f39" fmla="+- f30 0 f1"/>
              <a:gd name="f40" fmla="min f32 f31"/>
              <a:gd name="f41" fmla="*/ f33 1 f25"/>
              <a:gd name="f42" fmla="*/ f34 1 f25"/>
              <a:gd name="f43" fmla="+- f35 0 f1"/>
              <a:gd name="f44" fmla="+- f36 0 f1"/>
              <a:gd name="f45" fmla="val f41"/>
              <a:gd name="f46" fmla="val f42"/>
              <a:gd name="f47" fmla="+- 0 0 f43"/>
              <a:gd name="f48" fmla="+- 0 0 f44"/>
              <a:gd name="f49" fmla="+- f46 0 f7"/>
              <a:gd name="f50" fmla="+- f45 0 f7"/>
              <a:gd name="f51" fmla="+- f48 0 f47"/>
              <a:gd name="f52" fmla="+- f47 f1 0"/>
              <a:gd name="f53" fmla="+- f48 f1 0"/>
              <a:gd name="f54" fmla="+- 21600000 0 f47"/>
              <a:gd name="f55" fmla="+- f1 0 f47"/>
              <a:gd name="f56" fmla="+- 27000000 0 f47"/>
              <a:gd name="f57" fmla="+- f0 0 f47"/>
              <a:gd name="f58" fmla="+- 32400000 0 f47"/>
              <a:gd name="f59" fmla="+- f2 0 f47"/>
              <a:gd name="f60" fmla="+- 37800000 0 f47"/>
              <a:gd name="f61" fmla="*/ f49 1 2"/>
              <a:gd name="f62" fmla="*/ f50 1 2"/>
              <a:gd name="f63" fmla="+- f51 21600000 0"/>
              <a:gd name="f64" fmla="?: f55 f55 f56"/>
              <a:gd name="f65" fmla="?: f57 f57 f58"/>
              <a:gd name="f66" fmla="?: f59 f59 f60"/>
              <a:gd name="f67" fmla="*/ f52 f8 1"/>
              <a:gd name="f68" fmla="*/ f53 f8 1"/>
              <a:gd name="f69" fmla="+- f7 f61 0"/>
              <a:gd name="f70" fmla="+- f7 f62 0"/>
              <a:gd name="f71" fmla="?: f51 f51 f63"/>
              <a:gd name="f72" fmla="*/ f67 1 f0"/>
              <a:gd name="f73" fmla="*/ f68 1 f0"/>
              <a:gd name="f74" fmla="*/ f62 f40 1"/>
              <a:gd name="f75" fmla="*/ f61 f40 1"/>
              <a:gd name="f76" fmla="+- f71 0 f54"/>
              <a:gd name="f77" fmla="+- f71 0 f64"/>
              <a:gd name="f78" fmla="+- f71 0 f65"/>
              <a:gd name="f79" fmla="+- f71 0 f66"/>
              <a:gd name="f80" fmla="+- 0 0 f72"/>
              <a:gd name="f81" fmla="+- 0 0 f73"/>
              <a:gd name="f82" fmla="*/ f70 f40 1"/>
              <a:gd name="f83" fmla="*/ f69 f40 1"/>
              <a:gd name="f84" fmla="+- 0 0 f80"/>
              <a:gd name="f85" fmla="+- 0 0 f81"/>
              <a:gd name="f86" fmla="*/ f84 f0 1"/>
              <a:gd name="f87" fmla="*/ f85 f0 1"/>
              <a:gd name="f88" fmla="*/ f86 1 f8"/>
              <a:gd name="f89" fmla="*/ f87 1 f8"/>
              <a:gd name="f90" fmla="+- f88 0 f1"/>
              <a:gd name="f91" fmla="+- f89 0 f1"/>
              <a:gd name="f92" fmla="sin 1 f90"/>
              <a:gd name="f93" fmla="cos 1 f90"/>
              <a:gd name="f94" fmla="sin 1 f91"/>
              <a:gd name="f95" fmla="cos 1 f91"/>
              <a:gd name="f96" fmla="+- 0 0 f92"/>
              <a:gd name="f97" fmla="+- 0 0 f93"/>
              <a:gd name="f98" fmla="+- 0 0 f94"/>
              <a:gd name="f99" fmla="+- 0 0 f95"/>
              <a:gd name="f100" fmla="+- 0 0 f96"/>
              <a:gd name="f101" fmla="+- 0 0 f97"/>
              <a:gd name="f102" fmla="+- 0 0 f98"/>
              <a:gd name="f103" fmla="+- 0 0 f99"/>
              <a:gd name="f104" fmla="val f100"/>
              <a:gd name="f105" fmla="val f101"/>
              <a:gd name="f106" fmla="val f102"/>
              <a:gd name="f107" fmla="val f103"/>
              <a:gd name="f108" fmla="*/ f104 f62 1"/>
              <a:gd name="f109" fmla="*/ f105 f61 1"/>
              <a:gd name="f110" fmla="*/ f106 f62 1"/>
              <a:gd name="f111" fmla="*/ f107 f61 1"/>
              <a:gd name="f112" fmla="+- 0 0 f109"/>
              <a:gd name="f113" fmla="+- 0 0 f108"/>
              <a:gd name="f114" fmla="+- 0 0 f111"/>
              <a:gd name="f115" fmla="+- 0 0 f110"/>
              <a:gd name="f116" fmla="+- 0 0 f112"/>
              <a:gd name="f117" fmla="+- 0 0 f113"/>
              <a:gd name="f118" fmla="+- 0 0 f114"/>
              <a:gd name="f119" fmla="+- 0 0 f115"/>
              <a:gd name="f120" fmla="at2 f116 f117"/>
              <a:gd name="f121" fmla="at2 f118 f119"/>
              <a:gd name="f122" fmla="+- f120 f1 0"/>
              <a:gd name="f123" fmla="+- f121 f1 0"/>
              <a:gd name="f124" fmla="*/ f122 f8 1"/>
              <a:gd name="f125" fmla="*/ f123 f8 1"/>
              <a:gd name="f126" fmla="*/ f124 1 f0"/>
              <a:gd name="f127" fmla="*/ f125 1 f0"/>
              <a:gd name="f128" fmla="+- 0 0 f126"/>
              <a:gd name="f129" fmla="+- 0 0 f127"/>
              <a:gd name="f130" fmla="val f128"/>
              <a:gd name="f131" fmla="val f129"/>
              <a:gd name="f132" fmla="+- 0 0 f130"/>
              <a:gd name="f133" fmla="+- 0 0 f131"/>
              <a:gd name="f134" fmla="*/ f132 f0 1"/>
              <a:gd name="f135" fmla="*/ f133 f0 1"/>
              <a:gd name="f136" fmla="*/ f134 1 f8"/>
              <a:gd name="f137" fmla="*/ f135 1 f8"/>
              <a:gd name="f138" fmla="+- f136 0 f1"/>
              <a:gd name="f139" fmla="+- f137 0 f1"/>
              <a:gd name="f140" fmla="+- f138 f1 0"/>
              <a:gd name="f141" fmla="+- f139 f1 0"/>
              <a:gd name="f142" fmla="*/ f140 f8 1"/>
              <a:gd name="f143" fmla="*/ f141 f8 1"/>
              <a:gd name="f144" fmla="*/ f142 1 f0"/>
              <a:gd name="f145" fmla="*/ f143 1 f0"/>
              <a:gd name="f146" fmla="+- 0 0 f144"/>
              <a:gd name="f147" fmla="+- 0 0 f145"/>
              <a:gd name="f148" fmla="+- 0 0 f146"/>
              <a:gd name="f149" fmla="+- 0 0 f147"/>
              <a:gd name="f150" fmla="*/ f148 f0 1"/>
              <a:gd name="f151" fmla="*/ f149 f0 1"/>
              <a:gd name="f152" fmla="*/ f150 1 f8"/>
              <a:gd name="f153" fmla="*/ f151 1 f8"/>
              <a:gd name="f154" fmla="+- f152 0 f1"/>
              <a:gd name="f155" fmla="+- f153 0 f1"/>
              <a:gd name="f156" fmla="cos 1 f154"/>
              <a:gd name="f157" fmla="sin 1 f154"/>
              <a:gd name="f158" fmla="cos 1 f155"/>
              <a:gd name="f159" fmla="sin 1 f155"/>
              <a:gd name="f160" fmla="+- 0 0 f156"/>
              <a:gd name="f161" fmla="+- 0 0 f157"/>
              <a:gd name="f162" fmla="+- 0 0 f158"/>
              <a:gd name="f163" fmla="+- 0 0 f159"/>
              <a:gd name="f164" fmla="+- 0 0 f160"/>
              <a:gd name="f165" fmla="+- 0 0 f161"/>
              <a:gd name="f166" fmla="+- 0 0 f162"/>
              <a:gd name="f167" fmla="+- 0 0 f163"/>
              <a:gd name="f168" fmla="val f164"/>
              <a:gd name="f169" fmla="val f165"/>
              <a:gd name="f170" fmla="val f166"/>
              <a:gd name="f171" fmla="val f167"/>
              <a:gd name="f172" fmla="+- 0 0 f168"/>
              <a:gd name="f173" fmla="+- 0 0 f169"/>
              <a:gd name="f174" fmla="+- 0 0 f170"/>
              <a:gd name="f175" fmla="+- 0 0 f171"/>
              <a:gd name="f176" fmla="*/ f9 f172 1"/>
              <a:gd name="f177" fmla="*/ f9 f173 1"/>
              <a:gd name="f178" fmla="*/ f9 f174 1"/>
              <a:gd name="f179" fmla="*/ f9 f175 1"/>
              <a:gd name="f180" fmla="*/ f176 f62 1"/>
              <a:gd name="f181" fmla="*/ f177 f61 1"/>
              <a:gd name="f182" fmla="*/ f178 f62 1"/>
              <a:gd name="f183" fmla="*/ f179 f61 1"/>
              <a:gd name="f184" fmla="+- f70 f180 0"/>
              <a:gd name="f185" fmla="+- f69 f181 0"/>
              <a:gd name="f186" fmla="+- f70 f182 0"/>
              <a:gd name="f187" fmla="+- f69 f183 0"/>
              <a:gd name="f188" fmla="max f184 f186"/>
              <a:gd name="f189" fmla="max f185 f187"/>
              <a:gd name="f190" fmla="min f184 f186"/>
              <a:gd name="f191" fmla="min f185 f187"/>
              <a:gd name="f192" fmla="*/ f184 f40 1"/>
              <a:gd name="f193" fmla="*/ f185 f40 1"/>
              <a:gd name="f194" fmla="*/ f186 f40 1"/>
              <a:gd name="f195" fmla="*/ f187 f40 1"/>
              <a:gd name="f196" fmla="?: f76 f45 f188"/>
              <a:gd name="f197" fmla="?: f77 f46 f189"/>
              <a:gd name="f198" fmla="?: f78 f7 f190"/>
              <a:gd name="f199" fmla="?: f79 f7 f191"/>
              <a:gd name="f200" fmla="*/ f198 f40 1"/>
              <a:gd name="f201" fmla="*/ f199 f40 1"/>
              <a:gd name="f202" fmla="*/ f196 f40 1"/>
              <a:gd name="f203" fmla="*/ f197 f4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192" y="f193"/>
              </a:cxn>
              <a:cxn ang="f38">
                <a:pos x="f82" y="f83"/>
              </a:cxn>
              <a:cxn ang="f39">
                <a:pos x="f194" y="f195"/>
              </a:cxn>
            </a:cxnLst>
            <a:rect l="f200" t="f201" r="f202" b="f203"/>
            <a:pathLst>
              <a:path stroke="0">
                <a:moveTo>
                  <a:pt x="f192" y="f193"/>
                </a:moveTo>
                <a:arcTo wR="f74" hR="f75" stAng="f47" swAng="f71"/>
                <a:lnTo>
                  <a:pt x="f82" y="f83"/>
                </a:lnTo>
                <a:close/>
              </a:path>
              <a:path fill="none">
                <a:moveTo>
                  <a:pt x="f192" y="f193"/>
                </a:moveTo>
                <a:arcTo wR="f74" hR="f75" stAng="f47" swAng="f71"/>
              </a:path>
            </a:pathLst>
          </a:custGeom>
          <a:noFill/>
          <a:ln w="127001" cap="rnd">
            <a:solidFill>
              <a:srgbClr val="0F9ED5"/>
            </a:solidFill>
            <a:custDash>
              <a:ds d="500000" sp="10000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F34B7C4-DE7F-6437-EA17-C18AA0C6A0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62385" y="698147"/>
            <a:ext cx="4199768" cy="1041446"/>
          </a:xfrm>
        </p:spPr>
        <p:txBody>
          <a:bodyPr anchor="b">
            <a:noAutofit/>
          </a:bodyPr>
          <a:lstStyle/>
          <a:p>
            <a:pPr lvl="0" algn="r"/>
            <a:r>
              <a:rPr lang="en-US" sz="4000" dirty="0">
                <a:solidFill>
                  <a:schemeClr val="tx1"/>
                </a:solidFill>
              </a:rPr>
              <a:t>Improvements and Recommendations</a:t>
            </a:r>
          </a:p>
        </p:txBody>
      </p:sp>
      <p:sp>
        <p:nvSpPr>
          <p:cNvPr id="8" name="TextBox 3">
            <a:extLst>
              <a:ext uri="{FF2B5EF4-FFF2-40B4-BE49-F238E27FC236}">
                <a16:creationId xmlns:a16="http://schemas.microsoft.com/office/drawing/2014/main" id="{977C9281-E691-77D9-2BFE-8D01191C8915}"/>
              </a:ext>
            </a:extLst>
          </p:cNvPr>
          <p:cNvSpPr txBox="1"/>
          <p:nvPr/>
        </p:nvSpPr>
        <p:spPr>
          <a:xfrm>
            <a:off x="4152043" y="2099700"/>
            <a:ext cx="7906327" cy="3539430"/>
          </a:xfrm>
          <a:prstGeom prst="rect">
            <a:avLst/>
          </a:prstGeom>
          <a:solidFill>
            <a:srgbClr val="99CC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 dirty="0">
                <a:uFillTx/>
                <a:latin typeface="Aptos"/>
              </a:rPr>
              <a:t>Immediate &amp; Essential Actions (IEAs)From the Ockenden Report: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 dirty="0">
                <a:uFillTx/>
                <a:latin typeface="Aptos"/>
              </a:rPr>
              <a:t>Independent investigations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 dirty="0">
                <a:uFillTx/>
                <a:latin typeface="Aptos"/>
              </a:rPr>
              <a:t>Workforce expansion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 dirty="0">
                <a:uFillTx/>
                <a:latin typeface="Aptos"/>
              </a:rPr>
              <a:t>Mandatory safety training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 dirty="0">
                <a:uFillTx/>
                <a:latin typeface="Aptos"/>
              </a:rPr>
              <a:t>Board accountability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 dirty="0">
                <a:uFillTx/>
                <a:latin typeface="Aptos"/>
              </a:rPr>
              <a:t>Family-centred engagement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bg>
      <p:bgPr>
        <a:solidFill>
          <a:srgbClr val="F2C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4914D-BC1D-9229-5B26-68DE813A36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30"/>
            <a:ext cx="3124197" cy="687816"/>
          </a:xfrm>
        </p:spPr>
        <p:txBody>
          <a:bodyPr>
            <a:normAutofit fontScale="90000"/>
          </a:bodyPr>
          <a:lstStyle/>
          <a:p>
            <a:pPr lvl="0"/>
            <a:r>
              <a:rPr lang="en-GB" dirty="0">
                <a:solidFill>
                  <a:srgbClr val="0E2841"/>
                </a:solidFill>
                <a:latin typeface="+mn-lt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D270E-F628-AE1B-7C7A-878B05E1FE7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82421" y="1137811"/>
            <a:ext cx="6578597" cy="579869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dirty="0">
                <a:solidFill>
                  <a:srgbClr val="0E2841"/>
                </a:solidFill>
              </a:rPr>
              <a:t>• </a:t>
            </a:r>
            <a:r>
              <a:rPr lang="en-GB" dirty="0">
                <a:solidFill>
                  <a:srgbClr val="0E2841"/>
                </a:solidFill>
                <a:latin typeface="Aptos" panose="020B0004020202020204" pitchFamily="34" charset="0"/>
              </a:rPr>
              <a:t>The Ockenden review noted that failures were interconnected and linked to policy gaps.</a:t>
            </a:r>
          </a:p>
          <a:p>
            <a:pPr marL="0" lvl="0" indent="0">
              <a:buNone/>
            </a:pPr>
            <a:r>
              <a:rPr lang="en-GB" dirty="0">
                <a:solidFill>
                  <a:srgbClr val="0E2841"/>
                </a:solidFill>
                <a:latin typeface="Aptos" panose="020B0004020202020204" pitchFamily="34" charset="0"/>
              </a:rPr>
              <a:t>• There is an acknowledged necessity for transformation in culture, governance, and workforce safety.</a:t>
            </a:r>
          </a:p>
          <a:p>
            <a:pPr marL="0" lvl="0" indent="0">
              <a:buNone/>
            </a:pPr>
            <a:r>
              <a:rPr lang="en-GB" dirty="0">
                <a:solidFill>
                  <a:srgbClr val="0E2841"/>
                </a:solidFill>
                <a:latin typeface="Aptos" panose="020B0004020202020204" pitchFamily="34" charset="0"/>
              </a:rPr>
              <a:t>• Systems-based models are utilised to identify sustainability needs.</a:t>
            </a:r>
          </a:p>
          <a:p>
            <a:pPr marL="0" lvl="0" indent="0">
              <a:buNone/>
            </a:pPr>
            <a:r>
              <a:rPr lang="en-GB" dirty="0">
                <a:solidFill>
                  <a:srgbClr val="0E2841"/>
                </a:solidFill>
                <a:latin typeface="Aptos" panose="020B0004020202020204" pitchFamily="34" charset="0"/>
              </a:rPr>
              <a:t>• The review emphasises that governance, workforce, and clinical process failures adversely affect all six dimensions of healthcare quality.</a:t>
            </a:r>
          </a:p>
        </p:txBody>
      </p:sp>
      <p:pic>
        <p:nvPicPr>
          <p:cNvPr id="4" name="3D Model 3" descr="Hourglass">
            <a:extLst>
              <a:ext uri="{FF2B5EF4-FFF2-40B4-BE49-F238E27FC236}">
                <a16:creationId xmlns:a16="http://schemas.microsoft.com/office/drawing/2014/main" id="{6F56408E-5D4B-BCD9-9A2A-4848064CE6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6458" y="973450"/>
            <a:ext cx="2995168" cy="491109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6C0ED-19D8-BDBD-07EB-DD2FBA89C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</a:pPr>
            <a:r>
              <a:rPr lang="en-US" sz="3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Structure of Component 2 (Report)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223907-A655-1D48-DB63-82AEB1BCD3BE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 Introduction- Shrewsbury and Telford Hospital NHS Trust (UK) — Maternity Scandal –Case from 1970-2019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 Background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 Application of models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4 Recommendation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 Conclusion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sz="2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D2538A18-766F-B9B5-8C66-ADB52502480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544" r="9544"/>
          <a:stretch>
            <a:fillRect/>
          </a:stretch>
        </p:blipFill>
        <p:spPr>
          <a:xfrm>
            <a:off x="4654296" y="698638"/>
            <a:ext cx="6903720" cy="54607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5662194-A2D3-B351-44E0-A2F8989547B3}"/>
              </a:ext>
            </a:extLst>
          </p:cNvPr>
          <p:cNvSpPr txBox="1"/>
          <p:nvPr/>
        </p:nvSpPr>
        <p:spPr>
          <a:xfrm>
            <a:off x="9267004" y="5959306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arahlawrence.libguides.com/AcademicIntegrit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06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bg>
      <p:bgPr>
        <a:solidFill>
          <a:srgbClr val="99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A5DD0-210E-1E93-1BCE-A09B4DBC4E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92022" y="88038"/>
            <a:ext cx="3281315" cy="445577"/>
          </a:xfrm>
        </p:spPr>
        <p:txBody>
          <a:bodyPr>
            <a:noAutofit/>
          </a:bodyPr>
          <a:lstStyle/>
          <a:p>
            <a:pPr lvl="0"/>
            <a:r>
              <a:rPr lang="en-GB" sz="2800" dirty="0"/>
              <a:t>References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638EEDAB-FA0C-1EB7-90B7-BE2E86D19353}"/>
              </a:ext>
            </a:extLst>
          </p:cNvPr>
          <p:cNvSpPr txBox="1"/>
          <p:nvPr/>
        </p:nvSpPr>
        <p:spPr>
          <a:xfrm>
            <a:off x="475340" y="429765"/>
            <a:ext cx="11550405" cy="63401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Birmingham maternity support worker ‘one of the best’, says Royal College of Midwives. (2023). British Journal of Healthcare Assistants, 17(5), pp.206–206. </a:t>
            </a:r>
            <a:r>
              <a:rPr lang="en-GB" sz="1400" b="0" i="0" u="none" strike="noStrike" kern="1200" cap="none" spc="0" baseline="0" dirty="0" err="1">
                <a:solidFill>
                  <a:srgbClr val="000000"/>
                </a:solidFill>
                <a:uFillTx/>
                <a:latin typeface="Aptos"/>
              </a:rPr>
              <a:t>doi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: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  <a:hlinkClick r:id="rId2"/>
              </a:rPr>
              <a:t>https://doi.org/10.12968/bjha.2023.17.5.206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. [Accessed 15 March 2026]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Care Quality Commission. (2009). Primary Health Care, 19(6), pp.12–12. </a:t>
            </a:r>
            <a:r>
              <a:rPr lang="en-GB" sz="1400" b="0" i="0" u="none" strike="noStrike" kern="1200" cap="none" spc="0" baseline="0" dirty="0" err="1">
                <a:solidFill>
                  <a:srgbClr val="000000"/>
                </a:solidFill>
                <a:uFillTx/>
                <a:latin typeface="Aptos"/>
              </a:rPr>
              <a:t>doi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: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  <a:hlinkClick r:id="rId3"/>
              </a:rPr>
              <a:t>https://doi.org/10.7748/phc.19.6.12.s16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. [Accessed 19 March 2026]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Dixon-Woods, M., Barry, Z., McGowan, J. and Martin, G. (2023). The state of care in England’s maternity services. BMJ, [online] 383, p. 2700. </a:t>
            </a:r>
            <a:r>
              <a:rPr lang="en-GB" sz="1400" b="0" i="0" u="none" strike="noStrike" kern="1200" cap="none" spc="0" baseline="0" dirty="0" err="1">
                <a:solidFill>
                  <a:srgbClr val="000000"/>
                </a:solidFill>
                <a:uFillTx/>
                <a:latin typeface="Aptos"/>
              </a:rPr>
              <a:t>doi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: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  <a:hlinkClick r:id="rId4"/>
              </a:rPr>
              <a:t>https://doi.org/10.1136/bmj.p2700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  [Accessed 18 March 2026]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Donabedian, A. (1988). The Quality of Care: How Can It Be Assessed? JAMA, 260(12), pp.1743–1748. </a:t>
            </a:r>
            <a:r>
              <a:rPr lang="en-GB" sz="1400" b="0" i="0" u="none" strike="noStrike" kern="1200" cap="none" spc="0" baseline="0" dirty="0" err="1">
                <a:solidFill>
                  <a:srgbClr val="000000"/>
                </a:solidFill>
                <a:uFillTx/>
                <a:latin typeface="Aptos"/>
              </a:rPr>
              <a:t>doi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: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  <a:hlinkClick r:id="rId5"/>
              </a:rPr>
              <a:t>https://doi.org/10.1001/jama.1988.03410120089033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. [Accessed 18 March 2026]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Nationalarchives.gov.uk. (2025). UK Government Web Archive. Available at: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  <a:hlinkClick r:id="rId6"/>
              </a:rPr>
              <a:t>https://webarchive.nationalarchives.gov.uk/ukgwa/20250707154011/https://www.gov.uk/government/publications/10-year-health-plan-for-england-fit-for-the-future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. [Accessed 20 March 2026]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NHS England (2019). The NHS Patient Safety Strategy. [online] NHS England. Available at: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  <a:hlinkClick r:id="rId7"/>
              </a:rPr>
              <a:t>https://www.england.nhs.uk/patient-safety/the-nhs-patient-safety-strategy/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.  [17 March 2026]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Ockenden, D. (2022). Final report of the Ockenden review: Findings, conclusions and essential actions from the independent review of maternity services at the Shrewsbury and Telford Hospital NHS Trust.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Ockenden, D. (2022). Final report of the Ockenden review.  GOV.UK. Available at: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  <a:hlinkClick r:id="rId8"/>
              </a:rPr>
              <a:t>https://www.gov.uk/government/publications/final-report-of-the-ockenden-review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. [Accessed 17 March 2026]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Peerally, M.F., Carr, S., Waring, J. and Dixon-Woods, M. (2017). The problem with root cause analysis. BMJ Quality &amp; Safety, [online] 26(5), pp.417–422. </a:t>
            </a:r>
            <a:r>
              <a:rPr lang="en-GB" sz="1400" b="0" i="0" u="none" strike="noStrike" kern="1200" cap="none" spc="0" baseline="0" dirty="0" err="1">
                <a:solidFill>
                  <a:srgbClr val="000000"/>
                </a:solidFill>
                <a:uFillTx/>
                <a:latin typeface="Aptos"/>
              </a:rPr>
              <a:t>doi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: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  <a:hlinkClick r:id="rId9"/>
              </a:rPr>
              <a:t>https://doi.org/10.1136/bmjqs-2016-005511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. [Accessed 15 March 2026]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 err="1">
                <a:solidFill>
                  <a:srgbClr val="000000"/>
                </a:solidFill>
                <a:uFillTx/>
                <a:latin typeface="Aptos"/>
              </a:rPr>
              <a:t>Piterman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, H. (2010). The Leadership Challenge: Rediscovering the Voice of Reason. Organisational and Social Dynamics, 10(2), pp.180–206. </a:t>
            </a:r>
            <a:r>
              <a:rPr lang="en-GB" sz="1400" b="0" i="0" u="none" strike="noStrike" kern="1200" cap="none" spc="0" baseline="0" dirty="0" err="1">
                <a:solidFill>
                  <a:srgbClr val="000000"/>
                </a:solidFill>
                <a:uFillTx/>
                <a:latin typeface="Aptos"/>
              </a:rPr>
              <a:t>doi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: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  <a:hlinkClick r:id="rId10"/>
              </a:rPr>
              <a:t>https://doi.org/10.33212/osd.v10n2.2010.180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. [Accessed 12 March 2026]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Proquest.com. (2026). Redirecting. Available at: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  <a:hlinkClick r:id="rId11"/>
              </a:rPr>
              <a:t>https://www.proquest.com/docview/2071726430?pq-origsite=primo_ra&amp;accountid=130472&amp;RAO=true&amp;sourcetype=Scholarly%20Journals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  [Accessed 20 Mar. 2026].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Taylor, B., Hewison, A., Cross-Sudworth, F. and Morrell, K. (2022). Transformational Change in maternity services in England: a longitudinal qualitative study of a national transformation programme ‘Early Adopter’. BMC Health Services Research, 22(1). </a:t>
            </a:r>
            <a:r>
              <a:rPr lang="en-GB" sz="1400" b="0" i="0" u="none" strike="noStrike" kern="1200" cap="none" spc="0" baseline="0" dirty="0" err="1">
                <a:solidFill>
                  <a:srgbClr val="000000"/>
                </a:solidFill>
                <a:uFillTx/>
                <a:latin typeface="Aptos"/>
              </a:rPr>
              <a:t>doi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: 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  <a:hlinkClick r:id="rId12"/>
              </a:rPr>
              <a:t>https://doi.org/10.1186/s12913-021-07375-3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. [Accessed 20 March 2026]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Tingle, J. (2013). Regulation and oversight of NHS trusts after the Francis report. British Journal of Nursing, 22(13), pp.788–789. </a:t>
            </a:r>
            <a:r>
              <a:rPr lang="en-GB" sz="1400" b="0" i="0" u="none" strike="noStrike" kern="1200" cap="none" spc="0" baseline="0" dirty="0" err="1">
                <a:solidFill>
                  <a:srgbClr val="000000"/>
                </a:solidFill>
                <a:uFillTx/>
                <a:latin typeface="Aptos"/>
              </a:rPr>
              <a:t>doi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: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  <a:hlinkClick r:id="rId13"/>
              </a:rPr>
              <a:t>https://doi.org/10.12968/bjon.2013.22.13.788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.  [Accessed 19 March 2026]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Tingle, J. (2022). Scoping the NHS patient safety problem: NHS England information. British Journal of Nursing, 31(22), pp.1156–1157. </a:t>
            </a:r>
            <a:r>
              <a:rPr lang="en-GB" sz="1400" b="0" i="0" u="none" strike="noStrike" kern="1200" cap="none" spc="0" baseline="0" dirty="0" err="1">
                <a:solidFill>
                  <a:srgbClr val="000000"/>
                </a:solidFill>
                <a:uFillTx/>
                <a:latin typeface="Aptos"/>
              </a:rPr>
              <a:t>doi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: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  <a:hlinkClick r:id="rId14"/>
              </a:rPr>
              <a:t>https://doi.org/10.12968/bjon.2022.31.22.1156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. [Accessed 20 March 2026]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bg>
      <p:bgPr>
        <a:solidFill>
          <a:srgbClr val="C1E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633B14B-4DE1-5470-CFCB-C372D88A6E2E}"/>
              </a:ext>
            </a:extLst>
          </p:cNvPr>
          <p:cNvSpPr/>
          <p:nvPr/>
        </p:nvSpPr>
        <p:spPr>
          <a:xfrm>
            <a:off x="1005529" y="827202"/>
            <a:ext cx="10180947" cy="5203594"/>
          </a:xfrm>
          <a:prstGeom prst="rect">
            <a:avLst/>
          </a:prstGeom>
          <a:solidFill>
            <a:srgbClr val="E9713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6000" b="0" i="0" u="none" strike="noStrike" kern="1200" cap="none" spc="0" baseline="0">
                <a:solidFill>
                  <a:srgbClr val="FFFFFF"/>
                </a:solidFill>
                <a:uFillTx/>
                <a:latin typeface="Amasis MT Pro Black" pitchFamily="18"/>
              </a:rPr>
              <a:t>Thank you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11897</TotalTime>
  <Words>1561</Words>
  <Application>Microsoft Office PowerPoint</Application>
  <PresentationFormat>Widescreen</PresentationFormat>
  <Paragraphs>172</Paragraphs>
  <Slides>22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Amasis MT Pro Black</vt:lpstr>
      <vt:lpstr>Aptos</vt:lpstr>
      <vt:lpstr>Aptos Display</vt:lpstr>
      <vt:lpstr>Arial</vt:lpstr>
      <vt:lpstr>Calibri</vt:lpstr>
      <vt:lpstr>Office Theme</vt:lpstr>
      <vt:lpstr>MSc Public Health and Social Care in Practice  Module: Quality Assurance and Service Improvements  Lecturer Name: Brian Mashumba Student Name: Adela Slivciuc  Student ID-2213787 </vt:lpstr>
      <vt:lpstr>Table of Content</vt:lpstr>
      <vt:lpstr>                                Introduction</vt:lpstr>
      <vt:lpstr> Independent review led by Donna Ockenden. Published March 2022. Investigated ~1,592 incidents (2000–2019) One of the largest maternity investigations in NHS history. 201-Baby Deaths 131-Stillbirths 70-neonatal deaths(Ockenden,2022)</vt:lpstr>
      <vt:lpstr>Ockenden Report</vt:lpstr>
      <vt:lpstr> </vt:lpstr>
      <vt:lpstr>Systems Failure in Maternity Care: Swiss Cheese Model Analysis</vt:lpstr>
      <vt:lpstr>                          National Policy</vt:lpstr>
      <vt:lpstr>Workforce Policy Issues</vt:lpstr>
      <vt:lpstr>Organisational Culture &amp; Governance</vt:lpstr>
      <vt:lpstr>Investigation &amp; Regulation Policy Failures</vt:lpstr>
      <vt:lpstr>Impact on Efficiency</vt:lpstr>
      <vt:lpstr>Impact on Equity</vt:lpstr>
      <vt:lpstr>Impact of Effective</vt:lpstr>
      <vt:lpstr>Safe</vt:lpstr>
      <vt:lpstr>         Timely</vt:lpstr>
      <vt:lpstr>Patient -Centred</vt:lpstr>
      <vt:lpstr>Improvements and Recommendations</vt:lpstr>
      <vt:lpstr>Conclusion</vt:lpstr>
      <vt:lpstr>Structure of Component 2 (Report)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Adela Slivciuc (2213787)</dc:creator>
  <cp:lastModifiedBy>Adela Slivciuc (2213787)</cp:lastModifiedBy>
  <cp:revision>42</cp:revision>
  <dcterms:created xsi:type="dcterms:W3CDTF">2026-03-01T14:08:07Z</dcterms:created>
  <dcterms:modified xsi:type="dcterms:W3CDTF">2026-03-20T11:11:45Z</dcterms:modified>
</cp:coreProperties>
</file>