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5" r:id="rId4"/>
    <p:sldId id="266" r:id="rId5"/>
    <p:sldId id="267" r:id="rId6"/>
    <p:sldId id="260" r:id="rId7"/>
    <p:sldId id="262" r:id="rId8"/>
    <p:sldId id="264" r:id="rId9"/>
    <p:sldId id="263" r:id="rId10"/>
    <p:sldId id="25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2" d="100"/>
          <a:sy n="92" d="100"/>
        </p:scale>
        <p:origin x="8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189" indent="0" algn="ctr">
              <a:buNone/>
            </a:lvl2pPr>
            <a:lvl3pPr marL="914377" indent="0" algn="ctr">
              <a:buNone/>
            </a:lvl3pPr>
            <a:lvl4pPr marL="1371566" indent="0" algn="ctr">
              <a:buNone/>
            </a:lvl4pPr>
            <a:lvl5pPr marL="1828754" indent="0" algn="ctr">
              <a:buNone/>
            </a:lvl5pPr>
            <a:lvl6pPr marL="2285943" indent="0" algn="ctr">
              <a:buNone/>
            </a:lvl6pPr>
            <a:lvl7pPr marL="2743131" indent="0" algn="ctr">
              <a:buNone/>
            </a:lvl7pPr>
            <a:lvl8pPr marL="3200320" indent="0" algn="ctr">
              <a:buNone/>
            </a:lvl8pPr>
            <a:lvl9pPr marL="3657509"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524206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85336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0"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9"/>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457686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4"/>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4"/>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41778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7" y="1535113"/>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4"/>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7" y="2362204"/>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45336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59687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30698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2" y="1524004"/>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4"/>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74041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06517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00553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35302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9"/>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29/03/2018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9"/>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9"/>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27092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189" algn="l" rtl="0" eaLnBrk="1" latinLnBrk="0" hangingPunct="1">
        <a:defRPr kumimoji="0" kern="1200">
          <a:solidFill>
            <a:schemeClr val="tx1"/>
          </a:solidFill>
          <a:latin typeface="+mn-lt"/>
          <a:ea typeface="+mn-ea"/>
          <a:cs typeface="+mn-cs"/>
        </a:defRPr>
      </a:lvl2pPr>
      <a:lvl3pPr marL="914377" algn="l" rtl="0" eaLnBrk="1" latinLnBrk="0" hangingPunct="1">
        <a:defRPr kumimoji="0" kern="1200">
          <a:solidFill>
            <a:schemeClr val="tx1"/>
          </a:solidFill>
          <a:latin typeface="+mn-lt"/>
          <a:ea typeface="+mn-ea"/>
          <a:cs typeface="+mn-cs"/>
        </a:defRPr>
      </a:lvl3pPr>
      <a:lvl4pPr marL="1371566" algn="l" rtl="0" eaLnBrk="1" latinLnBrk="0" hangingPunct="1">
        <a:defRPr kumimoji="0" kern="1200">
          <a:solidFill>
            <a:schemeClr val="tx1"/>
          </a:solidFill>
          <a:latin typeface="+mn-lt"/>
          <a:ea typeface="+mn-ea"/>
          <a:cs typeface="+mn-cs"/>
        </a:defRPr>
      </a:lvl4pPr>
      <a:lvl5pPr marL="1828754" algn="l" rtl="0" eaLnBrk="1" latinLnBrk="0" hangingPunct="1">
        <a:defRPr kumimoji="0" kern="1200">
          <a:solidFill>
            <a:schemeClr val="tx1"/>
          </a:solidFill>
          <a:latin typeface="+mn-lt"/>
          <a:ea typeface="+mn-ea"/>
          <a:cs typeface="+mn-cs"/>
        </a:defRPr>
      </a:lvl5pPr>
      <a:lvl6pPr marL="2285943" algn="l" rtl="0" eaLnBrk="1" latinLnBrk="0" hangingPunct="1">
        <a:defRPr kumimoji="0" kern="1200">
          <a:solidFill>
            <a:schemeClr val="tx1"/>
          </a:solidFill>
          <a:latin typeface="+mn-lt"/>
          <a:ea typeface="+mn-ea"/>
          <a:cs typeface="+mn-cs"/>
        </a:defRPr>
      </a:lvl6pPr>
      <a:lvl7pPr marL="2743131" algn="l" rtl="0" eaLnBrk="1" latinLnBrk="0" hangingPunct="1">
        <a:defRPr kumimoji="0" kern="1200">
          <a:solidFill>
            <a:schemeClr val="tx1"/>
          </a:solidFill>
          <a:latin typeface="+mn-lt"/>
          <a:ea typeface="+mn-ea"/>
          <a:cs typeface="+mn-cs"/>
        </a:defRPr>
      </a:lvl7pPr>
      <a:lvl8pPr marL="3200320" algn="l" rtl="0" eaLnBrk="1" latinLnBrk="0" hangingPunct="1">
        <a:defRPr kumimoji="0" kern="1200">
          <a:solidFill>
            <a:schemeClr val="tx1"/>
          </a:solidFill>
          <a:latin typeface="+mn-lt"/>
          <a:ea typeface="+mn-ea"/>
          <a:cs typeface="+mn-cs"/>
        </a:defRPr>
      </a:lvl8pPr>
      <a:lvl9pPr marL="3657509"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6196265"/>
            <a:ext cx="6400800" cy="661735"/>
          </a:xfrm>
        </p:spPr>
        <p:txBody>
          <a:bodyPr>
            <a:normAutofit/>
          </a:bodyPr>
          <a:lstStyle/>
          <a:p>
            <a:r>
              <a:rPr lang="en-GB" sz="3200" b="1" dirty="0">
                <a:solidFill>
                  <a:schemeClr val="bg1"/>
                </a:solidFill>
              </a:rPr>
              <a:t>CLCS4007</a:t>
            </a:r>
          </a:p>
        </p:txBody>
      </p:sp>
      <p:sp>
        <p:nvSpPr>
          <p:cNvPr id="4" name="Subtitle 2"/>
          <p:cNvSpPr txBox="1">
            <a:spLocks/>
          </p:cNvSpPr>
          <p:nvPr/>
        </p:nvSpPr>
        <p:spPr>
          <a:xfrm>
            <a:off x="850605" y="2833576"/>
            <a:ext cx="8133907" cy="1392560"/>
          </a:xfrm>
          <a:prstGeom prst="rect">
            <a:avLst/>
          </a:prstGeom>
        </p:spPr>
        <p:txBody>
          <a:bodyPr vert="horz">
            <a:normAutofit fontScale="700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Lecture </a:t>
            </a:r>
            <a:r>
              <a:rPr lang="en-GB" sz="3600" dirty="0" smtClean="0">
                <a:solidFill>
                  <a:prstClr val="black"/>
                </a:solidFill>
              </a:rPr>
              <a:t>28 </a:t>
            </a:r>
            <a:r>
              <a:rPr lang="en-GB" sz="3600" dirty="0">
                <a:solidFill>
                  <a:prstClr val="black"/>
                </a:solidFill>
              </a:rPr>
              <a:t>– </a:t>
            </a:r>
            <a:r>
              <a:rPr lang="en-GB" sz="3600" dirty="0" smtClean="0">
                <a:solidFill>
                  <a:prstClr val="black"/>
                </a:solidFill>
              </a:rPr>
              <a:t>Board Games in the Ancient World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1414132" y="3701914"/>
            <a:ext cx="2573078" cy="2343459"/>
          </a:xfrm>
          <a:prstGeom prst="rect">
            <a:avLst/>
          </a:prstGeom>
        </p:spPr>
      </p:pic>
      <p:pic>
        <p:nvPicPr>
          <p:cNvPr id="6" name="Picture 5"/>
          <p:cNvPicPr>
            <a:picLocks noChangeAspect="1"/>
          </p:cNvPicPr>
          <p:nvPr/>
        </p:nvPicPr>
        <p:blipFill>
          <a:blip r:embed="rId3"/>
          <a:stretch>
            <a:fillRect/>
          </a:stretch>
        </p:blipFill>
        <p:spPr>
          <a:xfrm>
            <a:off x="4433779" y="3701914"/>
            <a:ext cx="3072806" cy="2362015"/>
          </a:xfrm>
          <a:prstGeom prst="rect">
            <a:avLst/>
          </a:prstGeom>
        </p:spPr>
      </p:pic>
    </p:spTree>
    <p:extLst>
      <p:ext uri="{BB962C8B-B14F-4D97-AF65-F5344CB8AC3E}">
        <p14:creationId xmlns:p14="http://schemas.microsoft.com/office/powerpoint/2010/main" val="1225861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90600"/>
          </a:xfrm>
        </p:spPr>
        <p:txBody>
          <a:bodyPr/>
          <a:lstStyle/>
          <a:p>
            <a:r>
              <a:rPr lang="en-GB" dirty="0" smtClean="0">
                <a:solidFill>
                  <a:schemeClr val="bg1"/>
                </a:solidFill>
              </a:rPr>
              <a:t>Problems of Identification </a:t>
            </a:r>
            <a:endParaRPr lang="en-GB" dirty="0">
              <a:solidFill>
                <a:schemeClr val="bg1"/>
              </a:solidFill>
            </a:endParaRPr>
          </a:p>
        </p:txBody>
      </p:sp>
      <p:sp>
        <p:nvSpPr>
          <p:cNvPr id="3" name="Content Placeholder 2"/>
          <p:cNvSpPr>
            <a:spLocks noGrp="1"/>
          </p:cNvSpPr>
          <p:nvPr>
            <p:ph idx="1"/>
          </p:nvPr>
        </p:nvSpPr>
        <p:spPr>
          <a:xfrm>
            <a:off x="87086" y="990600"/>
            <a:ext cx="8915400" cy="5867401"/>
          </a:xfrm>
        </p:spPr>
        <p:txBody>
          <a:bodyPr>
            <a:normAutofit fontScale="85000" lnSpcReduction="10000"/>
          </a:bodyPr>
          <a:lstStyle/>
          <a:p>
            <a:r>
              <a:rPr lang="en-GB" dirty="0" smtClean="0">
                <a:solidFill>
                  <a:schemeClr val="bg1"/>
                </a:solidFill>
              </a:rPr>
              <a:t>Literary tradition about Greek and Roman board games is generally quite vague and obscure. </a:t>
            </a:r>
          </a:p>
          <a:p>
            <a:pPr lvl="1"/>
            <a:r>
              <a:rPr lang="en-GB" dirty="0" smtClean="0">
                <a:solidFill>
                  <a:schemeClr val="bg1"/>
                </a:solidFill>
              </a:rPr>
              <a:t>Earliest references in Homeric texts: </a:t>
            </a:r>
            <a:r>
              <a:rPr lang="en-GB" dirty="0">
                <a:solidFill>
                  <a:schemeClr val="bg1"/>
                </a:solidFill>
              </a:rPr>
              <a:t>“Herodotus is wrong in saying that games were invented in the reign of </a:t>
            </a:r>
            <a:r>
              <a:rPr lang="en-GB" dirty="0" err="1">
                <a:solidFill>
                  <a:schemeClr val="bg1"/>
                </a:solidFill>
              </a:rPr>
              <a:t>Atys</a:t>
            </a:r>
            <a:r>
              <a:rPr lang="en-GB" dirty="0">
                <a:solidFill>
                  <a:schemeClr val="bg1"/>
                </a:solidFill>
              </a:rPr>
              <a:t> [a Lydian king] when there was a famine; for the heroic age antedated his time. But they who lived under the social conditions of the Iliad all but shout, with Pindar, "Hearken, thou Cry of Battle, Daughter of war, prelude to the spears.“ – </a:t>
            </a:r>
            <a:r>
              <a:rPr lang="en-GB" dirty="0" err="1">
                <a:solidFill>
                  <a:schemeClr val="bg1"/>
                </a:solidFill>
              </a:rPr>
              <a:t>Atheneaus</a:t>
            </a:r>
            <a:r>
              <a:rPr lang="en-GB" dirty="0">
                <a:solidFill>
                  <a:schemeClr val="bg1"/>
                </a:solidFill>
              </a:rPr>
              <a:t> 1.19A (cf. Herodotus 1.94.1-7).</a:t>
            </a:r>
          </a:p>
          <a:p>
            <a:pPr lvl="1"/>
            <a:r>
              <a:rPr lang="en-GB" dirty="0" smtClean="0">
                <a:solidFill>
                  <a:schemeClr val="bg1"/>
                </a:solidFill>
              </a:rPr>
              <a:t>For Roman games useful references from Ovid and Martial. </a:t>
            </a:r>
          </a:p>
          <a:p>
            <a:pPr lvl="1"/>
            <a:r>
              <a:rPr lang="en-GB" dirty="0" smtClean="0">
                <a:solidFill>
                  <a:schemeClr val="bg1"/>
                </a:solidFill>
              </a:rPr>
              <a:t>Poem known as the </a:t>
            </a:r>
            <a:r>
              <a:rPr lang="en-GB" i="1" dirty="0" err="1" smtClean="0">
                <a:solidFill>
                  <a:schemeClr val="bg1"/>
                </a:solidFill>
              </a:rPr>
              <a:t>Laus</a:t>
            </a:r>
            <a:r>
              <a:rPr lang="en-GB" i="1" dirty="0" smtClean="0">
                <a:solidFill>
                  <a:schemeClr val="bg1"/>
                </a:solidFill>
              </a:rPr>
              <a:t> Pisonis </a:t>
            </a:r>
            <a:r>
              <a:rPr lang="en-GB" dirty="0">
                <a:solidFill>
                  <a:schemeClr val="bg1"/>
                </a:solidFill>
              </a:rPr>
              <a:t>(</a:t>
            </a:r>
            <a:r>
              <a:rPr lang="en-GB" dirty="0" err="1">
                <a:solidFill>
                  <a:schemeClr val="bg1"/>
                </a:solidFill>
              </a:rPr>
              <a:t>Saleius</a:t>
            </a:r>
            <a:r>
              <a:rPr lang="en-GB" dirty="0">
                <a:solidFill>
                  <a:schemeClr val="bg1"/>
                </a:solidFill>
              </a:rPr>
              <a:t> </a:t>
            </a:r>
            <a:r>
              <a:rPr lang="en-GB" smtClean="0">
                <a:solidFill>
                  <a:schemeClr val="bg1"/>
                </a:solidFill>
              </a:rPr>
              <a:t>Bassus </a:t>
            </a:r>
            <a:r>
              <a:rPr lang="en-GB" dirty="0" smtClean="0">
                <a:solidFill>
                  <a:schemeClr val="bg1"/>
                </a:solidFill>
              </a:rPr>
              <a:t>or Lucan?)</a:t>
            </a:r>
          </a:p>
          <a:p>
            <a:pPr lvl="1"/>
            <a:r>
              <a:rPr lang="en-GB" dirty="0" err="1" smtClean="0">
                <a:solidFill>
                  <a:schemeClr val="bg1"/>
                </a:solidFill>
              </a:rPr>
              <a:t>Isidore</a:t>
            </a:r>
            <a:r>
              <a:rPr lang="en-GB" dirty="0" smtClean="0">
                <a:solidFill>
                  <a:schemeClr val="bg1"/>
                </a:solidFill>
              </a:rPr>
              <a:t> </a:t>
            </a:r>
            <a:r>
              <a:rPr lang="en-GB" i="1" dirty="0" err="1" smtClean="0">
                <a:solidFill>
                  <a:schemeClr val="bg1"/>
                </a:solidFill>
              </a:rPr>
              <a:t>Origines</a:t>
            </a:r>
            <a:r>
              <a:rPr lang="en-GB" dirty="0" smtClean="0">
                <a:solidFill>
                  <a:schemeClr val="bg1"/>
                </a:solidFill>
              </a:rPr>
              <a:t>.</a:t>
            </a:r>
            <a:r>
              <a:rPr lang="en-GB" i="1" dirty="0" smtClean="0">
                <a:solidFill>
                  <a:schemeClr val="bg1"/>
                </a:solidFill>
              </a:rPr>
              <a:t> </a:t>
            </a:r>
          </a:p>
          <a:p>
            <a:pPr lvl="1"/>
            <a:r>
              <a:rPr lang="en-GB" dirty="0" smtClean="0">
                <a:solidFill>
                  <a:schemeClr val="bg1"/>
                </a:solidFill>
              </a:rPr>
              <a:t>Potential evolution of some of the games over time.</a:t>
            </a:r>
          </a:p>
          <a:p>
            <a:endParaRPr lang="en-GB" sz="500" dirty="0">
              <a:solidFill>
                <a:schemeClr val="bg1"/>
              </a:solidFill>
            </a:endParaRPr>
          </a:p>
          <a:p>
            <a:endParaRPr lang="en-GB" sz="200" dirty="0" smtClean="0">
              <a:solidFill>
                <a:schemeClr val="bg1"/>
              </a:solidFill>
            </a:endParaRPr>
          </a:p>
          <a:p>
            <a:r>
              <a:rPr lang="en-GB" dirty="0" smtClean="0">
                <a:solidFill>
                  <a:schemeClr val="bg1"/>
                </a:solidFill>
              </a:rPr>
              <a:t>Dangers of drawing parallels with known games from other cultures. </a:t>
            </a:r>
          </a:p>
          <a:p>
            <a:endParaRPr lang="en-GB" sz="200" dirty="0">
              <a:solidFill>
                <a:schemeClr val="bg1"/>
              </a:solidFill>
            </a:endParaRPr>
          </a:p>
          <a:p>
            <a:r>
              <a:rPr lang="en-GB" dirty="0" smtClean="0">
                <a:solidFill>
                  <a:schemeClr val="bg1"/>
                </a:solidFill>
              </a:rPr>
              <a:t>No proof that chess was derived from Roman games like </a:t>
            </a:r>
            <a:r>
              <a:rPr lang="en-GB" i="1" dirty="0" err="1" smtClean="0">
                <a:solidFill>
                  <a:schemeClr val="bg1"/>
                </a:solidFill>
              </a:rPr>
              <a:t>ludus</a:t>
            </a:r>
            <a:r>
              <a:rPr lang="en-GB" i="1" dirty="0" smtClean="0">
                <a:solidFill>
                  <a:schemeClr val="bg1"/>
                </a:solidFill>
              </a:rPr>
              <a:t> </a:t>
            </a:r>
            <a:r>
              <a:rPr lang="en-GB" i="1" dirty="0" err="1" smtClean="0">
                <a:solidFill>
                  <a:schemeClr val="bg1"/>
                </a:solidFill>
              </a:rPr>
              <a:t>latrunculorum</a:t>
            </a:r>
            <a:r>
              <a:rPr lang="en-GB" i="1" dirty="0" smtClean="0">
                <a:solidFill>
                  <a:schemeClr val="bg1"/>
                </a:solidFill>
              </a:rPr>
              <a:t> / </a:t>
            </a:r>
            <a:r>
              <a:rPr lang="en-GB" i="1" dirty="0" err="1" smtClean="0">
                <a:solidFill>
                  <a:schemeClr val="bg1"/>
                </a:solidFill>
              </a:rPr>
              <a:t>latrunculi</a:t>
            </a:r>
            <a:r>
              <a:rPr lang="en-GB" dirty="0" smtClean="0">
                <a:solidFill>
                  <a:schemeClr val="bg1"/>
                </a:solidFill>
              </a:rPr>
              <a:t>. </a:t>
            </a:r>
          </a:p>
          <a:p>
            <a:endParaRPr lang="en-GB" sz="200" dirty="0">
              <a:solidFill>
                <a:schemeClr val="bg1"/>
              </a:solidFill>
            </a:endParaRPr>
          </a:p>
          <a:p>
            <a:r>
              <a:rPr lang="en-GB" dirty="0" smtClean="0">
                <a:solidFill>
                  <a:schemeClr val="bg1"/>
                </a:solidFill>
              </a:rPr>
              <a:t>Are rules always strictly fixed?  </a:t>
            </a:r>
            <a:endParaRPr lang="en-GB" dirty="0">
              <a:solidFill>
                <a:schemeClr val="bg1"/>
              </a:solidFill>
            </a:endParaRPr>
          </a:p>
        </p:txBody>
      </p:sp>
    </p:spTree>
    <p:extLst>
      <p:ext uri="{BB962C8B-B14F-4D97-AF65-F5344CB8AC3E}">
        <p14:creationId xmlns:p14="http://schemas.microsoft.com/office/powerpoint/2010/main" val="65750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66355"/>
          </a:xfrm>
        </p:spPr>
        <p:txBody>
          <a:bodyPr/>
          <a:lstStyle/>
          <a:p>
            <a:r>
              <a:rPr lang="en-GB" dirty="0" smtClean="0">
                <a:solidFill>
                  <a:schemeClr val="bg1"/>
                </a:solidFill>
              </a:rPr>
              <a:t>Artistic Representations</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5202835" y="3907360"/>
            <a:ext cx="3720524" cy="2585810"/>
          </a:xfrm>
          <a:prstGeom prst="rect">
            <a:avLst/>
          </a:prstGeom>
        </p:spPr>
      </p:pic>
      <p:sp>
        <p:nvSpPr>
          <p:cNvPr id="5" name="Rectangle 4"/>
          <p:cNvSpPr/>
          <p:nvPr/>
        </p:nvSpPr>
        <p:spPr>
          <a:xfrm>
            <a:off x="5347724" y="6493170"/>
            <a:ext cx="3430747" cy="338554"/>
          </a:xfrm>
          <a:prstGeom prst="rect">
            <a:avLst/>
          </a:prstGeom>
        </p:spPr>
        <p:txBody>
          <a:bodyPr wrap="none">
            <a:spAutoFit/>
          </a:bodyPr>
          <a:lstStyle/>
          <a:p>
            <a:r>
              <a:rPr lang="en-GB" sz="1600" b="1" dirty="0" err="1">
                <a:solidFill>
                  <a:schemeClr val="bg1"/>
                </a:solidFill>
              </a:rPr>
              <a:t>Exekias</a:t>
            </a:r>
            <a:r>
              <a:rPr lang="en-GB" sz="1600" b="1" dirty="0">
                <a:solidFill>
                  <a:schemeClr val="bg1"/>
                </a:solidFill>
              </a:rPr>
              <a:t> Painter, c. </a:t>
            </a:r>
            <a:r>
              <a:rPr lang="en-GB" sz="1600" b="1" dirty="0" smtClean="0">
                <a:solidFill>
                  <a:schemeClr val="bg1"/>
                </a:solidFill>
              </a:rPr>
              <a:t>550-520, Vatican</a:t>
            </a:r>
            <a:endParaRPr lang="en-GB" sz="1600" b="1" dirty="0">
              <a:solidFill>
                <a:schemeClr val="bg1"/>
              </a:solidFill>
            </a:endParaRPr>
          </a:p>
        </p:txBody>
      </p:sp>
      <p:sp>
        <p:nvSpPr>
          <p:cNvPr id="6" name="Content Placeholder 2"/>
          <p:cNvSpPr txBox="1">
            <a:spLocks/>
          </p:cNvSpPr>
          <p:nvPr/>
        </p:nvSpPr>
        <p:spPr>
          <a:xfrm>
            <a:off x="87087" y="1036031"/>
            <a:ext cx="4970860" cy="5821969"/>
          </a:xfrm>
          <a:prstGeom prst="rect">
            <a:avLst/>
          </a:prstGeom>
        </p:spPr>
        <p:txBody>
          <a:bodyPr vert="horz">
            <a:normAutofit lnSpcReduction="10000"/>
          </a:bodyPr>
          <a:lst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Artistic representations of Heroes playing games as early as mid-sixth century BC – carved seals and shield straps (Aegina, Olympia, near Tarentum).</a:t>
            </a:r>
          </a:p>
          <a:p>
            <a:endParaRPr lang="en-GB" sz="300" dirty="0">
              <a:solidFill>
                <a:schemeClr val="bg1"/>
              </a:solidFill>
            </a:endParaRPr>
          </a:p>
          <a:p>
            <a:r>
              <a:rPr lang="en-GB" dirty="0" smtClean="0">
                <a:solidFill>
                  <a:schemeClr val="bg1"/>
                </a:solidFill>
              </a:rPr>
              <a:t>Bulk of imagery comes from Attic pottery (c. 540-480 BC).</a:t>
            </a:r>
          </a:p>
          <a:p>
            <a:endParaRPr lang="en-GB" sz="300" dirty="0">
              <a:solidFill>
                <a:schemeClr val="bg1"/>
              </a:solidFill>
            </a:endParaRPr>
          </a:p>
          <a:p>
            <a:r>
              <a:rPr lang="en-GB" dirty="0" smtClean="0">
                <a:solidFill>
                  <a:schemeClr val="bg1"/>
                </a:solidFill>
              </a:rPr>
              <a:t>Dice, and </a:t>
            </a:r>
            <a:r>
              <a:rPr lang="en-GB" dirty="0">
                <a:solidFill>
                  <a:schemeClr val="bg1"/>
                </a:solidFill>
              </a:rPr>
              <a:t>the </a:t>
            </a:r>
            <a:r>
              <a:rPr lang="en-GB" dirty="0" smtClean="0">
                <a:solidFill>
                  <a:schemeClr val="bg1"/>
                </a:solidFill>
              </a:rPr>
              <a:t>vicissitudes of fortune. </a:t>
            </a:r>
          </a:p>
          <a:p>
            <a:endParaRPr lang="en-GB" sz="300" dirty="0">
              <a:solidFill>
                <a:schemeClr val="bg1"/>
              </a:solidFill>
            </a:endParaRPr>
          </a:p>
          <a:p>
            <a:r>
              <a:rPr lang="en-GB" dirty="0" smtClean="0">
                <a:solidFill>
                  <a:schemeClr val="bg1"/>
                </a:solidFill>
              </a:rPr>
              <a:t>Pieces formed from broken bits of pottery.</a:t>
            </a:r>
            <a:endParaRPr lang="en-GB" dirty="0">
              <a:solidFill>
                <a:schemeClr val="bg1"/>
              </a:solidFill>
            </a:endParaRPr>
          </a:p>
        </p:txBody>
      </p:sp>
      <p:pic>
        <p:nvPicPr>
          <p:cNvPr id="7" name="Picture 6"/>
          <p:cNvPicPr>
            <a:picLocks noChangeAspect="1"/>
          </p:cNvPicPr>
          <p:nvPr/>
        </p:nvPicPr>
        <p:blipFill>
          <a:blip r:embed="rId3"/>
          <a:stretch>
            <a:fillRect/>
          </a:stretch>
        </p:blipFill>
        <p:spPr>
          <a:xfrm>
            <a:off x="5202835" y="1042420"/>
            <a:ext cx="3720524" cy="2096865"/>
          </a:xfrm>
          <a:prstGeom prst="rect">
            <a:avLst/>
          </a:prstGeom>
        </p:spPr>
      </p:pic>
      <p:sp>
        <p:nvSpPr>
          <p:cNvPr id="8" name="Rectangle 7"/>
          <p:cNvSpPr/>
          <p:nvPr/>
        </p:nvSpPr>
        <p:spPr>
          <a:xfrm>
            <a:off x="5088258" y="3139285"/>
            <a:ext cx="4023085" cy="646331"/>
          </a:xfrm>
          <a:prstGeom prst="rect">
            <a:avLst/>
          </a:prstGeom>
        </p:spPr>
        <p:txBody>
          <a:bodyPr wrap="square">
            <a:spAutoFit/>
          </a:bodyPr>
          <a:lstStyle/>
          <a:p>
            <a:r>
              <a:rPr lang="en-GB" b="1" dirty="0" smtClean="0">
                <a:solidFill>
                  <a:schemeClr val="bg1"/>
                </a:solidFill>
              </a:rPr>
              <a:t>Athena overseeing game of Ajax and Achilles, </a:t>
            </a:r>
            <a:r>
              <a:rPr lang="en-GB" b="1" dirty="0" err="1" smtClean="0">
                <a:solidFill>
                  <a:schemeClr val="bg1"/>
                </a:solidFill>
              </a:rPr>
              <a:t>Leagros</a:t>
            </a:r>
            <a:r>
              <a:rPr lang="en-GB" b="1" dirty="0" smtClean="0">
                <a:solidFill>
                  <a:schemeClr val="bg1"/>
                </a:solidFill>
              </a:rPr>
              <a:t> Group, c. 515 BC</a:t>
            </a:r>
            <a:endParaRPr lang="en-GB" b="1" dirty="0">
              <a:solidFill>
                <a:schemeClr val="bg1"/>
              </a:solidFill>
            </a:endParaRPr>
          </a:p>
        </p:txBody>
      </p:sp>
    </p:spTree>
    <p:extLst>
      <p:ext uri="{BB962C8B-B14F-4D97-AF65-F5344CB8AC3E}">
        <p14:creationId xmlns:p14="http://schemas.microsoft.com/office/powerpoint/2010/main" val="80136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81743"/>
          </a:xfrm>
        </p:spPr>
        <p:txBody>
          <a:bodyPr/>
          <a:lstStyle/>
          <a:p>
            <a:r>
              <a:rPr lang="en-GB" dirty="0" smtClean="0">
                <a:solidFill>
                  <a:schemeClr val="bg1"/>
                </a:solidFill>
              </a:rPr>
              <a:t>Popularity</a:t>
            </a:r>
            <a:endParaRPr lang="en-GB" dirty="0">
              <a:solidFill>
                <a:schemeClr val="bg1"/>
              </a:solidFill>
            </a:endParaRPr>
          </a:p>
        </p:txBody>
      </p:sp>
      <p:sp>
        <p:nvSpPr>
          <p:cNvPr id="3" name="Content Placeholder 2"/>
          <p:cNvSpPr>
            <a:spLocks noGrp="1"/>
          </p:cNvSpPr>
          <p:nvPr>
            <p:ph idx="1"/>
          </p:nvPr>
        </p:nvSpPr>
        <p:spPr>
          <a:xfrm>
            <a:off x="141513" y="881744"/>
            <a:ext cx="8893629" cy="3712028"/>
          </a:xfrm>
        </p:spPr>
        <p:txBody>
          <a:bodyPr>
            <a:normAutofit/>
          </a:bodyPr>
          <a:lstStyle/>
          <a:p>
            <a:r>
              <a:rPr lang="en-GB" dirty="0" smtClean="0">
                <a:solidFill>
                  <a:schemeClr val="bg1"/>
                </a:solidFill>
              </a:rPr>
              <a:t>Remains of game boards found across Graeco-Roman world – “boards” even etched into flat surfaces of porticos, basilicas and baths. </a:t>
            </a:r>
          </a:p>
          <a:p>
            <a:pPr marL="137156" indent="0">
              <a:buNone/>
            </a:pPr>
            <a:endParaRPr lang="en-GB" sz="500" dirty="0" smtClean="0">
              <a:solidFill>
                <a:schemeClr val="bg1"/>
              </a:solidFill>
            </a:endParaRPr>
          </a:p>
          <a:p>
            <a:pPr marL="137156" indent="0">
              <a:buNone/>
            </a:pPr>
            <a:r>
              <a:rPr lang="en-GB" dirty="0" smtClean="0">
                <a:solidFill>
                  <a:schemeClr val="bg1"/>
                </a:solidFill>
              </a:rPr>
              <a:t>“</a:t>
            </a:r>
            <a:r>
              <a:rPr lang="en-GB" dirty="0">
                <a:solidFill>
                  <a:schemeClr val="bg1"/>
                </a:solidFill>
              </a:rPr>
              <a:t>He was greatly devoted to gaming, even publishing a book on the art, and he actually used to play while driving, having the board so fitted to his carriage as to prevent his game from being disturbed</a:t>
            </a:r>
            <a:r>
              <a:rPr lang="en-GB" dirty="0" smtClean="0">
                <a:solidFill>
                  <a:schemeClr val="bg1"/>
                </a:solidFill>
              </a:rPr>
              <a:t>.” – </a:t>
            </a:r>
            <a:r>
              <a:rPr lang="en-GB" b="1" dirty="0" smtClean="0">
                <a:solidFill>
                  <a:schemeClr val="bg1"/>
                </a:solidFill>
              </a:rPr>
              <a:t>Suetonius </a:t>
            </a:r>
            <a:r>
              <a:rPr lang="en-GB" b="1" i="1" dirty="0" err="1" smtClean="0">
                <a:solidFill>
                  <a:schemeClr val="bg1"/>
                </a:solidFill>
              </a:rPr>
              <a:t>Divus</a:t>
            </a:r>
            <a:r>
              <a:rPr lang="en-GB" b="1" i="1" dirty="0" smtClean="0">
                <a:solidFill>
                  <a:schemeClr val="bg1"/>
                </a:solidFill>
              </a:rPr>
              <a:t> Claudius </a:t>
            </a:r>
            <a:r>
              <a:rPr lang="en-GB" b="1" dirty="0" smtClean="0">
                <a:solidFill>
                  <a:schemeClr val="bg1"/>
                </a:solidFill>
              </a:rPr>
              <a:t>33.2</a:t>
            </a:r>
            <a:r>
              <a:rPr lang="en-GB" dirty="0" smtClean="0">
                <a:solidFill>
                  <a:schemeClr val="bg1"/>
                </a:solidFill>
              </a:rPr>
              <a:t>.</a:t>
            </a:r>
          </a:p>
        </p:txBody>
      </p:sp>
      <p:pic>
        <p:nvPicPr>
          <p:cNvPr id="4" name="Picture 3"/>
          <p:cNvPicPr>
            <a:picLocks noChangeAspect="1"/>
          </p:cNvPicPr>
          <p:nvPr/>
        </p:nvPicPr>
        <p:blipFill>
          <a:blip r:embed="rId2"/>
          <a:stretch>
            <a:fillRect/>
          </a:stretch>
        </p:blipFill>
        <p:spPr>
          <a:xfrm>
            <a:off x="5141833" y="4197871"/>
            <a:ext cx="3468767" cy="2334003"/>
          </a:xfrm>
          <a:prstGeom prst="rect">
            <a:avLst/>
          </a:prstGeom>
        </p:spPr>
      </p:pic>
      <p:sp>
        <p:nvSpPr>
          <p:cNvPr id="5" name="Rectangle 4"/>
          <p:cNvSpPr/>
          <p:nvPr/>
        </p:nvSpPr>
        <p:spPr>
          <a:xfrm>
            <a:off x="5111951" y="6550223"/>
            <a:ext cx="3528530" cy="307777"/>
          </a:xfrm>
          <a:prstGeom prst="rect">
            <a:avLst/>
          </a:prstGeom>
        </p:spPr>
        <p:txBody>
          <a:bodyPr wrap="none">
            <a:spAutoFit/>
          </a:bodyPr>
          <a:lstStyle/>
          <a:p>
            <a:r>
              <a:rPr lang="fr-FR" sz="1400" dirty="0">
                <a:solidFill>
                  <a:schemeClr val="bg1"/>
                </a:solidFill>
              </a:rPr>
              <a:t>c. AD 100-400, France, Musée de </a:t>
            </a:r>
            <a:r>
              <a:rPr lang="fr-FR" sz="1400" dirty="0" err="1">
                <a:solidFill>
                  <a:schemeClr val="bg1"/>
                </a:solidFill>
              </a:rPr>
              <a:t>Croserait</a:t>
            </a:r>
            <a:endParaRPr lang="fr-FR" sz="1400" dirty="0">
              <a:solidFill>
                <a:schemeClr val="bg1"/>
              </a:solidFill>
            </a:endParaRPr>
          </a:p>
        </p:txBody>
      </p:sp>
      <p:sp>
        <p:nvSpPr>
          <p:cNvPr id="6" name="Content Placeholder 2"/>
          <p:cNvSpPr txBox="1">
            <a:spLocks/>
          </p:cNvSpPr>
          <p:nvPr/>
        </p:nvSpPr>
        <p:spPr>
          <a:xfrm>
            <a:off x="141513" y="4593772"/>
            <a:ext cx="4865917" cy="2177141"/>
          </a:xfrm>
          <a:prstGeom prst="rect">
            <a:avLst/>
          </a:prstGeom>
        </p:spPr>
        <p:txBody>
          <a:bodyPr vert="horz">
            <a:normAutofit lnSpcReduction="10000"/>
          </a:bodyPr>
          <a:lst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Roman law which banned gambling outside of Saturnalia – individuals could be fine 4x the bet – largely ignored.</a:t>
            </a:r>
            <a:endParaRPr lang="en-GB" dirty="0">
              <a:solidFill>
                <a:schemeClr val="bg1"/>
              </a:solidFill>
            </a:endParaRPr>
          </a:p>
        </p:txBody>
      </p:sp>
    </p:spTree>
    <p:extLst>
      <p:ext uri="{BB962C8B-B14F-4D97-AF65-F5344CB8AC3E}">
        <p14:creationId xmlns:p14="http://schemas.microsoft.com/office/powerpoint/2010/main" val="352080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Dissemination</a:t>
            </a:r>
            <a:endParaRPr lang="en-GB" dirty="0">
              <a:solidFill>
                <a:schemeClr val="bg1"/>
              </a:solidFill>
            </a:endParaRPr>
          </a:p>
        </p:txBody>
      </p:sp>
      <p:sp>
        <p:nvSpPr>
          <p:cNvPr id="3" name="Content Placeholder 2"/>
          <p:cNvSpPr>
            <a:spLocks noGrp="1"/>
          </p:cNvSpPr>
          <p:nvPr>
            <p:ph idx="1"/>
          </p:nvPr>
        </p:nvSpPr>
        <p:spPr>
          <a:xfrm>
            <a:off x="103909" y="1600200"/>
            <a:ext cx="8873835" cy="5257800"/>
          </a:xfrm>
        </p:spPr>
        <p:txBody>
          <a:bodyPr/>
          <a:lstStyle/>
          <a:p>
            <a:r>
              <a:rPr lang="en-GB" dirty="0" smtClean="0">
                <a:solidFill>
                  <a:schemeClr val="bg1"/>
                </a:solidFill>
              </a:rPr>
              <a:t>Don’t need complex written communication – spread through interaction and observation: </a:t>
            </a:r>
          </a:p>
          <a:p>
            <a:pPr lvl="1"/>
            <a:r>
              <a:rPr lang="en-GB" dirty="0" smtClean="0">
                <a:solidFill>
                  <a:schemeClr val="bg1"/>
                </a:solidFill>
              </a:rPr>
              <a:t>Within families and wider community</a:t>
            </a:r>
          </a:p>
          <a:p>
            <a:pPr lvl="1"/>
            <a:r>
              <a:rPr lang="en-GB" dirty="0" smtClean="0">
                <a:solidFill>
                  <a:schemeClr val="bg1"/>
                </a:solidFill>
              </a:rPr>
              <a:t>Soldier, mercenaries,</a:t>
            </a:r>
          </a:p>
          <a:p>
            <a:pPr lvl="1"/>
            <a:r>
              <a:rPr lang="en-GB" dirty="0" smtClean="0">
                <a:solidFill>
                  <a:schemeClr val="bg1"/>
                </a:solidFill>
              </a:rPr>
              <a:t>Traders,</a:t>
            </a:r>
          </a:p>
          <a:p>
            <a:pPr lvl="1"/>
            <a:r>
              <a:rPr lang="en-GB" dirty="0" smtClean="0">
                <a:solidFill>
                  <a:schemeClr val="bg1"/>
                </a:solidFill>
              </a:rPr>
              <a:t>Slaves, migrants, refugees.</a:t>
            </a:r>
          </a:p>
          <a:p>
            <a:pPr lvl="1"/>
            <a:endParaRPr lang="en-GB" sz="500" dirty="0">
              <a:solidFill>
                <a:schemeClr val="bg1"/>
              </a:solidFill>
            </a:endParaRPr>
          </a:p>
          <a:p>
            <a:r>
              <a:rPr lang="en-GB" dirty="0" smtClean="0">
                <a:solidFill>
                  <a:schemeClr val="bg1"/>
                </a:solidFill>
              </a:rPr>
              <a:t>Imperfect transmission leading to knew developments. </a:t>
            </a:r>
          </a:p>
          <a:p>
            <a:endParaRPr lang="en-GB" sz="500" dirty="0">
              <a:solidFill>
                <a:schemeClr val="bg1"/>
              </a:solidFill>
            </a:endParaRPr>
          </a:p>
          <a:p>
            <a:r>
              <a:rPr lang="en-GB" dirty="0" smtClean="0">
                <a:solidFill>
                  <a:schemeClr val="bg1"/>
                </a:solidFill>
              </a:rPr>
              <a:t>Don’t necessarily need to carry physical equipment around? </a:t>
            </a:r>
            <a:endParaRPr lang="en-GB" dirty="0">
              <a:solidFill>
                <a:schemeClr val="bg1"/>
              </a:solidFill>
            </a:endParaRPr>
          </a:p>
        </p:txBody>
      </p:sp>
    </p:spTree>
    <p:extLst>
      <p:ext uri="{BB962C8B-B14F-4D97-AF65-F5344CB8AC3E}">
        <p14:creationId xmlns:p14="http://schemas.microsoft.com/office/powerpoint/2010/main" val="3365726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78284"/>
          </a:xfrm>
        </p:spPr>
        <p:txBody>
          <a:bodyPr/>
          <a:lstStyle/>
          <a:p>
            <a:r>
              <a:rPr lang="en-GB" i="1" dirty="0" err="1" smtClean="0">
                <a:solidFill>
                  <a:schemeClr val="bg1"/>
                </a:solidFill>
              </a:rPr>
              <a:t>latrunculi</a:t>
            </a:r>
            <a:endParaRPr lang="en-GB" i="1" dirty="0">
              <a:solidFill>
                <a:schemeClr val="bg1"/>
              </a:solidFill>
            </a:endParaRPr>
          </a:p>
        </p:txBody>
      </p:sp>
      <p:sp>
        <p:nvSpPr>
          <p:cNvPr id="3" name="Content Placeholder 2"/>
          <p:cNvSpPr>
            <a:spLocks noGrp="1"/>
          </p:cNvSpPr>
          <p:nvPr>
            <p:ph idx="1"/>
          </p:nvPr>
        </p:nvSpPr>
        <p:spPr>
          <a:xfrm>
            <a:off x="-1" y="878284"/>
            <a:ext cx="8945525" cy="1967022"/>
          </a:xfrm>
        </p:spPr>
        <p:txBody>
          <a:bodyPr>
            <a:normAutofit fontScale="92500" lnSpcReduction="20000"/>
          </a:bodyPr>
          <a:lstStyle/>
          <a:p>
            <a:r>
              <a:rPr lang="en-GB" i="1" dirty="0" err="1" smtClean="0">
                <a:solidFill>
                  <a:schemeClr val="bg1"/>
                </a:solidFill>
              </a:rPr>
              <a:t>Latrunculi</a:t>
            </a:r>
            <a:r>
              <a:rPr lang="en-GB" dirty="0" smtClean="0">
                <a:solidFill>
                  <a:schemeClr val="bg1"/>
                </a:solidFill>
              </a:rPr>
              <a:t> means ‘little soldiers’ or ‘little brigands’:</a:t>
            </a:r>
          </a:p>
          <a:p>
            <a:pPr lvl="1"/>
            <a:r>
              <a:rPr lang="en-GB" dirty="0" smtClean="0">
                <a:solidFill>
                  <a:schemeClr val="bg1"/>
                </a:solidFill>
              </a:rPr>
              <a:t>“Those were called </a:t>
            </a:r>
            <a:r>
              <a:rPr lang="en-GB" i="1" dirty="0" err="1" smtClean="0">
                <a:solidFill>
                  <a:schemeClr val="bg1"/>
                </a:solidFill>
              </a:rPr>
              <a:t>latrones</a:t>
            </a:r>
            <a:r>
              <a:rPr lang="en-GB" dirty="0" smtClean="0">
                <a:solidFill>
                  <a:schemeClr val="bg1"/>
                </a:solidFill>
              </a:rPr>
              <a:t> ‘mercenaries’ from </a:t>
            </a:r>
            <a:r>
              <a:rPr lang="en-GB" i="1" dirty="0" smtClean="0">
                <a:solidFill>
                  <a:schemeClr val="bg1"/>
                </a:solidFill>
              </a:rPr>
              <a:t>latus </a:t>
            </a:r>
            <a:r>
              <a:rPr lang="en-GB" dirty="0" smtClean="0">
                <a:solidFill>
                  <a:schemeClr val="bg1"/>
                </a:solidFill>
              </a:rPr>
              <a:t>‘side’ who were at the King’s side… and were hired for pay: for this pay in Greek is called </a:t>
            </a:r>
            <a:r>
              <a:rPr lang="el-GR" dirty="0" smtClean="0">
                <a:solidFill>
                  <a:schemeClr val="bg1"/>
                </a:solidFill>
              </a:rPr>
              <a:t>λάτρον</a:t>
            </a:r>
            <a:r>
              <a:rPr lang="en-GB" dirty="0" smtClean="0">
                <a:solidFill>
                  <a:schemeClr val="bg1"/>
                </a:solidFill>
              </a:rPr>
              <a:t>. From this, the old poets sometimes call the regular soldiers </a:t>
            </a:r>
            <a:r>
              <a:rPr lang="en-GB" i="1" dirty="0" err="1" smtClean="0">
                <a:solidFill>
                  <a:schemeClr val="bg1"/>
                </a:solidFill>
              </a:rPr>
              <a:t>latrones</a:t>
            </a:r>
            <a:r>
              <a:rPr lang="en-GB" dirty="0" smtClean="0">
                <a:solidFill>
                  <a:schemeClr val="bg1"/>
                </a:solidFill>
              </a:rPr>
              <a:t>.” – </a:t>
            </a:r>
            <a:r>
              <a:rPr lang="en-GB" b="1" dirty="0" smtClean="0">
                <a:solidFill>
                  <a:schemeClr val="bg1"/>
                </a:solidFill>
              </a:rPr>
              <a:t>Varro </a:t>
            </a:r>
            <a:r>
              <a:rPr lang="en-GB" b="1" i="1" dirty="0" smtClean="0">
                <a:solidFill>
                  <a:schemeClr val="bg1"/>
                </a:solidFill>
              </a:rPr>
              <a:t>Lingua Latina </a:t>
            </a:r>
            <a:r>
              <a:rPr lang="en-GB" b="1" dirty="0" smtClean="0">
                <a:solidFill>
                  <a:schemeClr val="bg1"/>
                </a:solidFill>
              </a:rPr>
              <a:t>7.52</a:t>
            </a:r>
            <a:r>
              <a:rPr lang="en-GB" dirty="0" smtClean="0">
                <a:solidFill>
                  <a:schemeClr val="bg1"/>
                </a:solidFill>
              </a:rPr>
              <a:t>. </a:t>
            </a:r>
          </a:p>
          <a:p>
            <a:pPr lvl="1"/>
            <a:r>
              <a:rPr lang="en-GB" dirty="0" smtClean="0">
                <a:solidFill>
                  <a:schemeClr val="bg1"/>
                </a:solidFill>
              </a:rPr>
              <a:t>Similar to earlier </a:t>
            </a:r>
            <a:r>
              <a:rPr lang="en-GB" dirty="0">
                <a:solidFill>
                  <a:schemeClr val="bg1"/>
                </a:solidFill>
              </a:rPr>
              <a:t>Greek game </a:t>
            </a:r>
            <a:r>
              <a:rPr lang="en-GB" i="1" dirty="0" err="1">
                <a:solidFill>
                  <a:schemeClr val="bg1"/>
                </a:solidFill>
              </a:rPr>
              <a:t>p</a:t>
            </a:r>
            <a:r>
              <a:rPr lang="en-GB" i="1" dirty="0" err="1" smtClean="0">
                <a:solidFill>
                  <a:schemeClr val="bg1"/>
                </a:solidFill>
              </a:rPr>
              <a:t>etteia</a:t>
            </a:r>
            <a:r>
              <a:rPr lang="en-GB" dirty="0" smtClean="0">
                <a:solidFill>
                  <a:schemeClr val="bg1"/>
                </a:solidFill>
              </a:rPr>
              <a:t>.</a:t>
            </a:r>
            <a:endParaRPr lang="en-GB" i="1" dirty="0" smtClean="0">
              <a:solidFill>
                <a:schemeClr val="bg1"/>
              </a:solidFill>
            </a:endParaRPr>
          </a:p>
          <a:p>
            <a:pPr marL="265169" indent="0">
              <a:buNone/>
            </a:pPr>
            <a:endParaRPr lang="en-GB" sz="1200" i="1" dirty="0">
              <a:solidFill>
                <a:schemeClr val="bg1"/>
              </a:solidFill>
            </a:endParaRPr>
          </a:p>
          <a:p>
            <a:pPr marL="265169" indent="0">
              <a:buNone/>
            </a:pPr>
            <a:endParaRPr lang="en-GB" dirty="0" smtClean="0">
              <a:solidFill>
                <a:schemeClr val="bg1"/>
              </a:solidFill>
            </a:endParaRPr>
          </a:p>
        </p:txBody>
      </p:sp>
      <p:sp>
        <p:nvSpPr>
          <p:cNvPr id="5" name="Content Placeholder 2"/>
          <p:cNvSpPr txBox="1">
            <a:spLocks/>
          </p:cNvSpPr>
          <p:nvPr/>
        </p:nvSpPr>
        <p:spPr>
          <a:xfrm>
            <a:off x="-2" y="2845306"/>
            <a:ext cx="5711390" cy="4012693"/>
          </a:xfrm>
          <a:prstGeom prst="rect">
            <a:avLst/>
          </a:prstGeom>
        </p:spPr>
        <p:txBody>
          <a:bodyPr vert="horz">
            <a:normAutofit fontScale="77500" lnSpcReduction="20000"/>
          </a:bodyPr>
          <a:lst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Board marked with lines and spaces – Varro </a:t>
            </a:r>
            <a:r>
              <a:rPr lang="en-GB" i="1" dirty="0" smtClean="0">
                <a:solidFill>
                  <a:schemeClr val="bg1"/>
                </a:solidFill>
              </a:rPr>
              <a:t>L.L. </a:t>
            </a:r>
            <a:r>
              <a:rPr lang="en-GB" dirty="0" smtClean="0">
                <a:solidFill>
                  <a:schemeClr val="bg1"/>
                </a:solidFill>
              </a:rPr>
              <a:t>10.22. Often 8 x 8 or 12 x 8.</a:t>
            </a:r>
          </a:p>
          <a:p>
            <a:endParaRPr lang="en-GB" sz="300" i="1" dirty="0" smtClean="0">
              <a:solidFill>
                <a:schemeClr val="bg1"/>
              </a:solidFill>
            </a:endParaRPr>
          </a:p>
          <a:p>
            <a:r>
              <a:rPr lang="en-GB" dirty="0" smtClean="0">
                <a:solidFill>
                  <a:schemeClr val="bg1"/>
                </a:solidFill>
              </a:rPr>
              <a:t>Pieces (</a:t>
            </a:r>
            <a:r>
              <a:rPr lang="en-GB" i="1" dirty="0" smtClean="0">
                <a:solidFill>
                  <a:schemeClr val="bg1"/>
                </a:solidFill>
              </a:rPr>
              <a:t>calculi, </a:t>
            </a:r>
            <a:r>
              <a:rPr lang="en-GB" i="1" dirty="0" err="1" smtClean="0">
                <a:solidFill>
                  <a:schemeClr val="bg1"/>
                </a:solidFill>
              </a:rPr>
              <a:t>latrones</a:t>
            </a:r>
            <a:r>
              <a:rPr lang="en-GB" i="1" dirty="0" smtClean="0">
                <a:solidFill>
                  <a:schemeClr val="bg1"/>
                </a:solidFill>
              </a:rPr>
              <a:t>, </a:t>
            </a:r>
            <a:r>
              <a:rPr lang="en-GB" i="1" dirty="0" err="1" smtClean="0">
                <a:solidFill>
                  <a:schemeClr val="bg1"/>
                </a:solidFill>
              </a:rPr>
              <a:t>milites</a:t>
            </a:r>
            <a:r>
              <a:rPr lang="en-GB" dirty="0" smtClean="0">
                <a:solidFill>
                  <a:schemeClr val="bg1"/>
                </a:solidFill>
              </a:rPr>
              <a:t>) often made of glass of different colours – Ovid </a:t>
            </a:r>
            <a:r>
              <a:rPr lang="en-GB" i="1" dirty="0" smtClean="0">
                <a:solidFill>
                  <a:schemeClr val="bg1"/>
                </a:solidFill>
              </a:rPr>
              <a:t>A.A. </a:t>
            </a:r>
            <a:r>
              <a:rPr lang="en-GB" dirty="0" smtClean="0">
                <a:solidFill>
                  <a:schemeClr val="bg1"/>
                </a:solidFill>
              </a:rPr>
              <a:t>2.208; </a:t>
            </a:r>
            <a:r>
              <a:rPr lang="en-GB" i="1" dirty="0" smtClean="0">
                <a:solidFill>
                  <a:schemeClr val="bg1"/>
                </a:solidFill>
              </a:rPr>
              <a:t>Trist. </a:t>
            </a:r>
            <a:r>
              <a:rPr lang="en-GB" dirty="0" smtClean="0">
                <a:solidFill>
                  <a:schemeClr val="bg1"/>
                </a:solidFill>
              </a:rPr>
              <a:t>2.477. </a:t>
            </a:r>
          </a:p>
          <a:p>
            <a:endParaRPr lang="en-GB" sz="300" dirty="0" smtClean="0">
              <a:solidFill>
                <a:schemeClr val="bg1"/>
              </a:solidFill>
            </a:endParaRPr>
          </a:p>
          <a:p>
            <a:r>
              <a:rPr lang="en-GB" dirty="0" smtClean="0">
                <a:solidFill>
                  <a:schemeClr val="bg1"/>
                </a:solidFill>
              </a:rPr>
              <a:t>Pieces taken by being surrounded by two enemies in rank or file – Ovid </a:t>
            </a:r>
            <a:r>
              <a:rPr lang="en-GB" i="1" dirty="0" smtClean="0">
                <a:solidFill>
                  <a:schemeClr val="bg1"/>
                </a:solidFill>
              </a:rPr>
              <a:t>A.A. </a:t>
            </a:r>
            <a:r>
              <a:rPr lang="en-GB" dirty="0" smtClean="0">
                <a:solidFill>
                  <a:schemeClr val="bg1"/>
                </a:solidFill>
              </a:rPr>
              <a:t>3.358.</a:t>
            </a:r>
          </a:p>
          <a:p>
            <a:endParaRPr lang="en-GB" sz="300" dirty="0">
              <a:solidFill>
                <a:schemeClr val="bg1"/>
              </a:solidFill>
            </a:endParaRPr>
          </a:p>
          <a:p>
            <a:r>
              <a:rPr lang="en-GB" dirty="0" smtClean="0">
                <a:solidFill>
                  <a:schemeClr val="bg1"/>
                </a:solidFill>
              </a:rPr>
              <a:t>Backwards movement of pieces and blocking manoeuvre allowed. </a:t>
            </a:r>
          </a:p>
          <a:p>
            <a:endParaRPr lang="en-GB" sz="300" dirty="0">
              <a:solidFill>
                <a:schemeClr val="bg1"/>
              </a:solidFill>
            </a:endParaRPr>
          </a:p>
          <a:p>
            <a:r>
              <a:rPr lang="en-GB" dirty="0" smtClean="0">
                <a:solidFill>
                  <a:schemeClr val="bg1"/>
                </a:solidFill>
              </a:rPr>
              <a:t>Winner is the player who takes the opponent’s </a:t>
            </a:r>
            <a:r>
              <a:rPr lang="en-GB" i="1" dirty="0" smtClean="0">
                <a:solidFill>
                  <a:schemeClr val="bg1"/>
                </a:solidFill>
              </a:rPr>
              <a:t>dux </a:t>
            </a:r>
            <a:r>
              <a:rPr lang="en-GB" dirty="0" smtClean="0">
                <a:solidFill>
                  <a:schemeClr val="bg1"/>
                </a:solidFill>
              </a:rPr>
              <a:t>or reduces them to 3 pieces.</a:t>
            </a:r>
          </a:p>
          <a:p>
            <a:endParaRPr lang="en-GB" dirty="0" smtClean="0"/>
          </a:p>
          <a:p>
            <a:endParaRPr lang="en-GB"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9236" r="5587"/>
          <a:stretch/>
        </p:blipFill>
        <p:spPr>
          <a:xfrm>
            <a:off x="5711388" y="3105791"/>
            <a:ext cx="3234135" cy="2532250"/>
          </a:xfrm>
          <a:prstGeom prst="rect">
            <a:avLst/>
          </a:prstGeom>
        </p:spPr>
      </p:pic>
      <p:sp>
        <p:nvSpPr>
          <p:cNvPr id="7" name="Rectangle 6"/>
          <p:cNvSpPr/>
          <p:nvPr/>
        </p:nvSpPr>
        <p:spPr>
          <a:xfrm>
            <a:off x="5711388" y="5776814"/>
            <a:ext cx="3351093" cy="830997"/>
          </a:xfrm>
          <a:prstGeom prst="rect">
            <a:avLst/>
          </a:prstGeom>
        </p:spPr>
        <p:txBody>
          <a:bodyPr wrap="square">
            <a:spAutoFit/>
          </a:bodyPr>
          <a:lstStyle/>
          <a:p>
            <a:r>
              <a:rPr lang="en-GB" sz="1600" dirty="0">
                <a:solidFill>
                  <a:schemeClr val="bg1"/>
                </a:solidFill>
              </a:rPr>
              <a:t>F</a:t>
            </a:r>
            <a:r>
              <a:rPr lang="en-GB" sz="1600" dirty="0" smtClean="0">
                <a:solidFill>
                  <a:schemeClr val="bg1"/>
                </a:solidFill>
              </a:rPr>
              <a:t>ound at the Roman military fort of </a:t>
            </a:r>
            <a:r>
              <a:rPr lang="en-GB" sz="1600" dirty="0" err="1" smtClean="0">
                <a:solidFill>
                  <a:schemeClr val="bg1"/>
                </a:solidFill>
              </a:rPr>
              <a:t>Canovium</a:t>
            </a:r>
            <a:r>
              <a:rPr lang="en-GB" sz="1600" dirty="0">
                <a:solidFill>
                  <a:schemeClr val="bg1"/>
                </a:solidFill>
              </a:rPr>
              <a:t> </a:t>
            </a:r>
            <a:r>
              <a:rPr lang="en-GB" sz="1600" dirty="0" smtClean="0">
                <a:solidFill>
                  <a:schemeClr val="bg1"/>
                </a:solidFill>
              </a:rPr>
              <a:t>(north Wales) now in Llandudno Museum.</a:t>
            </a:r>
            <a:endParaRPr lang="en-GB" sz="1600" dirty="0">
              <a:solidFill>
                <a:schemeClr val="bg1"/>
              </a:solidFill>
            </a:endParaRPr>
          </a:p>
        </p:txBody>
      </p:sp>
    </p:spTree>
    <p:extLst>
      <p:ext uri="{BB962C8B-B14F-4D97-AF65-F5344CB8AC3E}">
        <p14:creationId xmlns:p14="http://schemas.microsoft.com/office/powerpoint/2010/main" val="1922667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060"/>
            <a:ext cx="9144000" cy="6772940"/>
          </a:xfrm>
        </p:spPr>
        <p:txBody>
          <a:bodyPr>
            <a:normAutofit fontScale="85000" lnSpcReduction="10000"/>
          </a:bodyPr>
          <a:lstStyle/>
          <a:p>
            <a:pPr marL="137156" indent="0">
              <a:buNone/>
            </a:pPr>
            <a:r>
              <a:rPr lang="en-GB" dirty="0">
                <a:solidFill>
                  <a:schemeClr val="bg1"/>
                </a:solidFill>
              </a:rPr>
              <a:t>“If mayhap you please, when weary with the weight of studies, to be nevertheless not inactive but to play games of skill, then on the open </a:t>
            </a:r>
            <a:r>
              <a:rPr lang="en-GB" dirty="0" smtClean="0">
                <a:solidFill>
                  <a:schemeClr val="bg1"/>
                </a:solidFill>
              </a:rPr>
              <a:t>board </a:t>
            </a:r>
            <a:r>
              <a:rPr lang="en-GB" dirty="0">
                <a:solidFill>
                  <a:schemeClr val="bg1"/>
                </a:solidFill>
              </a:rPr>
              <a:t>in more cunning fashion a piece is moved into different positions and the contest is waged to a finish with glass soldiers, so that white checks the black pieces, and black checks white. </a:t>
            </a:r>
            <a:r>
              <a:rPr lang="en-GB" b="1" dirty="0">
                <a:solidFill>
                  <a:schemeClr val="bg1"/>
                </a:solidFill>
              </a:rPr>
              <a:t>But what player has not retreated before you</a:t>
            </a:r>
            <a:r>
              <a:rPr lang="en-GB" dirty="0">
                <a:solidFill>
                  <a:schemeClr val="bg1"/>
                </a:solidFill>
              </a:rPr>
              <a:t>? What piece is lost when you are its player? </a:t>
            </a:r>
            <a:r>
              <a:rPr lang="en-GB" b="1" dirty="0">
                <a:solidFill>
                  <a:schemeClr val="bg1"/>
                </a:solidFill>
              </a:rPr>
              <a:t>Or what piece before capture has not reduced the enemy</a:t>
            </a:r>
            <a:r>
              <a:rPr lang="en-GB" dirty="0">
                <a:solidFill>
                  <a:schemeClr val="bg1"/>
                </a:solidFill>
              </a:rPr>
              <a:t>? In a thousand ways your army fights: </a:t>
            </a:r>
            <a:r>
              <a:rPr lang="en-GB" b="1" dirty="0">
                <a:solidFill>
                  <a:schemeClr val="bg1"/>
                </a:solidFill>
              </a:rPr>
              <a:t>one piece, as it retreats, itself captures its pursuer: a reserve piece, standing on the alert, comes from its distant retreat </a:t>
            </a:r>
            <a:r>
              <a:rPr lang="en-GB" dirty="0">
                <a:solidFill>
                  <a:schemeClr val="bg1"/>
                </a:solidFill>
              </a:rPr>
              <a:t>— this one dares to join the fray and cheats the enemy coming for his spoil. </a:t>
            </a:r>
            <a:r>
              <a:rPr lang="en-GB" b="1" dirty="0">
                <a:solidFill>
                  <a:schemeClr val="bg1"/>
                </a:solidFill>
              </a:rPr>
              <a:t>Another piece submits to risky </a:t>
            </a:r>
            <a:r>
              <a:rPr lang="en-GB" b="1" dirty="0" smtClean="0">
                <a:solidFill>
                  <a:schemeClr val="bg1"/>
                </a:solidFill>
              </a:rPr>
              <a:t>delays </a:t>
            </a:r>
            <a:r>
              <a:rPr lang="en-GB" b="1" dirty="0">
                <a:solidFill>
                  <a:schemeClr val="bg1"/>
                </a:solidFill>
              </a:rPr>
              <a:t>and, seemingly checked, itself checks two more</a:t>
            </a:r>
            <a:r>
              <a:rPr lang="en-GB" dirty="0">
                <a:solidFill>
                  <a:schemeClr val="bg1"/>
                </a:solidFill>
              </a:rPr>
              <a:t>: this one moves towards higher results, so that, quickly played and breaking the opponent's defensive </a:t>
            </a:r>
            <a:r>
              <a:rPr lang="en-GB" dirty="0" smtClean="0">
                <a:solidFill>
                  <a:schemeClr val="bg1"/>
                </a:solidFill>
              </a:rPr>
              <a:t>line, </a:t>
            </a:r>
            <a:r>
              <a:rPr lang="en-GB" dirty="0">
                <a:solidFill>
                  <a:schemeClr val="bg1"/>
                </a:solidFill>
              </a:rPr>
              <a:t>it may burst out on his forces and, when the rampart is down, </a:t>
            </a:r>
            <a:r>
              <a:rPr lang="en-GB" b="1" dirty="0">
                <a:solidFill>
                  <a:schemeClr val="bg1"/>
                </a:solidFill>
              </a:rPr>
              <a:t>devastate the enclosed </a:t>
            </a:r>
            <a:r>
              <a:rPr lang="en-GB" b="1" dirty="0" smtClean="0">
                <a:solidFill>
                  <a:schemeClr val="bg1"/>
                </a:solidFill>
              </a:rPr>
              <a:t>city</a:t>
            </a:r>
            <a:r>
              <a:rPr lang="en-GB" dirty="0" smtClean="0">
                <a:solidFill>
                  <a:schemeClr val="bg1"/>
                </a:solidFill>
              </a:rPr>
              <a:t>. </a:t>
            </a:r>
            <a:r>
              <a:rPr lang="en-GB" dirty="0">
                <a:solidFill>
                  <a:schemeClr val="bg1"/>
                </a:solidFill>
              </a:rPr>
              <a:t>Meanwhile, however fierce rises the conflict among the men in their divided ranks, </a:t>
            </a:r>
            <a:r>
              <a:rPr lang="en-GB" b="1" dirty="0">
                <a:solidFill>
                  <a:schemeClr val="bg1"/>
                </a:solidFill>
              </a:rPr>
              <a:t>still you win with your phalanx intact or deprived of only a few men, and both your hands rattle with the crowd of pieces you have taken</a:t>
            </a:r>
            <a:r>
              <a:rPr lang="en-GB" dirty="0" smtClean="0">
                <a:solidFill>
                  <a:schemeClr val="bg1"/>
                </a:solidFill>
              </a:rPr>
              <a:t>.” – </a:t>
            </a:r>
            <a:r>
              <a:rPr lang="en-GB" b="1" i="1" dirty="0" err="1" smtClean="0">
                <a:solidFill>
                  <a:schemeClr val="bg1"/>
                </a:solidFill>
              </a:rPr>
              <a:t>Laus</a:t>
            </a:r>
            <a:r>
              <a:rPr lang="en-GB" b="1" i="1" dirty="0" smtClean="0">
                <a:solidFill>
                  <a:schemeClr val="bg1"/>
                </a:solidFill>
              </a:rPr>
              <a:t> Pisonis </a:t>
            </a:r>
            <a:r>
              <a:rPr lang="en-GB" b="1" dirty="0" smtClean="0">
                <a:solidFill>
                  <a:schemeClr val="bg1"/>
                </a:solidFill>
              </a:rPr>
              <a:t>192-208</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601701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68829"/>
          </a:xfrm>
        </p:spPr>
        <p:txBody>
          <a:bodyPr/>
          <a:lstStyle/>
          <a:p>
            <a:r>
              <a:rPr lang="en-GB" i="1" dirty="0">
                <a:solidFill>
                  <a:schemeClr val="bg1"/>
                </a:solidFill>
              </a:rPr>
              <a:t>t</a:t>
            </a:r>
            <a:r>
              <a:rPr lang="en-GB" i="1" dirty="0" smtClean="0">
                <a:solidFill>
                  <a:schemeClr val="bg1"/>
                </a:solidFill>
              </a:rPr>
              <a:t>abula</a:t>
            </a:r>
            <a:endParaRPr lang="en-GB" i="1" dirty="0">
              <a:solidFill>
                <a:schemeClr val="bg1"/>
              </a:solidFill>
            </a:endParaRPr>
          </a:p>
        </p:txBody>
      </p:sp>
      <p:sp>
        <p:nvSpPr>
          <p:cNvPr id="3" name="Content Placeholder 2"/>
          <p:cNvSpPr>
            <a:spLocks noGrp="1"/>
          </p:cNvSpPr>
          <p:nvPr>
            <p:ph idx="1"/>
          </p:nvPr>
        </p:nvSpPr>
        <p:spPr>
          <a:xfrm>
            <a:off x="0" y="968829"/>
            <a:ext cx="9050482" cy="3907969"/>
          </a:xfrm>
        </p:spPr>
        <p:txBody>
          <a:bodyPr>
            <a:normAutofit lnSpcReduction="10000"/>
          </a:bodyPr>
          <a:lstStyle/>
          <a:p>
            <a:r>
              <a:rPr lang="en-GB" i="1" dirty="0">
                <a:solidFill>
                  <a:schemeClr val="bg1"/>
                </a:solidFill>
              </a:rPr>
              <a:t>t</a:t>
            </a:r>
            <a:r>
              <a:rPr lang="en-GB" i="1" dirty="0" smtClean="0">
                <a:solidFill>
                  <a:schemeClr val="bg1"/>
                </a:solidFill>
              </a:rPr>
              <a:t>abula </a:t>
            </a:r>
            <a:r>
              <a:rPr lang="en-GB" dirty="0" smtClean="0">
                <a:solidFill>
                  <a:schemeClr val="bg1"/>
                </a:solidFill>
              </a:rPr>
              <a:t>(table or board)</a:t>
            </a:r>
            <a:r>
              <a:rPr lang="en-GB" i="1" dirty="0" smtClean="0">
                <a:solidFill>
                  <a:schemeClr val="bg1"/>
                </a:solidFill>
              </a:rPr>
              <a:t> </a:t>
            </a:r>
            <a:r>
              <a:rPr lang="en-GB" dirty="0" smtClean="0">
                <a:solidFill>
                  <a:schemeClr val="bg1"/>
                </a:solidFill>
              </a:rPr>
              <a:t>or </a:t>
            </a:r>
            <a:r>
              <a:rPr lang="en-GB" i="1" dirty="0" err="1" smtClean="0">
                <a:solidFill>
                  <a:schemeClr val="bg1"/>
                </a:solidFill>
              </a:rPr>
              <a:t>alea</a:t>
            </a:r>
            <a:r>
              <a:rPr lang="en-GB" i="1" dirty="0" smtClean="0">
                <a:solidFill>
                  <a:schemeClr val="bg1"/>
                </a:solidFill>
              </a:rPr>
              <a:t> </a:t>
            </a:r>
            <a:r>
              <a:rPr lang="en-GB" dirty="0" smtClean="0">
                <a:solidFill>
                  <a:schemeClr val="bg1"/>
                </a:solidFill>
              </a:rPr>
              <a:t>(gambling):</a:t>
            </a:r>
            <a:r>
              <a:rPr lang="en-GB" i="1" dirty="0" smtClean="0">
                <a:solidFill>
                  <a:schemeClr val="bg1"/>
                </a:solidFill>
              </a:rPr>
              <a:t> </a:t>
            </a:r>
          </a:p>
          <a:p>
            <a:pPr lvl="1"/>
            <a:r>
              <a:rPr lang="en-GB" dirty="0" smtClean="0">
                <a:solidFill>
                  <a:schemeClr val="bg1"/>
                </a:solidFill>
              </a:rPr>
              <a:t>Has a board quite similar to our modern backgammon board.</a:t>
            </a:r>
          </a:p>
          <a:p>
            <a:pPr lvl="1"/>
            <a:r>
              <a:rPr lang="en-GB" dirty="0" smtClean="0">
                <a:solidFill>
                  <a:schemeClr val="bg1"/>
                </a:solidFill>
              </a:rPr>
              <a:t>Similarities to ancient Egyptian game </a:t>
            </a:r>
            <a:r>
              <a:rPr lang="en-GB" i="1" dirty="0" err="1" smtClean="0">
                <a:solidFill>
                  <a:schemeClr val="bg1"/>
                </a:solidFill>
              </a:rPr>
              <a:t>senet</a:t>
            </a:r>
            <a:r>
              <a:rPr lang="en-GB" dirty="0" smtClean="0">
                <a:solidFill>
                  <a:schemeClr val="bg1"/>
                </a:solidFill>
              </a:rPr>
              <a:t>. </a:t>
            </a:r>
          </a:p>
          <a:p>
            <a:pPr lvl="1"/>
            <a:r>
              <a:rPr lang="en-GB" dirty="0" smtClean="0">
                <a:solidFill>
                  <a:schemeClr val="bg1"/>
                </a:solidFill>
              </a:rPr>
              <a:t>Each player has 15 pieces – transfer these from ones own entry table to opponent’s without getting pieces captured.</a:t>
            </a:r>
          </a:p>
          <a:p>
            <a:pPr lvl="1"/>
            <a:r>
              <a:rPr lang="en-GB" dirty="0" smtClean="0">
                <a:solidFill>
                  <a:schemeClr val="bg1"/>
                </a:solidFill>
              </a:rPr>
              <a:t>Each piece enters square one and travels counter-clockwise.   </a:t>
            </a:r>
          </a:p>
          <a:p>
            <a:pPr lvl="1"/>
            <a:r>
              <a:rPr lang="en-GB" dirty="0" smtClean="0">
                <a:solidFill>
                  <a:schemeClr val="bg1"/>
                </a:solidFill>
              </a:rPr>
              <a:t>2 or 3 dice thrown, 1 to 3 pieces must be moved, if possible up to maximum value of the dice.</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543702" y="4474810"/>
            <a:ext cx="3356430" cy="2013858"/>
          </a:xfrm>
          <a:prstGeom prst="rect">
            <a:avLst/>
          </a:prstGeom>
        </p:spPr>
      </p:pic>
      <p:sp>
        <p:nvSpPr>
          <p:cNvPr id="5" name="Rectangle 4"/>
          <p:cNvSpPr/>
          <p:nvPr/>
        </p:nvSpPr>
        <p:spPr>
          <a:xfrm>
            <a:off x="5543702" y="6488668"/>
            <a:ext cx="3356430" cy="307777"/>
          </a:xfrm>
          <a:prstGeom prst="rect">
            <a:avLst/>
          </a:prstGeom>
        </p:spPr>
        <p:txBody>
          <a:bodyPr wrap="square">
            <a:spAutoFit/>
          </a:bodyPr>
          <a:lstStyle/>
          <a:p>
            <a:r>
              <a:rPr lang="en-GB" sz="1400" dirty="0" smtClean="0">
                <a:solidFill>
                  <a:schemeClr val="bg1"/>
                </a:solidFill>
              </a:rPr>
              <a:t>Codex </a:t>
            </a:r>
            <a:r>
              <a:rPr lang="en-GB" sz="1400" dirty="0" err="1" smtClean="0">
                <a:solidFill>
                  <a:schemeClr val="bg1"/>
                </a:solidFill>
              </a:rPr>
              <a:t>Buranus</a:t>
            </a:r>
            <a:r>
              <a:rPr lang="en-GB" sz="1400" dirty="0" smtClean="0">
                <a:solidFill>
                  <a:schemeClr val="bg1"/>
                </a:solidFill>
              </a:rPr>
              <a:t>, 13</a:t>
            </a:r>
            <a:r>
              <a:rPr lang="en-GB" sz="1400" baseline="30000" dirty="0" smtClean="0">
                <a:solidFill>
                  <a:schemeClr val="bg1"/>
                </a:solidFill>
              </a:rPr>
              <a:t>th</a:t>
            </a:r>
            <a:r>
              <a:rPr lang="en-GB" sz="1400" dirty="0" smtClean="0">
                <a:solidFill>
                  <a:schemeClr val="bg1"/>
                </a:solidFill>
              </a:rPr>
              <a:t> century illustration</a:t>
            </a:r>
            <a:endParaRPr lang="en-GB" sz="1400" dirty="0">
              <a:solidFill>
                <a:schemeClr val="bg1"/>
              </a:solidFill>
            </a:endParaRPr>
          </a:p>
        </p:txBody>
      </p:sp>
      <p:pic>
        <p:nvPicPr>
          <p:cNvPr id="6" name="Picture 5"/>
          <p:cNvPicPr>
            <a:picLocks noChangeAspect="1"/>
          </p:cNvPicPr>
          <p:nvPr/>
        </p:nvPicPr>
        <p:blipFill>
          <a:blip r:embed="rId3"/>
          <a:stretch>
            <a:fillRect/>
          </a:stretch>
        </p:blipFill>
        <p:spPr>
          <a:xfrm>
            <a:off x="718457" y="4811827"/>
            <a:ext cx="1686812" cy="1741031"/>
          </a:xfrm>
          <a:prstGeom prst="rect">
            <a:avLst/>
          </a:prstGeom>
        </p:spPr>
      </p:pic>
      <p:sp>
        <p:nvSpPr>
          <p:cNvPr id="7" name="Rectangle 6"/>
          <p:cNvSpPr/>
          <p:nvPr/>
        </p:nvSpPr>
        <p:spPr>
          <a:xfrm>
            <a:off x="511629" y="6552858"/>
            <a:ext cx="2117887" cy="307777"/>
          </a:xfrm>
          <a:prstGeom prst="rect">
            <a:avLst/>
          </a:prstGeom>
        </p:spPr>
        <p:txBody>
          <a:bodyPr wrap="none">
            <a:spAutoFit/>
          </a:bodyPr>
          <a:lstStyle/>
          <a:p>
            <a:r>
              <a:rPr lang="en-GB" sz="1400" dirty="0">
                <a:solidFill>
                  <a:schemeClr val="bg1"/>
                </a:solidFill>
              </a:rPr>
              <a:t>Bronze mirror, c. 200 BC</a:t>
            </a:r>
          </a:p>
        </p:txBody>
      </p:sp>
      <p:pic>
        <p:nvPicPr>
          <p:cNvPr id="9" name="Picture 8"/>
          <p:cNvPicPr>
            <a:picLocks noChangeAspect="1"/>
          </p:cNvPicPr>
          <p:nvPr/>
        </p:nvPicPr>
        <p:blipFill rotWithShape="1">
          <a:blip r:embed="rId4"/>
          <a:srcRect l="4977" t="79585" r="5210"/>
          <a:stretch/>
        </p:blipFill>
        <p:spPr>
          <a:xfrm>
            <a:off x="2510376" y="5295900"/>
            <a:ext cx="2845516" cy="772884"/>
          </a:xfrm>
          <a:prstGeom prst="rect">
            <a:avLst/>
          </a:prstGeom>
        </p:spPr>
      </p:pic>
    </p:spTree>
    <p:extLst>
      <p:ext uri="{BB962C8B-B14F-4D97-AF65-F5344CB8AC3E}">
        <p14:creationId xmlns:p14="http://schemas.microsoft.com/office/powerpoint/2010/main" val="919936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Other popular games</a:t>
            </a:r>
            <a:endParaRPr lang="en-GB" dirty="0">
              <a:solidFill>
                <a:schemeClr val="bg1"/>
              </a:solidFill>
            </a:endParaRPr>
          </a:p>
        </p:txBody>
      </p:sp>
      <p:sp>
        <p:nvSpPr>
          <p:cNvPr id="3" name="Content Placeholder 2"/>
          <p:cNvSpPr>
            <a:spLocks noGrp="1"/>
          </p:cNvSpPr>
          <p:nvPr>
            <p:ph idx="1"/>
          </p:nvPr>
        </p:nvSpPr>
        <p:spPr>
          <a:xfrm>
            <a:off x="1" y="1600200"/>
            <a:ext cx="9144000" cy="5257800"/>
          </a:xfrm>
        </p:spPr>
        <p:txBody>
          <a:bodyPr>
            <a:normAutofit/>
          </a:bodyPr>
          <a:lstStyle/>
          <a:p>
            <a:r>
              <a:rPr lang="en-GB" b="1" i="1" dirty="0" err="1" smtClean="0">
                <a:solidFill>
                  <a:schemeClr val="bg1"/>
                </a:solidFill>
              </a:rPr>
              <a:t>Ludus</a:t>
            </a:r>
            <a:r>
              <a:rPr lang="en-GB" b="1" i="1" dirty="0" smtClean="0">
                <a:solidFill>
                  <a:schemeClr val="bg1"/>
                </a:solidFill>
              </a:rPr>
              <a:t> </a:t>
            </a:r>
            <a:r>
              <a:rPr lang="en-GB" b="1" i="1" dirty="0" err="1" smtClean="0">
                <a:solidFill>
                  <a:schemeClr val="bg1"/>
                </a:solidFill>
              </a:rPr>
              <a:t>duodecim</a:t>
            </a:r>
            <a:r>
              <a:rPr lang="en-GB" b="1" i="1" dirty="0" smtClean="0">
                <a:solidFill>
                  <a:schemeClr val="bg1"/>
                </a:solidFill>
              </a:rPr>
              <a:t> </a:t>
            </a:r>
            <a:r>
              <a:rPr lang="en-GB" b="1" i="1" dirty="0" err="1" smtClean="0">
                <a:solidFill>
                  <a:schemeClr val="bg1"/>
                </a:solidFill>
              </a:rPr>
              <a:t>scriptorum</a:t>
            </a:r>
            <a:r>
              <a:rPr lang="en-GB" b="1" i="1" dirty="0" smtClean="0">
                <a:solidFill>
                  <a:schemeClr val="bg1"/>
                </a:solidFill>
              </a:rPr>
              <a:t> </a:t>
            </a:r>
            <a:r>
              <a:rPr lang="en-GB" dirty="0" smtClean="0">
                <a:solidFill>
                  <a:schemeClr val="bg1"/>
                </a:solidFill>
              </a:rPr>
              <a:t>– game of 12 lines or points:</a:t>
            </a:r>
          </a:p>
          <a:p>
            <a:pPr lvl="1"/>
            <a:r>
              <a:rPr lang="en-GB" dirty="0" smtClean="0">
                <a:solidFill>
                  <a:schemeClr val="bg1"/>
                </a:solidFill>
              </a:rPr>
              <a:t>Possible referring to twelve markings on a board.</a:t>
            </a:r>
          </a:p>
          <a:p>
            <a:pPr lvl="1"/>
            <a:r>
              <a:rPr lang="en-GB" dirty="0" smtClean="0">
                <a:solidFill>
                  <a:schemeClr val="bg1"/>
                </a:solidFill>
              </a:rPr>
              <a:t>May be like backgammon – played with the use of dice.</a:t>
            </a:r>
          </a:p>
          <a:p>
            <a:pPr lvl="1"/>
            <a:r>
              <a:rPr lang="en-GB" dirty="0" smtClean="0">
                <a:solidFill>
                  <a:schemeClr val="bg1"/>
                </a:solidFill>
              </a:rPr>
              <a:t>Probably displaced by </a:t>
            </a:r>
            <a:r>
              <a:rPr lang="en-GB" i="1" dirty="0" smtClean="0">
                <a:solidFill>
                  <a:schemeClr val="bg1"/>
                </a:solidFill>
              </a:rPr>
              <a:t>tabula</a:t>
            </a:r>
            <a:r>
              <a:rPr lang="en-GB" dirty="0" smtClean="0">
                <a:solidFill>
                  <a:schemeClr val="bg1"/>
                </a:solidFill>
              </a:rPr>
              <a:t>.</a:t>
            </a:r>
          </a:p>
          <a:p>
            <a:pPr lvl="1"/>
            <a:endParaRPr lang="en-GB" sz="500" dirty="0">
              <a:solidFill>
                <a:schemeClr val="bg1"/>
              </a:solidFill>
            </a:endParaRPr>
          </a:p>
          <a:p>
            <a:r>
              <a:rPr lang="en-GB" b="1" i="1" dirty="0">
                <a:solidFill>
                  <a:schemeClr val="bg1"/>
                </a:solidFill>
              </a:rPr>
              <a:t>p</a:t>
            </a:r>
            <a:r>
              <a:rPr lang="en-GB" b="1" i="1" dirty="0" smtClean="0">
                <a:solidFill>
                  <a:schemeClr val="bg1"/>
                </a:solidFill>
              </a:rPr>
              <a:t>olis</a:t>
            </a:r>
            <a:r>
              <a:rPr lang="en-GB" i="1" dirty="0" smtClean="0">
                <a:solidFill>
                  <a:schemeClr val="bg1"/>
                </a:solidFill>
              </a:rPr>
              <a:t> </a:t>
            </a:r>
            <a:r>
              <a:rPr lang="en-GB" dirty="0" smtClean="0">
                <a:solidFill>
                  <a:schemeClr val="bg1"/>
                </a:solidFill>
              </a:rPr>
              <a:t>– mentioned by Pollux (</a:t>
            </a:r>
            <a:r>
              <a:rPr lang="en-GB" i="1" dirty="0" err="1" smtClean="0">
                <a:solidFill>
                  <a:schemeClr val="bg1"/>
                </a:solidFill>
              </a:rPr>
              <a:t>Onom</a:t>
            </a:r>
            <a:r>
              <a:rPr lang="en-GB" i="1" dirty="0" smtClean="0">
                <a:solidFill>
                  <a:schemeClr val="bg1"/>
                </a:solidFill>
              </a:rPr>
              <a:t>.</a:t>
            </a:r>
            <a:r>
              <a:rPr lang="en-GB" dirty="0" smtClean="0">
                <a:solidFill>
                  <a:schemeClr val="bg1"/>
                </a:solidFill>
              </a:rPr>
              <a:t> 9.98):</a:t>
            </a:r>
          </a:p>
          <a:p>
            <a:pPr lvl="1"/>
            <a:r>
              <a:rPr lang="en-GB" dirty="0" smtClean="0">
                <a:solidFill>
                  <a:schemeClr val="bg1"/>
                </a:solidFill>
              </a:rPr>
              <a:t>Two sides, each with coloured pieces (30 each according to </a:t>
            </a:r>
            <a:r>
              <a:rPr lang="en-GB" dirty="0" err="1" smtClean="0">
                <a:solidFill>
                  <a:schemeClr val="bg1"/>
                </a:solidFill>
              </a:rPr>
              <a:t>Photius</a:t>
            </a:r>
            <a:r>
              <a:rPr lang="en-GB" dirty="0" smtClean="0">
                <a:solidFill>
                  <a:schemeClr val="bg1"/>
                </a:solidFill>
              </a:rPr>
              <a:t>). </a:t>
            </a:r>
          </a:p>
          <a:p>
            <a:pPr lvl="1"/>
            <a:r>
              <a:rPr lang="en-GB" dirty="0" smtClean="0">
                <a:solidFill>
                  <a:schemeClr val="bg1"/>
                </a:solidFill>
              </a:rPr>
              <a:t>Capture other pieces with two of the same colour (no dice).</a:t>
            </a:r>
          </a:p>
          <a:p>
            <a:pPr lvl="1"/>
            <a:r>
              <a:rPr lang="en-GB" dirty="0" smtClean="0">
                <a:solidFill>
                  <a:schemeClr val="bg1"/>
                </a:solidFill>
              </a:rPr>
              <a:t>Existed at least as early as the second half of the second century BC.   </a:t>
            </a:r>
            <a:endParaRPr lang="en-GB" i="1" dirty="0">
              <a:solidFill>
                <a:schemeClr val="bg1"/>
              </a:solidFill>
            </a:endParaRPr>
          </a:p>
        </p:txBody>
      </p:sp>
    </p:spTree>
    <p:extLst>
      <p:ext uri="{BB962C8B-B14F-4D97-AF65-F5344CB8AC3E}">
        <p14:creationId xmlns:p14="http://schemas.microsoft.com/office/powerpoint/2010/main" val="1304653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16958" y="1600200"/>
            <a:ext cx="8750595" cy="5257800"/>
          </a:xfrm>
        </p:spPr>
        <p:txBody>
          <a:bodyPr>
            <a:normAutofit/>
          </a:bodyPr>
          <a:lstStyle/>
          <a:p>
            <a:r>
              <a:rPr lang="en-GB" dirty="0" smtClean="0">
                <a:solidFill>
                  <a:schemeClr val="bg1"/>
                </a:solidFill>
              </a:rPr>
              <a:t>Austin, R. G. (1934) ‘Roman Board Games. I’, </a:t>
            </a:r>
            <a:r>
              <a:rPr lang="en-GB" i="1" dirty="0" smtClean="0">
                <a:solidFill>
                  <a:schemeClr val="bg1"/>
                </a:solidFill>
              </a:rPr>
              <a:t>Greece &amp; Rome </a:t>
            </a:r>
            <a:r>
              <a:rPr lang="en-GB" dirty="0" smtClean="0">
                <a:solidFill>
                  <a:schemeClr val="bg1"/>
                </a:solidFill>
              </a:rPr>
              <a:t>4 (10): 24-34. </a:t>
            </a:r>
          </a:p>
          <a:p>
            <a:endParaRPr lang="en-GB" dirty="0">
              <a:solidFill>
                <a:schemeClr val="bg1"/>
              </a:solidFill>
            </a:endParaRPr>
          </a:p>
          <a:p>
            <a:r>
              <a:rPr lang="en-GB" dirty="0">
                <a:solidFill>
                  <a:schemeClr val="bg1"/>
                </a:solidFill>
              </a:rPr>
              <a:t>Austin, R. G. (</a:t>
            </a:r>
            <a:r>
              <a:rPr lang="en-GB" dirty="0" smtClean="0">
                <a:solidFill>
                  <a:schemeClr val="bg1"/>
                </a:solidFill>
              </a:rPr>
              <a:t>1935) </a:t>
            </a:r>
            <a:r>
              <a:rPr lang="en-GB" dirty="0">
                <a:solidFill>
                  <a:schemeClr val="bg1"/>
                </a:solidFill>
              </a:rPr>
              <a:t>‘Roman Board </a:t>
            </a:r>
            <a:r>
              <a:rPr lang="en-GB" dirty="0" smtClean="0">
                <a:solidFill>
                  <a:schemeClr val="bg1"/>
                </a:solidFill>
              </a:rPr>
              <a:t>Games. II’, </a:t>
            </a:r>
            <a:r>
              <a:rPr lang="en-GB" dirty="0">
                <a:solidFill>
                  <a:schemeClr val="bg1"/>
                </a:solidFill>
              </a:rPr>
              <a:t>Greece &amp; Rome 4 (</a:t>
            </a:r>
            <a:r>
              <a:rPr lang="en-GB" dirty="0" smtClean="0">
                <a:solidFill>
                  <a:schemeClr val="bg1"/>
                </a:solidFill>
              </a:rPr>
              <a:t>11): 76-82. </a:t>
            </a:r>
            <a:endParaRPr lang="en-GB" dirty="0">
              <a:solidFill>
                <a:schemeClr val="bg1"/>
              </a:solidFill>
            </a:endParaRPr>
          </a:p>
          <a:p>
            <a:endParaRPr lang="en-GB" dirty="0">
              <a:solidFill>
                <a:schemeClr val="bg1"/>
              </a:solidFill>
            </a:endParaRPr>
          </a:p>
          <a:p>
            <a:r>
              <a:rPr lang="en-GB" dirty="0" err="1" smtClean="0">
                <a:solidFill>
                  <a:schemeClr val="bg1"/>
                </a:solidFill>
              </a:rPr>
              <a:t>Kurke</a:t>
            </a:r>
            <a:r>
              <a:rPr lang="en-GB" dirty="0" smtClean="0">
                <a:solidFill>
                  <a:schemeClr val="bg1"/>
                </a:solidFill>
              </a:rPr>
              <a:t>, L. (1999) ‘Ancient Greek Board Games and How to Play Them’, </a:t>
            </a:r>
            <a:r>
              <a:rPr lang="en-GB" i="1" dirty="0" smtClean="0">
                <a:solidFill>
                  <a:schemeClr val="bg1"/>
                </a:solidFill>
              </a:rPr>
              <a:t>Classical Philology </a:t>
            </a:r>
            <a:r>
              <a:rPr lang="en-GB" dirty="0" smtClean="0">
                <a:solidFill>
                  <a:schemeClr val="bg1"/>
                </a:solidFill>
              </a:rPr>
              <a:t>94 (3): 247-267. </a:t>
            </a:r>
            <a:endParaRPr lang="en-GB" dirty="0">
              <a:solidFill>
                <a:schemeClr val="bg1"/>
              </a:solidFill>
            </a:endParaRPr>
          </a:p>
        </p:txBody>
      </p:sp>
    </p:spTree>
    <p:extLst>
      <p:ext uri="{BB962C8B-B14F-4D97-AF65-F5344CB8AC3E}">
        <p14:creationId xmlns:p14="http://schemas.microsoft.com/office/powerpoint/2010/main" val="7756713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511</TotalTime>
  <Words>1114</Words>
  <Application>Microsoft Office PowerPoint</Application>
  <PresentationFormat>On-screen Show (4:3)</PresentationFormat>
  <Paragraphs>86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Book Antiqua</vt:lpstr>
      <vt:lpstr>Lucida Sans</vt:lpstr>
      <vt:lpstr>Times New Roman</vt:lpstr>
      <vt:lpstr>Wingdings</vt:lpstr>
      <vt:lpstr>Wingdings 2</vt:lpstr>
      <vt:lpstr>Wingdings 3</vt:lpstr>
      <vt:lpstr>Apex</vt:lpstr>
      <vt:lpstr>Athens and Rome: Life and Culture in Classical Antiquity</vt:lpstr>
      <vt:lpstr>Problems of Identification </vt:lpstr>
      <vt:lpstr>Artistic Representations</vt:lpstr>
      <vt:lpstr>Popularity</vt:lpstr>
      <vt:lpstr>Dissemination</vt:lpstr>
      <vt:lpstr>latrunculi</vt:lpstr>
      <vt:lpstr>PowerPoint Presentation</vt:lpstr>
      <vt:lpstr>tabula</vt:lpstr>
      <vt:lpstr>Other popular games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103</cp:revision>
  <dcterms:created xsi:type="dcterms:W3CDTF">2016-10-14T19:12:06Z</dcterms:created>
  <dcterms:modified xsi:type="dcterms:W3CDTF">2018-03-29T10:01:07Z</dcterms:modified>
</cp:coreProperties>
</file>