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736" r:id="rId6"/>
    <p:sldMasterId id="2147483666" r:id="rId7"/>
  </p:sldMasterIdLst>
  <p:notesMasterIdLst>
    <p:notesMasterId r:id="rId30"/>
  </p:notesMasterIdLst>
  <p:sldIdLst>
    <p:sldId id="259" r:id="rId8"/>
    <p:sldId id="260" r:id="rId9"/>
    <p:sldId id="283" r:id="rId10"/>
    <p:sldId id="284" r:id="rId11"/>
    <p:sldId id="282" r:id="rId12"/>
    <p:sldId id="285" r:id="rId13"/>
    <p:sldId id="286" r:id="rId14"/>
    <p:sldId id="287" r:id="rId15"/>
    <p:sldId id="290" r:id="rId16"/>
    <p:sldId id="288" r:id="rId17"/>
    <p:sldId id="289" r:id="rId18"/>
    <p:sldId id="291" r:id="rId19"/>
    <p:sldId id="292" r:id="rId20"/>
    <p:sldId id="293" r:id="rId21"/>
    <p:sldId id="294" r:id="rId22"/>
    <p:sldId id="296" r:id="rId23"/>
    <p:sldId id="295" r:id="rId24"/>
    <p:sldId id="279" r:id="rId25"/>
    <p:sldId id="258" r:id="rId26"/>
    <p:sldId id="281" r:id="rId27"/>
    <p:sldId id="257" r:id="rId28"/>
    <p:sldId id="25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3A5BA7-19BA-47D6-A5DE-C4F9EF42FC1F}" v="112" dt="2026-10-18T21:40:45.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81068" autoAdjust="0"/>
  </p:normalViewPr>
  <p:slideViewPr>
    <p:cSldViewPr snapToGrid="0" snapToObjects="1">
      <p:cViewPr varScale="1">
        <p:scale>
          <a:sx n="54" d="100"/>
          <a:sy n="54" d="100"/>
        </p:scale>
        <p:origin x="12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1.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5.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69C3B5-DAAD-498B-BFE6-F2C65AC4591D}"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5E0E09DC-2A26-4BB1-861F-13A30E1A4B5C}">
      <dgm:prSet phldrT="[Text]"/>
      <dgm:spPr/>
      <dgm:t>
        <a:bodyPr/>
        <a:lstStyle/>
        <a:p>
          <a:pPr>
            <a:buNone/>
          </a:pPr>
          <a:r>
            <a:rPr lang="en-GB" dirty="0">
              <a:latin typeface="Arial" panose="020B0604020202020204" pitchFamily="34" charset="0"/>
              <a:cs typeface="Arial" panose="020B0604020202020204" pitchFamily="34" charset="0"/>
            </a:rPr>
            <a:t>1. Is it convenient?</a:t>
          </a:r>
        </a:p>
      </dgm:t>
    </dgm:pt>
    <dgm:pt modelId="{053AF3A6-17DE-410A-B028-0D8AFBFCF9A6}" type="parTrans" cxnId="{8D150FAC-84BD-485E-A312-74734B7A85EB}">
      <dgm:prSet/>
      <dgm:spPr/>
      <dgm:t>
        <a:bodyPr/>
        <a:lstStyle/>
        <a:p>
          <a:endParaRPr lang="en-GB"/>
        </a:p>
      </dgm:t>
    </dgm:pt>
    <dgm:pt modelId="{BEF5D07A-813D-4778-9BB7-09F36843A578}" type="sibTrans" cxnId="{8D150FAC-84BD-485E-A312-74734B7A85EB}">
      <dgm:prSet/>
      <dgm:spPr/>
      <dgm:t>
        <a:bodyPr/>
        <a:lstStyle/>
        <a:p>
          <a:endParaRPr lang="en-GB"/>
        </a:p>
      </dgm:t>
    </dgm:pt>
    <dgm:pt modelId="{94781E5A-A328-496E-A60E-A700AB783167}">
      <dgm:prSet phldrT="[Text]"/>
      <dgm:spPr/>
      <dgm:t>
        <a:bodyPr/>
        <a:lstStyle/>
        <a:p>
          <a:pPr>
            <a:buNone/>
          </a:pPr>
          <a:r>
            <a:rPr lang="en-GB" dirty="0">
              <a:latin typeface="Arial" panose="020B0604020202020204" pitchFamily="34" charset="0"/>
              <a:cs typeface="Arial" panose="020B0604020202020204" pitchFamily="34" charset="0"/>
            </a:rPr>
            <a:t>Is it quick, easy or comfortable?</a:t>
          </a:r>
        </a:p>
      </dgm:t>
    </dgm:pt>
    <dgm:pt modelId="{DADB8042-5834-40A3-B925-FE9452129786}" type="parTrans" cxnId="{E4ED169D-A208-47C3-B6E8-D3AAF4EE9BA3}">
      <dgm:prSet/>
      <dgm:spPr/>
      <dgm:t>
        <a:bodyPr/>
        <a:lstStyle/>
        <a:p>
          <a:endParaRPr lang="en-GB"/>
        </a:p>
      </dgm:t>
    </dgm:pt>
    <dgm:pt modelId="{0E0FB119-445F-4B5D-A3F2-2B161A898D39}" type="sibTrans" cxnId="{E4ED169D-A208-47C3-B6E8-D3AAF4EE9BA3}">
      <dgm:prSet/>
      <dgm:spPr/>
      <dgm:t>
        <a:bodyPr/>
        <a:lstStyle/>
        <a:p>
          <a:endParaRPr lang="en-GB"/>
        </a:p>
      </dgm:t>
    </dgm:pt>
    <dgm:pt modelId="{A3BB6C10-4D3F-4FDF-9CD4-37488B0E62E1}">
      <dgm:prSet phldrT="[Text]"/>
      <dgm:spPr/>
      <dgm:t>
        <a:bodyPr/>
        <a:lstStyle/>
        <a:p>
          <a:pPr>
            <a:buNone/>
          </a:pPr>
          <a:r>
            <a:rPr lang="en-GB" dirty="0">
              <a:latin typeface="Arial" panose="020B0604020202020204" pitchFamily="34" charset="0"/>
              <a:cs typeface="Arial" panose="020B0604020202020204" pitchFamily="34" charset="0"/>
            </a:rPr>
            <a:t>2. Is it possible?</a:t>
          </a:r>
        </a:p>
      </dgm:t>
    </dgm:pt>
    <dgm:pt modelId="{F6340619-E1A1-413F-BD67-34FA8F303E60}" type="parTrans" cxnId="{19058A4A-7FF0-4647-80B1-F5BD4AF47771}">
      <dgm:prSet/>
      <dgm:spPr/>
      <dgm:t>
        <a:bodyPr/>
        <a:lstStyle/>
        <a:p>
          <a:endParaRPr lang="en-GB"/>
        </a:p>
      </dgm:t>
    </dgm:pt>
    <dgm:pt modelId="{CDE34472-3387-45E6-A28D-592F6F049B77}" type="sibTrans" cxnId="{19058A4A-7FF0-4647-80B1-F5BD4AF47771}">
      <dgm:prSet/>
      <dgm:spPr/>
      <dgm:t>
        <a:bodyPr/>
        <a:lstStyle/>
        <a:p>
          <a:endParaRPr lang="en-GB"/>
        </a:p>
      </dgm:t>
    </dgm:pt>
    <dgm:pt modelId="{ECD1213C-7794-4AB5-91E6-E2B5913EA471}">
      <dgm:prSet phldrT="[Text]"/>
      <dgm:spPr/>
      <dgm:t>
        <a:bodyPr/>
        <a:lstStyle/>
        <a:p>
          <a:pPr>
            <a:buNone/>
          </a:pPr>
          <a:r>
            <a:rPr lang="en-GB" dirty="0">
              <a:latin typeface="Arial" panose="020B0604020202020204" pitchFamily="34" charset="0"/>
              <a:cs typeface="Arial" panose="020B0604020202020204" pitchFamily="34" charset="0"/>
            </a:rPr>
            <a:t>Could I physically or practically do it?</a:t>
          </a:r>
        </a:p>
      </dgm:t>
    </dgm:pt>
    <dgm:pt modelId="{EF34EEAD-E3A3-4A59-A0E3-8F8604F4098D}" type="parTrans" cxnId="{6FE8C76B-6EC2-40F3-B813-AEC72D3EDF6E}">
      <dgm:prSet/>
      <dgm:spPr/>
      <dgm:t>
        <a:bodyPr/>
        <a:lstStyle/>
        <a:p>
          <a:endParaRPr lang="en-GB"/>
        </a:p>
      </dgm:t>
    </dgm:pt>
    <dgm:pt modelId="{8C68D22E-5DC0-4BFA-8E16-7FC4260C636E}" type="sibTrans" cxnId="{6FE8C76B-6EC2-40F3-B813-AEC72D3EDF6E}">
      <dgm:prSet/>
      <dgm:spPr/>
      <dgm:t>
        <a:bodyPr/>
        <a:lstStyle/>
        <a:p>
          <a:endParaRPr lang="en-GB"/>
        </a:p>
      </dgm:t>
    </dgm:pt>
    <dgm:pt modelId="{8F888F93-C409-43A6-A7D1-2339B750297B}">
      <dgm:prSet phldrT="[Text]"/>
      <dgm:spPr/>
      <dgm:t>
        <a:bodyPr/>
        <a:lstStyle/>
        <a:p>
          <a:pPr>
            <a:buNone/>
          </a:pPr>
          <a:r>
            <a:rPr lang="en-GB" dirty="0">
              <a:latin typeface="Arial" panose="020B0604020202020204" pitchFamily="34" charset="0"/>
              <a:cs typeface="Arial" panose="020B0604020202020204" pitchFamily="34" charset="0"/>
            </a:rPr>
            <a:t>3. Is it appropriate?</a:t>
          </a:r>
        </a:p>
      </dgm:t>
    </dgm:pt>
    <dgm:pt modelId="{A14CCA72-498D-45F2-8E3C-99626D1A64A6}" type="parTrans" cxnId="{CB47CEB2-FFC4-4DFF-AFD8-FB8B81731568}">
      <dgm:prSet/>
      <dgm:spPr/>
      <dgm:t>
        <a:bodyPr/>
        <a:lstStyle/>
        <a:p>
          <a:endParaRPr lang="en-GB"/>
        </a:p>
      </dgm:t>
    </dgm:pt>
    <dgm:pt modelId="{5D0B68BA-5FF3-48D1-9D99-8C72E157E490}" type="sibTrans" cxnId="{CB47CEB2-FFC4-4DFF-AFD8-FB8B81731568}">
      <dgm:prSet/>
      <dgm:spPr/>
      <dgm:t>
        <a:bodyPr/>
        <a:lstStyle/>
        <a:p>
          <a:endParaRPr lang="en-GB"/>
        </a:p>
      </dgm:t>
    </dgm:pt>
    <dgm:pt modelId="{705E705B-B6E7-4F82-8FDF-5DC3672BF5FA}">
      <dgm:prSet phldrT="[Text]"/>
      <dgm:spPr/>
      <dgm:t>
        <a:bodyPr/>
        <a:lstStyle/>
        <a:p>
          <a:pPr>
            <a:buNone/>
          </a:pPr>
          <a:r>
            <a:rPr lang="en-GB" dirty="0">
              <a:latin typeface="Arial" panose="020B0604020202020204" pitchFamily="34" charset="0"/>
              <a:cs typeface="Arial" panose="020B0604020202020204" pitchFamily="34" charset="0"/>
            </a:rPr>
            <a:t>Is it responsible, fair, safe and within my role?</a:t>
          </a:r>
        </a:p>
      </dgm:t>
    </dgm:pt>
    <dgm:pt modelId="{1AA047C4-87DB-48D8-8CF0-E604D6F4ABBF}" type="parTrans" cxnId="{79EF31E7-16CC-45DD-9D1A-548C72B21E43}">
      <dgm:prSet/>
      <dgm:spPr/>
      <dgm:t>
        <a:bodyPr/>
        <a:lstStyle/>
        <a:p>
          <a:endParaRPr lang="en-GB"/>
        </a:p>
      </dgm:t>
    </dgm:pt>
    <dgm:pt modelId="{DB35C0FF-2EB8-4F7D-BE04-DA830C1698F1}" type="sibTrans" cxnId="{79EF31E7-16CC-45DD-9D1A-548C72B21E43}">
      <dgm:prSet/>
      <dgm:spPr/>
      <dgm:t>
        <a:bodyPr/>
        <a:lstStyle/>
        <a:p>
          <a:endParaRPr lang="en-GB"/>
        </a:p>
      </dgm:t>
    </dgm:pt>
    <dgm:pt modelId="{80D6FD3D-A355-4BD5-A9CC-98E5665F2BDE}" type="pres">
      <dgm:prSet presAssocID="{8569C3B5-DAAD-498B-BFE6-F2C65AC4591D}" presName="linear" presStyleCnt="0">
        <dgm:presLayoutVars>
          <dgm:animLvl val="lvl"/>
          <dgm:resizeHandles val="exact"/>
        </dgm:presLayoutVars>
      </dgm:prSet>
      <dgm:spPr/>
    </dgm:pt>
    <dgm:pt modelId="{CB557B80-EF67-4605-9CFE-42BB1A81D402}" type="pres">
      <dgm:prSet presAssocID="{5E0E09DC-2A26-4BB1-861F-13A30E1A4B5C}" presName="parentText" presStyleLbl="node1" presStyleIdx="0" presStyleCnt="3">
        <dgm:presLayoutVars>
          <dgm:chMax val="0"/>
          <dgm:bulletEnabled val="1"/>
        </dgm:presLayoutVars>
      </dgm:prSet>
      <dgm:spPr/>
    </dgm:pt>
    <dgm:pt modelId="{8421193F-6C12-4A86-B69F-FB93132A9897}" type="pres">
      <dgm:prSet presAssocID="{5E0E09DC-2A26-4BB1-861F-13A30E1A4B5C}" presName="childText" presStyleLbl="revTx" presStyleIdx="0" presStyleCnt="3">
        <dgm:presLayoutVars>
          <dgm:bulletEnabled val="1"/>
        </dgm:presLayoutVars>
      </dgm:prSet>
      <dgm:spPr/>
    </dgm:pt>
    <dgm:pt modelId="{29CDC7CD-B2AA-4007-8F99-790C0680E021}" type="pres">
      <dgm:prSet presAssocID="{A3BB6C10-4D3F-4FDF-9CD4-37488B0E62E1}" presName="parentText" presStyleLbl="node1" presStyleIdx="1" presStyleCnt="3">
        <dgm:presLayoutVars>
          <dgm:chMax val="0"/>
          <dgm:bulletEnabled val="1"/>
        </dgm:presLayoutVars>
      </dgm:prSet>
      <dgm:spPr/>
    </dgm:pt>
    <dgm:pt modelId="{7987AB86-46C0-4B70-871C-0818DE1E14DE}" type="pres">
      <dgm:prSet presAssocID="{A3BB6C10-4D3F-4FDF-9CD4-37488B0E62E1}" presName="childText" presStyleLbl="revTx" presStyleIdx="1" presStyleCnt="3">
        <dgm:presLayoutVars>
          <dgm:bulletEnabled val="1"/>
        </dgm:presLayoutVars>
      </dgm:prSet>
      <dgm:spPr/>
    </dgm:pt>
    <dgm:pt modelId="{7896CA4D-F90F-4BF1-B4BF-2A45D8036120}" type="pres">
      <dgm:prSet presAssocID="{8F888F93-C409-43A6-A7D1-2339B750297B}" presName="parentText" presStyleLbl="node1" presStyleIdx="2" presStyleCnt="3">
        <dgm:presLayoutVars>
          <dgm:chMax val="0"/>
          <dgm:bulletEnabled val="1"/>
        </dgm:presLayoutVars>
      </dgm:prSet>
      <dgm:spPr/>
    </dgm:pt>
    <dgm:pt modelId="{C05F5C04-F191-474F-A984-1E5144F85B7E}" type="pres">
      <dgm:prSet presAssocID="{8F888F93-C409-43A6-A7D1-2339B750297B}" presName="childText" presStyleLbl="revTx" presStyleIdx="2" presStyleCnt="3">
        <dgm:presLayoutVars>
          <dgm:bulletEnabled val="1"/>
        </dgm:presLayoutVars>
      </dgm:prSet>
      <dgm:spPr/>
    </dgm:pt>
  </dgm:ptLst>
  <dgm:cxnLst>
    <dgm:cxn modelId="{0B8E5907-74E5-4F83-A5DC-6E30C18A1826}" type="presOf" srcId="{A3BB6C10-4D3F-4FDF-9CD4-37488B0E62E1}" destId="{29CDC7CD-B2AA-4007-8F99-790C0680E021}" srcOrd="0" destOrd="0" presId="urn:microsoft.com/office/officeart/2005/8/layout/vList2"/>
    <dgm:cxn modelId="{E6CFAC18-54FD-48E3-A781-973515DECA14}" type="presOf" srcId="{8569C3B5-DAAD-498B-BFE6-F2C65AC4591D}" destId="{80D6FD3D-A355-4BD5-A9CC-98E5665F2BDE}" srcOrd="0" destOrd="0" presId="urn:microsoft.com/office/officeart/2005/8/layout/vList2"/>
    <dgm:cxn modelId="{5ED1C261-8A5A-4233-B249-0E2C78AF04C5}" type="presOf" srcId="{8F888F93-C409-43A6-A7D1-2339B750297B}" destId="{7896CA4D-F90F-4BF1-B4BF-2A45D8036120}" srcOrd="0" destOrd="0" presId="urn:microsoft.com/office/officeart/2005/8/layout/vList2"/>
    <dgm:cxn modelId="{19058A4A-7FF0-4647-80B1-F5BD4AF47771}" srcId="{8569C3B5-DAAD-498B-BFE6-F2C65AC4591D}" destId="{A3BB6C10-4D3F-4FDF-9CD4-37488B0E62E1}" srcOrd="1" destOrd="0" parTransId="{F6340619-E1A1-413F-BD67-34FA8F303E60}" sibTransId="{CDE34472-3387-45E6-A28D-592F6F049B77}"/>
    <dgm:cxn modelId="{6FE8C76B-6EC2-40F3-B813-AEC72D3EDF6E}" srcId="{A3BB6C10-4D3F-4FDF-9CD4-37488B0E62E1}" destId="{ECD1213C-7794-4AB5-91E6-E2B5913EA471}" srcOrd="0" destOrd="0" parTransId="{EF34EEAD-E3A3-4A59-A0E3-8F8604F4098D}" sibTransId="{8C68D22E-5DC0-4BFA-8E16-7FC4260C636E}"/>
    <dgm:cxn modelId="{2C9C3082-7D2C-4562-9F84-C6911740FD45}" type="presOf" srcId="{ECD1213C-7794-4AB5-91E6-E2B5913EA471}" destId="{7987AB86-46C0-4B70-871C-0818DE1E14DE}" srcOrd="0" destOrd="0" presId="urn:microsoft.com/office/officeart/2005/8/layout/vList2"/>
    <dgm:cxn modelId="{E4ED169D-A208-47C3-B6E8-D3AAF4EE9BA3}" srcId="{5E0E09DC-2A26-4BB1-861F-13A30E1A4B5C}" destId="{94781E5A-A328-496E-A60E-A700AB783167}" srcOrd="0" destOrd="0" parTransId="{DADB8042-5834-40A3-B925-FE9452129786}" sibTransId="{0E0FB119-445F-4B5D-A3F2-2B161A898D39}"/>
    <dgm:cxn modelId="{8D150FAC-84BD-485E-A312-74734B7A85EB}" srcId="{8569C3B5-DAAD-498B-BFE6-F2C65AC4591D}" destId="{5E0E09DC-2A26-4BB1-861F-13A30E1A4B5C}" srcOrd="0" destOrd="0" parTransId="{053AF3A6-17DE-410A-B028-0D8AFBFCF9A6}" sibTransId="{BEF5D07A-813D-4778-9BB7-09F36843A578}"/>
    <dgm:cxn modelId="{CB47CEB2-FFC4-4DFF-AFD8-FB8B81731568}" srcId="{8569C3B5-DAAD-498B-BFE6-F2C65AC4591D}" destId="{8F888F93-C409-43A6-A7D1-2339B750297B}" srcOrd="2" destOrd="0" parTransId="{A14CCA72-498D-45F2-8E3C-99626D1A64A6}" sibTransId="{5D0B68BA-5FF3-48D1-9D99-8C72E157E490}"/>
    <dgm:cxn modelId="{58A33ABF-DCCA-4098-BE20-83AE7B2FDBF7}" type="presOf" srcId="{94781E5A-A328-496E-A60E-A700AB783167}" destId="{8421193F-6C12-4A86-B69F-FB93132A9897}" srcOrd="0" destOrd="0" presId="urn:microsoft.com/office/officeart/2005/8/layout/vList2"/>
    <dgm:cxn modelId="{6C3726DF-A0B6-413E-B5C4-A00DA0ED4FC5}" type="presOf" srcId="{5E0E09DC-2A26-4BB1-861F-13A30E1A4B5C}" destId="{CB557B80-EF67-4605-9CFE-42BB1A81D402}" srcOrd="0" destOrd="0" presId="urn:microsoft.com/office/officeart/2005/8/layout/vList2"/>
    <dgm:cxn modelId="{79EF31E7-16CC-45DD-9D1A-548C72B21E43}" srcId="{8F888F93-C409-43A6-A7D1-2339B750297B}" destId="{705E705B-B6E7-4F82-8FDF-5DC3672BF5FA}" srcOrd="0" destOrd="0" parTransId="{1AA047C4-87DB-48D8-8CF0-E604D6F4ABBF}" sibTransId="{DB35C0FF-2EB8-4F7D-BE04-DA830C1698F1}"/>
    <dgm:cxn modelId="{60812CEC-1A13-4764-972F-5E904DACDA90}" type="presOf" srcId="{705E705B-B6E7-4F82-8FDF-5DC3672BF5FA}" destId="{C05F5C04-F191-474F-A984-1E5144F85B7E}" srcOrd="0" destOrd="0" presId="urn:microsoft.com/office/officeart/2005/8/layout/vList2"/>
    <dgm:cxn modelId="{806D62B9-A726-4C5E-B03B-F92D386C1772}" type="presParOf" srcId="{80D6FD3D-A355-4BD5-A9CC-98E5665F2BDE}" destId="{CB557B80-EF67-4605-9CFE-42BB1A81D402}" srcOrd="0" destOrd="0" presId="urn:microsoft.com/office/officeart/2005/8/layout/vList2"/>
    <dgm:cxn modelId="{6C870685-1727-4562-B8DF-A29B3273AC67}" type="presParOf" srcId="{80D6FD3D-A355-4BD5-A9CC-98E5665F2BDE}" destId="{8421193F-6C12-4A86-B69F-FB93132A9897}" srcOrd="1" destOrd="0" presId="urn:microsoft.com/office/officeart/2005/8/layout/vList2"/>
    <dgm:cxn modelId="{9B82F48D-1834-46C2-8118-68166141DBFC}" type="presParOf" srcId="{80D6FD3D-A355-4BD5-A9CC-98E5665F2BDE}" destId="{29CDC7CD-B2AA-4007-8F99-790C0680E021}" srcOrd="2" destOrd="0" presId="urn:microsoft.com/office/officeart/2005/8/layout/vList2"/>
    <dgm:cxn modelId="{531C4E34-B4D5-410D-A82D-A1FD7920FE31}" type="presParOf" srcId="{80D6FD3D-A355-4BD5-A9CC-98E5665F2BDE}" destId="{7987AB86-46C0-4B70-871C-0818DE1E14DE}" srcOrd="3" destOrd="0" presId="urn:microsoft.com/office/officeart/2005/8/layout/vList2"/>
    <dgm:cxn modelId="{8B4A853E-3908-403C-B2FE-BAE1FC6E11F7}" type="presParOf" srcId="{80D6FD3D-A355-4BD5-A9CC-98E5665F2BDE}" destId="{7896CA4D-F90F-4BF1-B4BF-2A45D8036120}" srcOrd="4" destOrd="0" presId="urn:microsoft.com/office/officeart/2005/8/layout/vList2"/>
    <dgm:cxn modelId="{D3128566-D41B-43A2-A794-43CF697C9FA2}" type="presParOf" srcId="{80D6FD3D-A355-4BD5-A9CC-98E5665F2BDE}" destId="{C05F5C04-F191-474F-A984-1E5144F85B7E}"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69C3B5-DAAD-498B-BFE6-F2C65AC4591D}"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5E0E09DC-2A26-4BB1-861F-13A30E1A4B5C}">
      <dgm:prSet phldrT="[Text]"/>
      <dgm:spPr/>
      <dgm:t>
        <a:bodyPr/>
        <a:lstStyle/>
        <a:p>
          <a:pPr>
            <a:buNone/>
          </a:pPr>
          <a:r>
            <a:rPr lang="en-GB" dirty="0">
              <a:latin typeface="Arial" panose="020B0604020202020204" pitchFamily="34" charset="0"/>
              <a:cs typeface="Arial" panose="020B0604020202020204" pitchFamily="34" charset="0"/>
            </a:rPr>
            <a:t>1. Is it convenient?</a:t>
          </a:r>
        </a:p>
      </dgm:t>
    </dgm:pt>
    <dgm:pt modelId="{053AF3A6-17DE-410A-B028-0D8AFBFCF9A6}" type="parTrans" cxnId="{8D150FAC-84BD-485E-A312-74734B7A85EB}">
      <dgm:prSet/>
      <dgm:spPr/>
      <dgm:t>
        <a:bodyPr/>
        <a:lstStyle/>
        <a:p>
          <a:endParaRPr lang="en-GB"/>
        </a:p>
      </dgm:t>
    </dgm:pt>
    <dgm:pt modelId="{BEF5D07A-813D-4778-9BB7-09F36843A578}" type="sibTrans" cxnId="{8D150FAC-84BD-485E-A312-74734B7A85EB}">
      <dgm:prSet/>
      <dgm:spPr/>
      <dgm:t>
        <a:bodyPr/>
        <a:lstStyle/>
        <a:p>
          <a:endParaRPr lang="en-GB"/>
        </a:p>
      </dgm:t>
    </dgm:pt>
    <dgm:pt modelId="{94781E5A-A328-496E-A60E-A700AB783167}">
      <dgm:prSet phldrT="[Text]"/>
      <dgm:spPr/>
      <dgm:t>
        <a:bodyPr/>
        <a:lstStyle/>
        <a:p>
          <a:pPr>
            <a:buNone/>
          </a:pPr>
          <a:endParaRPr lang="en-GB" dirty="0">
            <a:latin typeface="Arial" panose="020B0604020202020204" pitchFamily="34" charset="0"/>
            <a:cs typeface="Arial" panose="020B0604020202020204" pitchFamily="34" charset="0"/>
          </a:endParaRPr>
        </a:p>
      </dgm:t>
    </dgm:pt>
    <dgm:pt modelId="{DADB8042-5834-40A3-B925-FE9452129786}" type="parTrans" cxnId="{E4ED169D-A208-47C3-B6E8-D3AAF4EE9BA3}">
      <dgm:prSet/>
      <dgm:spPr/>
      <dgm:t>
        <a:bodyPr/>
        <a:lstStyle/>
        <a:p>
          <a:endParaRPr lang="en-GB"/>
        </a:p>
      </dgm:t>
    </dgm:pt>
    <dgm:pt modelId="{0E0FB119-445F-4B5D-A3F2-2B161A898D39}" type="sibTrans" cxnId="{E4ED169D-A208-47C3-B6E8-D3AAF4EE9BA3}">
      <dgm:prSet/>
      <dgm:spPr/>
      <dgm:t>
        <a:bodyPr/>
        <a:lstStyle/>
        <a:p>
          <a:endParaRPr lang="en-GB"/>
        </a:p>
      </dgm:t>
    </dgm:pt>
    <dgm:pt modelId="{A3BB6C10-4D3F-4FDF-9CD4-37488B0E62E1}">
      <dgm:prSet phldrT="[Text]"/>
      <dgm:spPr/>
      <dgm:t>
        <a:bodyPr/>
        <a:lstStyle/>
        <a:p>
          <a:pPr>
            <a:buNone/>
          </a:pPr>
          <a:r>
            <a:rPr lang="en-GB" dirty="0">
              <a:latin typeface="Arial" panose="020B0604020202020204" pitchFamily="34" charset="0"/>
              <a:cs typeface="Arial" panose="020B0604020202020204" pitchFamily="34" charset="0"/>
            </a:rPr>
            <a:t>2. Is it possible?</a:t>
          </a:r>
        </a:p>
      </dgm:t>
    </dgm:pt>
    <dgm:pt modelId="{F6340619-E1A1-413F-BD67-34FA8F303E60}" type="parTrans" cxnId="{19058A4A-7FF0-4647-80B1-F5BD4AF47771}">
      <dgm:prSet/>
      <dgm:spPr/>
      <dgm:t>
        <a:bodyPr/>
        <a:lstStyle/>
        <a:p>
          <a:endParaRPr lang="en-GB"/>
        </a:p>
      </dgm:t>
    </dgm:pt>
    <dgm:pt modelId="{CDE34472-3387-45E6-A28D-592F6F049B77}" type="sibTrans" cxnId="{19058A4A-7FF0-4647-80B1-F5BD4AF47771}">
      <dgm:prSet/>
      <dgm:spPr/>
      <dgm:t>
        <a:bodyPr/>
        <a:lstStyle/>
        <a:p>
          <a:endParaRPr lang="en-GB"/>
        </a:p>
      </dgm:t>
    </dgm:pt>
    <dgm:pt modelId="{ECD1213C-7794-4AB5-91E6-E2B5913EA471}">
      <dgm:prSet phldrT="[Text]"/>
      <dgm:spPr/>
      <dgm:t>
        <a:bodyPr/>
        <a:lstStyle/>
        <a:p>
          <a:pPr>
            <a:buNone/>
          </a:pPr>
          <a:endParaRPr lang="en-GB" dirty="0">
            <a:latin typeface="Arial" panose="020B0604020202020204" pitchFamily="34" charset="0"/>
            <a:cs typeface="Arial" panose="020B0604020202020204" pitchFamily="34" charset="0"/>
          </a:endParaRPr>
        </a:p>
      </dgm:t>
    </dgm:pt>
    <dgm:pt modelId="{EF34EEAD-E3A3-4A59-A0E3-8F8604F4098D}" type="parTrans" cxnId="{6FE8C76B-6EC2-40F3-B813-AEC72D3EDF6E}">
      <dgm:prSet/>
      <dgm:spPr/>
      <dgm:t>
        <a:bodyPr/>
        <a:lstStyle/>
        <a:p>
          <a:endParaRPr lang="en-GB"/>
        </a:p>
      </dgm:t>
    </dgm:pt>
    <dgm:pt modelId="{8C68D22E-5DC0-4BFA-8E16-7FC4260C636E}" type="sibTrans" cxnId="{6FE8C76B-6EC2-40F3-B813-AEC72D3EDF6E}">
      <dgm:prSet/>
      <dgm:spPr/>
      <dgm:t>
        <a:bodyPr/>
        <a:lstStyle/>
        <a:p>
          <a:endParaRPr lang="en-GB"/>
        </a:p>
      </dgm:t>
    </dgm:pt>
    <dgm:pt modelId="{8F888F93-C409-43A6-A7D1-2339B750297B}">
      <dgm:prSet phldrT="[Text]"/>
      <dgm:spPr/>
      <dgm:t>
        <a:bodyPr/>
        <a:lstStyle/>
        <a:p>
          <a:pPr>
            <a:buNone/>
          </a:pPr>
          <a:r>
            <a:rPr lang="en-GB" dirty="0">
              <a:latin typeface="Arial" panose="020B0604020202020204" pitchFamily="34" charset="0"/>
              <a:cs typeface="Arial" panose="020B0604020202020204" pitchFamily="34" charset="0"/>
            </a:rPr>
            <a:t>3. Is it appropriate?</a:t>
          </a:r>
        </a:p>
      </dgm:t>
    </dgm:pt>
    <dgm:pt modelId="{A14CCA72-498D-45F2-8E3C-99626D1A64A6}" type="parTrans" cxnId="{CB47CEB2-FFC4-4DFF-AFD8-FB8B81731568}">
      <dgm:prSet/>
      <dgm:spPr/>
      <dgm:t>
        <a:bodyPr/>
        <a:lstStyle/>
        <a:p>
          <a:endParaRPr lang="en-GB"/>
        </a:p>
      </dgm:t>
    </dgm:pt>
    <dgm:pt modelId="{5D0B68BA-5FF3-48D1-9D99-8C72E157E490}" type="sibTrans" cxnId="{CB47CEB2-FFC4-4DFF-AFD8-FB8B81731568}">
      <dgm:prSet/>
      <dgm:spPr/>
      <dgm:t>
        <a:bodyPr/>
        <a:lstStyle/>
        <a:p>
          <a:endParaRPr lang="en-GB"/>
        </a:p>
      </dgm:t>
    </dgm:pt>
    <dgm:pt modelId="{705E705B-B6E7-4F82-8FDF-5DC3672BF5FA}">
      <dgm:prSet phldrT="[Text]"/>
      <dgm:spPr/>
      <dgm:t>
        <a:bodyPr/>
        <a:lstStyle/>
        <a:p>
          <a:pPr>
            <a:buNone/>
          </a:pPr>
          <a:endParaRPr lang="en-GB" dirty="0">
            <a:latin typeface="Arial" panose="020B0604020202020204" pitchFamily="34" charset="0"/>
            <a:cs typeface="Arial" panose="020B0604020202020204" pitchFamily="34" charset="0"/>
          </a:endParaRPr>
        </a:p>
      </dgm:t>
    </dgm:pt>
    <dgm:pt modelId="{1AA047C4-87DB-48D8-8CF0-E604D6F4ABBF}" type="parTrans" cxnId="{79EF31E7-16CC-45DD-9D1A-548C72B21E43}">
      <dgm:prSet/>
      <dgm:spPr/>
      <dgm:t>
        <a:bodyPr/>
        <a:lstStyle/>
        <a:p>
          <a:endParaRPr lang="en-GB"/>
        </a:p>
      </dgm:t>
    </dgm:pt>
    <dgm:pt modelId="{DB35C0FF-2EB8-4F7D-BE04-DA830C1698F1}" type="sibTrans" cxnId="{79EF31E7-16CC-45DD-9D1A-548C72B21E43}">
      <dgm:prSet/>
      <dgm:spPr/>
      <dgm:t>
        <a:bodyPr/>
        <a:lstStyle/>
        <a:p>
          <a:endParaRPr lang="en-GB"/>
        </a:p>
      </dgm:t>
    </dgm:pt>
    <dgm:pt modelId="{80D6FD3D-A355-4BD5-A9CC-98E5665F2BDE}" type="pres">
      <dgm:prSet presAssocID="{8569C3B5-DAAD-498B-BFE6-F2C65AC4591D}" presName="linear" presStyleCnt="0">
        <dgm:presLayoutVars>
          <dgm:animLvl val="lvl"/>
          <dgm:resizeHandles val="exact"/>
        </dgm:presLayoutVars>
      </dgm:prSet>
      <dgm:spPr/>
    </dgm:pt>
    <dgm:pt modelId="{CB557B80-EF67-4605-9CFE-42BB1A81D402}" type="pres">
      <dgm:prSet presAssocID="{5E0E09DC-2A26-4BB1-861F-13A30E1A4B5C}" presName="parentText" presStyleLbl="node1" presStyleIdx="0" presStyleCnt="3">
        <dgm:presLayoutVars>
          <dgm:chMax val="0"/>
          <dgm:bulletEnabled val="1"/>
        </dgm:presLayoutVars>
      </dgm:prSet>
      <dgm:spPr/>
    </dgm:pt>
    <dgm:pt modelId="{8421193F-6C12-4A86-B69F-FB93132A9897}" type="pres">
      <dgm:prSet presAssocID="{5E0E09DC-2A26-4BB1-861F-13A30E1A4B5C}" presName="childText" presStyleLbl="revTx" presStyleIdx="0" presStyleCnt="3">
        <dgm:presLayoutVars>
          <dgm:bulletEnabled val="1"/>
        </dgm:presLayoutVars>
      </dgm:prSet>
      <dgm:spPr/>
    </dgm:pt>
    <dgm:pt modelId="{29CDC7CD-B2AA-4007-8F99-790C0680E021}" type="pres">
      <dgm:prSet presAssocID="{A3BB6C10-4D3F-4FDF-9CD4-37488B0E62E1}" presName="parentText" presStyleLbl="node1" presStyleIdx="1" presStyleCnt="3">
        <dgm:presLayoutVars>
          <dgm:chMax val="0"/>
          <dgm:bulletEnabled val="1"/>
        </dgm:presLayoutVars>
      </dgm:prSet>
      <dgm:spPr/>
    </dgm:pt>
    <dgm:pt modelId="{7987AB86-46C0-4B70-871C-0818DE1E14DE}" type="pres">
      <dgm:prSet presAssocID="{A3BB6C10-4D3F-4FDF-9CD4-37488B0E62E1}" presName="childText" presStyleLbl="revTx" presStyleIdx="1" presStyleCnt="3">
        <dgm:presLayoutVars>
          <dgm:bulletEnabled val="1"/>
        </dgm:presLayoutVars>
      </dgm:prSet>
      <dgm:spPr/>
    </dgm:pt>
    <dgm:pt modelId="{7896CA4D-F90F-4BF1-B4BF-2A45D8036120}" type="pres">
      <dgm:prSet presAssocID="{8F888F93-C409-43A6-A7D1-2339B750297B}" presName="parentText" presStyleLbl="node1" presStyleIdx="2" presStyleCnt="3">
        <dgm:presLayoutVars>
          <dgm:chMax val="0"/>
          <dgm:bulletEnabled val="1"/>
        </dgm:presLayoutVars>
      </dgm:prSet>
      <dgm:spPr/>
    </dgm:pt>
    <dgm:pt modelId="{C05F5C04-F191-474F-A984-1E5144F85B7E}" type="pres">
      <dgm:prSet presAssocID="{8F888F93-C409-43A6-A7D1-2339B750297B}" presName="childText" presStyleLbl="revTx" presStyleIdx="2" presStyleCnt="3">
        <dgm:presLayoutVars>
          <dgm:bulletEnabled val="1"/>
        </dgm:presLayoutVars>
      </dgm:prSet>
      <dgm:spPr/>
    </dgm:pt>
  </dgm:ptLst>
  <dgm:cxnLst>
    <dgm:cxn modelId="{0B8E5907-74E5-4F83-A5DC-6E30C18A1826}" type="presOf" srcId="{A3BB6C10-4D3F-4FDF-9CD4-37488B0E62E1}" destId="{29CDC7CD-B2AA-4007-8F99-790C0680E021}" srcOrd="0" destOrd="0" presId="urn:microsoft.com/office/officeart/2005/8/layout/vList2"/>
    <dgm:cxn modelId="{E6CFAC18-54FD-48E3-A781-973515DECA14}" type="presOf" srcId="{8569C3B5-DAAD-498B-BFE6-F2C65AC4591D}" destId="{80D6FD3D-A355-4BD5-A9CC-98E5665F2BDE}" srcOrd="0" destOrd="0" presId="urn:microsoft.com/office/officeart/2005/8/layout/vList2"/>
    <dgm:cxn modelId="{5ED1C261-8A5A-4233-B249-0E2C78AF04C5}" type="presOf" srcId="{8F888F93-C409-43A6-A7D1-2339B750297B}" destId="{7896CA4D-F90F-4BF1-B4BF-2A45D8036120}" srcOrd="0" destOrd="0" presId="urn:microsoft.com/office/officeart/2005/8/layout/vList2"/>
    <dgm:cxn modelId="{19058A4A-7FF0-4647-80B1-F5BD4AF47771}" srcId="{8569C3B5-DAAD-498B-BFE6-F2C65AC4591D}" destId="{A3BB6C10-4D3F-4FDF-9CD4-37488B0E62E1}" srcOrd="1" destOrd="0" parTransId="{F6340619-E1A1-413F-BD67-34FA8F303E60}" sibTransId="{CDE34472-3387-45E6-A28D-592F6F049B77}"/>
    <dgm:cxn modelId="{6FE8C76B-6EC2-40F3-B813-AEC72D3EDF6E}" srcId="{A3BB6C10-4D3F-4FDF-9CD4-37488B0E62E1}" destId="{ECD1213C-7794-4AB5-91E6-E2B5913EA471}" srcOrd="0" destOrd="0" parTransId="{EF34EEAD-E3A3-4A59-A0E3-8F8604F4098D}" sibTransId="{8C68D22E-5DC0-4BFA-8E16-7FC4260C636E}"/>
    <dgm:cxn modelId="{2C9C3082-7D2C-4562-9F84-C6911740FD45}" type="presOf" srcId="{ECD1213C-7794-4AB5-91E6-E2B5913EA471}" destId="{7987AB86-46C0-4B70-871C-0818DE1E14DE}" srcOrd="0" destOrd="0" presId="urn:microsoft.com/office/officeart/2005/8/layout/vList2"/>
    <dgm:cxn modelId="{E4ED169D-A208-47C3-B6E8-D3AAF4EE9BA3}" srcId="{5E0E09DC-2A26-4BB1-861F-13A30E1A4B5C}" destId="{94781E5A-A328-496E-A60E-A700AB783167}" srcOrd="0" destOrd="0" parTransId="{DADB8042-5834-40A3-B925-FE9452129786}" sibTransId="{0E0FB119-445F-4B5D-A3F2-2B161A898D39}"/>
    <dgm:cxn modelId="{8D150FAC-84BD-485E-A312-74734B7A85EB}" srcId="{8569C3B5-DAAD-498B-BFE6-F2C65AC4591D}" destId="{5E0E09DC-2A26-4BB1-861F-13A30E1A4B5C}" srcOrd="0" destOrd="0" parTransId="{053AF3A6-17DE-410A-B028-0D8AFBFCF9A6}" sibTransId="{BEF5D07A-813D-4778-9BB7-09F36843A578}"/>
    <dgm:cxn modelId="{CB47CEB2-FFC4-4DFF-AFD8-FB8B81731568}" srcId="{8569C3B5-DAAD-498B-BFE6-F2C65AC4591D}" destId="{8F888F93-C409-43A6-A7D1-2339B750297B}" srcOrd="2" destOrd="0" parTransId="{A14CCA72-498D-45F2-8E3C-99626D1A64A6}" sibTransId="{5D0B68BA-5FF3-48D1-9D99-8C72E157E490}"/>
    <dgm:cxn modelId="{58A33ABF-DCCA-4098-BE20-83AE7B2FDBF7}" type="presOf" srcId="{94781E5A-A328-496E-A60E-A700AB783167}" destId="{8421193F-6C12-4A86-B69F-FB93132A9897}" srcOrd="0" destOrd="0" presId="urn:microsoft.com/office/officeart/2005/8/layout/vList2"/>
    <dgm:cxn modelId="{6C3726DF-A0B6-413E-B5C4-A00DA0ED4FC5}" type="presOf" srcId="{5E0E09DC-2A26-4BB1-861F-13A30E1A4B5C}" destId="{CB557B80-EF67-4605-9CFE-42BB1A81D402}" srcOrd="0" destOrd="0" presId="urn:microsoft.com/office/officeart/2005/8/layout/vList2"/>
    <dgm:cxn modelId="{79EF31E7-16CC-45DD-9D1A-548C72B21E43}" srcId="{8F888F93-C409-43A6-A7D1-2339B750297B}" destId="{705E705B-B6E7-4F82-8FDF-5DC3672BF5FA}" srcOrd="0" destOrd="0" parTransId="{1AA047C4-87DB-48D8-8CF0-E604D6F4ABBF}" sibTransId="{DB35C0FF-2EB8-4F7D-BE04-DA830C1698F1}"/>
    <dgm:cxn modelId="{60812CEC-1A13-4764-972F-5E904DACDA90}" type="presOf" srcId="{705E705B-B6E7-4F82-8FDF-5DC3672BF5FA}" destId="{C05F5C04-F191-474F-A984-1E5144F85B7E}" srcOrd="0" destOrd="0" presId="urn:microsoft.com/office/officeart/2005/8/layout/vList2"/>
    <dgm:cxn modelId="{806D62B9-A726-4C5E-B03B-F92D386C1772}" type="presParOf" srcId="{80D6FD3D-A355-4BD5-A9CC-98E5665F2BDE}" destId="{CB557B80-EF67-4605-9CFE-42BB1A81D402}" srcOrd="0" destOrd="0" presId="urn:microsoft.com/office/officeart/2005/8/layout/vList2"/>
    <dgm:cxn modelId="{6C870685-1727-4562-B8DF-A29B3273AC67}" type="presParOf" srcId="{80D6FD3D-A355-4BD5-A9CC-98E5665F2BDE}" destId="{8421193F-6C12-4A86-B69F-FB93132A9897}" srcOrd="1" destOrd="0" presId="urn:microsoft.com/office/officeart/2005/8/layout/vList2"/>
    <dgm:cxn modelId="{9B82F48D-1834-46C2-8118-68166141DBFC}" type="presParOf" srcId="{80D6FD3D-A355-4BD5-A9CC-98E5665F2BDE}" destId="{29CDC7CD-B2AA-4007-8F99-790C0680E021}" srcOrd="2" destOrd="0" presId="urn:microsoft.com/office/officeart/2005/8/layout/vList2"/>
    <dgm:cxn modelId="{531C4E34-B4D5-410D-A82D-A1FD7920FE31}" type="presParOf" srcId="{80D6FD3D-A355-4BD5-A9CC-98E5665F2BDE}" destId="{7987AB86-46C0-4B70-871C-0818DE1E14DE}" srcOrd="3" destOrd="0" presId="urn:microsoft.com/office/officeart/2005/8/layout/vList2"/>
    <dgm:cxn modelId="{8B4A853E-3908-403C-B2FE-BAE1FC6E11F7}" type="presParOf" srcId="{80D6FD3D-A355-4BD5-A9CC-98E5665F2BDE}" destId="{7896CA4D-F90F-4BF1-B4BF-2A45D8036120}" srcOrd="4" destOrd="0" presId="urn:microsoft.com/office/officeart/2005/8/layout/vList2"/>
    <dgm:cxn modelId="{D3128566-D41B-43A2-A794-43CF697C9FA2}" type="presParOf" srcId="{80D6FD3D-A355-4BD5-A9CC-98E5665F2BDE}" destId="{C05F5C04-F191-474F-A984-1E5144F85B7E}"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57B80-EF67-4605-9CFE-42BB1A81D402}">
      <dsp:nvSpPr>
        <dsp:cNvPr id="0" name=""/>
        <dsp:cNvSpPr/>
      </dsp:nvSpPr>
      <dsp:spPr>
        <a:xfrm>
          <a:off x="0" y="44642"/>
          <a:ext cx="6047792" cy="678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1. Is it convenient?</a:t>
          </a:r>
        </a:p>
      </dsp:txBody>
      <dsp:txXfrm>
        <a:off x="33127" y="77769"/>
        <a:ext cx="5981538" cy="612346"/>
      </dsp:txXfrm>
    </dsp:sp>
    <dsp:sp modelId="{8421193F-6C12-4A86-B69F-FB93132A9897}">
      <dsp:nvSpPr>
        <dsp:cNvPr id="0" name=""/>
        <dsp:cNvSpPr/>
      </dsp:nvSpPr>
      <dsp:spPr>
        <a:xfrm>
          <a:off x="0" y="723242"/>
          <a:ext cx="6047792" cy="48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17" tIns="36830" rIns="206248" bIns="36830" numCol="1" spcCol="1270" anchor="t" anchorCtr="0">
          <a:noAutofit/>
        </a:bodyPr>
        <a:lstStyle/>
        <a:p>
          <a:pPr marL="228600" lvl="1" indent="-228600" algn="l" defTabSz="1022350">
            <a:lnSpc>
              <a:spcPct val="90000"/>
            </a:lnSpc>
            <a:spcBef>
              <a:spcPct val="0"/>
            </a:spcBef>
            <a:spcAft>
              <a:spcPct val="20000"/>
            </a:spcAft>
            <a:buNone/>
          </a:pPr>
          <a:r>
            <a:rPr lang="en-GB" sz="2300" kern="1200" dirty="0">
              <a:latin typeface="Arial" panose="020B0604020202020204" pitchFamily="34" charset="0"/>
              <a:cs typeface="Arial" panose="020B0604020202020204" pitchFamily="34" charset="0"/>
            </a:rPr>
            <a:t>Is it quick, easy or comfortable?</a:t>
          </a:r>
        </a:p>
      </dsp:txBody>
      <dsp:txXfrm>
        <a:off x="0" y="723242"/>
        <a:ext cx="6047792" cy="480240"/>
      </dsp:txXfrm>
    </dsp:sp>
    <dsp:sp modelId="{29CDC7CD-B2AA-4007-8F99-790C0680E021}">
      <dsp:nvSpPr>
        <dsp:cNvPr id="0" name=""/>
        <dsp:cNvSpPr/>
      </dsp:nvSpPr>
      <dsp:spPr>
        <a:xfrm>
          <a:off x="0" y="1203482"/>
          <a:ext cx="6047792" cy="678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2. Is it possible?</a:t>
          </a:r>
        </a:p>
      </dsp:txBody>
      <dsp:txXfrm>
        <a:off x="33127" y="1236609"/>
        <a:ext cx="5981538" cy="612346"/>
      </dsp:txXfrm>
    </dsp:sp>
    <dsp:sp modelId="{7987AB86-46C0-4B70-871C-0818DE1E14DE}">
      <dsp:nvSpPr>
        <dsp:cNvPr id="0" name=""/>
        <dsp:cNvSpPr/>
      </dsp:nvSpPr>
      <dsp:spPr>
        <a:xfrm>
          <a:off x="0" y="1882082"/>
          <a:ext cx="6047792" cy="48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17" tIns="36830" rIns="206248" bIns="36830" numCol="1" spcCol="1270" anchor="t" anchorCtr="0">
          <a:noAutofit/>
        </a:bodyPr>
        <a:lstStyle/>
        <a:p>
          <a:pPr marL="228600" lvl="1" indent="-228600" algn="l" defTabSz="1022350">
            <a:lnSpc>
              <a:spcPct val="90000"/>
            </a:lnSpc>
            <a:spcBef>
              <a:spcPct val="0"/>
            </a:spcBef>
            <a:spcAft>
              <a:spcPct val="20000"/>
            </a:spcAft>
            <a:buNone/>
          </a:pPr>
          <a:r>
            <a:rPr lang="en-GB" sz="2300" kern="1200" dirty="0">
              <a:latin typeface="Arial" panose="020B0604020202020204" pitchFamily="34" charset="0"/>
              <a:cs typeface="Arial" panose="020B0604020202020204" pitchFamily="34" charset="0"/>
            </a:rPr>
            <a:t>Could I physically or practically do it?</a:t>
          </a:r>
        </a:p>
      </dsp:txBody>
      <dsp:txXfrm>
        <a:off x="0" y="1882082"/>
        <a:ext cx="6047792" cy="480240"/>
      </dsp:txXfrm>
    </dsp:sp>
    <dsp:sp modelId="{7896CA4D-F90F-4BF1-B4BF-2A45D8036120}">
      <dsp:nvSpPr>
        <dsp:cNvPr id="0" name=""/>
        <dsp:cNvSpPr/>
      </dsp:nvSpPr>
      <dsp:spPr>
        <a:xfrm>
          <a:off x="0" y="2362322"/>
          <a:ext cx="6047792" cy="678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3. Is it appropriate?</a:t>
          </a:r>
        </a:p>
      </dsp:txBody>
      <dsp:txXfrm>
        <a:off x="33127" y="2395449"/>
        <a:ext cx="5981538" cy="612346"/>
      </dsp:txXfrm>
    </dsp:sp>
    <dsp:sp modelId="{C05F5C04-F191-474F-A984-1E5144F85B7E}">
      <dsp:nvSpPr>
        <dsp:cNvPr id="0" name=""/>
        <dsp:cNvSpPr/>
      </dsp:nvSpPr>
      <dsp:spPr>
        <a:xfrm>
          <a:off x="0" y="3040922"/>
          <a:ext cx="6047792" cy="690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17" tIns="36830" rIns="206248" bIns="36830" numCol="1" spcCol="1270" anchor="t" anchorCtr="0">
          <a:noAutofit/>
        </a:bodyPr>
        <a:lstStyle/>
        <a:p>
          <a:pPr marL="228600" lvl="1" indent="-228600" algn="l" defTabSz="1022350">
            <a:lnSpc>
              <a:spcPct val="90000"/>
            </a:lnSpc>
            <a:spcBef>
              <a:spcPct val="0"/>
            </a:spcBef>
            <a:spcAft>
              <a:spcPct val="20000"/>
            </a:spcAft>
            <a:buNone/>
          </a:pPr>
          <a:r>
            <a:rPr lang="en-GB" sz="2300" kern="1200" dirty="0">
              <a:latin typeface="Arial" panose="020B0604020202020204" pitchFamily="34" charset="0"/>
              <a:cs typeface="Arial" panose="020B0604020202020204" pitchFamily="34" charset="0"/>
            </a:rPr>
            <a:t>Is it responsible, fair, safe and within my role?</a:t>
          </a:r>
        </a:p>
      </dsp:txBody>
      <dsp:txXfrm>
        <a:off x="0" y="3040922"/>
        <a:ext cx="6047792" cy="6903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57B80-EF67-4605-9CFE-42BB1A81D402}">
      <dsp:nvSpPr>
        <dsp:cNvPr id="0" name=""/>
        <dsp:cNvSpPr/>
      </dsp:nvSpPr>
      <dsp:spPr>
        <a:xfrm>
          <a:off x="0" y="210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1. Is it convenient?</a:t>
          </a:r>
        </a:p>
      </dsp:txBody>
      <dsp:txXfrm>
        <a:off x="39980" y="61055"/>
        <a:ext cx="5169501" cy="739039"/>
      </dsp:txXfrm>
    </dsp:sp>
    <dsp:sp modelId="{8421193F-6C12-4A86-B69F-FB93132A9897}">
      <dsp:nvSpPr>
        <dsp:cNvPr id="0" name=""/>
        <dsp:cNvSpPr/>
      </dsp:nvSpPr>
      <dsp:spPr>
        <a:xfrm>
          <a:off x="0" y="8400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840075"/>
        <a:ext cx="5249461" cy="579600"/>
      </dsp:txXfrm>
    </dsp:sp>
    <dsp:sp modelId="{29CDC7CD-B2AA-4007-8F99-790C0680E021}">
      <dsp:nvSpPr>
        <dsp:cNvPr id="0" name=""/>
        <dsp:cNvSpPr/>
      </dsp:nvSpPr>
      <dsp:spPr>
        <a:xfrm>
          <a:off x="0" y="14196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2. Is it possible?</a:t>
          </a:r>
        </a:p>
      </dsp:txBody>
      <dsp:txXfrm>
        <a:off x="39980" y="1459655"/>
        <a:ext cx="5169501" cy="739039"/>
      </dsp:txXfrm>
    </dsp:sp>
    <dsp:sp modelId="{7987AB86-46C0-4B70-871C-0818DE1E14DE}">
      <dsp:nvSpPr>
        <dsp:cNvPr id="0" name=""/>
        <dsp:cNvSpPr/>
      </dsp:nvSpPr>
      <dsp:spPr>
        <a:xfrm>
          <a:off x="0" y="22386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2238675"/>
        <a:ext cx="5249461" cy="579600"/>
      </dsp:txXfrm>
    </dsp:sp>
    <dsp:sp modelId="{7896CA4D-F90F-4BF1-B4BF-2A45D8036120}">
      <dsp:nvSpPr>
        <dsp:cNvPr id="0" name=""/>
        <dsp:cNvSpPr/>
      </dsp:nvSpPr>
      <dsp:spPr>
        <a:xfrm>
          <a:off x="0" y="2818275"/>
          <a:ext cx="5249461" cy="81899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latin typeface="Arial" panose="020B0604020202020204" pitchFamily="34" charset="0"/>
              <a:cs typeface="Arial" panose="020B0604020202020204" pitchFamily="34" charset="0"/>
            </a:rPr>
            <a:t>3. Is it appropriate?</a:t>
          </a:r>
        </a:p>
      </dsp:txBody>
      <dsp:txXfrm>
        <a:off x="39980" y="2858255"/>
        <a:ext cx="5169501" cy="739039"/>
      </dsp:txXfrm>
    </dsp:sp>
    <dsp:sp modelId="{C05F5C04-F191-474F-A984-1E5144F85B7E}">
      <dsp:nvSpPr>
        <dsp:cNvPr id="0" name=""/>
        <dsp:cNvSpPr/>
      </dsp:nvSpPr>
      <dsp:spPr>
        <a:xfrm>
          <a:off x="0" y="3637275"/>
          <a:ext cx="524946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70" tIns="44450" rIns="248920" bIns="44450" numCol="1" spcCol="1270" anchor="t" anchorCtr="0">
          <a:noAutofit/>
        </a:bodyPr>
        <a:lstStyle/>
        <a:p>
          <a:pPr marL="228600" lvl="1" indent="-228600" algn="l" defTabSz="1200150">
            <a:lnSpc>
              <a:spcPct val="90000"/>
            </a:lnSpc>
            <a:spcBef>
              <a:spcPct val="0"/>
            </a:spcBef>
            <a:spcAft>
              <a:spcPct val="20000"/>
            </a:spcAft>
            <a:buNone/>
          </a:pPr>
          <a:endParaRPr lang="en-GB" sz="2700" kern="1200" dirty="0">
            <a:latin typeface="Arial" panose="020B0604020202020204" pitchFamily="34" charset="0"/>
            <a:cs typeface="Arial" panose="020B0604020202020204" pitchFamily="34" charset="0"/>
          </a:endParaRPr>
        </a:p>
      </dsp:txBody>
      <dsp:txXfrm>
        <a:off x="0" y="3637275"/>
        <a:ext cx="5249461" cy="579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65B0D-16B7-481B-B645-7707CB837682}"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24441-D7FA-4352-87C2-B2717FEE9137}" type="slidenum">
              <a:rPr lang="en-GB" smtClean="0"/>
              <a:t>‹#›</a:t>
            </a:fld>
            <a:endParaRPr lang="en-GB"/>
          </a:p>
        </p:txBody>
      </p:sp>
    </p:spTree>
    <p:extLst>
      <p:ext uri="{BB962C8B-B14F-4D97-AF65-F5344CB8AC3E}">
        <p14:creationId xmlns:p14="http://schemas.microsoft.com/office/powerpoint/2010/main" val="11524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Begin with familiar, low-stakes decisions that students can recognise. The aim is to show that professionalism often appears in small choices, not only major ethical dilemmas.</a:t>
            </a:r>
          </a:p>
          <a:p>
            <a:endParaRPr lang="en-GB" dirty="0"/>
          </a:p>
          <a:p>
            <a:pPr lvl="0"/>
            <a:r>
              <a:rPr lang="en-GB" dirty="0"/>
              <a:t>Possible questions to ask: “Why did you choose that response?”</a:t>
            </a:r>
          </a:p>
          <a:p>
            <a:pPr lvl="0"/>
            <a:r>
              <a:rPr lang="en-GB" dirty="0"/>
              <a:t>“Who could be affected?”</a:t>
            </a:r>
          </a:p>
          <a:p>
            <a:pPr lvl="0"/>
            <a:r>
              <a:rPr lang="en-GB" dirty="0"/>
              <a:t>“What would you need to check?”</a:t>
            </a:r>
          </a:p>
          <a:p>
            <a:pPr lvl="0"/>
            <a:r>
              <a:rPr lang="en-GB" dirty="0"/>
              <a:t>“What could happen if you simply chose the quickest option?”</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5</a:t>
            </a:fld>
            <a:endParaRPr lang="en-GB"/>
          </a:p>
        </p:txBody>
      </p:sp>
    </p:spTree>
    <p:extLst>
      <p:ext uri="{BB962C8B-B14F-4D97-AF65-F5344CB8AC3E}">
        <p14:creationId xmlns:p14="http://schemas.microsoft.com/office/powerpoint/2010/main" val="3096133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r>
              <a:rPr lang="en-GB" dirty="0"/>
              <a:t>Is it convenient?</a:t>
            </a:r>
          </a:p>
          <a:p>
            <a:r>
              <a:rPr lang="en-GB" dirty="0"/>
              <a:t>Yes, it may make working from home easier.</a:t>
            </a:r>
          </a:p>
          <a:p>
            <a:r>
              <a:rPr lang="en-GB" dirty="0"/>
              <a:t>Is it possible?</a:t>
            </a:r>
          </a:p>
          <a:p>
            <a:r>
              <a:rPr lang="en-GB" dirty="0"/>
              <a:t>The spreadsheet could technically be emailed.</a:t>
            </a:r>
          </a:p>
          <a:p>
            <a:r>
              <a:rPr lang="en-GB" dirty="0"/>
              <a:t>Is it appropriate?</a:t>
            </a:r>
          </a:p>
          <a:p>
            <a:r>
              <a:rPr lang="en-GB" dirty="0"/>
              <a:t>Not without checking organisational rules, authorisation and approved secure arrangements. It is probably a breach of the Data Protection Act 2018</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7</a:t>
            </a:fld>
            <a:endParaRPr lang="en-GB"/>
          </a:p>
        </p:txBody>
      </p:sp>
    </p:spTree>
    <p:extLst>
      <p:ext uri="{BB962C8B-B14F-4D97-AF65-F5344CB8AC3E}">
        <p14:creationId xmlns:p14="http://schemas.microsoft.com/office/powerpoint/2010/main" val="198474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https://www.youtube.com/watch?v=0jkYIwnJfZw</a:t>
            </a:r>
          </a:p>
          <a:p>
            <a:r>
              <a:rPr lang="en-GB" dirty="0"/>
              <a:t>Ensure that it is clear to students that the project manager should not ignore a member of staff being intimidating for aggressive towards her. </a:t>
            </a:r>
          </a:p>
        </p:txBody>
      </p:sp>
      <p:sp>
        <p:nvSpPr>
          <p:cNvPr id="4" name="Slide Number Placeholder 3"/>
          <p:cNvSpPr>
            <a:spLocks noGrp="1"/>
          </p:cNvSpPr>
          <p:nvPr>
            <p:ph type="sldNum" sz="quarter" idx="5"/>
          </p:nvPr>
        </p:nvSpPr>
        <p:spPr/>
        <p:txBody>
          <a:bodyPr/>
          <a:lstStyle/>
          <a:p>
            <a:fld id="{83B24441-D7FA-4352-87C2-B2717FEE9137}" type="slidenum">
              <a:rPr lang="en-GB" smtClean="0"/>
              <a:t>9</a:t>
            </a:fld>
            <a:endParaRPr lang="en-GB"/>
          </a:p>
        </p:txBody>
      </p:sp>
    </p:spTree>
    <p:extLst>
      <p:ext uri="{BB962C8B-B14F-4D97-AF65-F5344CB8AC3E}">
        <p14:creationId xmlns:p14="http://schemas.microsoft.com/office/powerpoint/2010/main" val="2842740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How this differs from Week 4</a:t>
            </a:r>
          </a:p>
          <a:p>
            <a:r>
              <a:rPr lang="en-GB" b="0" dirty="0">
                <a:latin typeface="Arial" panose="020B0604020202020204" pitchFamily="34" charset="0"/>
                <a:cs typeface="Arial" panose="020B0604020202020204" pitchFamily="34" charset="0"/>
              </a:rPr>
              <a:t>Week 4's STOP → CHECK → EXPLORE → DECIDE helped students avoid unsupported conclusions and solve problems.</a:t>
            </a:r>
          </a:p>
          <a:p>
            <a:r>
              <a:rPr lang="en-GB" b="0" dirty="0">
                <a:latin typeface="Arial" panose="020B0604020202020204" pitchFamily="34" charset="0"/>
                <a:cs typeface="Arial" panose="020B0604020202020204" pitchFamily="34" charset="0"/>
              </a:rPr>
              <a:t>Week 7 asks a different question: even when I understand the problem, what am I professionally responsible for doing?</a:t>
            </a:r>
          </a:p>
          <a:p>
            <a:r>
              <a:rPr lang="en-GB" b="0" dirty="0">
                <a:latin typeface="Arial" panose="020B0604020202020204" pitchFamily="34" charset="0"/>
                <a:cs typeface="Arial" panose="020B0604020202020204" pitchFamily="34" charset="0"/>
              </a:rPr>
              <a:t>The new framework deliberately adds people, responsibilities, authority and communication.</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10</a:t>
            </a:fld>
            <a:endParaRPr lang="en-GB"/>
          </a:p>
        </p:txBody>
      </p:sp>
    </p:spTree>
    <p:extLst>
      <p:ext uri="{BB962C8B-B14F-4D97-AF65-F5344CB8AC3E}">
        <p14:creationId xmlns:p14="http://schemas.microsoft.com/office/powerpoint/2010/main" val="2322416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Questions for students</a:t>
            </a:r>
          </a:p>
          <a:p>
            <a:pPr lvl="0"/>
            <a:r>
              <a:rPr lang="en-GB" dirty="0"/>
              <a:t>Does wearing the coat automatically mean the customer cannot get a refund?</a:t>
            </a:r>
          </a:p>
          <a:p>
            <a:pPr lvl="0"/>
            <a:r>
              <a:rPr lang="en-GB" dirty="0"/>
              <a:t>What might happen if you refuse without checking?</a:t>
            </a:r>
          </a:p>
          <a:p>
            <a:pPr lvl="0"/>
            <a:r>
              <a:rPr lang="en-GB" dirty="0"/>
              <a:t>What can you do to help the customer without promising something you cannot authorise?</a:t>
            </a:r>
          </a:p>
          <a:p>
            <a:pPr lvl="0"/>
            <a:r>
              <a:rPr lang="en-GB" dirty="0"/>
              <a:t>What would you say to the customer?</a:t>
            </a:r>
          </a:p>
          <a:p>
            <a:r>
              <a:rPr lang="en-GB" b="1" dirty="0"/>
              <a:t>Preferred response: C.</a:t>
            </a:r>
            <a:r>
              <a:rPr lang="en-GB" dirty="0"/>
              <a:t> Students should recognise that a faulty item is different from a customer simply changing their mind.</a:t>
            </a:r>
          </a:p>
          <a:p>
            <a:r>
              <a:rPr lang="en-GB" dirty="0"/>
              <a:t>Under the UK Consumer Rights Act 2015, customers generally have a short-term right to reject faulty goods within 30 days, subject to the relevant legal conditions. A shop's usual returns policy cannot remove statutory rights.</a:t>
            </a:r>
          </a:p>
          <a:p>
            <a:r>
              <a:rPr lang="en-GB" dirty="0"/>
              <a:t>Students should not be expected to make a final legal decision. They should check the correct procedure, involve an authorised colleague and avoid wrongly refusing a potentially valid claim.</a:t>
            </a:r>
          </a:p>
          <a:p>
            <a:endParaRPr lang="en-GB" dirty="0"/>
          </a:p>
        </p:txBody>
      </p:sp>
      <p:sp>
        <p:nvSpPr>
          <p:cNvPr id="4" name="Slide Number Placeholder 3"/>
          <p:cNvSpPr>
            <a:spLocks noGrp="1"/>
          </p:cNvSpPr>
          <p:nvPr>
            <p:ph type="sldNum" sz="quarter" idx="5"/>
          </p:nvPr>
        </p:nvSpPr>
        <p:spPr/>
        <p:txBody>
          <a:bodyPr/>
          <a:lstStyle/>
          <a:p>
            <a:fld id="{83B24441-D7FA-4352-87C2-B2717FEE9137}" type="slidenum">
              <a:rPr lang="en-GB" smtClean="0"/>
              <a:t>13</a:t>
            </a:fld>
            <a:endParaRPr lang="en-GB"/>
          </a:p>
        </p:txBody>
      </p:sp>
    </p:spTree>
    <p:extLst>
      <p:ext uri="{BB962C8B-B14F-4D97-AF65-F5344CB8AC3E}">
        <p14:creationId xmlns:p14="http://schemas.microsoft.com/office/powerpoint/2010/main" val="2460066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0134E-507E-159E-295F-B1E0550CE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7F93CE-5A92-C166-0AB9-DD865807B4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2D1F8B-6461-11E2-ECAD-424899075734}"/>
              </a:ext>
            </a:extLst>
          </p:cNvPr>
          <p:cNvSpPr>
            <a:spLocks noGrp="1"/>
          </p:cNvSpPr>
          <p:nvPr>
            <p:ph type="body" idx="1"/>
          </p:nvPr>
        </p:nvSpPr>
        <p:spPr/>
        <p:txBody>
          <a:bodyPr/>
          <a:lstStyle/>
          <a:p>
            <a:r>
              <a:rPr lang="en-GB" dirty="0"/>
              <a:t>Students should be encouraged to consider: </a:t>
            </a:r>
          </a:p>
          <a:p>
            <a:r>
              <a:rPr lang="en-GB" dirty="0"/>
              <a:t>CHECK: What is known about the visitor's authority to receive information?</a:t>
            </a:r>
          </a:p>
          <a:p>
            <a:r>
              <a:rPr lang="en-GB" dirty="0"/>
              <a:t>CONSIDER: The father has privacy rights. The visitor may have a genuine concern. The service has procedures for handling personal information and concerns about wellbeing.</a:t>
            </a:r>
          </a:p>
          <a:p>
            <a:r>
              <a:rPr lang="en-GB" dirty="0"/>
              <a:t>CHOOSE: Do not disclose the appointment information without appropriate authorisation. Respond respectfully and follow the relevant procedure.</a:t>
            </a:r>
          </a:p>
          <a:p>
            <a:endParaRPr lang="en-GB" dirty="0"/>
          </a:p>
        </p:txBody>
      </p:sp>
      <p:sp>
        <p:nvSpPr>
          <p:cNvPr id="4" name="Slide Number Placeholder 3">
            <a:extLst>
              <a:ext uri="{FF2B5EF4-FFF2-40B4-BE49-F238E27FC236}">
                <a16:creationId xmlns:a16="http://schemas.microsoft.com/office/drawing/2014/main" id="{8B7FA714-FDF5-DA44-BAC6-856B8A1AF00A}"/>
              </a:ext>
            </a:extLst>
          </p:cNvPr>
          <p:cNvSpPr>
            <a:spLocks noGrp="1"/>
          </p:cNvSpPr>
          <p:nvPr>
            <p:ph type="sldNum" sz="quarter" idx="5"/>
          </p:nvPr>
        </p:nvSpPr>
        <p:spPr/>
        <p:txBody>
          <a:bodyPr/>
          <a:lstStyle/>
          <a:p>
            <a:fld id="{83B24441-D7FA-4352-87C2-B2717FEE9137}" type="slidenum">
              <a:rPr lang="en-GB" smtClean="0"/>
              <a:t>15</a:t>
            </a:fld>
            <a:endParaRPr lang="en-GB"/>
          </a:p>
        </p:txBody>
      </p:sp>
    </p:spTree>
    <p:extLst>
      <p:ext uri="{BB962C8B-B14F-4D97-AF65-F5344CB8AC3E}">
        <p14:creationId xmlns:p14="http://schemas.microsoft.com/office/powerpoint/2010/main" val="404621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0jkYIwnJfZw?feature=oembed" TargetMode="External"/><Relationship Id="rId5" Type="http://schemas.openxmlformats.org/officeDocument/2006/relationships/hyperlink" Target="https://www.youtube.com/watch?v=0jkYIwnJfZw" TargetMode="Externa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ico.org.uk/for-organisations/report-a-breach/personal-data-breach/personal-data-breaches-a-guide/?utm_source=" TargetMode="External"/><Relationship Id="rId2" Type="http://schemas.openxmlformats.org/officeDocument/2006/relationships/hyperlink" Target="https://www.acas.org.uk/how-to-raise-a-problem-at-work?utm_source=" TargetMode="External"/><Relationship Id="rId1" Type="http://schemas.openxmlformats.org/officeDocument/2006/relationships/slideLayout" Target="../slideLayouts/slideLayout6.xml"/><Relationship Id="rId4" Type="http://schemas.openxmlformats.org/officeDocument/2006/relationships/hyperlink" Target="https://doi.org/10.2307/2666999"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1470580"/>
            <a:ext cx="10803903" cy="1659481"/>
          </a:xfrm>
        </p:spPr>
        <p:txBody>
          <a:bodyPr/>
          <a:lstStyle/>
          <a:p>
            <a:pPr marL="0" indent="0" algn="ctr">
              <a:buNone/>
            </a:pPr>
            <a:r>
              <a:rPr lang="en-GB" sz="4800" b="1" dirty="0">
                <a:solidFill>
                  <a:schemeClr val="bg1"/>
                </a:solidFill>
              </a:rPr>
              <a:t>Essential Skills : </a:t>
            </a:r>
          </a:p>
        </p:txBody>
      </p:sp>
      <p:sp>
        <p:nvSpPr>
          <p:cNvPr id="4" name="TextBox 3">
            <a:extLst>
              <a:ext uri="{FF2B5EF4-FFF2-40B4-BE49-F238E27FC236}">
                <a16:creationId xmlns:a16="http://schemas.microsoft.com/office/drawing/2014/main" id="{8C79E1E9-0B4A-072B-8A25-7CCB977484C2}"/>
              </a:ext>
            </a:extLst>
          </p:cNvPr>
          <p:cNvSpPr txBox="1"/>
          <p:nvPr/>
        </p:nvSpPr>
        <p:spPr>
          <a:xfrm>
            <a:off x="2743200" y="2268168"/>
            <a:ext cx="7578970" cy="769441"/>
          </a:xfrm>
          <a:prstGeom prst="rect">
            <a:avLst/>
          </a:prstGeom>
          <a:noFill/>
        </p:spPr>
        <p:txBody>
          <a:bodyPr wrap="square">
            <a:spAutoFit/>
          </a:bodyPr>
          <a:lstStyle/>
          <a:p>
            <a:r>
              <a:rPr lang="en-GB" sz="4400" dirty="0">
                <a:solidFill>
                  <a:schemeClr val="bg1"/>
                </a:solidFill>
              </a:rPr>
              <a:t>Professional Decision Making</a:t>
            </a:r>
            <a:endParaRPr lang="en-GB" sz="4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What are we learning? </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125415" y="1918005"/>
            <a:ext cx="10610955" cy="3021989"/>
          </a:xfrm>
        </p:spPr>
        <p:txBody>
          <a:bodyPr>
            <a:normAutofit/>
          </a:bodyPr>
          <a:lstStyle/>
          <a:p>
            <a:pPr marL="0" indent="0">
              <a:buNone/>
            </a:pPr>
            <a:r>
              <a:rPr lang="en-GB" dirty="0">
                <a:latin typeface="Arial" panose="020B0604020202020204" pitchFamily="34" charset="0"/>
                <a:cs typeface="Arial" panose="020B0604020202020204" pitchFamily="34" charset="0"/>
              </a:rPr>
              <a:t>By the end of the short session you will learn how to:</a:t>
            </a:r>
          </a:p>
          <a:p>
            <a:pPr lvl="1"/>
            <a:r>
              <a:rPr lang="en-GB" sz="2800" dirty="0">
                <a:latin typeface="Arial" panose="020B0604020202020204" pitchFamily="34" charset="0"/>
                <a:cs typeface="Arial" panose="020B0604020202020204" pitchFamily="34" charset="0"/>
              </a:rPr>
              <a:t>Spot when a decision is needed.</a:t>
            </a:r>
          </a:p>
          <a:p>
            <a:pPr lvl="1"/>
            <a:r>
              <a:rPr lang="en-GB" sz="2800" dirty="0">
                <a:latin typeface="Arial" panose="020B0604020202020204" pitchFamily="34" charset="0"/>
                <a:cs typeface="Arial" panose="020B0604020202020204" pitchFamily="34" charset="0"/>
              </a:rPr>
              <a:t>Choose what is right, not just what is easy.</a:t>
            </a:r>
          </a:p>
          <a:p>
            <a:pPr lvl="1"/>
            <a:r>
              <a:rPr lang="en-GB" sz="2800" dirty="0">
                <a:latin typeface="Arial" panose="020B0604020202020204" pitchFamily="34" charset="0"/>
                <a:cs typeface="Arial" panose="020B0604020202020204" pitchFamily="34" charset="0"/>
              </a:rPr>
              <a:t>Think about what might happen next.</a:t>
            </a:r>
          </a:p>
          <a:p>
            <a:pPr lvl="1"/>
            <a:r>
              <a:rPr lang="en-GB" sz="2800" dirty="0">
                <a:latin typeface="Arial" panose="020B0604020202020204" pitchFamily="34" charset="0"/>
                <a:cs typeface="Arial" panose="020B0604020202020204" pitchFamily="34" charset="0"/>
              </a:rPr>
              <a:t>Know when to ask for help.</a:t>
            </a:r>
          </a:p>
          <a:p>
            <a:pPr lvl="1"/>
            <a:r>
              <a:rPr lang="en-GB" sz="2800" dirty="0">
                <a:latin typeface="Arial" panose="020B0604020202020204" pitchFamily="34" charset="0"/>
                <a:cs typeface="Arial" panose="020B0604020202020204" pitchFamily="34" charset="0"/>
              </a:rPr>
              <a:t>Explain why we made a choice. </a:t>
            </a:r>
          </a:p>
          <a:p>
            <a:pPr marL="0" indent="0">
              <a:buNone/>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6539E0-F41C-87A3-987F-3DF67413141A}"/>
              </a:ext>
            </a:extLst>
          </p:cNvPr>
          <p:cNvSpPr txBox="1"/>
          <p:nvPr/>
        </p:nvSpPr>
        <p:spPr>
          <a:xfrm>
            <a:off x="920653" y="5541054"/>
            <a:ext cx="11020477" cy="830997"/>
          </a:xfrm>
          <a:prstGeom prst="rect">
            <a:avLst/>
          </a:prstGeom>
          <a:noFill/>
        </p:spPr>
        <p:txBody>
          <a:bodyPr wrap="square">
            <a:spAutoFit/>
          </a:bodyPr>
          <a:lstStyle/>
          <a:p>
            <a:pPr>
              <a:buNone/>
            </a:pPr>
            <a:r>
              <a:rPr lang="en-GB" sz="2400" i="1" dirty="0">
                <a:latin typeface="Arial" panose="020B0604020202020204" pitchFamily="34" charset="0"/>
                <a:cs typeface="Arial" panose="020B0604020202020204" pitchFamily="34" charset="0"/>
              </a:rPr>
              <a:t>Central question: When I have to make a decision at work, how can I choose a responsible course of action and explain why?</a:t>
            </a: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4499-D677-12B0-3076-7354C5E68EB6}"/>
              </a:ext>
            </a:extLst>
          </p:cNvPr>
          <p:cNvSpPr>
            <a:spLocks noGrp="1"/>
          </p:cNvSpPr>
          <p:nvPr>
            <p:ph type="title"/>
          </p:nvPr>
        </p:nvSpPr>
        <p:spPr/>
        <p:txBody>
          <a:bodyPr/>
          <a:lstStyle/>
          <a:p>
            <a:r>
              <a:rPr lang="en-GB" b="1" dirty="0"/>
              <a:t>Every Day, We Make Decisions</a:t>
            </a:r>
            <a:endParaRPr lang="en-GB" dirty="0"/>
          </a:p>
        </p:txBody>
      </p:sp>
      <p:sp>
        <p:nvSpPr>
          <p:cNvPr id="3" name="Content Placeholder 2">
            <a:extLst>
              <a:ext uri="{FF2B5EF4-FFF2-40B4-BE49-F238E27FC236}">
                <a16:creationId xmlns:a16="http://schemas.microsoft.com/office/drawing/2014/main" id="{C06C3B3E-4DEB-2F85-BBA5-1FE5433C3E57}"/>
              </a:ext>
            </a:extLst>
          </p:cNvPr>
          <p:cNvSpPr>
            <a:spLocks noGrp="1"/>
          </p:cNvSpPr>
          <p:nvPr>
            <p:ph idx="1"/>
          </p:nvPr>
        </p:nvSpPr>
        <p:spPr>
          <a:xfrm>
            <a:off x="964276" y="2449698"/>
            <a:ext cx="6084918" cy="2712668"/>
          </a:xfrm>
          <a:prstGeom prst="round2DiagRect">
            <a:avLst>
              <a:gd name="adj1" fmla="val 50000"/>
              <a:gd name="adj2" fmla="val 0"/>
            </a:avLst>
          </a:prstGeom>
          <a:ln>
            <a:solidFill>
              <a:schemeClr val="accent5">
                <a:lumMod val="50000"/>
              </a:schemeClr>
            </a:solidFill>
          </a:ln>
        </p:spPr>
        <p:txBody>
          <a:bodyPr>
            <a:noAutofit/>
          </a:bodyPr>
          <a:lstStyle/>
          <a:p>
            <a:pPr marL="0" indent="0">
              <a:buNone/>
            </a:pPr>
            <a:r>
              <a:rPr lang="en-GB" sz="2400" dirty="0">
                <a:latin typeface="Arial" panose="020B0604020202020204" pitchFamily="34" charset="0"/>
                <a:cs typeface="Arial" panose="020B0604020202020204" pitchFamily="34" charset="0"/>
              </a:rPr>
              <a:t>At work, we make decisions every day. Some are small, such as deciding which task to do first. Others are more important, such as what to do when we notice a mistake or when someone asks us for help.</a:t>
            </a:r>
          </a:p>
        </p:txBody>
      </p:sp>
      <p:sp>
        <p:nvSpPr>
          <p:cNvPr id="4" name="Rectangle: Rounded Corners 3">
            <a:extLst>
              <a:ext uri="{FF2B5EF4-FFF2-40B4-BE49-F238E27FC236}">
                <a16:creationId xmlns:a16="http://schemas.microsoft.com/office/drawing/2014/main" id="{334CD910-5413-AB56-0D88-DEEA8C62C72B}"/>
              </a:ext>
            </a:extLst>
          </p:cNvPr>
          <p:cNvSpPr/>
          <p:nvPr/>
        </p:nvSpPr>
        <p:spPr>
          <a:xfrm>
            <a:off x="964276" y="1476177"/>
            <a:ext cx="10628539" cy="8094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The choices we make can affect our colleagues, customers and the people who use our services.</a:t>
            </a:r>
          </a:p>
        </p:txBody>
      </p:sp>
      <p:sp>
        <p:nvSpPr>
          <p:cNvPr id="5" name="Rectangle: Rounded Corners 4">
            <a:extLst>
              <a:ext uri="{FF2B5EF4-FFF2-40B4-BE49-F238E27FC236}">
                <a16:creationId xmlns:a16="http://schemas.microsoft.com/office/drawing/2014/main" id="{FBE2908E-A119-84D7-8BF3-3D10D9F089F0}"/>
              </a:ext>
            </a:extLst>
          </p:cNvPr>
          <p:cNvSpPr/>
          <p:nvPr/>
        </p:nvSpPr>
        <p:spPr>
          <a:xfrm>
            <a:off x="775519" y="5595100"/>
            <a:ext cx="11006052" cy="69826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2400" dirty="0">
                <a:latin typeface="Arial" panose="020B0604020202020204" pitchFamily="34" charset="0"/>
                <a:cs typeface="Arial" panose="020B0604020202020204" pitchFamily="34" charset="0"/>
              </a:rPr>
              <a:t>A good professional decision is one we can explain and give a clear reason for.</a:t>
            </a:r>
          </a:p>
        </p:txBody>
      </p:sp>
      <p:pic>
        <p:nvPicPr>
          <p:cNvPr id="9" name="Picture 8">
            <a:extLst>
              <a:ext uri="{FF2B5EF4-FFF2-40B4-BE49-F238E27FC236}">
                <a16:creationId xmlns:a16="http://schemas.microsoft.com/office/drawing/2014/main" id="{BD1F780A-EF34-AA84-E88F-963EFE7D2462}"/>
              </a:ext>
            </a:extLst>
          </p:cNvPr>
          <p:cNvPicPr>
            <a:picLocks noChangeAspect="1"/>
          </p:cNvPicPr>
          <p:nvPr/>
        </p:nvPicPr>
        <p:blipFill>
          <a:blip r:embed="rId2"/>
          <a:stretch>
            <a:fillRect/>
          </a:stretch>
        </p:blipFill>
        <p:spPr>
          <a:xfrm>
            <a:off x="7472580" y="2514917"/>
            <a:ext cx="4120235" cy="2712668"/>
          </a:xfrm>
          <a:prstGeom prst="rect">
            <a:avLst/>
          </a:prstGeom>
        </p:spPr>
      </p:pic>
    </p:spTree>
    <p:extLst>
      <p:ext uri="{BB962C8B-B14F-4D97-AF65-F5344CB8AC3E}">
        <p14:creationId xmlns:p14="http://schemas.microsoft.com/office/powerpoint/2010/main" val="2771899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6F288-B283-9C6B-4E6A-8B1CC7DEA59D}"/>
              </a:ext>
            </a:extLst>
          </p:cNvPr>
          <p:cNvSpPr>
            <a:spLocks noGrp="1"/>
          </p:cNvSpPr>
          <p:nvPr>
            <p:ph type="title"/>
          </p:nvPr>
        </p:nvSpPr>
        <p:spPr/>
        <p:txBody>
          <a:bodyPr/>
          <a:lstStyle/>
          <a:p>
            <a:r>
              <a:rPr lang="en-GB" b="1" dirty="0"/>
              <a:t>Every Day, We Make Decisions</a:t>
            </a:r>
            <a:endParaRPr lang="en-GB" dirty="0"/>
          </a:p>
        </p:txBody>
      </p:sp>
      <p:sp>
        <p:nvSpPr>
          <p:cNvPr id="5" name="TextBox 4">
            <a:extLst>
              <a:ext uri="{FF2B5EF4-FFF2-40B4-BE49-F238E27FC236}">
                <a16:creationId xmlns:a16="http://schemas.microsoft.com/office/drawing/2014/main" id="{EE9D8F5C-C414-027D-2FAA-1885F2429438}"/>
              </a:ext>
            </a:extLst>
          </p:cNvPr>
          <p:cNvSpPr txBox="1"/>
          <p:nvPr/>
        </p:nvSpPr>
        <p:spPr>
          <a:xfrm>
            <a:off x="5536276" y="1843950"/>
            <a:ext cx="6500553" cy="3416320"/>
          </a:xfrm>
          <a:prstGeom prst="rect">
            <a:avLst/>
          </a:prstGeom>
          <a:noFill/>
        </p:spPr>
        <p:txBody>
          <a:bodyPr wrap="square">
            <a:spAutoFit/>
          </a:bodyPr>
          <a:lstStyle/>
          <a:p>
            <a:pPr marL="0" indent="0">
              <a:buNone/>
            </a:pPr>
            <a:r>
              <a:rPr lang="en-GB" sz="2400" b="1" dirty="0">
                <a:latin typeface="Arial" panose="020B0604020202020204" pitchFamily="34" charset="0"/>
                <a:cs typeface="Arial" panose="020B0604020202020204" pitchFamily="34" charset="0"/>
              </a:rPr>
              <a:t>Being professional means thinking before we act.</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We need to ask ourselves: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is happening?</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Who might be affected by my choice?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could happen next?</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Is this something I can decide, or should I ask for help?</a:t>
            </a:r>
          </a:p>
          <a:p>
            <a:pPr lvl="0"/>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47913FE-FC08-ACCF-5BEB-84A7967BB9A2}"/>
              </a:ext>
            </a:extLst>
          </p:cNvPr>
          <p:cNvPicPr>
            <a:picLocks noChangeAspect="1"/>
          </p:cNvPicPr>
          <p:nvPr/>
        </p:nvPicPr>
        <p:blipFill>
          <a:blip r:embed="rId2"/>
          <a:stretch>
            <a:fillRect/>
          </a:stretch>
        </p:blipFill>
        <p:spPr>
          <a:xfrm>
            <a:off x="825199" y="2426115"/>
            <a:ext cx="4474315" cy="2803748"/>
          </a:xfrm>
          <a:prstGeom prst="rect">
            <a:avLst/>
          </a:prstGeom>
        </p:spPr>
      </p:pic>
      <p:sp>
        <p:nvSpPr>
          <p:cNvPr id="9" name="TextBox 8">
            <a:extLst>
              <a:ext uri="{FF2B5EF4-FFF2-40B4-BE49-F238E27FC236}">
                <a16:creationId xmlns:a16="http://schemas.microsoft.com/office/drawing/2014/main" id="{3C6203B3-8F94-0D38-3229-290797B29D3A}"/>
              </a:ext>
            </a:extLst>
          </p:cNvPr>
          <p:cNvSpPr txBox="1"/>
          <p:nvPr/>
        </p:nvSpPr>
        <p:spPr>
          <a:xfrm>
            <a:off x="2098963" y="5734457"/>
            <a:ext cx="8907087" cy="461665"/>
          </a:xfrm>
          <a:prstGeom prst="rect">
            <a:avLst/>
          </a:prstGeom>
          <a:noFill/>
          <a:ln w="28575">
            <a:solidFill>
              <a:schemeClr val="accent1">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Sometimes the quickest or easiest choice is not the best one.</a:t>
            </a:r>
          </a:p>
        </p:txBody>
      </p:sp>
    </p:spTree>
    <p:extLst>
      <p:ext uri="{BB962C8B-B14F-4D97-AF65-F5344CB8AC3E}">
        <p14:creationId xmlns:p14="http://schemas.microsoft.com/office/powerpoint/2010/main" val="2374793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3EF14-6B1E-7577-1EB7-6C16D40165BB}"/>
              </a:ext>
            </a:extLst>
          </p:cNvPr>
          <p:cNvSpPr>
            <a:spLocks noGrp="1"/>
          </p:cNvSpPr>
          <p:nvPr>
            <p:ph type="title"/>
          </p:nvPr>
        </p:nvSpPr>
        <p:spPr/>
        <p:txBody>
          <a:bodyPr/>
          <a:lstStyle/>
          <a:p>
            <a:r>
              <a:rPr lang="en-GB" dirty="0"/>
              <a:t>Would You Do It?</a:t>
            </a:r>
          </a:p>
        </p:txBody>
      </p:sp>
      <p:grpSp>
        <p:nvGrpSpPr>
          <p:cNvPr id="5" name="Group 4">
            <a:extLst>
              <a:ext uri="{FF2B5EF4-FFF2-40B4-BE49-F238E27FC236}">
                <a16:creationId xmlns:a16="http://schemas.microsoft.com/office/drawing/2014/main" id="{8000E888-EFD8-C196-E7D4-14F36E57B7F8}"/>
              </a:ext>
            </a:extLst>
          </p:cNvPr>
          <p:cNvGrpSpPr/>
          <p:nvPr/>
        </p:nvGrpSpPr>
        <p:grpSpPr>
          <a:xfrm>
            <a:off x="1266092" y="5226579"/>
            <a:ext cx="10287001" cy="1504787"/>
            <a:chOff x="2539347" y="1479026"/>
            <a:chExt cx="5665978" cy="2500772"/>
          </a:xfrm>
        </p:grpSpPr>
        <p:sp>
          <p:nvSpPr>
            <p:cNvPr id="6" name="Free-form: Shape 5">
              <a:extLst>
                <a:ext uri="{FF2B5EF4-FFF2-40B4-BE49-F238E27FC236}">
                  <a16:creationId xmlns:a16="http://schemas.microsoft.com/office/drawing/2014/main" id="{CF82312E-B238-FECD-FD2D-B868C8727814}"/>
                </a:ext>
              </a:extLst>
            </p:cNvPr>
            <p:cNvSpPr/>
            <p:nvPr/>
          </p:nvSpPr>
          <p:spPr>
            <a:xfrm>
              <a:off x="2539347" y="1479026"/>
              <a:ext cx="1692088"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3600" b="1" kern="1200" dirty="0">
                  <a:latin typeface="Arial" panose="020B0604020202020204" pitchFamily="34" charset="0"/>
                  <a:cs typeface="Arial" panose="020B0604020202020204" pitchFamily="34" charset="0"/>
                </a:rPr>
                <a:t>Do It </a:t>
              </a:r>
              <a:endParaRPr lang="en-GB" sz="2400" b="1" dirty="0">
                <a:latin typeface="Arial" panose="020B0604020202020204" pitchFamily="34" charset="0"/>
                <a:cs typeface="Arial" panose="020B0604020202020204" pitchFamily="34" charset="0"/>
              </a:endParaRPr>
            </a:p>
            <a:p>
              <a:pPr marL="0" lvl="0" indent="0" algn="ctr" defTabSz="191135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 think this is appropriate</a:t>
              </a:r>
              <a:endParaRPr lang="en-GB" sz="3200" kern="1200" dirty="0">
                <a:latin typeface="Arial" panose="020B0604020202020204" pitchFamily="34" charset="0"/>
                <a:cs typeface="Arial" panose="020B0604020202020204" pitchFamily="34" charset="0"/>
              </a:endParaRPr>
            </a:p>
          </p:txBody>
        </p:sp>
        <p:sp>
          <p:nvSpPr>
            <p:cNvPr id="7" name="Free-form: Shape 6">
              <a:extLst>
                <a:ext uri="{FF2B5EF4-FFF2-40B4-BE49-F238E27FC236}">
                  <a16:creationId xmlns:a16="http://schemas.microsoft.com/office/drawing/2014/main" id="{6FBBEB94-809C-FC69-EDD3-BE798593C280}"/>
                </a:ext>
              </a:extLst>
            </p:cNvPr>
            <p:cNvSpPr/>
            <p:nvPr/>
          </p:nvSpPr>
          <p:spPr>
            <a:xfrm>
              <a:off x="4324112" y="1479026"/>
              <a:ext cx="1965182"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000" b="1" kern="1200" dirty="0">
                  <a:latin typeface="Arial" panose="020B0604020202020204" pitchFamily="34" charset="0"/>
                  <a:cs typeface="Arial" panose="020B0604020202020204" pitchFamily="34" charset="0"/>
                </a:rPr>
                <a:t>Check First </a:t>
              </a:r>
              <a:r>
                <a:rPr lang="en-GB" sz="2800" kern="1200" dirty="0">
                  <a:latin typeface="Arial" panose="020B0604020202020204" pitchFamily="34" charset="0"/>
                  <a:cs typeface="Arial" panose="020B0604020202020204" pitchFamily="34" charset="0"/>
                </a:rPr>
                <a:t> </a:t>
              </a:r>
            </a:p>
            <a:p>
              <a:pPr marL="0" lvl="0" indent="0" algn="ctr" defTabSz="1911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 need more information </a:t>
              </a:r>
              <a:endParaRPr lang="en-GB" sz="32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9A6867A9-60A6-BB50-5A4F-6A49E1FBCCC3}"/>
                </a:ext>
              </a:extLst>
            </p:cNvPr>
            <p:cNvSpPr/>
            <p:nvPr/>
          </p:nvSpPr>
          <p:spPr>
            <a:xfrm>
              <a:off x="6373284" y="1479026"/>
              <a:ext cx="1832041" cy="2500772"/>
            </a:xfrm>
            <a:custGeom>
              <a:avLst/>
              <a:gdLst>
                <a:gd name="csX0" fmla="*/ 0 w 3589011"/>
                <a:gd name="csY0" fmla="*/ 0 h 2153406"/>
                <a:gd name="csX1" fmla="*/ 3589011 w 3589011"/>
                <a:gd name="csY1" fmla="*/ 0 h 2153406"/>
                <a:gd name="csX2" fmla="*/ 3589011 w 3589011"/>
                <a:gd name="csY2" fmla="*/ 2153406 h 2153406"/>
                <a:gd name="csX3" fmla="*/ 0 w 3589011"/>
                <a:gd name="csY3" fmla="*/ 2153406 h 2153406"/>
                <a:gd name="csX4" fmla="*/ 0 w 3589011"/>
                <a:gd name="csY4" fmla="*/ 0 h 2153406"/>
              </a:gdLst>
              <a:ahLst/>
              <a:cxnLst>
                <a:cxn ang="0">
                  <a:pos x="csX0" y="csY0"/>
                </a:cxn>
                <a:cxn ang="0">
                  <a:pos x="csX1" y="csY1"/>
                </a:cxn>
                <a:cxn ang="0">
                  <a:pos x="csX2" y="csY2"/>
                </a:cxn>
                <a:cxn ang="0">
                  <a:pos x="csX3" y="csY3"/>
                </a:cxn>
                <a:cxn ang="0">
                  <a:pos x="csX4" y="csY4"/>
                </a:cxn>
              </a:cxnLst>
              <a:rect l="l" t="t" r="r" b="b"/>
              <a:pathLst>
                <a:path w="3589011" h="2153406">
                  <a:moveTo>
                    <a:pt x="0" y="0"/>
                  </a:moveTo>
                  <a:lnTo>
                    <a:pt x="3589011" y="0"/>
                  </a:lnTo>
                  <a:lnTo>
                    <a:pt x="3589011" y="2153406"/>
                  </a:lnTo>
                  <a:lnTo>
                    <a:pt x="0" y="2153406"/>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000" b="1" kern="1200" dirty="0">
                  <a:latin typeface="Arial" panose="020B0604020202020204" pitchFamily="34" charset="0"/>
                  <a:cs typeface="Arial" panose="020B0604020202020204" pitchFamily="34" charset="0"/>
                </a:rPr>
                <a:t>Don’t do it </a:t>
              </a:r>
              <a:endParaRPr lang="en-GB" sz="2400" b="1" dirty="0">
                <a:latin typeface="Arial" panose="020B0604020202020204" pitchFamily="34" charset="0"/>
                <a:cs typeface="Arial" panose="020B0604020202020204" pitchFamily="34" charset="0"/>
              </a:endParaRPr>
            </a:p>
            <a:p>
              <a:pPr marL="0" lvl="0" indent="0" algn="ctr" defTabSz="191135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 think this is inappropriate</a:t>
              </a:r>
              <a:r>
                <a:rPr lang="en-GB" sz="3200" kern="1200" dirty="0">
                  <a:latin typeface="Arial" panose="020B0604020202020204" pitchFamily="34" charset="0"/>
                  <a:cs typeface="Arial" panose="020B0604020202020204" pitchFamily="34" charset="0"/>
                </a:rPr>
                <a:t>. </a:t>
              </a:r>
              <a:endParaRPr lang="en-GB" sz="3600" kern="1200" dirty="0">
                <a:latin typeface="Arial" panose="020B0604020202020204" pitchFamily="34" charset="0"/>
                <a:cs typeface="Arial" panose="020B0604020202020204" pitchFamily="34" charset="0"/>
              </a:endParaRPr>
            </a:p>
          </p:txBody>
        </p:sp>
      </p:grpSp>
      <p:sp>
        <p:nvSpPr>
          <p:cNvPr id="9" name="Rectangle: Rounded Corners 8">
            <a:extLst>
              <a:ext uri="{FF2B5EF4-FFF2-40B4-BE49-F238E27FC236}">
                <a16:creationId xmlns:a16="http://schemas.microsoft.com/office/drawing/2014/main" id="{FEEC059F-7B4C-A7C9-218D-F00F5920BB24}"/>
              </a:ext>
            </a:extLst>
          </p:cNvPr>
          <p:cNvSpPr/>
          <p:nvPr/>
        </p:nvSpPr>
        <p:spPr>
          <a:xfrm>
            <a:off x="773723" y="1631421"/>
            <a:ext cx="11289323" cy="883385"/>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sz="2000" b="1" dirty="0">
                <a:latin typeface="Arial" panose="020B0604020202020204" pitchFamily="34" charset="0"/>
                <a:cs typeface="Arial" panose="020B0604020202020204" pitchFamily="34" charset="0"/>
              </a:rPr>
              <a:t>Situation 1 — The shortcut</a:t>
            </a:r>
          </a:p>
          <a:p>
            <a:r>
              <a:rPr lang="en-GB" sz="2000" dirty="0">
                <a:latin typeface="Arial" panose="020B0604020202020204" pitchFamily="34" charset="0"/>
                <a:cs typeface="Arial" panose="020B0604020202020204" pitchFamily="34" charset="0"/>
              </a:rPr>
              <a:t>Your colleague offers to share their login so you can finish a task more quickly.</a:t>
            </a:r>
          </a:p>
        </p:txBody>
      </p:sp>
      <p:sp>
        <p:nvSpPr>
          <p:cNvPr id="10" name="Rectangle: Rounded Corners 9">
            <a:extLst>
              <a:ext uri="{FF2B5EF4-FFF2-40B4-BE49-F238E27FC236}">
                <a16:creationId xmlns:a16="http://schemas.microsoft.com/office/drawing/2014/main" id="{792EC156-E081-AD39-6B75-AB19C08B4CB7}"/>
              </a:ext>
            </a:extLst>
          </p:cNvPr>
          <p:cNvSpPr/>
          <p:nvPr/>
        </p:nvSpPr>
        <p:spPr>
          <a:xfrm>
            <a:off x="773723" y="2532186"/>
            <a:ext cx="11289323" cy="89681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GB" sz="2000" b="1" dirty="0">
                <a:latin typeface="Arial" panose="020B0604020202020204" pitchFamily="34" charset="0"/>
                <a:cs typeface="Arial" panose="020B0604020202020204" pitchFamily="34" charset="0"/>
              </a:rPr>
              <a:t>Situation 2 — The unhappy customer</a:t>
            </a:r>
          </a:p>
          <a:p>
            <a:r>
              <a:rPr lang="en-GB" sz="2000" dirty="0">
                <a:latin typeface="Arial" panose="020B0604020202020204" pitchFamily="34" charset="0"/>
                <a:cs typeface="Arial" panose="020B0604020202020204" pitchFamily="34" charset="0"/>
              </a:rPr>
              <a:t>A customer is unhappy. You want to offer a refund, but you do not know whether you are authorised to do so.</a:t>
            </a:r>
          </a:p>
        </p:txBody>
      </p:sp>
      <p:sp>
        <p:nvSpPr>
          <p:cNvPr id="11" name="Rectangle: Rounded Corners 10">
            <a:extLst>
              <a:ext uri="{FF2B5EF4-FFF2-40B4-BE49-F238E27FC236}">
                <a16:creationId xmlns:a16="http://schemas.microsoft.com/office/drawing/2014/main" id="{42B5E97A-0BFF-9038-B66C-4F8783C6112B}"/>
              </a:ext>
            </a:extLst>
          </p:cNvPr>
          <p:cNvSpPr/>
          <p:nvPr/>
        </p:nvSpPr>
        <p:spPr>
          <a:xfrm>
            <a:off x="773722" y="3446380"/>
            <a:ext cx="11289323" cy="100648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sz="2000" b="1" dirty="0">
                <a:latin typeface="Arial" panose="020B0604020202020204" pitchFamily="34" charset="0"/>
                <a:cs typeface="Arial" panose="020B0604020202020204" pitchFamily="34" charset="0"/>
              </a:rPr>
              <a:t>Situation 3 — The small mistake</a:t>
            </a:r>
          </a:p>
          <a:p>
            <a:r>
              <a:rPr lang="en-GB" sz="2000" dirty="0">
                <a:latin typeface="Arial" panose="020B0604020202020204" pitchFamily="34" charset="0"/>
                <a:cs typeface="Arial" panose="020B0604020202020204" pitchFamily="34" charset="0"/>
              </a:rPr>
              <a:t>You notice that you have entered one incorrect figure in a document that has already been sent to your manager.</a:t>
            </a:r>
          </a:p>
        </p:txBody>
      </p:sp>
      <p:sp>
        <p:nvSpPr>
          <p:cNvPr id="12" name="TextBox 11">
            <a:extLst>
              <a:ext uri="{FF2B5EF4-FFF2-40B4-BE49-F238E27FC236}">
                <a16:creationId xmlns:a16="http://schemas.microsoft.com/office/drawing/2014/main" id="{4E8F9D47-9353-5F5B-C6B2-79C1DA076D5E}"/>
              </a:ext>
            </a:extLst>
          </p:cNvPr>
          <p:cNvSpPr txBox="1"/>
          <p:nvPr/>
        </p:nvSpPr>
        <p:spPr>
          <a:xfrm>
            <a:off x="773723" y="4690533"/>
            <a:ext cx="488201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Choose </a:t>
            </a:r>
            <a:r>
              <a:rPr lang="en-GB" sz="2400" u="sng" dirty="0">
                <a:latin typeface="Arial" panose="020B0604020202020204" pitchFamily="34" charset="0"/>
                <a:cs typeface="Arial" panose="020B0604020202020204" pitchFamily="34" charset="0"/>
              </a:rPr>
              <a:t>one</a:t>
            </a:r>
            <a:r>
              <a:rPr lang="en-GB" sz="2400" dirty="0">
                <a:latin typeface="Arial" panose="020B0604020202020204" pitchFamily="34" charset="0"/>
                <a:cs typeface="Arial" panose="020B0604020202020204" pitchFamily="34" charset="0"/>
              </a:rPr>
              <a:t> of the </a:t>
            </a:r>
            <a:r>
              <a:rPr lang="en-GB" sz="2400" u="sng" dirty="0">
                <a:latin typeface="Arial" panose="020B0604020202020204" pitchFamily="34" charset="0"/>
                <a:cs typeface="Arial" panose="020B0604020202020204" pitchFamily="34" charset="0"/>
              </a:rPr>
              <a:t>three</a:t>
            </a:r>
            <a:r>
              <a:rPr lang="en-GB" sz="2400" dirty="0">
                <a:latin typeface="Arial" panose="020B0604020202020204" pitchFamily="34" charset="0"/>
                <a:cs typeface="Arial" panose="020B0604020202020204" pitchFamily="34" charset="0"/>
              </a:rPr>
              <a:t> actions </a:t>
            </a:r>
          </a:p>
        </p:txBody>
      </p:sp>
    </p:spTree>
    <p:extLst>
      <p:ext uri="{BB962C8B-B14F-4D97-AF65-F5344CB8AC3E}">
        <p14:creationId xmlns:p14="http://schemas.microsoft.com/office/powerpoint/2010/main" val="26450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7639-E78E-6688-1DEB-524D935A0178}"/>
              </a:ext>
            </a:extLst>
          </p:cNvPr>
          <p:cNvSpPr>
            <a:spLocks noGrp="1"/>
          </p:cNvSpPr>
          <p:nvPr>
            <p:ph type="title"/>
          </p:nvPr>
        </p:nvSpPr>
        <p:spPr/>
        <p:txBody>
          <a:bodyPr/>
          <a:lstStyle/>
          <a:p>
            <a:r>
              <a:rPr lang="en-GB" dirty="0"/>
              <a:t>A Decision Is More Than a Choice</a:t>
            </a:r>
          </a:p>
        </p:txBody>
      </p:sp>
      <p:sp>
        <p:nvSpPr>
          <p:cNvPr id="3" name="Content Placeholder 2">
            <a:extLst>
              <a:ext uri="{FF2B5EF4-FFF2-40B4-BE49-F238E27FC236}">
                <a16:creationId xmlns:a16="http://schemas.microsoft.com/office/drawing/2014/main" id="{9938E513-BE52-573E-DD53-14F4C1F7B646}"/>
              </a:ext>
            </a:extLst>
          </p:cNvPr>
          <p:cNvSpPr>
            <a:spLocks noGrp="1"/>
          </p:cNvSpPr>
          <p:nvPr>
            <p:ph idx="1"/>
          </p:nvPr>
        </p:nvSpPr>
        <p:spPr>
          <a:xfrm>
            <a:off x="1003697" y="1690688"/>
            <a:ext cx="7956222" cy="535190"/>
          </a:xfrm>
        </p:spPr>
        <p:txBody>
          <a:bodyPr>
            <a:normAutofit/>
          </a:bodyPr>
          <a:lstStyle/>
          <a:p>
            <a:pPr marL="0" indent="0">
              <a:buNone/>
            </a:pPr>
            <a:r>
              <a:rPr lang="en-GB" sz="2400" dirty="0">
                <a:latin typeface="Arial" panose="020B0604020202020204" pitchFamily="34" charset="0"/>
                <a:cs typeface="Arial" panose="020B0604020202020204" pitchFamily="34" charset="0"/>
              </a:rPr>
              <a:t>When choosing what to do at work, ask:</a:t>
            </a:r>
          </a:p>
        </p:txBody>
      </p:sp>
      <p:graphicFrame>
        <p:nvGraphicFramePr>
          <p:cNvPr id="4" name="Diagram 3">
            <a:extLst>
              <a:ext uri="{FF2B5EF4-FFF2-40B4-BE49-F238E27FC236}">
                <a16:creationId xmlns:a16="http://schemas.microsoft.com/office/drawing/2014/main" id="{F11305EE-0208-3438-B37F-A4B1677EFB62}"/>
              </a:ext>
            </a:extLst>
          </p:cNvPr>
          <p:cNvGraphicFramePr/>
          <p:nvPr>
            <p:extLst>
              <p:ext uri="{D42A27DB-BD31-4B8C-83A1-F6EECF244321}">
                <p14:modId xmlns:p14="http://schemas.microsoft.com/office/powerpoint/2010/main" val="397323883"/>
              </p:ext>
            </p:extLst>
          </p:nvPr>
        </p:nvGraphicFramePr>
        <p:xfrm>
          <a:off x="1134404" y="2375508"/>
          <a:ext cx="6047792" cy="3775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33215B4-0C85-21F2-2732-45F56D93F4AC}"/>
              </a:ext>
            </a:extLst>
          </p:cNvPr>
          <p:cNvSpPr txBox="1"/>
          <p:nvPr/>
        </p:nvSpPr>
        <p:spPr>
          <a:xfrm>
            <a:off x="7779511" y="2216159"/>
            <a:ext cx="4005534"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Consider what decisions could and should be taken for the </a:t>
            </a:r>
            <a:r>
              <a:rPr lang="en-GB" sz="2400" u="sng" dirty="0">
                <a:latin typeface="Arial" panose="020B0604020202020204" pitchFamily="34" charset="0"/>
                <a:cs typeface="Arial" panose="020B0604020202020204" pitchFamily="34" charset="0"/>
              </a:rPr>
              <a:t>following scenarios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7495935F-358E-9EF6-46B2-A7F10A0202B9}"/>
              </a:ext>
            </a:extLst>
          </p:cNvPr>
          <p:cNvSpPr txBox="1"/>
          <p:nvPr/>
        </p:nvSpPr>
        <p:spPr>
          <a:xfrm>
            <a:off x="7723807" y="3686055"/>
            <a:ext cx="4138537" cy="3221474"/>
          </a:xfrm>
          <a:prstGeom prst="round2DiagRect">
            <a:avLst>
              <a:gd name="adj1" fmla="val 29574"/>
              <a:gd name="adj2" fmla="val 0"/>
            </a:avLst>
          </a:prstGeom>
          <a:noFill/>
          <a:ln w="28575">
            <a:solidFill>
              <a:schemeClr val="accent2">
                <a:lumMod val="50000"/>
              </a:schemeClr>
            </a:solidFill>
          </a:ln>
        </p:spPr>
        <p:txBody>
          <a:bodyPr wrap="square">
            <a:spAutoFit/>
          </a:bodyPr>
          <a:lstStyle/>
          <a:p>
            <a:r>
              <a:rPr lang="en-GB" sz="2400" dirty="0">
                <a:latin typeface="Arial" panose="020B0604020202020204" pitchFamily="34" charset="0"/>
                <a:cs typeface="Arial" panose="020B0604020202020204" pitchFamily="34" charset="0"/>
              </a:rPr>
              <a:t>Aim to </a:t>
            </a:r>
            <a:r>
              <a:rPr lang="en-GB" sz="2400" u="sng" dirty="0">
                <a:latin typeface="Arial" panose="020B0604020202020204" pitchFamily="34" charset="0"/>
                <a:cs typeface="Arial" panose="020B0604020202020204" pitchFamily="34" charset="0"/>
              </a:rPr>
              <a:t>complete this sentence </a:t>
            </a:r>
            <a:r>
              <a:rPr lang="en-GB" sz="2400" dirty="0">
                <a:latin typeface="Arial" panose="020B0604020202020204" pitchFamily="34" charset="0"/>
                <a:cs typeface="Arial" panose="020B0604020202020204" pitchFamily="34" charset="0"/>
              </a:rPr>
              <a:t>for each: </a:t>
            </a:r>
          </a:p>
          <a:p>
            <a:r>
              <a:rPr lang="en-GB" sz="2400" dirty="0">
                <a:latin typeface="Arial" panose="020B0604020202020204" pitchFamily="34" charset="0"/>
                <a:cs typeface="Arial" panose="020B0604020202020204" pitchFamily="34" charset="0"/>
              </a:rPr>
              <a:t>The easy choice might be ______, but the professional choice would be ______ because ______.</a:t>
            </a:r>
          </a:p>
        </p:txBody>
      </p:sp>
    </p:spTree>
    <p:extLst>
      <p:ext uri="{BB962C8B-B14F-4D97-AF65-F5344CB8AC3E}">
        <p14:creationId xmlns:p14="http://schemas.microsoft.com/office/powerpoint/2010/main" val="2189379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B220-12BD-5DA0-F052-816AA67329F1}"/>
              </a:ext>
            </a:extLst>
          </p:cNvPr>
          <p:cNvSpPr>
            <a:spLocks noGrp="1"/>
          </p:cNvSpPr>
          <p:nvPr>
            <p:ph type="title"/>
          </p:nvPr>
        </p:nvSpPr>
        <p:spPr>
          <a:xfrm>
            <a:off x="2793076" y="365125"/>
            <a:ext cx="8943294" cy="1325563"/>
          </a:xfrm>
        </p:spPr>
        <p:txBody>
          <a:bodyPr/>
          <a:lstStyle/>
          <a:p>
            <a:r>
              <a:rPr lang="en-GB" dirty="0"/>
              <a:t>Example 1 – Customer spreadsheet</a:t>
            </a:r>
          </a:p>
        </p:txBody>
      </p:sp>
      <p:sp>
        <p:nvSpPr>
          <p:cNvPr id="3" name="Content Placeholder 2">
            <a:extLst>
              <a:ext uri="{FF2B5EF4-FFF2-40B4-BE49-F238E27FC236}">
                <a16:creationId xmlns:a16="http://schemas.microsoft.com/office/drawing/2014/main" id="{54A26C85-BD79-7DDC-BDA8-19EC7C96F7EB}"/>
              </a:ext>
            </a:extLst>
          </p:cNvPr>
          <p:cNvSpPr>
            <a:spLocks noGrp="1"/>
          </p:cNvSpPr>
          <p:nvPr>
            <p:ph idx="1"/>
          </p:nvPr>
        </p:nvSpPr>
        <p:spPr>
          <a:xfrm>
            <a:off x="847899" y="1690687"/>
            <a:ext cx="5469774" cy="4992745"/>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You work in an office. A colleague, that is working </a:t>
            </a:r>
            <a:r>
              <a:rPr lang="en-GB" sz="2400" u="sng" dirty="0">
                <a:latin typeface="Arial" panose="020B0604020202020204" pitchFamily="34" charset="0"/>
                <a:cs typeface="Arial" panose="020B0604020202020204" pitchFamily="34" charset="0"/>
              </a:rPr>
              <a:t>from home </a:t>
            </a:r>
            <a:r>
              <a:rPr lang="en-GB" sz="2400" dirty="0">
                <a:latin typeface="Arial" panose="020B0604020202020204" pitchFamily="34" charset="0"/>
                <a:cs typeface="Arial" panose="020B0604020202020204" pitchFamily="34" charset="0"/>
              </a:rPr>
              <a:t>asks you to email a customer spreadsheet to their </a:t>
            </a:r>
            <a:r>
              <a:rPr lang="en-GB" sz="2400" u="sng" dirty="0">
                <a:latin typeface="Arial" panose="020B0604020202020204" pitchFamily="34" charset="0"/>
                <a:cs typeface="Arial" panose="020B0604020202020204" pitchFamily="34" charset="0"/>
              </a:rPr>
              <a:t>personal email</a:t>
            </a:r>
            <a:r>
              <a:rPr lang="en-GB" sz="2400" dirty="0">
                <a:latin typeface="Arial" panose="020B0604020202020204" pitchFamily="34" charset="0"/>
                <a:cs typeface="Arial" panose="020B0604020202020204" pitchFamily="34" charset="0"/>
              </a:rPr>
              <a:t> account so they can work on it.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You suggest using the work OneDrive to access the document, but your colleague states that they are having issues with their log in details and cannot access their work email or </a:t>
            </a:r>
            <a:r>
              <a:rPr lang="en-GB" sz="2400" dirty="0" err="1">
                <a:latin typeface="Arial" panose="020B0604020202020204" pitchFamily="34" charset="0"/>
                <a:cs typeface="Arial" panose="020B0604020202020204" pitchFamily="34" charset="0"/>
              </a:rPr>
              <a:t>Onedrive</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colleague has worked at the company longer than you. </a:t>
            </a:r>
            <a:r>
              <a:rPr lang="en-GB" sz="2400" u="sng" dirty="0">
                <a:latin typeface="Arial" panose="020B0604020202020204" pitchFamily="34" charset="0"/>
                <a:cs typeface="Arial" panose="020B0604020202020204" pitchFamily="34" charset="0"/>
              </a:rPr>
              <a:t>What do you decide to do?</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69F85895-C291-147C-D867-592685FE5D2E}"/>
              </a:ext>
            </a:extLst>
          </p:cNvPr>
          <p:cNvPicPr>
            <a:picLocks noChangeAspect="1"/>
          </p:cNvPicPr>
          <p:nvPr/>
        </p:nvPicPr>
        <p:blipFill>
          <a:blip r:embed="rId3"/>
          <a:stretch>
            <a:fillRect/>
          </a:stretch>
        </p:blipFill>
        <p:spPr>
          <a:xfrm>
            <a:off x="6619271" y="2645362"/>
            <a:ext cx="5117099" cy="2555205"/>
          </a:xfrm>
          <a:prstGeom prst="rect">
            <a:avLst/>
          </a:prstGeom>
        </p:spPr>
      </p:pic>
      <p:sp>
        <p:nvSpPr>
          <p:cNvPr id="7" name="TextBox 6">
            <a:extLst>
              <a:ext uri="{FF2B5EF4-FFF2-40B4-BE49-F238E27FC236}">
                <a16:creationId xmlns:a16="http://schemas.microsoft.com/office/drawing/2014/main" id="{50CE4C54-D428-0BDC-985C-F4C975D21B7B}"/>
              </a:ext>
            </a:extLst>
          </p:cNvPr>
          <p:cNvSpPr txBox="1"/>
          <p:nvPr/>
        </p:nvSpPr>
        <p:spPr>
          <a:xfrm>
            <a:off x="6728198" y="5506153"/>
            <a:ext cx="5117099" cy="1200329"/>
          </a:xfrm>
          <a:prstGeom prst="rect">
            <a:avLst/>
          </a:prstGeom>
          <a:noFill/>
          <a:ln w="38100">
            <a:solidFill>
              <a:schemeClr val="tx2">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The easy choice might be ______, but the professional choice would be ______ because ______.</a:t>
            </a:r>
          </a:p>
        </p:txBody>
      </p:sp>
    </p:spTree>
    <p:extLst>
      <p:ext uri="{BB962C8B-B14F-4D97-AF65-F5344CB8AC3E}">
        <p14:creationId xmlns:p14="http://schemas.microsoft.com/office/powerpoint/2010/main" val="975560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6998-1B2D-1E93-C8C2-FD1923FF9019}"/>
              </a:ext>
            </a:extLst>
          </p:cNvPr>
          <p:cNvSpPr>
            <a:spLocks noGrp="1"/>
          </p:cNvSpPr>
          <p:nvPr>
            <p:ph type="title"/>
          </p:nvPr>
        </p:nvSpPr>
        <p:spPr/>
        <p:txBody>
          <a:bodyPr/>
          <a:lstStyle/>
          <a:p>
            <a:r>
              <a:rPr lang="en-GB" dirty="0"/>
              <a:t>Example 2 — The Safety Check</a:t>
            </a:r>
          </a:p>
        </p:txBody>
      </p:sp>
      <p:sp>
        <p:nvSpPr>
          <p:cNvPr id="3" name="Content Placeholder 2">
            <a:extLst>
              <a:ext uri="{FF2B5EF4-FFF2-40B4-BE49-F238E27FC236}">
                <a16:creationId xmlns:a16="http://schemas.microsoft.com/office/drawing/2014/main" id="{0E42BE26-C1E1-9BA3-8E8E-7CD24F3C04CD}"/>
              </a:ext>
            </a:extLst>
          </p:cNvPr>
          <p:cNvSpPr>
            <a:spLocks noGrp="1"/>
          </p:cNvSpPr>
          <p:nvPr>
            <p:ph idx="1"/>
          </p:nvPr>
        </p:nvSpPr>
        <p:spPr>
          <a:xfrm>
            <a:off x="947651" y="1825625"/>
            <a:ext cx="7265324" cy="3145386"/>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You work in a warehouse that sends orders to shops.</a:t>
            </a:r>
          </a:p>
          <a:p>
            <a:r>
              <a:rPr lang="en-GB" sz="2400" dirty="0">
                <a:latin typeface="Arial" panose="020B0604020202020204" pitchFamily="34" charset="0"/>
                <a:cs typeface="Arial" panose="020B0604020202020204" pitchFamily="34" charset="0"/>
              </a:rPr>
              <a:t>It is 4:15pm. A delivery lorry is due to leave at 4:30pm.</a:t>
            </a:r>
          </a:p>
          <a:p>
            <a:r>
              <a:rPr lang="en-GB" sz="2400" dirty="0">
                <a:latin typeface="Arial" panose="020B0604020202020204" pitchFamily="34" charset="0"/>
                <a:cs typeface="Arial" panose="020B0604020202020204" pitchFamily="34" charset="0"/>
              </a:rPr>
              <a:t>Before the boxes are loaded, staff must check that the correct items have been packed and that nothing is damaged.</a:t>
            </a:r>
          </a:p>
          <a:p>
            <a:pPr marL="0" indent="0">
              <a:buNone/>
            </a:pPr>
            <a:r>
              <a:rPr lang="en-GB" sz="2400" dirty="0">
                <a:latin typeface="Arial" panose="020B0604020202020204" pitchFamily="34" charset="0"/>
                <a:cs typeface="Arial" panose="020B0604020202020204" pitchFamily="34" charset="0"/>
              </a:rPr>
              <a:t>Your colleague Morgan says: “We're running late. Let's skip the final check today. I'm sure everything is fine.”</a:t>
            </a:r>
          </a:p>
          <a:p>
            <a:r>
              <a:rPr lang="en-GB" sz="2400" dirty="0">
                <a:latin typeface="Arial" panose="020B0604020202020204" pitchFamily="34" charset="0"/>
                <a:cs typeface="Arial" panose="020B0604020202020204" pitchFamily="34" charset="0"/>
              </a:rPr>
              <a:t>Your supervisor is unavailable due to helping another team.</a:t>
            </a:r>
          </a:p>
        </p:txBody>
      </p:sp>
      <p:sp>
        <p:nvSpPr>
          <p:cNvPr id="5" name="TextBox 4">
            <a:extLst>
              <a:ext uri="{FF2B5EF4-FFF2-40B4-BE49-F238E27FC236}">
                <a16:creationId xmlns:a16="http://schemas.microsoft.com/office/drawing/2014/main" id="{D2BD1B4B-56E8-5EFA-8E84-488F09F1C4C8}"/>
              </a:ext>
            </a:extLst>
          </p:cNvPr>
          <p:cNvSpPr txBox="1"/>
          <p:nvPr/>
        </p:nvSpPr>
        <p:spPr>
          <a:xfrm>
            <a:off x="809536" y="5635936"/>
            <a:ext cx="8035206" cy="830997"/>
          </a:xfrm>
          <a:prstGeom prst="rect">
            <a:avLst/>
          </a:prstGeom>
          <a:noFill/>
          <a:ln w="38100">
            <a:solidFill>
              <a:schemeClr val="tx2">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The easy choice might be ______, but the professional choice would be ______ because ______.</a:t>
            </a:r>
          </a:p>
        </p:txBody>
      </p:sp>
      <p:pic>
        <p:nvPicPr>
          <p:cNvPr id="7" name="Picture 6">
            <a:extLst>
              <a:ext uri="{FF2B5EF4-FFF2-40B4-BE49-F238E27FC236}">
                <a16:creationId xmlns:a16="http://schemas.microsoft.com/office/drawing/2014/main" id="{DC1AB8B5-20C9-94EB-2433-1C09A377F05F}"/>
              </a:ext>
            </a:extLst>
          </p:cNvPr>
          <p:cNvPicPr>
            <a:picLocks noChangeAspect="1"/>
          </p:cNvPicPr>
          <p:nvPr/>
        </p:nvPicPr>
        <p:blipFill>
          <a:blip r:embed="rId2"/>
          <a:stretch>
            <a:fillRect/>
          </a:stretch>
        </p:blipFill>
        <p:spPr>
          <a:xfrm>
            <a:off x="8212975" y="2826326"/>
            <a:ext cx="3850737" cy="2637703"/>
          </a:xfrm>
          <a:prstGeom prst="rect">
            <a:avLst/>
          </a:prstGeom>
        </p:spPr>
      </p:pic>
    </p:spTree>
    <p:extLst>
      <p:ext uri="{BB962C8B-B14F-4D97-AF65-F5344CB8AC3E}">
        <p14:creationId xmlns:p14="http://schemas.microsoft.com/office/powerpoint/2010/main" val="3024612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926A-5852-12A0-941D-CD02D8AFA862}"/>
              </a:ext>
            </a:extLst>
          </p:cNvPr>
          <p:cNvSpPr>
            <a:spLocks noGrp="1"/>
          </p:cNvSpPr>
          <p:nvPr>
            <p:ph type="title"/>
          </p:nvPr>
        </p:nvSpPr>
        <p:spPr/>
        <p:txBody>
          <a:bodyPr/>
          <a:lstStyle/>
          <a:p>
            <a:r>
              <a:rPr lang="en-GB" dirty="0"/>
              <a:t>Example 3 – The disagreeing team</a:t>
            </a:r>
          </a:p>
        </p:txBody>
      </p:sp>
      <p:pic>
        <p:nvPicPr>
          <p:cNvPr id="4" name="Online Media 3" title="Conflict Video 1">
            <a:hlinkClick r:id="" action="ppaction://media"/>
            <a:extLst>
              <a:ext uri="{FF2B5EF4-FFF2-40B4-BE49-F238E27FC236}">
                <a16:creationId xmlns:a16="http://schemas.microsoft.com/office/drawing/2014/main" id="{93A6FBB7-1980-5ADE-403F-D2CF18E57979}"/>
              </a:ext>
            </a:extLst>
          </p:cNvPr>
          <p:cNvPicPr>
            <a:picLocks noGrp="1" noRot="1" noChangeAspect="1"/>
          </p:cNvPicPr>
          <p:nvPr>
            <p:ph idx="1"/>
            <a:videoFile r:link="rId1"/>
          </p:nvPr>
        </p:nvPicPr>
        <p:blipFill>
          <a:blip r:embed="rId4"/>
          <a:stretch>
            <a:fillRect/>
          </a:stretch>
        </p:blipFill>
        <p:spPr>
          <a:xfrm>
            <a:off x="787256" y="2006571"/>
            <a:ext cx="7482559" cy="4227974"/>
          </a:xfrm>
          <a:prstGeom prst="rect">
            <a:avLst/>
          </a:prstGeom>
        </p:spPr>
      </p:pic>
      <p:sp>
        <p:nvSpPr>
          <p:cNvPr id="6" name="TextBox 5">
            <a:extLst>
              <a:ext uri="{FF2B5EF4-FFF2-40B4-BE49-F238E27FC236}">
                <a16:creationId xmlns:a16="http://schemas.microsoft.com/office/drawing/2014/main" id="{83731D7B-FBCC-55BA-F293-1DFC24F2E674}"/>
              </a:ext>
            </a:extLst>
          </p:cNvPr>
          <p:cNvSpPr txBox="1"/>
          <p:nvPr/>
        </p:nvSpPr>
        <p:spPr>
          <a:xfrm>
            <a:off x="8478982" y="4826918"/>
            <a:ext cx="3557846" cy="1938992"/>
          </a:xfrm>
          <a:prstGeom prst="rect">
            <a:avLst/>
          </a:prstGeom>
          <a:noFill/>
          <a:ln w="38100">
            <a:solidFill>
              <a:schemeClr val="tx2">
                <a:lumMod val="75000"/>
              </a:schemeClr>
            </a:solidFill>
          </a:ln>
        </p:spPr>
        <p:txBody>
          <a:bodyPr wrap="square">
            <a:spAutoFit/>
          </a:bodyPr>
          <a:lstStyle/>
          <a:p>
            <a:r>
              <a:rPr lang="en-GB" sz="2400" dirty="0">
                <a:latin typeface="Arial" panose="020B0604020202020204" pitchFamily="34" charset="0"/>
                <a:cs typeface="Arial" panose="020B0604020202020204" pitchFamily="34" charset="0"/>
              </a:rPr>
              <a:t>The easy choice might be ______, but the professional choice would be ______ because ______.</a:t>
            </a:r>
          </a:p>
        </p:txBody>
      </p:sp>
      <p:sp>
        <p:nvSpPr>
          <p:cNvPr id="7" name="TextBox 6">
            <a:extLst>
              <a:ext uri="{FF2B5EF4-FFF2-40B4-BE49-F238E27FC236}">
                <a16:creationId xmlns:a16="http://schemas.microsoft.com/office/drawing/2014/main" id="{BFDA61F8-90C0-5D88-C160-2F5ACA383745}"/>
              </a:ext>
            </a:extLst>
          </p:cNvPr>
          <p:cNvSpPr txBox="1"/>
          <p:nvPr/>
        </p:nvSpPr>
        <p:spPr>
          <a:xfrm>
            <a:off x="8478982" y="1651229"/>
            <a:ext cx="3557846"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Amy needs to ensure her team meets their deadline, but two team members are arguing and not working collaboratively. How should Amy respond to the arguing staff?</a:t>
            </a:r>
          </a:p>
        </p:txBody>
      </p:sp>
      <p:sp>
        <p:nvSpPr>
          <p:cNvPr id="9" name="TextBox 8">
            <a:extLst>
              <a:ext uri="{FF2B5EF4-FFF2-40B4-BE49-F238E27FC236}">
                <a16:creationId xmlns:a16="http://schemas.microsoft.com/office/drawing/2014/main" id="{F85C7AFB-6138-7E39-7AAE-B83790F867F9}"/>
              </a:ext>
            </a:extLst>
          </p:cNvPr>
          <p:cNvSpPr txBox="1"/>
          <p:nvPr/>
        </p:nvSpPr>
        <p:spPr>
          <a:xfrm>
            <a:off x="787256" y="6396578"/>
            <a:ext cx="6093228" cy="369332"/>
          </a:xfrm>
          <a:prstGeom prst="rect">
            <a:avLst/>
          </a:prstGeom>
          <a:noFill/>
        </p:spPr>
        <p:txBody>
          <a:bodyPr wrap="square">
            <a:spAutoFit/>
          </a:bodyPr>
          <a:lstStyle/>
          <a:p>
            <a:r>
              <a:rPr lang="en-GB" dirty="0">
                <a:hlinkClick r:id="rId5"/>
              </a:rPr>
              <a:t>Conflict Video 1 - YouTube</a:t>
            </a:r>
            <a:endParaRPr lang="en-GB" dirty="0"/>
          </a:p>
        </p:txBody>
      </p:sp>
    </p:spTree>
    <p:extLst>
      <p:ext uri="{BB962C8B-B14F-4D97-AF65-F5344CB8AC3E}">
        <p14:creationId xmlns:p14="http://schemas.microsoft.com/office/powerpoint/2010/main" val="154790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F29C-B8FD-76EF-7C25-E4D26B21B8C3}"/>
              </a:ext>
            </a:extLst>
          </p:cNvPr>
          <p:cNvSpPr>
            <a:spLocks noGrp="1"/>
          </p:cNvSpPr>
          <p:nvPr>
            <p:ph type="title"/>
          </p:nvPr>
        </p:nvSpPr>
        <p:spPr>
          <a:xfrm>
            <a:off x="2660073" y="365125"/>
            <a:ext cx="9076297" cy="1325563"/>
          </a:xfrm>
        </p:spPr>
        <p:txBody>
          <a:bodyPr/>
          <a:lstStyle/>
          <a:p>
            <a:r>
              <a:rPr lang="en-GB" dirty="0"/>
              <a:t>The Four Questions: A Simple Decision Framework</a:t>
            </a:r>
          </a:p>
        </p:txBody>
      </p:sp>
      <p:sp>
        <p:nvSpPr>
          <p:cNvPr id="3" name="Content Placeholder 2">
            <a:extLst>
              <a:ext uri="{FF2B5EF4-FFF2-40B4-BE49-F238E27FC236}">
                <a16:creationId xmlns:a16="http://schemas.microsoft.com/office/drawing/2014/main" id="{22186079-9456-7707-5BC1-57FF229AE3FE}"/>
              </a:ext>
            </a:extLst>
          </p:cNvPr>
          <p:cNvSpPr>
            <a:spLocks noGrp="1"/>
          </p:cNvSpPr>
          <p:nvPr>
            <p:ph idx="1"/>
          </p:nvPr>
        </p:nvSpPr>
        <p:spPr>
          <a:xfrm>
            <a:off x="831273" y="1825625"/>
            <a:ext cx="10905097" cy="1603375"/>
          </a:xfrm>
        </p:spPr>
        <p:txBody>
          <a:bodyPr/>
          <a:lstStyle/>
          <a:p>
            <a:pPr marL="0" indent="0">
              <a:buNone/>
            </a:pPr>
            <a:r>
              <a:rPr lang="en-GB" sz="2400" dirty="0">
                <a:latin typeface="Arial" panose="020B0604020202020204" pitchFamily="34" charset="0"/>
                <a:cs typeface="Arial" panose="020B0604020202020204" pitchFamily="34" charset="0"/>
              </a:rPr>
              <a:t>Making decisions at work can sometimes be difficult. You may not have all the information, or you may be unsure what to do.</a:t>
            </a:r>
          </a:p>
          <a:p>
            <a:pPr marL="0" indent="0">
              <a:buNone/>
            </a:pPr>
            <a:r>
              <a:rPr lang="en-GB" sz="2400" dirty="0">
                <a:latin typeface="Arial" panose="020B0604020202020204" pitchFamily="34" charset="0"/>
                <a:cs typeface="Arial" panose="020B0604020202020204" pitchFamily="34" charset="0"/>
              </a:rPr>
              <a:t>Using </a:t>
            </a:r>
            <a:r>
              <a:rPr lang="en-GB" sz="2400" u="sng" dirty="0">
                <a:latin typeface="Arial" panose="020B0604020202020204" pitchFamily="34" charset="0"/>
                <a:cs typeface="Arial" panose="020B0604020202020204" pitchFamily="34" charset="0"/>
              </a:rPr>
              <a:t>four simple steps </a:t>
            </a:r>
            <a:r>
              <a:rPr lang="en-GB" sz="2400" dirty="0">
                <a:latin typeface="Arial" panose="020B0604020202020204" pitchFamily="34" charset="0"/>
                <a:cs typeface="Arial" panose="020B0604020202020204" pitchFamily="34" charset="0"/>
              </a:rPr>
              <a:t>can help you make a good decision.</a:t>
            </a:r>
          </a:p>
          <a:p>
            <a:endParaRPr lang="en-GB" dirty="0"/>
          </a:p>
        </p:txBody>
      </p:sp>
      <p:grpSp>
        <p:nvGrpSpPr>
          <p:cNvPr id="5" name="Group 4">
            <a:extLst>
              <a:ext uri="{FF2B5EF4-FFF2-40B4-BE49-F238E27FC236}">
                <a16:creationId xmlns:a16="http://schemas.microsoft.com/office/drawing/2014/main" id="{16686AD4-B776-7643-A65E-44583496B952}"/>
              </a:ext>
            </a:extLst>
          </p:cNvPr>
          <p:cNvGrpSpPr/>
          <p:nvPr/>
        </p:nvGrpSpPr>
        <p:grpSpPr>
          <a:xfrm>
            <a:off x="1729321" y="3252617"/>
            <a:ext cx="9915033" cy="3355834"/>
            <a:chOff x="4572274" y="2762849"/>
            <a:chExt cx="6955709" cy="3355834"/>
          </a:xfrm>
        </p:grpSpPr>
        <p:sp>
          <p:nvSpPr>
            <p:cNvPr id="6" name="Arrow: Bent-Up 5">
              <a:extLst>
                <a:ext uri="{FF2B5EF4-FFF2-40B4-BE49-F238E27FC236}">
                  <a16:creationId xmlns:a16="http://schemas.microsoft.com/office/drawing/2014/main" id="{DCFC15D4-52D3-6F04-0904-C21FD033D345}"/>
                </a:ext>
              </a:extLst>
            </p:cNvPr>
            <p:cNvSpPr/>
            <p:nvPr/>
          </p:nvSpPr>
          <p:spPr>
            <a:xfrm rot="5400000">
              <a:off x="4744937" y="3485278"/>
              <a:ext cx="651706" cy="741944"/>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4DEFD07-DF0D-3A40-9F6D-220B7559F160}"/>
                </a:ext>
              </a:extLst>
            </p:cNvPr>
            <p:cNvSpPr/>
            <p:nvPr/>
          </p:nvSpPr>
          <p:spPr>
            <a:xfrm>
              <a:off x="4572274" y="2762849"/>
              <a:ext cx="1217845"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8" name="Free-form: Shape 7">
              <a:extLst>
                <a:ext uri="{FF2B5EF4-FFF2-40B4-BE49-F238E27FC236}">
                  <a16:creationId xmlns:a16="http://schemas.microsoft.com/office/drawing/2014/main" id="{DA57DEF9-9E2E-FE9E-2C69-0F7AB45F8FC9}"/>
                </a:ext>
              </a:extLst>
            </p:cNvPr>
            <p:cNvSpPr/>
            <p:nvPr/>
          </p:nvSpPr>
          <p:spPr>
            <a:xfrm>
              <a:off x="5912317" y="2791761"/>
              <a:ext cx="4361307"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is happening? What do I know? </a:t>
              </a:r>
            </a:p>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needs confirming?</a:t>
              </a:r>
            </a:p>
          </p:txBody>
        </p:sp>
        <p:sp>
          <p:nvSpPr>
            <p:cNvPr id="9" name="Arrow: Bent-Up 8">
              <a:extLst>
                <a:ext uri="{FF2B5EF4-FFF2-40B4-BE49-F238E27FC236}">
                  <a16:creationId xmlns:a16="http://schemas.microsoft.com/office/drawing/2014/main" id="{5C5D1C6B-23A7-9748-9322-5C33C6AF94CF}"/>
                </a:ext>
              </a:extLst>
            </p:cNvPr>
            <p:cNvSpPr/>
            <p:nvPr/>
          </p:nvSpPr>
          <p:spPr>
            <a:xfrm rot="5400000">
              <a:off x="5654541" y="4347914"/>
              <a:ext cx="651706" cy="741944"/>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A505F174-6D69-3418-4404-55CCDB2F6DFC}"/>
                </a:ext>
              </a:extLst>
            </p:cNvPr>
            <p:cNvSpPr/>
            <p:nvPr/>
          </p:nvSpPr>
          <p:spPr>
            <a:xfrm>
              <a:off x="5481878" y="3625484"/>
              <a:ext cx="1551157"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11" name="Free-form: Shape 10">
              <a:extLst>
                <a:ext uri="{FF2B5EF4-FFF2-40B4-BE49-F238E27FC236}">
                  <a16:creationId xmlns:a16="http://schemas.microsoft.com/office/drawing/2014/main" id="{959BF8D2-4595-6DFF-4CD3-AD0F1D8DF857}"/>
                </a:ext>
              </a:extLst>
            </p:cNvPr>
            <p:cNvSpPr/>
            <p:nvPr/>
          </p:nvSpPr>
          <p:spPr>
            <a:xfrm>
              <a:off x="7079166" y="3662263"/>
              <a:ext cx="3688382"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are my options? Who might be affected? What are my responsibilities?</a:t>
              </a:r>
            </a:p>
          </p:txBody>
        </p:sp>
        <p:sp>
          <p:nvSpPr>
            <p:cNvPr id="12" name="Arrow: Bent-Up 11">
              <a:extLst>
                <a:ext uri="{FF2B5EF4-FFF2-40B4-BE49-F238E27FC236}">
                  <a16:creationId xmlns:a16="http://schemas.microsoft.com/office/drawing/2014/main" id="{A907FDC7-0FEA-4487-CD4C-8621FBD873EC}"/>
                </a:ext>
              </a:extLst>
            </p:cNvPr>
            <p:cNvSpPr/>
            <p:nvPr/>
          </p:nvSpPr>
          <p:spPr>
            <a:xfrm rot="5400000">
              <a:off x="6564145" y="5210550"/>
              <a:ext cx="651706" cy="741944"/>
            </a:xfrm>
            <a:prstGeom prst="bentUpArrow">
              <a:avLst>
                <a:gd name="adj1" fmla="val 32840"/>
                <a:gd name="adj2" fmla="val 25000"/>
                <a:gd name="adj3" fmla="val 35780"/>
              </a:avLst>
            </a:prstGeom>
            <a:scene3d>
              <a:camera prst="orthographicFront">
                <a:rot lat="0" lon="0" rev="0"/>
              </a:camera>
              <a:lightRig rig="contrasting" dir="t">
                <a:rot lat="0" lon="0" rev="1200000"/>
              </a:lightRig>
            </a:scene3d>
            <a:sp3d contourW="12700" prstMaterial="flat">
              <a:bevelT w="177800" h="254000"/>
              <a:bevelB w="152400"/>
            </a:sp3d>
          </p:spPr>
          <p:style>
            <a:lnRef idx="0">
              <a:schemeClr val="lt1">
                <a:hueOff val="0"/>
                <a:satOff val="0"/>
                <a:lumOff val="0"/>
                <a:alphaOff val="0"/>
              </a:schemeClr>
            </a:lnRef>
            <a:fillRef idx="1">
              <a:schemeClr val="accent1">
                <a:tint val="50000"/>
                <a:hueOff val="0"/>
                <a:satOff val="0"/>
                <a:lumOff val="0"/>
                <a:alphaOff val="0"/>
              </a:schemeClr>
            </a:fillRef>
            <a:effectRef idx="1">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51A81F3D-92DC-6855-C5A1-9ECEBD383014}"/>
                </a:ext>
              </a:extLst>
            </p:cNvPr>
            <p:cNvSpPr/>
            <p:nvPr/>
          </p:nvSpPr>
          <p:spPr>
            <a:xfrm>
              <a:off x="6391482" y="4488120"/>
              <a:ext cx="1458149"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4" name="Free-form: Shape 13">
              <a:extLst>
                <a:ext uri="{FF2B5EF4-FFF2-40B4-BE49-F238E27FC236}">
                  <a16:creationId xmlns:a16="http://schemas.microsoft.com/office/drawing/2014/main" id="{EB234DB2-FAB2-CCF5-7504-8F7A31C5F088}"/>
                </a:ext>
              </a:extLst>
            </p:cNvPr>
            <p:cNvSpPr/>
            <p:nvPr/>
          </p:nvSpPr>
          <p:spPr>
            <a:xfrm>
              <a:off x="7989591" y="4543129"/>
              <a:ext cx="3347194"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0480" tIns="30480" rIns="30480" bIns="30480" numCol="1" spcCol="1270" anchor="ctr" anchorCtr="0">
              <a:noAutofit/>
            </a:bodyPr>
            <a:lstStyle/>
            <a:p>
              <a:pPr marL="57150" lvl="1" indent="-57150" algn="l" defTabSz="2667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is the most appropriate next step? Can I decide, or do I need advice?</a:t>
              </a:r>
            </a:p>
          </p:txBody>
        </p:sp>
        <p:sp>
          <p:nvSpPr>
            <p:cNvPr id="15" name="Free-form: Shape 14">
              <a:extLst>
                <a:ext uri="{FF2B5EF4-FFF2-40B4-BE49-F238E27FC236}">
                  <a16:creationId xmlns:a16="http://schemas.microsoft.com/office/drawing/2014/main" id="{94052BB4-BACB-8A97-D251-AA65D37B5169}"/>
                </a:ext>
              </a:extLst>
            </p:cNvPr>
            <p:cNvSpPr/>
            <p:nvPr/>
          </p:nvSpPr>
          <p:spPr>
            <a:xfrm>
              <a:off x="7301085" y="5350756"/>
              <a:ext cx="1364808" cy="76792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6" name="Free-form: Shape 15">
              <a:extLst>
                <a:ext uri="{FF2B5EF4-FFF2-40B4-BE49-F238E27FC236}">
                  <a16:creationId xmlns:a16="http://schemas.microsoft.com/office/drawing/2014/main" id="{1834A6F4-3A6A-611F-7195-63451F59ADFA}"/>
                </a:ext>
              </a:extLst>
            </p:cNvPr>
            <p:cNvSpPr/>
            <p:nvPr/>
          </p:nvSpPr>
          <p:spPr>
            <a:xfrm>
              <a:off x="8729334" y="5465560"/>
              <a:ext cx="2798649" cy="620672"/>
            </a:xfrm>
            <a:custGeom>
              <a:avLst/>
              <a:gdLst>
                <a:gd name="csX0" fmla="*/ 0 w 797918"/>
                <a:gd name="csY0" fmla="*/ 0 h 620672"/>
                <a:gd name="csX1" fmla="*/ 797918 w 797918"/>
                <a:gd name="csY1" fmla="*/ 0 h 620672"/>
                <a:gd name="csX2" fmla="*/ 797918 w 797918"/>
                <a:gd name="csY2" fmla="*/ 620672 h 620672"/>
                <a:gd name="csX3" fmla="*/ 0 w 797918"/>
                <a:gd name="csY3" fmla="*/ 620672 h 620672"/>
                <a:gd name="csX4" fmla="*/ 0 w 797918"/>
                <a:gd name="csY4" fmla="*/ 0 h 620672"/>
              </a:gdLst>
              <a:ahLst/>
              <a:cxnLst>
                <a:cxn ang="0">
                  <a:pos x="csX0" y="csY0"/>
                </a:cxn>
                <a:cxn ang="0">
                  <a:pos x="csX1" y="csY1"/>
                </a:cxn>
                <a:cxn ang="0">
                  <a:pos x="csX2" y="csY2"/>
                </a:cxn>
                <a:cxn ang="0">
                  <a:pos x="csX3" y="csY3"/>
                </a:cxn>
                <a:cxn ang="0">
                  <a:pos x="csX4" y="csY4"/>
                </a:cxn>
              </a:cxnLst>
              <a:rect l="l" t="t" r="r" b="b"/>
              <a:pathLst>
                <a:path w="797918" h="620672">
                  <a:moveTo>
                    <a:pt x="0" y="0"/>
                  </a:moveTo>
                  <a:lnTo>
                    <a:pt x="797918" y="0"/>
                  </a:lnTo>
                  <a:lnTo>
                    <a:pt x="797918" y="620672"/>
                  </a:lnTo>
                  <a:lnTo>
                    <a:pt x="0" y="620672"/>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57150" lvl="1" indent="-57150" algn="l" defTabSz="355600">
                <a:lnSpc>
                  <a:spcPct val="90000"/>
                </a:lnSpc>
                <a:spcBef>
                  <a:spcPct val="0"/>
                </a:spcBef>
                <a:spcAft>
                  <a:spcPct val="15000"/>
                </a:spcAft>
                <a:buNone/>
              </a:pPr>
              <a:r>
                <a:rPr lang="en-GB" sz="2000" kern="1200" dirty="0">
                  <a:latin typeface="Arial" panose="020B0604020202020204" pitchFamily="34" charset="0"/>
                  <a:cs typeface="Arial" panose="020B0604020202020204" pitchFamily="34" charset="0"/>
                </a:rPr>
                <a:t>What will I say? How can I give a clear reason for my choice?</a:t>
              </a:r>
            </a:p>
          </p:txBody>
        </p:sp>
      </p:grpSp>
    </p:spTree>
    <p:extLst>
      <p:ext uri="{BB962C8B-B14F-4D97-AF65-F5344CB8AC3E}">
        <p14:creationId xmlns:p14="http://schemas.microsoft.com/office/powerpoint/2010/main" val="3547729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6785-CA54-147A-6DAF-C92A15B70A04}"/>
              </a:ext>
            </a:extLst>
          </p:cNvPr>
          <p:cNvSpPr>
            <a:spLocks noGrp="1"/>
          </p:cNvSpPr>
          <p:nvPr>
            <p:ph type="title"/>
          </p:nvPr>
        </p:nvSpPr>
        <p:spPr>
          <a:xfrm>
            <a:off x="3374966" y="365125"/>
            <a:ext cx="7248699" cy="1325563"/>
          </a:xfrm>
        </p:spPr>
        <p:txBody>
          <a:bodyPr/>
          <a:lstStyle/>
          <a:p>
            <a:r>
              <a:rPr lang="en-GB" dirty="0"/>
              <a:t>Worked example: The wrong appointment time</a:t>
            </a:r>
          </a:p>
        </p:txBody>
      </p:sp>
      <p:sp>
        <p:nvSpPr>
          <p:cNvPr id="3" name="Content Placeholder 2">
            <a:extLst>
              <a:ext uri="{FF2B5EF4-FFF2-40B4-BE49-F238E27FC236}">
                <a16:creationId xmlns:a16="http://schemas.microsoft.com/office/drawing/2014/main" id="{AF6DC2B2-302D-0D5E-A96E-0F8FCC6409B8}"/>
              </a:ext>
            </a:extLst>
          </p:cNvPr>
          <p:cNvSpPr>
            <a:spLocks noGrp="1"/>
          </p:cNvSpPr>
          <p:nvPr>
            <p:ph idx="1"/>
          </p:nvPr>
        </p:nvSpPr>
        <p:spPr>
          <a:xfrm>
            <a:off x="2909455" y="6112713"/>
            <a:ext cx="9053255" cy="760323"/>
          </a:xfrm>
          <a:ln>
            <a:solidFill>
              <a:schemeClr val="tx2">
                <a:lumMod val="75000"/>
              </a:schemeClr>
            </a:solidFill>
          </a:ln>
        </p:spPr>
        <p:txBody>
          <a:bodyPr>
            <a:normAutofit fontScale="47500" lnSpcReduction="20000"/>
          </a:bodyPr>
          <a:lstStyle/>
          <a:p>
            <a:pPr marL="0" indent="0">
              <a:lnSpc>
                <a:spcPct val="120000"/>
              </a:lnSpc>
              <a:buNone/>
            </a:pPr>
            <a:r>
              <a:rPr lang="en-GB" sz="4200" dirty="0">
                <a:latin typeface="Arial" panose="020B0604020202020204" pitchFamily="34" charset="0"/>
                <a:cs typeface="Arial" panose="020B0604020202020204" pitchFamily="34" charset="0"/>
              </a:rPr>
              <a:t>“I'm sorry there's a difference between the text and our system. Let me check this with the appointments team so we can explain the options.”</a:t>
            </a:r>
          </a:p>
          <a:p>
            <a:pPr marL="0" indent="0">
              <a:lnSpc>
                <a:spcPct val="120000"/>
              </a:lnSpc>
              <a:buNone/>
            </a:pPr>
            <a:endParaRPr lang="en-GB" sz="4200" b="1" u="sng" dirty="0">
              <a:latin typeface="Arial" panose="020B0604020202020204" pitchFamily="34" charset="0"/>
              <a:cs typeface="Arial" panose="020B0604020202020204" pitchFamily="34" charset="0"/>
            </a:endParaRPr>
          </a:p>
          <a:p>
            <a:pPr marL="0" indent="0">
              <a:lnSpc>
                <a:spcPct val="120000"/>
              </a:lnSpc>
              <a:buNone/>
            </a:pPr>
            <a:endParaRPr lang="en-GB" sz="1300" b="1" u="sng" dirty="0">
              <a:latin typeface="Arial" panose="020B0604020202020204" pitchFamily="34" charset="0"/>
              <a:cs typeface="Arial" panose="020B0604020202020204" pitchFamily="34" charset="0"/>
            </a:endParaRPr>
          </a:p>
          <a:p>
            <a:pPr>
              <a:lnSpc>
                <a:spcPct val="120000"/>
              </a:lnSpc>
            </a:pPr>
            <a:endParaRPr lang="en-GB" sz="4200" dirty="0">
              <a:latin typeface="Arial" panose="020B0604020202020204" pitchFamily="34" charset="0"/>
              <a:cs typeface="Arial" panose="020B0604020202020204" pitchFamily="34" charset="0"/>
            </a:endParaRPr>
          </a:p>
          <a:p>
            <a:pPr>
              <a:lnSpc>
                <a:spcPct val="120000"/>
              </a:lnSpc>
            </a:pPr>
            <a:endParaRPr lang="en-GB" sz="4200" dirty="0">
              <a:latin typeface="Arial" panose="020B0604020202020204" pitchFamily="34" charset="0"/>
              <a:cs typeface="Arial" panose="020B0604020202020204" pitchFamily="34" charset="0"/>
            </a:endParaRP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lnSpc>
                <a:spcPct val="120000"/>
              </a:lnSpc>
              <a:buNone/>
            </a:pPr>
            <a:endParaRPr lang="en-GB" sz="4200" dirty="0">
              <a:latin typeface="Arial" panose="020B0604020202020204" pitchFamily="34" charset="0"/>
              <a:cs typeface="Arial" panose="020B0604020202020204" pitchFamily="34" charset="0"/>
            </a:endParaRPr>
          </a:p>
          <a:p>
            <a:pPr marL="0" indent="0">
              <a:buNone/>
            </a:pPr>
            <a:endParaRPr lang="en-GB" dirty="0"/>
          </a:p>
        </p:txBody>
      </p:sp>
      <p:sp>
        <p:nvSpPr>
          <p:cNvPr id="5" name="Free-form: Shape 4">
            <a:extLst>
              <a:ext uri="{FF2B5EF4-FFF2-40B4-BE49-F238E27FC236}">
                <a16:creationId xmlns:a16="http://schemas.microsoft.com/office/drawing/2014/main" id="{E5B1359E-E8CF-B04A-2622-3179501A9549}"/>
              </a:ext>
            </a:extLst>
          </p:cNvPr>
          <p:cNvSpPr/>
          <p:nvPr/>
        </p:nvSpPr>
        <p:spPr>
          <a:xfrm>
            <a:off x="799358" y="3088359"/>
            <a:ext cx="1735980" cy="52136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1. CHECK</a:t>
            </a:r>
          </a:p>
        </p:txBody>
      </p:sp>
      <p:sp>
        <p:nvSpPr>
          <p:cNvPr id="7" name="Free-form: Shape 6">
            <a:extLst>
              <a:ext uri="{FF2B5EF4-FFF2-40B4-BE49-F238E27FC236}">
                <a16:creationId xmlns:a16="http://schemas.microsoft.com/office/drawing/2014/main" id="{8869EE04-E480-B8F5-F238-90B0C685A109}"/>
              </a:ext>
            </a:extLst>
          </p:cNvPr>
          <p:cNvSpPr/>
          <p:nvPr/>
        </p:nvSpPr>
        <p:spPr>
          <a:xfrm>
            <a:off x="698354" y="4035261"/>
            <a:ext cx="2211101" cy="506624"/>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 CONSIDER</a:t>
            </a:r>
          </a:p>
        </p:txBody>
      </p:sp>
      <p:sp>
        <p:nvSpPr>
          <p:cNvPr id="9" name="Free-form: Shape 8">
            <a:extLst>
              <a:ext uri="{FF2B5EF4-FFF2-40B4-BE49-F238E27FC236}">
                <a16:creationId xmlns:a16="http://schemas.microsoft.com/office/drawing/2014/main" id="{91BF5496-16CD-EDBC-6410-2B4F2BE6846C}"/>
              </a:ext>
            </a:extLst>
          </p:cNvPr>
          <p:cNvSpPr/>
          <p:nvPr/>
        </p:nvSpPr>
        <p:spPr>
          <a:xfrm>
            <a:off x="732831" y="5233649"/>
            <a:ext cx="2078522" cy="491887"/>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3. CHOOSE</a:t>
            </a:r>
          </a:p>
        </p:txBody>
      </p:sp>
      <p:sp>
        <p:nvSpPr>
          <p:cNvPr id="11" name="Free-form: Shape 10">
            <a:extLst>
              <a:ext uri="{FF2B5EF4-FFF2-40B4-BE49-F238E27FC236}">
                <a16:creationId xmlns:a16="http://schemas.microsoft.com/office/drawing/2014/main" id="{AD0D996A-864D-E67E-2B10-1BDD222879C6}"/>
              </a:ext>
            </a:extLst>
          </p:cNvPr>
          <p:cNvSpPr/>
          <p:nvPr/>
        </p:nvSpPr>
        <p:spPr>
          <a:xfrm>
            <a:off x="799358" y="6262612"/>
            <a:ext cx="1945469" cy="460523"/>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4. EXPLAIN</a:t>
            </a:r>
          </a:p>
        </p:txBody>
      </p:sp>
      <p:sp>
        <p:nvSpPr>
          <p:cNvPr id="13" name="TextBox 12">
            <a:extLst>
              <a:ext uri="{FF2B5EF4-FFF2-40B4-BE49-F238E27FC236}">
                <a16:creationId xmlns:a16="http://schemas.microsoft.com/office/drawing/2014/main" id="{B0A01B94-9381-386C-B211-AA22220C5105}"/>
              </a:ext>
            </a:extLst>
          </p:cNvPr>
          <p:cNvSpPr txBox="1"/>
          <p:nvPr/>
        </p:nvSpPr>
        <p:spPr>
          <a:xfrm>
            <a:off x="657878" y="1645409"/>
            <a:ext cx="11534122" cy="1166410"/>
          </a:xfrm>
          <a:prstGeom prst="rect">
            <a:avLst/>
          </a:prstGeom>
          <a:noFill/>
        </p:spPr>
        <p:txBody>
          <a:bodyPr wrap="square">
            <a:spAutoFit/>
          </a:bodyPr>
          <a:lstStyle/>
          <a:p>
            <a:pPr marL="0" indent="0">
              <a:lnSpc>
                <a:spcPct val="120000"/>
              </a:lnSpc>
              <a:buNone/>
            </a:pPr>
            <a:r>
              <a:rPr lang="en-GB" sz="2000" dirty="0">
                <a:latin typeface="Arial" panose="020B0604020202020204" pitchFamily="34" charset="0"/>
                <a:cs typeface="Arial" panose="020B0604020202020204" pitchFamily="34" charset="0"/>
              </a:rPr>
              <a:t>You work at the reception desk of a community service. A visitor arrives at 11:00am for an appointment, but the booking system shows 2:00pm. The visitor says they received a text confirming 11:00am.</a:t>
            </a:r>
          </a:p>
        </p:txBody>
      </p:sp>
      <p:sp>
        <p:nvSpPr>
          <p:cNvPr id="15" name="TextBox 14">
            <a:extLst>
              <a:ext uri="{FF2B5EF4-FFF2-40B4-BE49-F238E27FC236}">
                <a16:creationId xmlns:a16="http://schemas.microsoft.com/office/drawing/2014/main" id="{08CEEDFB-280A-DCAA-F293-FCF86F22F216}"/>
              </a:ext>
            </a:extLst>
          </p:cNvPr>
          <p:cNvSpPr txBox="1"/>
          <p:nvPr/>
        </p:nvSpPr>
        <p:spPr>
          <a:xfrm>
            <a:off x="2909455" y="2669567"/>
            <a:ext cx="9024161" cy="797078"/>
          </a:xfrm>
          <a:prstGeom prst="rect">
            <a:avLst/>
          </a:prstGeom>
          <a:noFill/>
          <a:ln>
            <a:solidFill>
              <a:schemeClr val="accent1">
                <a:lumMod val="75000"/>
              </a:schemeClr>
            </a:solidFill>
          </a:ln>
        </p:spPr>
        <p:txBody>
          <a:bodyPr wrap="square">
            <a:spAutoFit/>
          </a:bodyPr>
          <a:lstStyle/>
          <a:p>
            <a:pPr>
              <a:lnSpc>
                <a:spcPct val="120000"/>
              </a:lnSpc>
            </a:pPr>
            <a:r>
              <a:rPr lang="en-GB" sz="2000" dirty="0">
                <a:latin typeface="Arial" panose="020B0604020202020204" pitchFamily="34" charset="0"/>
                <a:cs typeface="Arial" panose="020B0604020202020204" pitchFamily="34" charset="0"/>
              </a:rPr>
              <a:t>There is a disagreement between the system and the visitor's message. Neither should automatically be dismissed.</a:t>
            </a:r>
          </a:p>
        </p:txBody>
      </p:sp>
      <p:sp>
        <p:nvSpPr>
          <p:cNvPr id="17" name="TextBox 16">
            <a:extLst>
              <a:ext uri="{FF2B5EF4-FFF2-40B4-BE49-F238E27FC236}">
                <a16:creationId xmlns:a16="http://schemas.microsoft.com/office/drawing/2014/main" id="{41B6830D-65C7-2727-584A-9D015B326CBF}"/>
              </a:ext>
            </a:extLst>
          </p:cNvPr>
          <p:cNvSpPr txBox="1"/>
          <p:nvPr/>
        </p:nvSpPr>
        <p:spPr>
          <a:xfrm>
            <a:off x="2909455" y="3648130"/>
            <a:ext cx="9053255" cy="1166410"/>
          </a:xfrm>
          <a:prstGeom prst="rect">
            <a:avLst/>
          </a:prstGeom>
          <a:noFill/>
          <a:ln>
            <a:solidFill>
              <a:schemeClr val="accent1">
                <a:lumMod val="75000"/>
              </a:schemeClr>
            </a:solidFill>
          </a:ln>
        </p:spPr>
        <p:txBody>
          <a:bodyPr wrap="square">
            <a:spAutoFit/>
          </a:bodyPr>
          <a:lstStyle/>
          <a:p>
            <a:pPr>
              <a:lnSpc>
                <a:spcPct val="120000"/>
              </a:lnSpc>
            </a:pPr>
            <a:r>
              <a:rPr lang="en-GB" sz="2000" dirty="0">
                <a:latin typeface="Arial" panose="020B0604020202020204" pitchFamily="34" charset="0"/>
                <a:cs typeface="Arial" panose="020B0604020202020204" pitchFamily="34" charset="0"/>
              </a:rPr>
              <a:t>Possible responses include checking the confirmation, asking an authorised colleague, seeing whether an alternative arrangement is available. The visitor may have travelled a long distance or arranged time away from work.</a:t>
            </a:r>
          </a:p>
        </p:txBody>
      </p:sp>
      <p:sp>
        <p:nvSpPr>
          <p:cNvPr id="19" name="TextBox 18">
            <a:extLst>
              <a:ext uri="{FF2B5EF4-FFF2-40B4-BE49-F238E27FC236}">
                <a16:creationId xmlns:a16="http://schemas.microsoft.com/office/drawing/2014/main" id="{A90CEFF2-273C-533D-F00D-BDE52E3D2134}"/>
              </a:ext>
            </a:extLst>
          </p:cNvPr>
          <p:cNvSpPr txBox="1"/>
          <p:nvPr/>
        </p:nvSpPr>
        <p:spPr>
          <a:xfrm>
            <a:off x="2909455" y="4896388"/>
            <a:ext cx="9053255" cy="1166410"/>
          </a:xfrm>
          <a:prstGeom prst="rect">
            <a:avLst/>
          </a:prstGeom>
          <a:noFill/>
          <a:ln>
            <a:solidFill>
              <a:schemeClr val="accent1">
                <a:lumMod val="50000"/>
              </a:schemeClr>
            </a:solidFill>
          </a:ln>
        </p:spPr>
        <p:txBody>
          <a:bodyPr wrap="square">
            <a:spAutoFit/>
          </a:bodyPr>
          <a:lstStyle/>
          <a:p>
            <a:pPr>
              <a:lnSpc>
                <a:spcPct val="120000"/>
              </a:lnSpc>
            </a:pPr>
            <a:r>
              <a:rPr lang="en-GB" sz="2000" dirty="0">
                <a:latin typeface="Arial" panose="020B0604020202020204" pitchFamily="34" charset="0"/>
                <a:cs typeface="Arial" panose="020B0604020202020204" pitchFamily="34" charset="0"/>
              </a:rPr>
              <a:t>Check the booking information and seek assistance from the appropriate colleague. Do not independently change clinical appointments or promise an appointment that cannot be provided.</a:t>
            </a:r>
          </a:p>
        </p:txBody>
      </p:sp>
    </p:spTree>
    <p:extLst>
      <p:ext uri="{BB962C8B-B14F-4D97-AF65-F5344CB8AC3E}">
        <p14:creationId xmlns:p14="http://schemas.microsoft.com/office/powerpoint/2010/main" val="271759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bg/>
                                          </p:spTgt>
                                        </p:tgtEl>
                                        <p:attrNameLst>
                                          <p:attrName>style.visibility</p:attrName>
                                        </p:attrNameLst>
                                      </p:cBhvr>
                                      <p:to>
                                        <p:strVal val="visible"/>
                                      </p:to>
                                    </p:set>
                                    <p:animEffect transition="in" filter="fade">
                                      <p:cBhvr>
                                        <p:cTn id="34" dur="500"/>
                                        <p:tgtEl>
                                          <p:spTgt spid="3">
                                            <p:bg/>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5" grpId="0" animBg="1"/>
      <p:bldP spid="7" grpId="0" animBg="1"/>
      <p:bldP spid="9" grpId="0" animBg="1"/>
      <p:bldP spid="11" grpId="0" animBg="1"/>
      <p:bldP spid="15" grpId="0" animBg="1"/>
      <p:bldP spid="17" grpId="0" animBg="1"/>
      <p:bldP spid="1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6D42F-253B-0147-3367-40D55B672507}"/>
              </a:ext>
            </a:extLst>
          </p:cNvPr>
          <p:cNvSpPr>
            <a:spLocks noGrp="1"/>
          </p:cNvSpPr>
          <p:nvPr>
            <p:ph type="title"/>
          </p:nvPr>
        </p:nvSpPr>
        <p:spPr/>
        <p:txBody>
          <a:bodyPr/>
          <a:lstStyle/>
          <a:p>
            <a:r>
              <a:rPr lang="en-GB" dirty="0"/>
              <a:t>Workplace Decision Challenges</a:t>
            </a:r>
          </a:p>
        </p:txBody>
      </p:sp>
      <p:sp>
        <p:nvSpPr>
          <p:cNvPr id="3" name="Content Placeholder 2">
            <a:extLst>
              <a:ext uri="{FF2B5EF4-FFF2-40B4-BE49-F238E27FC236}">
                <a16:creationId xmlns:a16="http://schemas.microsoft.com/office/drawing/2014/main" id="{41BCAE22-8CAC-C3D0-FE31-716C4D56FE68}"/>
              </a:ext>
            </a:extLst>
          </p:cNvPr>
          <p:cNvSpPr>
            <a:spLocks noGrp="1"/>
          </p:cNvSpPr>
          <p:nvPr>
            <p:ph idx="1"/>
          </p:nvPr>
        </p:nvSpPr>
        <p:spPr>
          <a:xfrm>
            <a:off x="897467" y="1825625"/>
            <a:ext cx="10838903" cy="629708"/>
          </a:xfrm>
        </p:spPr>
        <p:txBody>
          <a:bodyPr>
            <a:normAutofit/>
          </a:bodyPr>
          <a:lstStyle/>
          <a:p>
            <a:pPr marL="0" indent="0">
              <a:buNone/>
            </a:pPr>
            <a:r>
              <a:rPr lang="en-GB" sz="2400" dirty="0">
                <a:latin typeface="Arial" panose="020B0604020202020204" pitchFamily="34" charset="0"/>
                <a:cs typeface="Arial" panose="020B0604020202020204" pitchFamily="34" charset="0"/>
              </a:rPr>
              <a:t>Retail: The Refund Request</a:t>
            </a:r>
          </a:p>
        </p:txBody>
      </p:sp>
      <p:pic>
        <p:nvPicPr>
          <p:cNvPr id="5" name="Picture 4">
            <a:extLst>
              <a:ext uri="{FF2B5EF4-FFF2-40B4-BE49-F238E27FC236}">
                <a16:creationId xmlns:a16="http://schemas.microsoft.com/office/drawing/2014/main" id="{D7B29183-99F8-B7D6-972E-4BC6ED6615E6}"/>
              </a:ext>
            </a:extLst>
          </p:cNvPr>
          <p:cNvPicPr>
            <a:picLocks noChangeAspect="1"/>
          </p:cNvPicPr>
          <p:nvPr/>
        </p:nvPicPr>
        <p:blipFill>
          <a:blip r:embed="rId2"/>
          <a:stretch>
            <a:fillRect/>
          </a:stretch>
        </p:blipFill>
        <p:spPr>
          <a:xfrm>
            <a:off x="897467" y="2690555"/>
            <a:ext cx="4350194" cy="3191010"/>
          </a:xfrm>
          <a:prstGeom prst="rect">
            <a:avLst/>
          </a:prstGeom>
        </p:spPr>
      </p:pic>
      <p:sp>
        <p:nvSpPr>
          <p:cNvPr id="7" name="TextBox 6">
            <a:extLst>
              <a:ext uri="{FF2B5EF4-FFF2-40B4-BE49-F238E27FC236}">
                <a16:creationId xmlns:a16="http://schemas.microsoft.com/office/drawing/2014/main" id="{232C08B9-359E-B86F-D307-CF802FC471E2}"/>
              </a:ext>
            </a:extLst>
          </p:cNvPr>
          <p:cNvSpPr txBox="1"/>
          <p:nvPr/>
        </p:nvSpPr>
        <p:spPr>
          <a:xfrm>
            <a:off x="5469466" y="2455333"/>
            <a:ext cx="6266904" cy="4093428"/>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The Customer Who Wants a Refund</a:t>
            </a:r>
          </a:p>
          <a:p>
            <a:pPr>
              <a:buNone/>
            </a:pPr>
            <a:endParaRPr lang="en-GB" sz="2000" b="1"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You work in a large clothing shop. A customer brings back a coat they bought three weeks ago.</a:t>
            </a:r>
          </a:p>
          <a:p>
            <a:pPr>
              <a:buNone/>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The customer says the zip broke after they wore it twice. They have a receipt.</a:t>
            </a:r>
          </a:p>
          <a:p>
            <a:pPr>
              <a:buNone/>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You are new to the job and have not dealt with a faulty item before.</a:t>
            </a:r>
          </a:p>
          <a:p>
            <a:pPr>
              <a:buNone/>
            </a:pPr>
            <a:r>
              <a:rPr lang="en-GB" sz="2000" dirty="0">
                <a:latin typeface="Arial" panose="020B0604020202020204" pitchFamily="34" charset="0"/>
                <a:cs typeface="Arial" panose="020B0604020202020204" pitchFamily="34" charset="0"/>
              </a:rPr>
              <a:t>The customer says: “This coat cost £65. I want my money back today.”</a:t>
            </a:r>
          </a:p>
          <a:p>
            <a:pPr>
              <a:buNone/>
            </a:pPr>
            <a:r>
              <a:rPr lang="en-GB" sz="2000" dirty="0">
                <a:latin typeface="Arial" panose="020B0604020202020204" pitchFamily="34" charset="0"/>
                <a:cs typeface="Arial" panose="020B0604020202020204" pitchFamily="34" charset="0"/>
              </a:rPr>
              <a:t>Your supervisor is helping another customer.</a:t>
            </a:r>
          </a:p>
        </p:txBody>
      </p:sp>
      <p:sp>
        <p:nvSpPr>
          <p:cNvPr id="11" name="Free-form: Shape 10">
            <a:extLst>
              <a:ext uri="{FF2B5EF4-FFF2-40B4-BE49-F238E27FC236}">
                <a16:creationId xmlns:a16="http://schemas.microsoft.com/office/drawing/2014/main" id="{A24BC81E-95B5-D5FF-0915-019BEF766D79}"/>
              </a:ext>
            </a:extLst>
          </p:cNvPr>
          <p:cNvSpPr/>
          <p:nvPr/>
        </p:nvSpPr>
        <p:spPr>
          <a:xfrm>
            <a:off x="675662" y="5003365"/>
            <a:ext cx="1735980"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1. CHECK</a:t>
            </a:r>
          </a:p>
        </p:txBody>
      </p:sp>
      <p:sp>
        <p:nvSpPr>
          <p:cNvPr id="15" name="Free-form: Shape 14">
            <a:extLst>
              <a:ext uri="{FF2B5EF4-FFF2-40B4-BE49-F238E27FC236}">
                <a16:creationId xmlns:a16="http://schemas.microsoft.com/office/drawing/2014/main" id="{8C37F874-D569-07B1-A08A-99CC45EB105C}"/>
              </a:ext>
            </a:extLst>
          </p:cNvPr>
          <p:cNvSpPr/>
          <p:nvPr/>
        </p:nvSpPr>
        <p:spPr>
          <a:xfrm>
            <a:off x="1306091" y="5442465"/>
            <a:ext cx="2211101"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2. CONSIDER</a:t>
            </a:r>
          </a:p>
        </p:txBody>
      </p:sp>
      <p:sp>
        <p:nvSpPr>
          <p:cNvPr id="19" name="Free-form: Shape 18">
            <a:extLst>
              <a:ext uri="{FF2B5EF4-FFF2-40B4-BE49-F238E27FC236}">
                <a16:creationId xmlns:a16="http://schemas.microsoft.com/office/drawing/2014/main" id="{38743B3F-2C7C-A53B-7747-3B7B6BE20FAE}"/>
              </a:ext>
            </a:extLst>
          </p:cNvPr>
          <p:cNvSpPr/>
          <p:nvPr/>
        </p:nvSpPr>
        <p:spPr>
          <a:xfrm>
            <a:off x="1987525" y="5866575"/>
            <a:ext cx="2078522"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3. CHOOSE</a:t>
            </a:r>
          </a:p>
        </p:txBody>
      </p:sp>
      <p:sp>
        <p:nvSpPr>
          <p:cNvPr id="21" name="Free-form: Shape 20">
            <a:extLst>
              <a:ext uri="{FF2B5EF4-FFF2-40B4-BE49-F238E27FC236}">
                <a16:creationId xmlns:a16="http://schemas.microsoft.com/office/drawing/2014/main" id="{39953015-B253-E2AE-1D5A-795A4EE86A9F}"/>
              </a:ext>
            </a:extLst>
          </p:cNvPr>
          <p:cNvSpPr/>
          <p:nvPr/>
        </p:nvSpPr>
        <p:spPr>
          <a:xfrm>
            <a:off x="2932295" y="6294469"/>
            <a:ext cx="1945469" cy="396811"/>
          </a:xfrm>
          <a:custGeom>
            <a:avLst/>
            <a:gdLst>
              <a:gd name="csX0" fmla="*/ 0 w 1097089"/>
              <a:gd name="csY0" fmla="*/ 128013 h 767927"/>
              <a:gd name="csX1" fmla="*/ 128013 w 1097089"/>
              <a:gd name="csY1" fmla="*/ 0 h 767927"/>
              <a:gd name="csX2" fmla="*/ 969076 w 1097089"/>
              <a:gd name="csY2" fmla="*/ 0 h 767927"/>
              <a:gd name="csX3" fmla="*/ 1097089 w 1097089"/>
              <a:gd name="csY3" fmla="*/ 128013 h 767927"/>
              <a:gd name="csX4" fmla="*/ 1097089 w 1097089"/>
              <a:gd name="csY4" fmla="*/ 639914 h 767927"/>
              <a:gd name="csX5" fmla="*/ 969076 w 1097089"/>
              <a:gd name="csY5" fmla="*/ 767927 h 767927"/>
              <a:gd name="csX6" fmla="*/ 128013 w 1097089"/>
              <a:gd name="csY6" fmla="*/ 767927 h 767927"/>
              <a:gd name="csX7" fmla="*/ 0 w 1097089"/>
              <a:gd name="csY7" fmla="*/ 639914 h 767927"/>
              <a:gd name="csX8" fmla="*/ 0 w 1097089"/>
              <a:gd name="csY8" fmla="*/ 128013 h 7679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7089" h="767927">
                <a:moveTo>
                  <a:pt x="0" y="128013"/>
                </a:moveTo>
                <a:cubicBezTo>
                  <a:pt x="0" y="57313"/>
                  <a:pt x="57313" y="0"/>
                  <a:pt x="128013" y="0"/>
                </a:cubicBezTo>
                <a:lnTo>
                  <a:pt x="969076" y="0"/>
                </a:lnTo>
                <a:cubicBezTo>
                  <a:pt x="1039776" y="0"/>
                  <a:pt x="1097089" y="57313"/>
                  <a:pt x="1097089" y="128013"/>
                </a:cubicBezTo>
                <a:lnTo>
                  <a:pt x="1097089" y="639914"/>
                </a:lnTo>
                <a:cubicBezTo>
                  <a:pt x="1097089" y="710614"/>
                  <a:pt x="1039776" y="767927"/>
                  <a:pt x="969076" y="767927"/>
                </a:cubicBezTo>
                <a:lnTo>
                  <a:pt x="128013" y="767927"/>
                </a:lnTo>
                <a:cubicBezTo>
                  <a:pt x="57313" y="767927"/>
                  <a:pt x="0" y="710614"/>
                  <a:pt x="0" y="639914"/>
                </a:cubicBezTo>
                <a:lnTo>
                  <a:pt x="0" y="12801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98454" tIns="98454" rIns="98454" bIns="98454" numCol="1" spcCol="1270" anchor="ctr" anchorCtr="0">
            <a:noAutofit/>
          </a:bodyPr>
          <a:lstStyle/>
          <a:p>
            <a:pPr marL="0" lvl="0" indent="0" algn="ctr"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4. EXPLAIN</a:t>
            </a:r>
          </a:p>
        </p:txBody>
      </p:sp>
    </p:spTree>
    <p:extLst>
      <p:ext uri="{BB962C8B-B14F-4D97-AF65-F5344CB8AC3E}">
        <p14:creationId xmlns:p14="http://schemas.microsoft.com/office/powerpoint/2010/main" val="62304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2AAA6-AAA4-DDB2-5D69-02C177488BCB}"/>
              </a:ext>
            </a:extLst>
          </p:cNvPr>
          <p:cNvSpPr>
            <a:spLocks noGrp="1"/>
          </p:cNvSpPr>
          <p:nvPr>
            <p:ph type="title"/>
          </p:nvPr>
        </p:nvSpPr>
        <p:spPr/>
        <p:txBody>
          <a:bodyPr/>
          <a:lstStyle/>
          <a:p>
            <a:r>
              <a:rPr lang="en-GB" dirty="0"/>
              <a:t>What should you do?</a:t>
            </a:r>
          </a:p>
        </p:txBody>
      </p:sp>
      <p:grpSp>
        <p:nvGrpSpPr>
          <p:cNvPr id="5" name="Group 4">
            <a:extLst>
              <a:ext uri="{FF2B5EF4-FFF2-40B4-BE49-F238E27FC236}">
                <a16:creationId xmlns:a16="http://schemas.microsoft.com/office/drawing/2014/main" id="{113767A3-8080-2A64-75B7-65D0104FEA07}"/>
              </a:ext>
            </a:extLst>
          </p:cNvPr>
          <p:cNvGrpSpPr/>
          <p:nvPr/>
        </p:nvGrpSpPr>
        <p:grpSpPr>
          <a:xfrm>
            <a:off x="2252133" y="1825898"/>
            <a:ext cx="9275239" cy="4666702"/>
            <a:chOff x="3988852" y="1825898"/>
            <a:chExt cx="7538520" cy="4666702"/>
          </a:xfrm>
        </p:grpSpPr>
        <p:sp>
          <p:nvSpPr>
            <p:cNvPr id="6" name="Free-form: Shape 5">
              <a:extLst>
                <a:ext uri="{FF2B5EF4-FFF2-40B4-BE49-F238E27FC236}">
                  <a16:creationId xmlns:a16="http://schemas.microsoft.com/office/drawing/2014/main" id="{EBA77424-A846-3EC9-4301-985A0DCFEA3D}"/>
                </a:ext>
              </a:extLst>
            </p:cNvPr>
            <p:cNvSpPr/>
            <p:nvPr/>
          </p:nvSpPr>
          <p:spPr>
            <a:xfrm>
              <a:off x="3988852" y="1825898"/>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 Refuse the refund because the customer has worn the coat.</a:t>
              </a:r>
            </a:p>
          </p:txBody>
        </p:sp>
        <p:sp>
          <p:nvSpPr>
            <p:cNvPr id="7" name="Free-form: Shape 6">
              <a:extLst>
                <a:ext uri="{FF2B5EF4-FFF2-40B4-BE49-F238E27FC236}">
                  <a16:creationId xmlns:a16="http://schemas.microsoft.com/office/drawing/2014/main" id="{C81E0F30-7A60-F4EB-0264-5D06F1E58708}"/>
                </a:ext>
              </a:extLst>
            </p:cNvPr>
            <p:cNvSpPr/>
            <p:nvPr/>
          </p:nvSpPr>
          <p:spPr>
            <a:xfrm>
              <a:off x="7937601" y="1825898"/>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B. Give the customer a refund straight away, even though you are not sure you have permission.</a:t>
              </a:r>
            </a:p>
          </p:txBody>
        </p:sp>
        <p:sp>
          <p:nvSpPr>
            <p:cNvPr id="8" name="Free-form: Shape 7">
              <a:extLst>
                <a:ext uri="{FF2B5EF4-FFF2-40B4-BE49-F238E27FC236}">
                  <a16:creationId xmlns:a16="http://schemas.microsoft.com/office/drawing/2014/main" id="{1D22997C-0ED4-7D86-9FB0-2359F3C4DC70}"/>
                </a:ext>
              </a:extLst>
            </p:cNvPr>
            <p:cNvSpPr/>
            <p:nvPr/>
          </p:nvSpPr>
          <p:spPr>
            <a:xfrm>
              <a:off x="5963227" y="4338738"/>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 Listen to the customer, check the shop's process for faulty goods and ask an authorised colleague to help if </a:t>
              </a:r>
              <a:r>
                <a:rPr lang="en-GB" sz="2600" kern="1200"/>
                <a:t>needed.</a:t>
              </a:r>
              <a:endParaRPr lang="en-GB" sz="2600" kern="1200" dirty="0"/>
            </a:p>
          </p:txBody>
        </p:sp>
      </p:grpSp>
      <p:pic>
        <p:nvPicPr>
          <p:cNvPr id="10" name="Picture 9">
            <a:extLst>
              <a:ext uri="{FF2B5EF4-FFF2-40B4-BE49-F238E27FC236}">
                <a16:creationId xmlns:a16="http://schemas.microsoft.com/office/drawing/2014/main" id="{D8D74B80-F252-2D6B-4B12-5526AC84CCDE}"/>
              </a:ext>
            </a:extLst>
          </p:cNvPr>
          <p:cNvPicPr>
            <a:picLocks noChangeAspect="1"/>
          </p:cNvPicPr>
          <p:nvPr/>
        </p:nvPicPr>
        <p:blipFill>
          <a:blip r:embed="rId3"/>
          <a:stretch>
            <a:fillRect/>
          </a:stretch>
        </p:blipFill>
        <p:spPr>
          <a:xfrm>
            <a:off x="897467" y="4378059"/>
            <a:ext cx="2882681" cy="2114541"/>
          </a:xfrm>
          <a:prstGeom prst="rect">
            <a:avLst/>
          </a:prstGeom>
        </p:spPr>
      </p:pic>
    </p:spTree>
    <p:extLst>
      <p:ext uri="{BB962C8B-B14F-4D97-AF65-F5344CB8AC3E}">
        <p14:creationId xmlns:p14="http://schemas.microsoft.com/office/powerpoint/2010/main" val="3409343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48B3-9C25-5E66-22AA-75CA757DDF27}"/>
              </a:ext>
            </a:extLst>
          </p:cNvPr>
          <p:cNvSpPr>
            <a:spLocks noGrp="1"/>
          </p:cNvSpPr>
          <p:nvPr>
            <p:ph type="title"/>
          </p:nvPr>
        </p:nvSpPr>
        <p:spPr/>
        <p:txBody>
          <a:bodyPr/>
          <a:lstStyle/>
          <a:p>
            <a:r>
              <a:rPr lang="en-GB" dirty="0"/>
              <a:t>Workplace Decision Challenges</a:t>
            </a:r>
          </a:p>
        </p:txBody>
      </p:sp>
      <p:sp>
        <p:nvSpPr>
          <p:cNvPr id="3" name="Content Placeholder 2">
            <a:extLst>
              <a:ext uri="{FF2B5EF4-FFF2-40B4-BE49-F238E27FC236}">
                <a16:creationId xmlns:a16="http://schemas.microsoft.com/office/drawing/2014/main" id="{2ECF8926-3579-F38E-782E-C78DD5274DE4}"/>
              </a:ext>
            </a:extLst>
          </p:cNvPr>
          <p:cNvSpPr>
            <a:spLocks noGrp="1"/>
          </p:cNvSpPr>
          <p:nvPr>
            <p:ph idx="1"/>
          </p:nvPr>
        </p:nvSpPr>
        <p:spPr>
          <a:xfrm>
            <a:off x="799881" y="2819203"/>
            <a:ext cx="6729153" cy="3673672"/>
          </a:xfrm>
        </p:spPr>
        <p:txBody>
          <a:bodyPr>
            <a:normAutofit/>
          </a:bodyPr>
          <a:lstStyle/>
          <a:p>
            <a:r>
              <a:rPr lang="en-GB" sz="2000" dirty="0">
                <a:latin typeface="Arial" panose="020B0604020202020204" pitchFamily="34" charset="0"/>
                <a:cs typeface="Arial" panose="020B0604020202020204" pitchFamily="34" charset="0"/>
              </a:rPr>
              <a:t>A visitor arrives asking for information about their father's attendance at a recent appointment.</a:t>
            </a:r>
          </a:p>
          <a:p>
            <a:r>
              <a:rPr lang="en-GB" sz="2000" dirty="0">
                <a:latin typeface="Arial" panose="020B0604020202020204" pitchFamily="34" charset="0"/>
                <a:cs typeface="Arial" panose="020B0604020202020204" pitchFamily="34" charset="0"/>
              </a:rPr>
              <a:t>They explain: “I'm his daughter. I usually help him with his appointments. Can you just tell me whether he came yesterday?”</a:t>
            </a:r>
          </a:p>
          <a:p>
            <a:r>
              <a:rPr lang="en-GB" sz="2000" dirty="0">
                <a:latin typeface="Arial" panose="020B0604020202020204" pitchFamily="34" charset="0"/>
                <a:cs typeface="Arial" panose="020B0604020202020204" pitchFamily="34" charset="0"/>
              </a:rPr>
              <a:t>You can see an appointment record on the system, but you do not know whether the visitor is authorised to receive this information.</a:t>
            </a:r>
          </a:p>
          <a:p>
            <a:r>
              <a:rPr lang="en-GB" sz="2000" dirty="0">
                <a:latin typeface="Arial" panose="020B0604020202020204" pitchFamily="34" charset="0"/>
                <a:cs typeface="Arial" panose="020B0604020202020204" pitchFamily="34" charset="0"/>
              </a:rPr>
              <a:t>The visitor seems upset and says they are worried about their father.</a:t>
            </a:r>
          </a:p>
          <a:p>
            <a:endParaRPr lang="en-GB" dirty="0"/>
          </a:p>
        </p:txBody>
      </p:sp>
      <p:pic>
        <p:nvPicPr>
          <p:cNvPr id="5" name="Picture 4">
            <a:extLst>
              <a:ext uri="{FF2B5EF4-FFF2-40B4-BE49-F238E27FC236}">
                <a16:creationId xmlns:a16="http://schemas.microsoft.com/office/drawing/2014/main" id="{476CD7EB-8F13-03CC-0633-3D018EA64121}"/>
              </a:ext>
            </a:extLst>
          </p:cNvPr>
          <p:cNvPicPr>
            <a:picLocks noChangeAspect="1"/>
          </p:cNvPicPr>
          <p:nvPr/>
        </p:nvPicPr>
        <p:blipFill>
          <a:blip r:embed="rId2"/>
          <a:stretch>
            <a:fillRect/>
          </a:stretch>
        </p:blipFill>
        <p:spPr>
          <a:xfrm>
            <a:off x="7529034" y="3358433"/>
            <a:ext cx="4662966" cy="3134442"/>
          </a:xfrm>
          <a:prstGeom prst="rect">
            <a:avLst/>
          </a:prstGeom>
        </p:spPr>
      </p:pic>
      <p:sp>
        <p:nvSpPr>
          <p:cNvPr id="7" name="TextBox 6">
            <a:extLst>
              <a:ext uri="{FF2B5EF4-FFF2-40B4-BE49-F238E27FC236}">
                <a16:creationId xmlns:a16="http://schemas.microsoft.com/office/drawing/2014/main" id="{F780C5DC-DDEB-F4B5-C016-58CD544ECCD3}"/>
              </a:ext>
            </a:extLst>
          </p:cNvPr>
          <p:cNvSpPr txBox="1"/>
          <p:nvPr/>
        </p:nvSpPr>
        <p:spPr>
          <a:xfrm>
            <a:off x="799881" y="1705172"/>
            <a:ext cx="11205852" cy="830997"/>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Community Wellbeing Service. </a:t>
            </a:r>
          </a:p>
          <a:p>
            <a:r>
              <a:rPr lang="en-GB" sz="2400" dirty="0">
                <a:latin typeface="Arial" panose="020B0604020202020204" pitchFamily="34" charset="0"/>
                <a:cs typeface="Arial" panose="020B0604020202020204" pitchFamily="34" charset="0"/>
              </a:rPr>
              <a:t>You are a new administrative assistant at a community wellbeing service.</a:t>
            </a:r>
          </a:p>
        </p:txBody>
      </p:sp>
    </p:spTree>
    <p:extLst>
      <p:ext uri="{BB962C8B-B14F-4D97-AF65-F5344CB8AC3E}">
        <p14:creationId xmlns:p14="http://schemas.microsoft.com/office/powerpoint/2010/main" val="908729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29C18-C1F6-A520-D4E1-AB312BB60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D69E2-EF21-BCB4-0EAB-BCA100130B04}"/>
              </a:ext>
            </a:extLst>
          </p:cNvPr>
          <p:cNvSpPr>
            <a:spLocks noGrp="1"/>
          </p:cNvSpPr>
          <p:nvPr>
            <p:ph type="title"/>
          </p:nvPr>
        </p:nvSpPr>
        <p:spPr/>
        <p:txBody>
          <a:bodyPr/>
          <a:lstStyle/>
          <a:p>
            <a:r>
              <a:rPr lang="en-GB" dirty="0"/>
              <a:t>What should you do?</a:t>
            </a:r>
          </a:p>
        </p:txBody>
      </p:sp>
      <p:grpSp>
        <p:nvGrpSpPr>
          <p:cNvPr id="5" name="Group 4">
            <a:extLst>
              <a:ext uri="{FF2B5EF4-FFF2-40B4-BE49-F238E27FC236}">
                <a16:creationId xmlns:a16="http://schemas.microsoft.com/office/drawing/2014/main" id="{D1D4CDC0-4D9E-4098-DF11-176F54D70E3C}"/>
              </a:ext>
            </a:extLst>
          </p:cNvPr>
          <p:cNvGrpSpPr/>
          <p:nvPr/>
        </p:nvGrpSpPr>
        <p:grpSpPr>
          <a:xfrm>
            <a:off x="2252133" y="1825898"/>
            <a:ext cx="9275239" cy="4667521"/>
            <a:chOff x="3988852" y="1825898"/>
            <a:chExt cx="7538520" cy="4667521"/>
          </a:xfrm>
        </p:grpSpPr>
        <p:sp>
          <p:nvSpPr>
            <p:cNvPr id="6" name="Free-form: Shape 5">
              <a:extLst>
                <a:ext uri="{FF2B5EF4-FFF2-40B4-BE49-F238E27FC236}">
                  <a16:creationId xmlns:a16="http://schemas.microsoft.com/office/drawing/2014/main" id="{6D81FDD1-AE31-7EDE-9D10-25F4D6259F52}"/>
                </a:ext>
              </a:extLst>
            </p:cNvPr>
            <p:cNvSpPr/>
            <p:nvPr/>
          </p:nvSpPr>
          <p:spPr>
            <a:xfrm>
              <a:off x="3988852" y="1825898"/>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marL="0" lvl="0" indent="0" algn="ctr" defTabSz="11557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A. Confirm whether the father attended, because the visitor is a close family member.</a:t>
              </a:r>
            </a:p>
          </p:txBody>
        </p:sp>
        <p:sp>
          <p:nvSpPr>
            <p:cNvPr id="7" name="Free-form: Shape 6">
              <a:extLst>
                <a:ext uri="{FF2B5EF4-FFF2-40B4-BE49-F238E27FC236}">
                  <a16:creationId xmlns:a16="http://schemas.microsoft.com/office/drawing/2014/main" id="{A8442434-D13F-129E-ECBB-F1DB0E6ACB14}"/>
                </a:ext>
              </a:extLst>
            </p:cNvPr>
            <p:cNvSpPr/>
            <p:nvPr/>
          </p:nvSpPr>
          <p:spPr>
            <a:xfrm>
              <a:off x="7937601" y="1825898"/>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lvl="0" algn="ctr" defTabSz="1155700">
                <a:spcBef>
                  <a:spcPct val="0"/>
                </a:spcBef>
                <a:spcAft>
                  <a:spcPct val="35000"/>
                </a:spcAft>
              </a:pPr>
              <a:r>
                <a:rPr lang="en-GB" sz="2400" kern="1200" dirty="0">
                  <a:latin typeface="Arial" panose="020B0604020202020204" pitchFamily="34" charset="0"/>
                  <a:cs typeface="Arial" panose="020B0604020202020204" pitchFamily="34" charset="0"/>
                </a:rPr>
                <a:t>B. </a:t>
              </a:r>
              <a:r>
                <a:rPr lang="en-GB" sz="2400" dirty="0">
                  <a:latin typeface="Arial" panose="020B0604020202020204" pitchFamily="34" charset="0"/>
                  <a:cs typeface="Arial" panose="020B0604020202020204" pitchFamily="34" charset="0"/>
                </a:rPr>
                <a:t>Refuse to speak to the visitor and end the conversation immediately.</a:t>
              </a:r>
              <a:endParaRPr lang="en-GB" sz="24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74253B9F-9704-5C67-EF90-D5F2F0809DAD}"/>
                </a:ext>
              </a:extLst>
            </p:cNvPr>
            <p:cNvSpPr/>
            <p:nvPr/>
          </p:nvSpPr>
          <p:spPr>
            <a:xfrm>
              <a:off x="5880649" y="4339557"/>
              <a:ext cx="3589771" cy="2153862"/>
            </a:xfrm>
            <a:custGeom>
              <a:avLst/>
              <a:gdLst>
                <a:gd name="csX0" fmla="*/ 0 w 3589771"/>
                <a:gd name="csY0" fmla="*/ 0 h 2153862"/>
                <a:gd name="csX1" fmla="*/ 3589771 w 3589771"/>
                <a:gd name="csY1" fmla="*/ 0 h 2153862"/>
                <a:gd name="csX2" fmla="*/ 3589771 w 3589771"/>
                <a:gd name="csY2" fmla="*/ 2153862 h 2153862"/>
                <a:gd name="csX3" fmla="*/ 0 w 3589771"/>
                <a:gd name="csY3" fmla="*/ 2153862 h 2153862"/>
                <a:gd name="csX4" fmla="*/ 0 w 3589771"/>
                <a:gd name="csY4" fmla="*/ 0 h 2153862"/>
              </a:gdLst>
              <a:ahLst/>
              <a:cxnLst>
                <a:cxn ang="0">
                  <a:pos x="csX0" y="csY0"/>
                </a:cxn>
                <a:cxn ang="0">
                  <a:pos x="csX1" y="csY1"/>
                </a:cxn>
                <a:cxn ang="0">
                  <a:pos x="csX2" y="csY2"/>
                </a:cxn>
                <a:cxn ang="0">
                  <a:pos x="csX3" y="csY3"/>
                </a:cxn>
                <a:cxn ang="0">
                  <a:pos x="csX4" y="csY4"/>
                </a:cxn>
              </a:cxnLst>
              <a:rect l="l" t="t" r="r" b="b"/>
              <a:pathLst>
                <a:path w="3589771" h="2153862">
                  <a:moveTo>
                    <a:pt x="0" y="0"/>
                  </a:moveTo>
                  <a:lnTo>
                    <a:pt x="3589771" y="0"/>
                  </a:lnTo>
                  <a:lnTo>
                    <a:pt x="3589771" y="2153862"/>
                  </a:lnTo>
                  <a:lnTo>
                    <a:pt x="0" y="2153862"/>
                  </a:lnTo>
                  <a:lnTo>
                    <a:pt x="0" y="0"/>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spcFirstLastPara="0" vert="horz" wrap="square" lIns="99060" tIns="99060" rIns="99060" bIns="99060" numCol="1" spcCol="1270" anchor="ctr" anchorCtr="0">
              <a:noAutofit/>
            </a:bodyPr>
            <a:lstStyle/>
            <a:p>
              <a:pPr lvl="0" algn="ctr" defTabSz="1155700">
                <a:spcBef>
                  <a:spcPct val="0"/>
                </a:spcBef>
                <a:spcAft>
                  <a:spcPct val="35000"/>
                </a:spcAft>
              </a:pPr>
              <a:r>
                <a:rPr lang="en-GB" sz="2200" kern="1200" dirty="0">
                  <a:latin typeface="Arial" panose="020B0604020202020204" pitchFamily="34" charset="0"/>
                  <a:cs typeface="Arial" panose="020B0604020202020204" pitchFamily="34" charset="0"/>
                </a:rPr>
                <a:t>C. </a:t>
              </a:r>
              <a:r>
                <a:rPr lang="en-GB" sz="2200" dirty="0">
                  <a:latin typeface="Arial" panose="020B0604020202020204" pitchFamily="34" charset="0"/>
                  <a:cs typeface="Arial" panose="020B0604020202020204" pitchFamily="34" charset="0"/>
                </a:rPr>
                <a:t>Acknowledge the concern, explain that you cannot disclose personal information without appropriate authority, and seek guidance on what support or next steps can be offered.</a:t>
              </a:r>
              <a:endParaRPr lang="en-GB" sz="2200" kern="1200" dirty="0">
                <a:latin typeface="Arial" panose="020B0604020202020204" pitchFamily="34" charset="0"/>
                <a:cs typeface="Arial" panose="020B0604020202020204" pitchFamily="34" charset="0"/>
              </a:endParaRPr>
            </a:p>
          </p:txBody>
        </p:sp>
      </p:grpSp>
      <p:pic>
        <p:nvPicPr>
          <p:cNvPr id="4" name="Picture 3">
            <a:extLst>
              <a:ext uri="{FF2B5EF4-FFF2-40B4-BE49-F238E27FC236}">
                <a16:creationId xmlns:a16="http://schemas.microsoft.com/office/drawing/2014/main" id="{BADAF978-48E5-D5A8-7BE2-B0AD0B1AE6B1}"/>
              </a:ext>
            </a:extLst>
          </p:cNvPr>
          <p:cNvPicPr>
            <a:picLocks noChangeAspect="1"/>
          </p:cNvPicPr>
          <p:nvPr/>
        </p:nvPicPr>
        <p:blipFill>
          <a:blip r:embed="rId3"/>
          <a:stretch>
            <a:fillRect/>
          </a:stretch>
        </p:blipFill>
        <p:spPr>
          <a:xfrm>
            <a:off x="864357" y="4114970"/>
            <a:ext cx="3538310" cy="2378449"/>
          </a:xfrm>
          <a:prstGeom prst="rect">
            <a:avLst/>
          </a:prstGeom>
        </p:spPr>
      </p:pic>
    </p:spTree>
    <p:extLst>
      <p:ext uri="{BB962C8B-B14F-4D97-AF65-F5344CB8AC3E}">
        <p14:creationId xmlns:p14="http://schemas.microsoft.com/office/powerpoint/2010/main" val="580670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953F-1F0E-0692-8A06-2C78566087AA}"/>
              </a:ext>
            </a:extLst>
          </p:cNvPr>
          <p:cNvSpPr>
            <a:spLocks noGrp="1"/>
          </p:cNvSpPr>
          <p:nvPr>
            <p:ph type="title"/>
          </p:nvPr>
        </p:nvSpPr>
        <p:spPr/>
        <p:txBody>
          <a:bodyPr/>
          <a:lstStyle/>
          <a:p>
            <a:r>
              <a:rPr lang="en-GB" dirty="0"/>
              <a:t>Reflect – How confident do I feel?</a:t>
            </a:r>
          </a:p>
        </p:txBody>
      </p:sp>
      <p:sp>
        <p:nvSpPr>
          <p:cNvPr id="3" name="Content Placeholder 2">
            <a:extLst>
              <a:ext uri="{FF2B5EF4-FFF2-40B4-BE49-F238E27FC236}">
                <a16:creationId xmlns:a16="http://schemas.microsoft.com/office/drawing/2014/main" id="{76F497C1-8798-5F96-DAD4-CB8584E709F1}"/>
              </a:ext>
            </a:extLst>
          </p:cNvPr>
          <p:cNvSpPr>
            <a:spLocks noGrp="1"/>
          </p:cNvSpPr>
          <p:nvPr>
            <p:ph idx="1"/>
          </p:nvPr>
        </p:nvSpPr>
        <p:spPr>
          <a:xfrm>
            <a:off x="1032933" y="1825625"/>
            <a:ext cx="10703437" cy="1103842"/>
          </a:xfrm>
        </p:spPr>
        <p:txBody>
          <a:bodyPr>
            <a:normAutofit/>
          </a:bodyPr>
          <a:lstStyle/>
          <a:p>
            <a:pPr marL="0" indent="0">
              <a:buNone/>
            </a:pPr>
            <a:r>
              <a:rPr lang="en-GB" sz="2400" b="1" dirty="0">
                <a:latin typeface="Arial" panose="020B0604020202020204" pitchFamily="34" charset="0"/>
                <a:cs typeface="Arial" panose="020B0604020202020204" pitchFamily="34" charset="0"/>
              </a:rPr>
              <a:t>My Decision-Making Confidence Check</a:t>
            </a:r>
          </a:p>
          <a:p>
            <a:r>
              <a:rPr lang="en-GB" sz="2000" dirty="0">
                <a:latin typeface="Arial" panose="020B0604020202020204" pitchFamily="34" charset="0"/>
                <a:cs typeface="Arial" panose="020B0604020202020204" pitchFamily="34" charset="0"/>
              </a:rPr>
              <a:t>1 - </a:t>
            </a:r>
            <a:r>
              <a:rPr lang="en-GB" sz="2000" u="sng"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yet confident    2 - A </a:t>
            </a:r>
            <a:r>
              <a:rPr lang="en-GB" sz="2000" u="sng" dirty="0">
                <a:latin typeface="Arial" panose="020B0604020202020204" pitchFamily="34" charset="0"/>
                <a:cs typeface="Arial" panose="020B0604020202020204" pitchFamily="34" charset="0"/>
              </a:rPr>
              <a:t>little</a:t>
            </a:r>
            <a:r>
              <a:rPr lang="en-GB" sz="2000" dirty="0">
                <a:latin typeface="Arial" panose="020B0604020202020204" pitchFamily="34" charset="0"/>
                <a:cs typeface="Arial" panose="020B0604020202020204" pitchFamily="34" charset="0"/>
              </a:rPr>
              <a:t> confident     3 -  </a:t>
            </a:r>
            <a:r>
              <a:rPr lang="en-GB" sz="2000" u="sng" dirty="0">
                <a:latin typeface="Arial" panose="020B0604020202020204" pitchFamily="34" charset="0"/>
                <a:cs typeface="Arial" panose="020B0604020202020204" pitchFamily="34" charset="0"/>
              </a:rPr>
              <a:t>Quite</a:t>
            </a:r>
            <a:r>
              <a:rPr lang="en-GB" sz="2000" dirty="0">
                <a:latin typeface="Arial" panose="020B0604020202020204" pitchFamily="34" charset="0"/>
                <a:cs typeface="Arial" panose="020B0604020202020204" pitchFamily="34" charset="0"/>
              </a:rPr>
              <a:t> confident    4 - </a:t>
            </a:r>
            <a:r>
              <a:rPr lang="en-GB" sz="2000" u="sng" dirty="0">
                <a:latin typeface="Arial" panose="020B0604020202020204" pitchFamily="34" charset="0"/>
                <a:cs typeface="Arial" panose="020B0604020202020204" pitchFamily="34" charset="0"/>
              </a:rPr>
              <a:t>Very</a:t>
            </a:r>
            <a:r>
              <a:rPr lang="en-GB" sz="2000" dirty="0">
                <a:latin typeface="Arial" panose="020B0604020202020204" pitchFamily="34" charset="0"/>
                <a:cs typeface="Arial" panose="020B0604020202020204" pitchFamily="34" charset="0"/>
              </a:rPr>
              <a:t> confident</a:t>
            </a:r>
          </a:p>
          <a:p>
            <a:endParaRPr lang="en-GB" dirty="0"/>
          </a:p>
        </p:txBody>
      </p:sp>
      <p:sp>
        <p:nvSpPr>
          <p:cNvPr id="6" name="TextBox 5">
            <a:extLst>
              <a:ext uri="{FF2B5EF4-FFF2-40B4-BE49-F238E27FC236}">
                <a16:creationId xmlns:a16="http://schemas.microsoft.com/office/drawing/2014/main" id="{A8F45710-BC52-BB8D-A8DC-E9E65CB515AB}"/>
              </a:ext>
            </a:extLst>
          </p:cNvPr>
          <p:cNvSpPr txBox="1"/>
          <p:nvPr/>
        </p:nvSpPr>
        <p:spPr>
          <a:xfrm>
            <a:off x="1134533" y="3028890"/>
            <a:ext cx="9740359"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think about how my choice may affect other people.-  Rate yourself 1, 2, 3 or 4 </a:t>
            </a:r>
          </a:p>
        </p:txBody>
      </p:sp>
      <p:sp>
        <p:nvSpPr>
          <p:cNvPr id="8" name="TextBox 7">
            <a:extLst>
              <a:ext uri="{FF2B5EF4-FFF2-40B4-BE49-F238E27FC236}">
                <a16:creationId xmlns:a16="http://schemas.microsoft.com/office/drawing/2014/main" id="{2DD364FF-9848-5085-A9B6-2A81CCD7DF0E}"/>
              </a:ext>
            </a:extLst>
          </p:cNvPr>
          <p:cNvSpPr txBox="1"/>
          <p:nvPr/>
        </p:nvSpPr>
        <p:spPr>
          <a:xfrm>
            <a:off x="1134532" y="3728479"/>
            <a:ext cx="10460171"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choose what is right, even when another choice is easier..-  Rate yourself 1, 2, 3 or 4 </a:t>
            </a:r>
          </a:p>
        </p:txBody>
      </p:sp>
      <p:sp>
        <p:nvSpPr>
          <p:cNvPr id="10" name="TextBox 9">
            <a:extLst>
              <a:ext uri="{FF2B5EF4-FFF2-40B4-BE49-F238E27FC236}">
                <a16:creationId xmlns:a16="http://schemas.microsoft.com/office/drawing/2014/main" id="{5677DAF2-B0CF-649A-5F97-C6548A58E333}"/>
              </a:ext>
            </a:extLst>
          </p:cNvPr>
          <p:cNvSpPr txBox="1"/>
          <p:nvPr/>
        </p:nvSpPr>
        <p:spPr>
          <a:xfrm>
            <a:off x="1134532" y="4327436"/>
            <a:ext cx="8326318"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explain my decision and give a reason. - Rate yourself 1, 2, 3 or 4 </a:t>
            </a:r>
          </a:p>
        </p:txBody>
      </p:sp>
      <p:sp>
        <p:nvSpPr>
          <p:cNvPr id="12" name="TextBox 11">
            <a:extLst>
              <a:ext uri="{FF2B5EF4-FFF2-40B4-BE49-F238E27FC236}">
                <a16:creationId xmlns:a16="http://schemas.microsoft.com/office/drawing/2014/main" id="{72BAD879-07E5-3E2F-F0E8-8E6D6D13F9A4}"/>
              </a:ext>
            </a:extLst>
          </p:cNvPr>
          <p:cNvSpPr txBox="1"/>
          <p:nvPr/>
        </p:nvSpPr>
        <p:spPr>
          <a:xfrm>
            <a:off x="1134532" y="4926393"/>
            <a:ext cx="8321509"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speak up if I think something is wrong. - Rate yourself 1, 2, 3 or 4 </a:t>
            </a:r>
          </a:p>
        </p:txBody>
      </p:sp>
      <p:sp>
        <p:nvSpPr>
          <p:cNvPr id="14" name="TextBox 13">
            <a:extLst>
              <a:ext uri="{FF2B5EF4-FFF2-40B4-BE49-F238E27FC236}">
                <a16:creationId xmlns:a16="http://schemas.microsoft.com/office/drawing/2014/main" id="{5BA04A8F-CEC7-A6DB-4927-9CB2EDD42F6F}"/>
              </a:ext>
            </a:extLst>
          </p:cNvPr>
          <p:cNvSpPr txBox="1"/>
          <p:nvPr/>
        </p:nvSpPr>
        <p:spPr>
          <a:xfrm>
            <a:off x="1134532" y="5574943"/>
            <a:ext cx="9592691" cy="400110"/>
          </a:xfrm>
          <a:prstGeom prst="rect">
            <a:avLst/>
          </a:prstGeom>
          <a:noFill/>
          <a:ln>
            <a:solidFill>
              <a:schemeClr val="accent1">
                <a:lumMod val="75000"/>
              </a:schemeClr>
            </a:solidFill>
          </a:ln>
        </p:spPr>
        <p:txBody>
          <a:bodyPr wrap="none" rtlCol="0">
            <a:spAutoFit/>
          </a:bodyPr>
          <a:lstStyle/>
          <a:p>
            <a:r>
              <a:rPr lang="en-GB" sz="2000" dirty="0">
                <a:latin typeface="Arial" panose="020B0604020202020204" pitchFamily="34" charset="0"/>
                <a:cs typeface="Arial" panose="020B0604020202020204" pitchFamily="34" charset="0"/>
              </a:rPr>
              <a:t>I can change my decision when I learn new information. - Rate yourself 1, 2, 3 or 4 </a:t>
            </a:r>
          </a:p>
        </p:txBody>
      </p:sp>
    </p:spTree>
    <p:extLst>
      <p:ext uri="{BB962C8B-B14F-4D97-AF65-F5344CB8AC3E}">
        <p14:creationId xmlns:p14="http://schemas.microsoft.com/office/powerpoint/2010/main" val="633525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57A12-4DA0-E8DA-35D5-79A814546379}"/>
              </a:ext>
            </a:extLst>
          </p:cNvPr>
          <p:cNvSpPr>
            <a:spLocks noGrp="1"/>
          </p:cNvSpPr>
          <p:nvPr>
            <p:ph type="title"/>
          </p:nvPr>
        </p:nvSpPr>
        <p:spPr/>
        <p:txBody>
          <a:bodyPr/>
          <a:lstStyle/>
          <a:p>
            <a:r>
              <a:rPr lang="en-GB" dirty="0"/>
              <a:t>Points to remember when making a decision. </a:t>
            </a:r>
          </a:p>
        </p:txBody>
      </p:sp>
      <p:graphicFrame>
        <p:nvGraphicFramePr>
          <p:cNvPr id="5" name="Diagram 4">
            <a:extLst>
              <a:ext uri="{FF2B5EF4-FFF2-40B4-BE49-F238E27FC236}">
                <a16:creationId xmlns:a16="http://schemas.microsoft.com/office/drawing/2014/main" id="{195C35F4-A5ED-59A2-90B6-0EEA83138E5B}"/>
              </a:ext>
            </a:extLst>
          </p:cNvPr>
          <p:cNvGraphicFramePr/>
          <p:nvPr>
            <p:extLst>
              <p:ext uri="{D42A27DB-BD31-4B8C-83A1-F6EECF244321}">
                <p14:modId xmlns:p14="http://schemas.microsoft.com/office/powerpoint/2010/main" val="4171411546"/>
              </p:ext>
            </p:extLst>
          </p:nvPr>
        </p:nvGraphicFramePr>
        <p:xfrm>
          <a:off x="846538" y="2187191"/>
          <a:ext cx="5249462" cy="42379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2">
            <a:extLst>
              <a:ext uri="{FF2B5EF4-FFF2-40B4-BE49-F238E27FC236}">
                <a16:creationId xmlns:a16="http://schemas.microsoft.com/office/drawing/2014/main" id="{A0E0A722-C732-C684-8C29-5A735B807585}"/>
              </a:ext>
            </a:extLst>
          </p:cNvPr>
          <p:cNvSpPr>
            <a:spLocks noGrp="1"/>
          </p:cNvSpPr>
          <p:nvPr>
            <p:ph idx="1"/>
          </p:nvPr>
        </p:nvSpPr>
        <p:spPr>
          <a:xfrm>
            <a:off x="6978103" y="2187191"/>
            <a:ext cx="4758267" cy="3814640"/>
          </a:xfrm>
        </p:spPr>
        <p:txBody>
          <a:bodyPr>
            <a:normAutofit/>
          </a:bodyPr>
          <a:lstStyle/>
          <a:p>
            <a:pPr marL="0" indent="0">
              <a:buNone/>
            </a:pPr>
            <a:r>
              <a:rPr lang="en-GB" sz="2400" b="1" dirty="0">
                <a:latin typeface="Arial" panose="020B0604020202020204" pitchFamily="34" charset="0"/>
                <a:cs typeface="Arial" panose="020B0604020202020204" pitchFamily="34" charset="0"/>
              </a:rPr>
              <a:t>Three professional decision rules to remember: </a:t>
            </a:r>
          </a:p>
          <a:p>
            <a:r>
              <a:rPr lang="en-GB" sz="2400" dirty="0">
                <a:latin typeface="Arial" panose="020B0604020202020204" pitchFamily="34" charset="0"/>
                <a:cs typeface="Arial" panose="020B0604020202020204" pitchFamily="34" charset="0"/>
              </a:rPr>
              <a:t>Just because I can do something does not mean I should.</a:t>
            </a:r>
          </a:p>
          <a:p>
            <a:r>
              <a:rPr lang="en-GB" sz="2400" dirty="0">
                <a:latin typeface="Arial" panose="020B0604020202020204" pitchFamily="34" charset="0"/>
                <a:cs typeface="Arial" panose="020B0604020202020204" pitchFamily="34" charset="0"/>
              </a:rPr>
              <a:t>Asking for help can be the right decision.</a:t>
            </a:r>
          </a:p>
          <a:p>
            <a:r>
              <a:rPr lang="en-GB" sz="2400" dirty="0">
                <a:latin typeface="Arial" panose="020B0604020202020204" pitchFamily="34" charset="0"/>
                <a:cs typeface="Arial" panose="020B0604020202020204" pitchFamily="34" charset="0"/>
              </a:rPr>
              <a:t>I should be able to explain my choice.</a:t>
            </a:r>
          </a:p>
        </p:txBody>
      </p:sp>
    </p:spTree>
    <p:extLst>
      <p:ext uri="{BB962C8B-B14F-4D97-AF65-F5344CB8AC3E}">
        <p14:creationId xmlns:p14="http://schemas.microsoft.com/office/powerpoint/2010/main" val="2437331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7D9-825A-ECD9-39E9-AEF10B0DC356}"/>
              </a:ext>
            </a:extLst>
          </p:cNvPr>
          <p:cNvSpPr>
            <a:spLocks noGrp="1"/>
          </p:cNvSpPr>
          <p:nvPr>
            <p:ph type="title"/>
          </p:nvPr>
        </p:nvSpPr>
        <p:spPr/>
        <p:txBody>
          <a:bodyPr/>
          <a:lstStyle/>
          <a:p>
            <a:r>
              <a:rPr lang="en-GB" dirty="0"/>
              <a:t>My Professional Decision Checklist</a:t>
            </a:r>
          </a:p>
        </p:txBody>
      </p:sp>
      <p:sp>
        <p:nvSpPr>
          <p:cNvPr id="4" name="TextBox 3">
            <a:extLst>
              <a:ext uri="{FF2B5EF4-FFF2-40B4-BE49-F238E27FC236}">
                <a16:creationId xmlns:a16="http://schemas.microsoft.com/office/drawing/2014/main" id="{3B542EE0-4A0D-AD97-365F-726602EC7931}"/>
              </a:ext>
            </a:extLst>
          </p:cNvPr>
          <p:cNvSpPr txBox="1"/>
          <p:nvPr/>
        </p:nvSpPr>
        <p:spPr>
          <a:xfrm>
            <a:off x="1189840" y="1690687"/>
            <a:ext cx="1041161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Reflect of what you learnt and discussed today, think about how you will take this forward by completing the following sentences. </a:t>
            </a:r>
          </a:p>
        </p:txBody>
      </p:sp>
      <p:sp>
        <p:nvSpPr>
          <p:cNvPr id="6" name="TextBox 5">
            <a:extLst>
              <a:ext uri="{FF2B5EF4-FFF2-40B4-BE49-F238E27FC236}">
                <a16:creationId xmlns:a16="http://schemas.microsoft.com/office/drawing/2014/main" id="{62191619-0456-DE9E-89AF-0CA4D047A537}"/>
              </a:ext>
            </a:extLst>
          </p:cNvPr>
          <p:cNvSpPr txBox="1"/>
          <p:nvPr/>
        </p:nvSpPr>
        <p:spPr>
          <a:xfrm>
            <a:off x="1189840" y="2628157"/>
            <a:ext cx="8665360" cy="369331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When I need to make a decision at work I will…</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Before I </a:t>
            </a:r>
            <a:r>
              <a:rPr lang="en-GB" sz="2400" u="sng" dirty="0">
                <a:latin typeface="Arial" panose="020B0604020202020204" pitchFamily="34" charset="0"/>
                <a:cs typeface="Arial" panose="020B0604020202020204" pitchFamily="34" charset="0"/>
              </a:rPr>
              <a:t>decide</a:t>
            </a:r>
            <a:r>
              <a:rPr lang="en-GB" sz="2400" dirty="0">
                <a:latin typeface="Arial" panose="020B0604020202020204" pitchFamily="34" charset="0"/>
                <a:cs typeface="Arial" panose="020B0604020202020204" pitchFamily="34" charset="0"/>
              </a:rPr>
              <a:t> what to do, I will </a:t>
            </a:r>
            <a:r>
              <a:rPr lang="en-GB" sz="2400" u="sng" dirty="0">
                <a:latin typeface="Arial" panose="020B0604020202020204" pitchFamily="34" charset="0"/>
                <a:cs typeface="Arial" panose="020B0604020202020204" pitchFamily="34" charset="0"/>
              </a:rPr>
              <a:t>check</a:t>
            </a:r>
            <a:r>
              <a:rPr lang="en-GB" sz="2400" dirty="0">
                <a:latin typeface="Arial" panose="020B0604020202020204" pitchFamily="34" charset="0"/>
                <a:cs typeface="Arial" panose="020B0604020202020204" pitchFamily="34" charset="0"/>
              </a:rPr>
              <a:t>…</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think about </a:t>
            </a:r>
            <a:r>
              <a:rPr lang="en-GB" sz="2400" u="sng" dirty="0">
                <a:latin typeface="Arial" panose="020B0604020202020204" pitchFamily="34" charset="0"/>
                <a:cs typeface="Arial" panose="020B0604020202020204" pitchFamily="34" charset="0"/>
              </a:rPr>
              <a:t>how</a:t>
            </a:r>
            <a:r>
              <a:rPr lang="en-GB" sz="2400" dirty="0">
                <a:latin typeface="Arial" panose="020B0604020202020204" pitchFamily="34" charset="0"/>
                <a:cs typeface="Arial" panose="020B0604020202020204" pitchFamily="34" charset="0"/>
              </a:rPr>
              <a:t> my choice could affect…</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will </a:t>
            </a:r>
            <a:r>
              <a:rPr lang="en-GB" sz="2400" u="sng" dirty="0">
                <a:latin typeface="Arial" panose="020B0604020202020204" pitchFamily="34" charset="0"/>
                <a:cs typeface="Arial" panose="020B0604020202020204" pitchFamily="34" charset="0"/>
              </a:rPr>
              <a:t>choose</a:t>
            </a:r>
            <a:r>
              <a:rPr lang="en-GB" sz="2400" dirty="0">
                <a:latin typeface="Arial" panose="020B0604020202020204" pitchFamily="34" charset="0"/>
                <a:cs typeface="Arial" panose="020B0604020202020204" pitchFamily="34" charset="0"/>
              </a:rPr>
              <a:t> to…</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If I </a:t>
            </a:r>
            <a:r>
              <a:rPr lang="en-GB" sz="2400" u="sng" dirty="0">
                <a:latin typeface="Arial" panose="020B0604020202020204" pitchFamily="34" charset="0"/>
                <a:cs typeface="Arial" panose="020B0604020202020204" pitchFamily="34" charset="0"/>
              </a:rPr>
              <a:t>am not sure </a:t>
            </a:r>
            <a:r>
              <a:rPr lang="en-GB" sz="2400" dirty="0">
                <a:latin typeface="Arial" panose="020B0604020202020204" pitchFamily="34" charset="0"/>
                <a:cs typeface="Arial" panose="020B0604020202020204" pitchFamily="34" charset="0"/>
              </a:rPr>
              <a:t>what to do, I will…</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 can </a:t>
            </a:r>
            <a:r>
              <a:rPr lang="en-GB" sz="2400" u="sng" dirty="0">
                <a:latin typeface="Arial" panose="020B0604020202020204" pitchFamily="34" charset="0"/>
                <a:cs typeface="Arial" panose="020B0604020202020204" pitchFamily="34" charset="0"/>
              </a:rPr>
              <a:t>explain</a:t>
            </a:r>
            <a:r>
              <a:rPr lang="en-GB" sz="2400" dirty="0">
                <a:latin typeface="Arial" panose="020B0604020202020204" pitchFamily="34" charset="0"/>
                <a:cs typeface="Arial" panose="020B0604020202020204" pitchFamily="34" charset="0"/>
              </a:rPr>
              <a:t> my choice by saying…</a:t>
            </a:r>
          </a:p>
          <a:p>
            <a:pPr>
              <a:buNone/>
            </a:pPr>
            <a:endParaRPr lang="en-GB" dirty="0"/>
          </a:p>
        </p:txBody>
      </p:sp>
    </p:spTree>
    <p:extLst>
      <p:ext uri="{BB962C8B-B14F-4D97-AF65-F5344CB8AC3E}">
        <p14:creationId xmlns:p14="http://schemas.microsoft.com/office/powerpoint/2010/main" val="3846234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4C9AF9-4C9F-9AF9-1575-DC8F46CAFBBA}"/>
              </a:ext>
            </a:extLst>
          </p:cNvPr>
          <p:cNvPicPr>
            <a:picLocks noChangeAspect="1"/>
          </p:cNvPicPr>
          <p:nvPr/>
        </p:nvPicPr>
        <p:blipFill>
          <a:blip r:embed="rId2"/>
          <a:srcRect r="9752"/>
          <a:stretch>
            <a:fillRect/>
          </a:stretch>
        </p:blipFill>
        <p:spPr>
          <a:xfrm>
            <a:off x="6096001" y="0"/>
            <a:ext cx="6096000" cy="6858000"/>
          </a:xfrm>
          <a:prstGeom prst="rect">
            <a:avLst/>
          </a:prstGeom>
        </p:spPr>
      </p:pic>
      <p:sp>
        <p:nvSpPr>
          <p:cNvPr id="2" name="TextBox 1">
            <a:extLst>
              <a:ext uri="{FF2B5EF4-FFF2-40B4-BE49-F238E27FC236}">
                <a16:creationId xmlns:a16="http://schemas.microsoft.com/office/drawing/2014/main" id="{AFA04BF5-B9FD-3BB5-4A11-AFD65FA2E13A}"/>
              </a:ext>
            </a:extLst>
          </p:cNvPr>
          <p:cNvSpPr txBox="1"/>
          <p:nvPr/>
        </p:nvSpPr>
        <p:spPr>
          <a:xfrm>
            <a:off x="1390650" y="2476500"/>
            <a:ext cx="3352800" cy="1323439"/>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See you next week </a:t>
            </a:r>
          </a:p>
        </p:txBody>
      </p:sp>
    </p:spTree>
    <p:extLst>
      <p:ext uri="{BB962C8B-B14F-4D97-AF65-F5344CB8AC3E}">
        <p14:creationId xmlns:p14="http://schemas.microsoft.com/office/powerpoint/2010/main" val="790375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391B2-31F4-92F1-80AD-B7D9D582D99E}"/>
              </a:ext>
            </a:extLst>
          </p:cNvPr>
          <p:cNvSpPr>
            <a:spLocks noGrp="1"/>
          </p:cNvSpPr>
          <p:nvPr>
            <p:ph idx="1"/>
          </p:nvPr>
        </p:nvSpPr>
        <p:spPr/>
        <p:txBody>
          <a:bodyPr/>
          <a:lstStyle/>
          <a:p>
            <a:r>
              <a:rPr lang="en-GB" dirty="0">
                <a:solidFill>
                  <a:schemeClr val="bg1"/>
                </a:solidFill>
              </a:rPr>
              <a:t>References </a:t>
            </a:r>
          </a:p>
          <a:p>
            <a:endParaRPr lang="en-GB" dirty="0"/>
          </a:p>
        </p:txBody>
      </p:sp>
      <p:sp>
        <p:nvSpPr>
          <p:cNvPr id="4" name="TextBox 3">
            <a:extLst>
              <a:ext uri="{FF2B5EF4-FFF2-40B4-BE49-F238E27FC236}">
                <a16:creationId xmlns:a16="http://schemas.microsoft.com/office/drawing/2014/main" id="{AE2B7E2C-9F15-2E84-1B07-3B588B4CD345}"/>
              </a:ext>
            </a:extLst>
          </p:cNvPr>
          <p:cNvSpPr txBox="1"/>
          <p:nvPr/>
        </p:nvSpPr>
        <p:spPr>
          <a:xfrm>
            <a:off x="630810" y="1971099"/>
            <a:ext cx="11408790" cy="3170099"/>
          </a:xfrm>
          <a:prstGeom prst="rect">
            <a:avLst/>
          </a:prstGeom>
          <a:noFill/>
        </p:spPr>
        <p:txBody>
          <a:bodyPr wrap="square" rtlCol="0">
            <a:spAutoFit/>
          </a:bodyPr>
          <a:lstStyle/>
          <a:p>
            <a:r>
              <a:rPr lang="en-GB" sz="2000" dirty="0">
                <a:solidFill>
                  <a:schemeClr val="bg1"/>
                </a:solidFill>
              </a:rPr>
              <a:t>Advisory, Conciliation and Arbitration Service (</a:t>
            </a:r>
            <a:r>
              <a:rPr lang="en-GB" sz="2000" dirty="0" err="1">
                <a:solidFill>
                  <a:schemeClr val="bg1"/>
                </a:solidFill>
              </a:rPr>
              <a:t>Acas</a:t>
            </a:r>
            <a:r>
              <a:rPr lang="en-GB" sz="2000" dirty="0">
                <a:solidFill>
                  <a:schemeClr val="bg1"/>
                </a:solidFill>
              </a:rPr>
              <a:t>) (2025) How to raise a problem at work. Available at: </a:t>
            </a:r>
            <a:r>
              <a:rPr lang="en-GB" sz="2000" dirty="0" err="1">
                <a:solidFill>
                  <a:srgbClr val="0563C1"/>
                </a:solidFill>
                <a:hlinkClick r:id="rId2">
                  <a:extLst>
                    <a:ext uri="{A12FA001-AC4F-418D-AE19-62706E023703}">
                      <ahyp:hlinkClr xmlns:ahyp="http://schemas.microsoft.com/office/drawing/2018/hyperlinkcolor" val="tx"/>
                    </a:ext>
                  </a:extLst>
                </a:hlinkClick>
              </a:rPr>
              <a:t>Acas</a:t>
            </a:r>
            <a:r>
              <a:rPr lang="en-GB" sz="2000" dirty="0">
                <a:solidFill>
                  <a:schemeClr val="bg1"/>
                </a:solidFill>
                <a:hlinkClick r:id="rId2">
                  <a:extLst>
                    <a:ext uri="{A12FA001-AC4F-418D-AE19-62706E023703}">
                      <ahyp:hlinkClr xmlns:ahyp="http://schemas.microsoft.com/office/drawing/2018/hyperlinkcolor" val="tx"/>
                    </a:ext>
                  </a:extLst>
                </a:hlinkClick>
              </a:rPr>
              <a:t> — How to raise a problem at work</a:t>
            </a:r>
            <a:endParaRPr lang="en-GB" sz="2000" dirty="0">
              <a:solidFill>
                <a:schemeClr val="bg1"/>
              </a:solidFill>
            </a:endParaRPr>
          </a:p>
          <a:p>
            <a:endParaRPr lang="en-GB" sz="2000" dirty="0">
              <a:solidFill>
                <a:schemeClr val="bg1"/>
              </a:solidFill>
            </a:endParaRPr>
          </a:p>
          <a:p>
            <a:r>
              <a:rPr lang="en-GB" sz="2000" dirty="0">
                <a:solidFill>
                  <a:schemeClr val="bg1"/>
                </a:solidFill>
              </a:rPr>
              <a:t>Information Commissioner's Office (ICO) (n.d.) Personal data breaches: a guide. Available at: </a:t>
            </a:r>
            <a:r>
              <a:rPr lang="en-GB" sz="2000" dirty="0">
                <a:solidFill>
                  <a:schemeClr val="bg1"/>
                </a:solidFill>
                <a:hlinkClick r:id="rId3">
                  <a:extLst>
                    <a:ext uri="{A12FA001-AC4F-418D-AE19-62706E023703}">
                      <ahyp:hlinkClr xmlns:ahyp="http://schemas.microsoft.com/office/drawing/2018/hyperlinkcolor" val="tx"/>
                    </a:ext>
                  </a:extLst>
                </a:hlinkClick>
              </a:rPr>
              <a:t>ICO — Personal data breaches: a guide</a:t>
            </a:r>
            <a:endParaRPr lang="en-GB" sz="2000" dirty="0">
              <a:solidFill>
                <a:schemeClr val="bg1"/>
              </a:solidFill>
            </a:endParaRPr>
          </a:p>
          <a:p>
            <a:endParaRPr lang="en-GB" sz="2000" dirty="0">
              <a:solidFill>
                <a:schemeClr val="bg1"/>
              </a:solidFill>
            </a:endParaRPr>
          </a:p>
          <a:p>
            <a:r>
              <a:rPr lang="en-GB" sz="2000" dirty="0">
                <a:solidFill>
                  <a:schemeClr val="bg1"/>
                </a:solidFill>
              </a:rPr>
              <a:t>Edmondson, A. (1999) ‘Psychological safety and learning </a:t>
            </a:r>
            <a:r>
              <a:rPr lang="en-GB" sz="2000" dirty="0" err="1">
                <a:solidFill>
                  <a:schemeClr val="bg1"/>
                </a:solidFill>
              </a:rPr>
              <a:t>behavior</a:t>
            </a:r>
            <a:r>
              <a:rPr lang="en-GB" sz="2000" dirty="0">
                <a:solidFill>
                  <a:schemeClr val="bg1"/>
                </a:solidFill>
              </a:rPr>
              <a:t> in work teams’, Administrative Science Quarterly, 44(2), pp. 350–383. Available at: </a:t>
            </a:r>
            <a:r>
              <a:rPr lang="en-GB" sz="2000" dirty="0">
                <a:solidFill>
                  <a:schemeClr val="bg1"/>
                </a:solidFill>
                <a:hlinkClick r:id="rId4">
                  <a:extLst>
                    <a:ext uri="{A12FA001-AC4F-418D-AE19-62706E023703}">
                      <ahyp:hlinkClr xmlns:ahyp="http://schemas.microsoft.com/office/drawing/2018/hyperlinkcolor" val="tx"/>
                    </a:ext>
                  </a:extLst>
                </a:hlinkClick>
              </a:rPr>
              <a:t>https://doi.org/10.2307/2666999</a:t>
            </a:r>
            <a:r>
              <a:rPr lang="en-GB" sz="2000" dirty="0">
                <a:solidFill>
                  <a:schemeClr val="bg1"/>
                </a:solidFill>
              </a:rPr>
              <a:t>.</a:t>
            </a:r>
          </a:p>
          <a:p>
            <a:endParaRPr lang="en-GB" sz="2000" dirty="0">
              <a:solidFill>
                <a:schemeClr val="bg1"/>
              </a:solidFill>
            </a:endParaRPr>
          </a:p>
          <a:p>
            <a:r>
              <a:rPr lang="en-GB" sz="2000" dirty="0">
                <a:solidFill>
                  <a:schemeClr val="bg1"/>
                </a:solidFill>
              </a:rPr>
              <a:t>Schön, D.A. (1983) The Reflective Practitioner: How Professionals Think in Action. New York: Basic Books.</a:t>
            </a:r>
          </a:p>
        </p:txBody>
      </p:sp>
    </p:spTree>
    <p:extLst>
      <p:ext uri="{BB962C8B-B14F-4D97-AF65-F5344CB8AC3E}">
        <p14:creationId xmlns:p14="http://schemas.microsoft.com/office/powerpoint/2010/main" val="3097403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2243</TotalTime>
  <Words>2175</Words>
  <Application>Microsoft Office PowerPoint</Application>
  <PresentationFormat>Widescreen</PresentationFormat>
  <Paragraphs>193</Paragraphs>
  <Slides>22</Slides>
  <Notes>6</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22</vt:i4>
      </vt:variant>
    </vt:vector>
  </HeadingPairs>
  <TitlesOfParts>
    <vt:vector size="31" baseType="lpstr">
      <vt:lpstr>Aptos</vt:lpstr>
      <vt:lpstr>Arial</vt:lpstr>
      <vt:lpstr>Calibri</vt:lpstr>
      <vt:lpstr>Calibri Light</vt:lpstr>
      <vt:lpstr>UWTSD Holding Page</vt:lpstr>
      <vt:lpstr>UWTSD Title Page 1</vt:lpstr>
      <vt:lpstr>UWTSD Text 1</vt:lpstr>
      <vt:lpstr>UWTSD Text 4</vt:lpstr>
      <vt:lpstr>UWTSD Logo Variations place image in Background</vt:lpstr>
      <vt:lpstr>PowerPoint Presentation</vt:lpstr>
      <vt:lpstr>What are we learning? </vt:lpstr>
      <vt:lpstr>Every Day, We Make Decisions</vt:lpstr>
      <vt:lpstr>Every Day, We Make Decisions</vt:lpstr>
      <vt:lpstr>Would You Do It?</vt:lpstr>
      <vt:lpstr>A Decision Is More Than a Choice</vt:lpstr>
      <vt:lpstr>Example 1 – Customer spreadsheet</vt:lpstr>
      <vt:lpstr>Example 2 — The Safety Check</vt:lpstr>
      <vt:lpstr>Example 3 – The disagreeing team</vt:lpstr>
      <vt:lpstr>The Four Questions: A Simple Decision Framework</vt:lpstr>
      <vt:lpstr>Worked example: The wrong appointment time</vt:lpstr>
      <vt:lpstr>Workplace Decision Challenges</vt:lpstr>
      <vt:lpstr>What should you do?</vt:lpstr>
      <vt:lpstr>Workplace Decision Challenges</vt:lpstr>
      <vt:lpstr>What should you do?</vt:lpstr>
      <vt:lpstr>Reflect – How confident do I feel?</vt:lpstr>
      <vt:lpstr>Points to remember when making a decision. </vt:lpstr>
      <vt:lpstr>My Professional Decision Checklist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21</cp:revision>
  <cp:lastPrinted>2026-10-19T10:11:59Z</cp:lastPrinted>
  <dcterms:created xsi:type="dcterms:W3CDTF">2021-03-09T15:35:42Z</dcterms:created>
  <dcterms:modified xsi:type="dcterms:W3CDTF">2026-10-19T10:12:27Z</dcterms:modified>
</cp:coreProperties>
</file>