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58" r:id="rId7"/>
    <p:sldId id="261" r:id="rId8"/>
    <p:sldId id="259" r:id="rId9"/>
    <p:sldId id="271" r:id="rId10"/>
    <p:sldId id="260" r:id="rId11"/>
    <p:sldId id="265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1471750"/>
            <a:ext cx="7197726" cy="896981"/>
          </a:xfrm>
        </p:spPr>
        <p:txBody>
          <a:bodyPr>
            <a:normAutofit fontScale="92500"/>
          </a:bodyPr>
          <a:lstStyle/>
          <a:p>
            <a:r>
              <a:rPr lang="en-GB" sz="4000" dirty="0" smtClean="0"/>
              <a:t>Destination crisis management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0114" y="2495005"/>
            <a:ext cx="7889966" cy="39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54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12191999" cy="1456267"/>
          </a:xfrm>
        </p:spPr>
        <p:txBody>
          <a:bodyPr/>
          <a:lstStyle/>
          <a:p>
            <a:r>
              <a:rPr lang="en-GB" dirty="0" smtClean="0"/>
              <a:t>Crisis Destination Management Theoretical  Framework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6583" y="2141538"/>
            <a:ext cx="7663543" cy="398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05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567543"/>
            <a:ext cx="10131425" cy="4223657"/>
          </a:xfrm>
        </p:spPr>
        <p:txBody>
          <a:bodyPr>
            <a:normAutofit/>
          </a:bodyPr>
          <a:lstStyle/>
          <a:p>
            <a:r>
              <a:rPr lang="en-GB" sz="4000" dirty="0" smtClean="0"/>
              <a:t>“A crisis is an event or a set of circumstances which can severely compromise or damage the marketability or reputation of a tourism business, it’s brand or an entire destination.”</a:t>
            </a:r>
          </a:p>
          <a:p>
            <a:endParaRPr lang="en-GB" sz="4000" dirty="0" smtClean="0"/>
          </a:p>
          <a:p>
            <a:r>
              <a:rPr lang="en-GB" sz="4000" dirty="0" err="1" smtClean="0"/>
              <a:t>Beirman</a:t>
            </a:r>
            <a:r>
              <a:rPr lang="en-GB" sz="4000" dirty="0" smtClean="0"/>
              <a:t>, D (2016)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91500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95794"/>
            <a:ext cx="10131425" cy="1471749"/>
          </a:xfrm>
        </p:spPr>
        <p:txBody>
          <a:bodyPr>
            <a:normAutofit/>
          </a:bodyPr>
          <a:lstStyle/>
          <a:p>
            <a:r>
              <a:rPr lang="en-GB" sz="8000" dirty="0" smtClean="0"/>
              <a:t>CRISIS TYPOLOGIES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351314"/>
            <a:ext cx="10131425" cy="3439886"/>
          </a:xfrm>
        </p:spPr>
        <p:txBody>
          <a:bodyPr>
            <a:noAutofit/>
          </a:bodyPr>
          <a:lstStyle/>
          <a:p>
            <a:r>
              <a:rPr lang="en-GB" sz="4000" dirty="0" smtClean="0"/>
              <a:t>Crisis which are beyond control of management</a:t>
            </a:r>
          </a:p>
          <a:p>
            <a:r>
              <a:rPr lang="en-GB" sz="4000" dirty="0" smtClean="0"/>
              <a:t>OR</a:t>
            </a:r>
          </a:p>
          <a:p>
            <a:r>
              <a:rPr lang="en-GB" sz="4000" dirty="0" smtClean="0"/>
              <a:t>Crisis which is the result of failure of management action, process or lack of contingency measure taken to deal with predictable risks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384184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Risk &amp; Crisis systems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967" y="2142067"/>
            <a:ext cx="10894422" cy="3649133"/>
          </a:xfrm>
        </p:spPr>
        <p:txBody>
          <a:bodyPr>
            <a:normAutofit fontScale="62500" lnSpcReduction="20000"/>
          </a:bodyPr>
          <a:lstStyle/>
          <a:p>
            <a:r>
              <a:rPr lang="en-GB" sz="4000" dirty="0" smtClean="0"/>
              <a:t>Identify the risk - </a:t>
            </a:r>
          </a:p>
          <a:p>
            <a:r>
              <a:rPr lang="en-GB" sz="4000" dirty="0" smtClean="0"/>
              <a:t>Analyse the risk – </a:t>
            </a:r>
            <a:r>
              <a:rPr lang="en-GB" sz="4000" dirty="0" err="1" smtClean="0"/>
              <a:t>Decisionmaking</a:t>
            </a:r>
            <a:endParaRPr lang="en-GB" sz="4000" dirty="0" smtClean="0"/>
          </a:p>
          <a:p>
            <a:r>
              <a:rPr lang="en-GB" sz="4000" dirty="0" smtClean="0"/>
              <a:t>Evaluate the risk – Use info to plan / contingency plan</a:t>
            </a:r>
          </a:p>
          <a:p>
            <a:r>
              <a:rPr lang="en-GB" sz="4000" dirty="0" smtClean="0"/>
              <a:t>Track – Monitor &amp; Review</a:t>
            </a:r>
          </a:p>
          <a:p>
            <a:r>
              <a:rPr lang="en-GB" sz="4000" dirty="0" smtClean="0"/>
              <a:t>Control – Correct &amp; Update Plans</a:t>
            </a:r>
          </a:p>
          <a:p>
            <a:r>
              <a:rPr lang="en-GB" sz="4000" dirty="0" smtClean="0"/>
              <a:t>Treat the risk – Manage or Transfer Risk</a:t>
            </a:r>
          </a:p>
          <a:p>
            <a:r>
              <a:rPr lang="en-GB" sz="4000" dirty="0" smtClean="0"/>
              <a:t>Communication – Context</a:t>
            </a:r>
          </a:p>
          <a:p>
            <a:r>
              <a:rPr lang="en-GB" sz="4000" dirty="0" smtClean="0"/>
              <a:t>Monitor &amp; Review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995534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783388" cy="1456267"/>
          </a:xfrm>
        </p:spPr>
        <p:txBody>
          <a:bodyPr/>
          <a:lstStyle/>
          <a:p>
            <a:r>
              <a:rPr lang="en-GB" dirty="0" smtClean="0"/>
              <a:t>Destination Crisis Lifecycle  - </a:t>
            </a:r>
            <a:r>
              <a:rPr lang="en-GB" dirty="0" err="1" smtClean="0"/>
              <a:t>Cunliffe</a:t>
            </a:r>
            <a:r>
              <a:rPr lang="en-GB" dirty="0" smtClean="0"/>
              <a:t> et al (2006)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71292" y="2141538"/>
            <a:ext cx="5360441" cy="36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00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Tourism crisis management  </a:t>
            </a:r>
            <a:r>
              <a:rPr lang="en-GB" dirty="0" err="1" smtClean="0"/>
              <a:t>Gywali</a:t>
            </a:r>
            <a:r>
              <a:rPr lang="en-GB" dirty="0" smtClean="0"/>
              <a:t> (2018)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3669" y="2141537"/>
            <a:ext cx="8656320" cy="443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083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&amp; Crisis Management &amp; Planning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2971" y="2142309"/>
            <a:ext cx="7027818" cy="471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144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131425" cy="1637211"/>
          </a:xfrm>
        </p:spPr>
        <p:txBody>
          <a:bodyPr>
            <a:normAutofit/>
          </a:bodyPr>
          <a:lstStyle/>
          <a:p>
            <a:r>
              <a:rPr lang="en-GB" sz="6000" dirty="0" smtClean="0"/>
              <a:t>DESTINATIONS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802675"/>
            <a:ext cx="10131425" cy="451104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TRAVEL – AIR, SEA, LAND – AIRLINE / CRUISE OPERATORS</a:t>
            </a:r>
          </a:p>
          <a:p>
            <a:r>
              <a:rPr lang="en-GB" sz="2800" dirty="0" smtClean="0"/>
              <a:t>RESORT TRANSFERS – COACH OPERATORS / PRIVATE TAXIS</a:t>
            </a:r>
          </a:p>
          <a:p>
            <a:r>
              <a:rPr lang="en-GB" sz="2800" dirty="0" smtClean="0"/>
              <a:t>RESORT</a:t>
            </a:r>
          </a:p>
          <a:p>
            <a:r>
              <a:rPr lang="en-GB" sz="2800" dirty="0" smtClean="0"/>
              <a:t>HOTEL OPERATORS</a:t>
            </a:r>
          </a:p>
          <a:p>
            <a:r>
              <a:rPr lang="en-GB" sz="2800" dirty="0" smtClean="0"/>
              <a:t>TOUR OPERATORS</a:t>
            </a:r>
          </a:p>
          <a:p>
            <a:r>
              <a:rPr lang="en-GB" sz="2800" dirty="0" smtClean="0"/>
              <a:t>TRAVEL AGENCIES</a:t>
            </a:r>
          </a:p>
          <a:p>
            <a:r>
              <a:rPr lang="en-GB" sz="2800" dirty="0" smtClean="0"/>
              <a:t>EXCURSION COMPANIES</a:t>
            </a:r>
          </a:p>
          <a:p>
            <a:r>
              <a:rPr lang="en-GB" sz="2800" dirty="0" smtClean="0"/>
              <a:t>ATTRACTIONS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42150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 management systems - </a:t>
            </a:r>
            <a:r>
              <a:rPr lang="en-GB" dirty="0" err="1" smtClean="0"/>
              <a:t>Beirman</a:t>
            </a:r>
            <a:r>
              <a:rPr lang="en-GB" dirty="0" smtClean="0"/>
              <a:t> 2016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6149" y="2141537"/>
            <a:ext cx="6165668" cy="453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50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R’S TO RECREATE &amp; RESTORE!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REDUCTION </a:t>
            </a:r>
          </a:p>
          <a:p>
            <a:r>
              <a:rPr lang="en-GB" sz="4000" dirty="0" smtClean="0"/>
              <a:t>READINESS</a:t>
            </a:r>
          </a:p>
          <a:p>
            <a:r>
              <a:rPr lang="en-GB" sz="4000" dirty="0" smtClean="0"/>
              <a:t>RESPONSE </a:t>
            </a:r>
          </a:p>
          <a:p>
            <a:r>
              <a:rPr lang="en-GB" sz="4000" dirty="0" smtClean="0"/>
              <a:t>RECOVERY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56894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957943"/>
          </a:xfrm>
        </p:spPr>
        <p:txBody>
          <a:bodyPr>
            <a:normAutofit fontScale="90000"/>
          </a:bodyPr>
          <a:lstStyle/>
          <a:p>
            <a:r>
              <a:rPr lang="en-GB" sz="8000" dirty="0" smtClean="0"/>
              <a:t>REDUCTION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046513"/>
            <a:ext cx="10131425" cy="4406537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prstClr val="white"/>
              </a:buClr>
            </a:pPr>
            <a:r>
              <a:rPr lang="en-GB" sz="6000" dirty="0" smtClean="0">
                <a:solidFill>
                  <a:prstClr val="white"/>
                </a:solidFill>
              </a:rPr>
              <a:t>RISK ASSESSMENTS</a:t>
            </a:r>
          </a:p>
          <a:p>
            <a:pPr lvl="0">
              <a:buClr>
                <a:prstClr val="white"/>
              </a:buClr>
            </a:pPr>
            <a:r>
              <a:rPr lang="en-GB" sz="6000" dirty="0" smtClean="0">
                <a:solidFill>
                  <a:prstClr val="white"/>
                </a:solidFill>
              </a:rPr>
              <a:t>CRISIS PLANNING </a:t>
            </a:r>
          </a:p>
          <a:p>
            <a:pPr lvl="0">
              <a:buClr>
                <a:prstClr val="white"/>
              </a:buClr>
            </a:pPr>
            <a:endParaRPr lang="en-GB" sz="6000" dirty="0">
              <a:solidFill>
                <a:prstClr val="white"/>
              </a:solidFill>
            </a:endParaRPr>
          </a:p>
          <a:p>
            <a:pPr lvl="0">
              <a:buClr>
                <a:prstClr val="white"/>
              </a:buClr>
            </a:pPr>
            <a:r>
              <a:rPr lang="en-GB" sz="6000" dirty="0" smtClean="0">
                <a:solidFill>
                  <a:prstClr val="white"/>
                </a:solidFill>
              </a:rPr>
              <a:t>CRISIS </a:t>
            </a:r>
            <a:r>
              <a:rPr lang="en-GB" sz="6000" dirty="0">
                <a:solidFill>
                  <a:prstClr val="white"/>
                </a:solidFill>
              </a:rPr>
              <a:t>AWARENESS</a:t>
            </a:r>
          </a:p>
          <a:p>
            <a:pPr lvl="0">
              <a:buClr>
                <a:prstClr val="white"/>
              </a:buClr>
            </a:pPr>
            <a:r>
              <a:rPr lang="en-GB" sz="6000" dirty="0">
                <a:solidFill>
                  <a:prstClr val="white"/>
                </a:solidFill>
              </a:rPr>
              <a:t>POLITICAL AWARENESS</a:t>
            </a:r>
          </a:p>
          <a:p>
            <a:pPr lvl="0">
              <a:buClr>
                <a:prstClr val="white"/>
              </a:buClr>
            </a:pPr>
            <a:r>
              <a:rPr lang="en-GB" sz="6000" dirty="0">
                <a:solidFill>
                  <a:prstClr val="white"/>
                </a:solidFill>
              </a:rPr>
              <a:t>STANDARD OPERATING PROCEDURES</a:t>
            </a:r>
          </a:p>
          <a:p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167451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/>
              <a:t>READINESS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6000" dirty="0" smtClean="0"/>
              <a:t>CRISIS MANAGEMENT PLAN</a:t>
            </a:r>
          </a:p>
          <a:p>
            <a:r>
              <a:rPr lang="en-GB" sz="6000" dirty="0" smtClean="0"/>
              <a:t>COMMUNICATION PLAN</a:t>
            </a:r>
          </a:p>
          <a:p>
            <a:r>
              <a:rPr lang="en-GB" sz="6000" dirty="0" smtClean="0"/>
              <a:t>TOURISM PLAN</a:t>
            </a:r>
          </a:p>
          <a:p>
            <a:r>
              <a:rPr lang="en-GB" sz="6000" dirty="0" smtClean="0"/>
              <a:t>HEALTH &amp; SAFETY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463652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/>
              <a:t>RESPONSE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778034"/>
            <a:ext cx="10131425" cy="3013166"/>
          </a:xfrm>
        </p:spPr>
        <p:txBody>
          <a:bodyPr>
            <a:noAutofit/>
          </a:bodyPr>
          <a:lstStyle/>
          <a:p>
            <a:r>
              <a:rPr lang="en-GB" sz="4000" dirty="0" smtClean="0"/>
              <a:t>EMERGENCY RESONSE PROCEDURES</a:t>
            </a:r>
          </a:p>
          <a:p>
            <a:r>
              <a:rPr lang="en-GB" sz="4000" dirty="0" smtClean="0"/>
              <a:t>INVESTIGATIONS</a:t>
            </a:r>
          </a:p>
          <a:p>
            <a:r>
              <a:rPr lang="en-GB" sz="4000" dirty="0" smtClean="0"/>
              <a:t>FAMILY ASSISTANCE</a:t>
            </a:r>
          </a:p>
          <a:p>
            <a:r>
              <a:rPr lang="en-GB" sz="4000" dirty="0" smtClean="0"/>
              <a:t>COMMUNICATION -MEDIA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522469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/>
              <a:t>RECOVERY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6000" dirty="0" smtClean="0"/>
              <a:t>BUSINESS CONTINUITY PLAN</a:t>
            </a:r>
          </a:p>
          <a:p>
            <a:r>
              <a:rPr lang="en-GB" sz="6000" dirty="0" smtClean="0"/>
              <a:t>HR</a:t>
            </a:r>
          </a:p>
          <a:p>
            <a:r>
              <a:rPr lang="en-GB" sz="6000" dirty="0" smtClean="0"/>
              <a:t>DEBRIEFING</a:t>
            </a:r>
          </a:p>
          <a:p>
            <a:r>
              <a:rPr lang="en-GB" sz="6000" dirty="0" smtClean="0"/>
              <a:t>MEDIA</a:t>
            </a:r>
          </a:p>
        </p:txBody>
      </p:sp>
    </p:spTree>
    <p:extLst>
      <p:ext uri="{BB962C8B-B14F-4D97-AF65-F5344CB8AC3E}">
        <p14:creationId xmlns:p14="http://schemas.microsoft.com/office/powerpoint/2010/main" val="3986360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45</TotalTime>
  <Words>242</Words>
  <Application>Microsoft Office PowerPoint</Application>
  <PresentationFormat>Widescreen</PresentationFormat>
  <Paragraphs>59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Celestial</vt:lpstr>
      <vt:lpstr>PowerPoint Presentation</vt:lpstr>
      <vt:lpstr>Crisis Destination Management Theoretical  Framework</vt:lpstr>
      <vt:lpstr>Crisis definitions</vt:lpstr>
      <vt:lpstr>CRISIS TYPOLOGIES</vt:lpstr>
      <vt:lpstr>Risk &amp; Crisis systems</vt:lpstr>
      <vt:lpstr>Destination Crisis Lifecycle  - Cunliffe et al (2006)</vt:lpstr>
      <vt:lpstr>Tourism crisis management  Gywali (2018)</vt:lpstr>
      <vt:lpstr>Risk &amp; Crisis Management &amp; Planning </vt:lpstr>
      <vt:lpstr>DESTINATIONS</vt:lpstr>
      <vt:lpstr>Crisis management systems - Beirman 2016</vt:lpstr>
      <vt:lpstr>THE R’S TO RECREATE &amp; RESTORE!</vt:lpstr>
      <vt:lpstr>REDUCTION</vt:lpstr>
      <vt:lpstr>READINESS</vt:lpstr>
      <vt:lpstr>RESPONSE</vt:lpstr>
      <vt:lpstr>RECOVERY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Jacqui Jones</dc:creator>
  <cp:lastModifiedBy>Jacqui Jones</cp:lastModifiedBy>
  <cp:revision>1</cp:revision>
  <dcterms:created xsi:type="dcterms:W3CDTF">2021-02-16T14:10:42Z</dcterms:created>
  <dcterms:modified xsi:type="dcterms:W3CDTF">2021-02-16T14:55:49Z</dcterms:modified>
</cp:coreProperties>
</file>