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4"/>
  </p:notesMasterIdLst>
  <p:sldIdLst>
    <p:sldId id="256" r:id="rId2"/>
    <p:sldId id="265" r:id="rId3"/>
    <p:sldId id="257" r:id="rId4"/>
    <p:sldId id="258" r:id="rId5"/>
    <p:sldId id="266" r:id="rId6"/>
    <p:sldId id="267" r:id="rId7"/>
    <p:sldId id="268" r:id="rId8"/>
    <p:sldId id="269" r:id="rId9"/>
    <p:sldId id="270" r:id="rId10"/>
    <p:sldId id="271" r:id="rId11"/>
    <p:sldId id="272" r:id="rId12"/>
    <p:sldId id="273" r:id="rId13"/>
  </p:sldIdLst>
  <p:sldSz cx="18288000" cy="10287000"/>
  <p:notesSz cx="6858000" cy="9144000"/>
  <p:embeddedFontLst>
    <p:embeddedFont>
      <p:font typeface="Poppins" panose="00000500000000000000" pitchFamily="2" charset="0"/>
      <p:regular r:id="rId15"/>
      <p:bold r:id="rId16"/>
      <p:italic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3464" autoAdjust="0"/>
  </p:normalViewPr>
  <p:slideViewPr>
    <p:cSldViewPr>
      <p:cViewPr varScale="1">
        <p:scale>
          <a:sx n="57" d="100"/>
          <a:sy n="57" d="100"/>
        </p:scale>
        <p:origin x="562" y="6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F74B5E-36B8-4367-AE1A-B1179E27F965}" type="datetimeFigureOut">
              <a:rPr lang="en-GB" smtClean="0"/>
              <a:t>24/10/2026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77AE44-682B-460D-BC0E-BE972D9E1D8B}" type="slidenum">
              <a:rPr lang="en-GB" smtClean="0"/>
              <a:t>‹#›</a:t>
            </a:fld>
            <a:endParaRPr lang="en-GB"/>
          </a:p>
        </p:txBody>
      </p:sp>
    </p:spTree>
    <p:extLst>
      <p:ext uri="{BB962C8B-B14F-4D97-AF65-F5344CB8AC3E}">
        <p14:creationId xmlns:p14="http://schemas.microsoft.com/office/powerpoint/2010/main" val="1845224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  </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presentation explores the cultural differences between GreenTech Solutions Ltd. and Shenzhen Smart Energy Co. It will start by delivering clear insight into culture, its diverse elements and its impact. Following that. The presentation will identify the cultural elements that GreenTech Solutions Ltd. have to overcome. At the end, several outstanding negotiation strategies will be discussed to allow the company to successfully develop a long-term partnership with Shenzhen Smart Energy Co.</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E377AE44-682B-460D-BC0E-BE972D9E1D8B}" type="slidenum">
              <a:rPr lang="en-GB" smtClean="0"/>
              <a:t>3</a:t>
            </a:fld>
            <a:endParaRPr lang="en-GB"/>
          </a:p>
        </p:txBody>
      </p:sp>
    </p:spTree>
    <p:extLst>
      <p:ext uri="{BB962C8B-B14F-4D97-AF65-F5344CB8AC3E}">
        <p14:creationId xmlns:p14="http://schemas.microsoft.com/office/powerpoint/2010/main" val="9915602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Defining culture and its various elements  </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toxic culture, on the other hand, can lead towards low productivity and high turnover rates </a:t>
            </a:r>
            <a:r>
              <a:rPr lang="en-US" sz="1200" kern="1200" dirty="0">
                <a:solidFill>
                  <a:schemeClr val="tx1"/>
                </a:solidFill>
                <a:effectLst/>
                <a:latin typeface="+mn-lt"/>
                <a:ea typeface="+mn-ea"/>
                <a:cs typeface="+mn-cs"/>
              </a:rPr>
              <a:t>(MacArthur, 2024)</a:t>
            </a:r>
            <a:r>
              <a:rPr lang="en-GB" sz="1200" kern="1200" dirty="0">
                <a:solidFill>
                  <a:schemeClr val="tx1"/>
                </a:solidFill>
                <a:effectLst/>
                <a:latin typeface="+mn-lt"/>
                <a:ea typeface="+mn-ea"/>
                <a:cs typeface="+mn-cs"/>
              </a:rPr>
              <a:t>. The core elements of Shenzhen Smart Energy Co.'s business culture include workplace environment, leadership behaviours, organisational structure, communication styles, mission and values. For instance, at Shenzhen Smart Energy Co., both the workplace environment and leadership behaviours have a strong influence on a firm’s workforce morale. For every company, its leaders play the role of cultural models since their managerial approach effectively establishes the tone in their workplace. Shenzhen Smart Energy Co. has developed a solid culture which prioritises and encourages hard work by offering suitable rewards, always delivering psychological safety, respecting personal time and strengthening professional development. Not only that, but such a supportive atmosphere also constantly empowers the workers to stay loyal, focus on innovation and take calculated risks without any worries (Williams, 2022). On the other hand, the organisational structure and communication styles guide the information flows within an organisation. Most traditional corporate cultures maintain a rigid hierarchy, which means the information flows from top to bottom. However, the modern culture of Shenzhen Smart Energy Co. has adopted open-door policies and flat structures, which allow idea exchange, cross-department collaboration and transparent communication. Values are basically the firm’s foundational principles that can highlight what the company focus on most, like customer satisfaction, sustainability, innovation or integrity. Additionally, the mission statement of Shenzhen Smart Energy Co. helps it to successfully connect the values with its practical purpose while establishing a perfect baseline of consistency and trust.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E377AE44-682B-460D-BC0E-BE972D9E1D8B}" type="slidenum">
              <a:rPr lang="en-GB" smtClean="0"/>
              <a:t>4</a:t>
            </a:fld>
            <a:endParaRPr lang="en-GB"/>
          </a:p>
        </p:txBody>
      </p:sp>
    </p:spTree>
    <p:extLst>
      <p:ext uri="{BB962C8B-B14F-4D97-AF65-F5344CB8AC3E}">
        <p14:creationId xmlns:p14="http://schemas.microsoft.com/office/powerpoint/2010/main" val="36397366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4AC1D3-F29A-5B11-E55E-CCADF54988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19105B-8A26-AE10-52AA-07134277214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C63A6D5-8894-5E2C-38C6-36A3D614CE0C}"/>
              </a:ext>
            </a:extLst>
          </p:cNvPr>
          <p:cNvSpPr>
            <a:spLocks noGrp="1"/>
          </p:cNvSpPr>
          <p:nvPr>
            <p:ph type="body" idx="1"/>
          </p:nvPr>
        </p:nvSpPr>
        <p:spPr/>
        <p:txBody>
          <a:bodyPr/>
          <a:lstStyle/>
          <a:p>
            <a:r>
              <a:rPr lang="en-GB" sz="1200" b="1" kern="1200" dirty="0">
                <a:solidFill>
                  <a:schemeClr val="tx1"/>
                </a:solidFill>
                <a:effectLst/>
                <a:latin typeface="+mn-lt"/>
                <a:ea typeface="+mn-ea"/>
                <a:cs typeface="+mn-cs"/>
              </a:rPr>
              <a:t>Theoretical underpinning of the impact of culture  </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long-term partnership between GreenTech Solutions Ltd and Shenzhen Smart Energy Co will be heavily dependent on diverse dimensions of CQ theory, mainly Metacognitive CQ and Behavioural CQ. In order to ensure international collaboration, it will be essential for both companies to have a proper understanding of the other company’s culture. The Western team of GreenTech Solutions Ltd usually focus on explicit contracts, while the Shenzhen Smart Energy Co team use a communication style that prioritises relationship-building (guanxi). As per the Metacognitive CQ dimension, without identifying the culturally different GreenTech Solutions Ltd will not be able to develop a structures and predictable framework that can meet communication gap (Bratianu and Paiuc, 2025). Not only that, since this company will work in the Asian market, it will constantly face cultural friction. The Metacognitive CQ outlines that cross-cultural awareness and empathy are required to transform this friction into advantages like shared learning experiences. On the Other hand, the Behavioural CQ refers to the practical and final step that can easily transfer cultural knowledge into verbal expressions and daily actions (Bratianu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Which mean, this collaboration required companies to adjust both of their non-verbal and verbal behaviours at the time of formal negotiations, video conferences and every day’s interactions. </a:t>
            </a:r>
            <a:br>
              <a:rPr lang="en-GB"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337A15F0-BB53-949B-13F4-FF025B3648F0}"/>
              </a:ext>
            </a:extLst>
          </p:cNvPr>
          <p:cNvSpPr>
            <a:spLocks noGrp="1"/>
          </p:cNvSpPr>
          <p:nvPr>
            <p:ph type="sldNum" sz="quarter" idx="5"/>
          </p:nvPr>
        </p:nvSpPr>
        <p:spPr/>
        <p:txBody>
          <a:bodyPr/>
          <a:lstStyle/>
          <a:p>
            <a:fld id="{E377AE44-682B-460D-BC0E-BE972D9E1D8B}" type="slidenum">
              <a:rPr lang="en-GB" smtClean="0"/>
              <a:t>5</a:t>
            </a:fld>
            <a:endParaRPr lang="en-GB"/>
          </a:p>
        </p:txBody>
      </p:sp>
    </p:spTree>
    <p:extLst>
      <p:ext uri="{BB962C8B-B14F-4D97-AF65-F5344CB8AC3E}">
        <p14:creationId xmlns:p14="http://schemas.microsoft.com/office/powerpoint/2010/main" val="33736744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6CAB61-CDB3-151A-7016-DB32BF4F87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741713-0FAF-8FD7-32B4-8A2C727A312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78BE9FD-2B8C-E991-18FF-A47B3D0B722A}"/>
              </a:ext>
            </a:extLst>
          </p:cNvPr>
          <p:cNvSpPr>
            <a:spLocks noGrp="1"/>
          </p:cNvSpPr>
          <p:nvPr>
            <p:ph type="body" idx="1"/>
          </p:nvPr>
        </p:nvSpPr>
        <p:spPr/>
        <p:txBody>
          <a:bodyPr/>
          <a:lstStyle/>
          <a:p>
            <a:r>
              <a:rPr lang="en-GB" sz="1200" b="1" kern="1200" dirty="0">
                <a:solidFill>
                  <a:schemeClr val="tx1"/>
                </a:solidFill>
                <a:effectLst/>
                <a:latin typeface="+mn-lt"/>
                <a:ea typeface="+mn-ea"/>
                <a:cs typeface="+mn-cs"/>
              </a:rPr>
              <a:t>Discussing the cultural elements to overcome</a:t>
            </a:r>
            <a:endParaRPr lang="en-US" sz="1200" b="1"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Approaches to conflict resolution, time and negotiation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One of the core cultural barriers that can affect this international collaboration is the completely different orientation towards conflict resolution, negotiation strategies and time (Zreık, 2024). For GreenTech Solutions Ltd, time is basically a linear and scarce resource, and therefore, it prioritises following a rigid agenda and strict deadline in every project. Therefore, it will always expect quick solutions to any disagreements by focusing on direct and open dialogue with the partner company’s team. Compared to that, Shenzhen Smart Energy Co view time like a cyclical and fluid and which is why the firm prefer safeguarding relationship more than scheduled deadlines. So, at the time of negotiation, the Chinese side will try to embrace a slow and holistic approach. This is to make certain that the deal stays fair even if the conditions in the market change. Most importantly, if there are conflicts, the British team will try to aggressively and directly confront the issues. However, for the Chinese team, this may look like a violation of brand image and social harmony.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Trust development and relationship-building (guanxi)</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Development of institutional trust is going to be another core barrier that can hinder the collaboration between these two companies. From the perspective of GreenTech Solutions Ltd, trust in the partnership can be established by demonstrating technical competence, robust contracts, and legal compliance (Da Silva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 This means that, being a British company, signed contracts will highlight its strong commitment towards this international partnership. However, the other company operates within Chinese culture and adopts guanxi, the establishment of long-term interpersonal trust required mutual obligations and deep personal relationship more than anything else. Which mean, for Shenzhen Smart Energy Co, a legal contract is just a simple flexible framework that might will change over time and does not consider aspects like personal loyalty. As a result, the UK team will feel that Chinese approach are lengthy social rituals and incredibly problematic that might will waste both the corporate resources and time. </a:t>
            </a:r>
            <a:endParaRPr lang="en-GB" dirty="0"/>
          </a:p>
        </p:txBody>
      </p:sp>
      <p:sp>
        <p:nvSpPr>
          <p:cNvPr id="4" name="Slide Number Placeholder 3">
            <a:extLst>
              <a:ext uri="{FF2B5EF4-FFF2-40B4-BE49-F238E27FC236}">
                <a16:creationId xmlns:a16="http://schemas.microsoft.com/office/drawing/2014/main" id="{B67D9CF7-01AA-D6FA-04D1-DA9D4158F82B}"/>
              </a:ext>
            </a:extLst>
          </p:cNvPr>
          <p:cNvSpPr>
            <a:spLocks noGrp="1"/>
          </p:cNvSpPr>
          <p:nvPr>
            <p:ph type="sldNum" sz="quarter" idx="5"/>
          </p:nvPr>
        </p:nvSpPr>
        <p:spPr/>
        <p:txBody>
          <a:bodyPr/>
          <a:lstStyle/>
          <a:p>
            <a:fld id="{E377AE44-682B-460D-BC0E-BE972D9E1D8B}" type="slidenum">
              <a:rPr lang="en-GB" smtClean="0"/>
              <a:t>6</a:t>
            </a:fld>
            <a:endParaRPr lang="en-GB"/>
          </a:p>
        </p:txBody>
      </p:sp>
    </p:spTree>
    <p:extLst>
      <p:ext uri="{BB962C8B-B14F-4D97-AF65-F5344CB8AC3E}">
        <p14:creationId xmlns:p14="http://schemas.microsoft.com/office/powerpoint/2010/main" val="7669285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ECDC33-687D-E6BA-2D2F-08F80A7050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E6FF89-AD0A-9817-2199-D1452CA649B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ADD8FFD-388C-163C-0E52-0D89FC4A23A2}"/>
              </a:ext>
            </a:extLst>
          </p:cNvPr>
          <p:cNvSpPr>
            <a:spLocks noGrp="1"/>
          </p:cNvSpPr>
          <p:nvPr>
            <p:ph type="body" idx="1"/>
          </p:nvPr>
        </p:nvSpPr>
        <p:spPr/>
        <p:txBody>
          <a:bodyPr/>
          <a:lstStyle/>
          <a:p>
            <a:r>
              <a:rPr lang="en-GB" sz="1200" b="1" i="1" kern="1200" dirty="0">
                <a:solidFill>
                  <a:schemeClr val="tx1"/>
                </a:solidFill>
                <a:effectLst/>
                <a:latin typeface="+mn-lt"/>
                <a:ea typeface="+mn-ea"/>
                <a:cs typeface="+mn-cs"/>
              </a:rPr>
              <a:t>Decision-making processes and organisational hierarchy</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operational structure of GreenTech Solutions Ltd allows its specialised engineers and lower-level managers to have solid autonomy to independently drive projects forward, voice disagreements, and make rapid choices. In contrast, Shenzhen Smart Energy Co.'s organisational structure follows a top-down and strict hierarchy that revolves around traditional Confucian values (Cheng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2026). This means all the decision-making power of this firm belongs to its executive-level officers, and without their permission, no independent initiatives will be considered. Such a slow process will directly affect the British team’s pace, and they will be annoyed by the lack of empowerment and accountability.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Difference in communication styles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Right now, GreenTech Solutions Ltd operates through direct written documentation, explicit messaging and a high level of clarity. This company believe that these can play a crucial role in professional interactions. Not only that, but both the British managers and engineers prioritise speaking exactly what they actually expect and feel during conversation with the other party. In contrast, the high-context corporate cultural framework adopted by Shenzhen Smart Energy Co is heavily centred around overall situational context, non-verbal cues and subtext (Lu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2026). Moreover, all of its professionals also constantly avoid making blunt statements and direct refusals in order to keep the face of the other party as well as preserve harmony. These differences will lead towards huge misunderstandings while increasing operational frustration and missed project milestones. </a:t>
            </a:r>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CB4B846D-EC0E-D102-FD02-C3BD31EBB037}"/>
              </a:ext>
            </a:extLst>
          </p:cNvPr>
          <p:cNvSpPr>
            <a:spLocks noGrp="1"/>
          </p:cNvSpPr>
          <p:nvPr>
            <p:ph type="sldNum" sz="quarter" idx="5"/>
          </p:nvPr>
        </p:nvSpPr>
        <p:spPr/>
        <p:txBody>
          <a:bodyPr/>
          <a:lstStyle/>
          <a:p>
            <a:fld id="{E377AE44-682B-460D-BC0E-BE972D9E1D8B}" type="slidenum">
              <a:rPr lang="en-GB" smtClean="0"/>
              <a:t>7</a:t>
            </a:fld>
            <a:endParaRPr lang="en-GB"/>
          </a:p>
        </p:txBody>
      </p:sp>
    </p:spTree>
    <p:extLst>
      <p:ext uri="{BB962C8B-B14F-4D97-AF65-F5344CB8AC3E}">
        <p14:creationId xmlns:p14="http://schemas.microsoft.com/office/powerpoint/2010/main" val="34177711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3E1EDF-9F3E-0D86-7460-94FF4EFD36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1FD9E0-71C2-A771-BEBD-1FE5D2325DA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75E7F0B-2966-4361-1406-E3E69D45D3B5}"/>
              </a:ext>
            </a:extLst>
          </p:cNvPr>
          <p:cNvSpPr>
            <a:spLocks noGrp="1"/>
          </p:cNvSpPr>
          <p:nvPr>
            <p:ph type="body" idx="1"/>
          </p:nvPr>
        </p:nvSpPr>
        <p:spPr/>
        <p:txBody>
          <a:bodyPr/>
          <a:lstStyle/>
          <a:p>
            <a:r>
              <a:rPr lang="en-GB" sz="1200" b="1" kern="1200" dirty="0">
                <a:solidFill>
                  <a:schemeClr val="tx1"/>
                </a:solidFill>
                <a:effectLst/>
                <a:latin typeface="+mn-lt"/>
                <a:ea typeface="+mn-ea"/>
                <a:cs typeface="+mn-cs"/>
              </a:rPr>
              <a:t>Discussing negotiation strategies  </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Within the Asian market, saving face and maintaining harmony are both essential; therefore, the company need to use subtle non-verbal cues during negotiation (Hong and Tu, 2026). This means the UK team will have to avoid open confrontations and aggressive tactics and embrace indirect phrasing and patience to establish a long-term partnership with Shenzhen Smart Energy Co. Apart from that, GreenTech Solutions Ltd also make certain that only its senior-level staff lead all of the discussions with this Chinese firm to stay well aligned with the status requirements of Chinese decision-makers. Not only that, but the firm also needs to respect various formal etiquette, like rank-based seating arrangements and business card exchange. Above everything, in place of directly present formal presentations, they can also organise social gatherings and informal dinners (</a:t>
            </a:r>
            <a:r>
              <a:rPr lang="en-GB" sz="1200" kern="1200" dirty="0" err="1">
                <a:solidFill>
                  <a:schemeClr val="tx1"/>
                </a:solidFill>
                <a:effectLst/>
                <a:latin typeface="+mn-lt"/>
                <a:ea typeface="+mn-ea"/>
                <a:cs typeface="+mn-cs"/>
              </a:rPr>
              <a:t>Scherly</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Hansopaheluwakan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2026). This will showcase that this British firm does think that relationships are more than a simple financial transaction. </a:t>
            </a:r>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9D18D01B-653D-0BB4-3C0D-C83E1A253D8C}"/>
              </a:ext>
            </a:extLst>
          </p:cNvPr>
          <p:cNvSpPr>
            <a:spLocks noGrp="1"/>
          </p:cNvSpPr>
          <p:nvPr>
            <p:ph type="sldNum" sz="quarter" idx="5"/>
          </p:nvPr>
        </p:nvSpPr>
        <p:spPr/>
        <p:txBody>
          <a:bodyPr/>
          <a:lstStyle/>
          <a:p>
            <a:fld id="{E377AE44-682B-460D-BC0E-BE972D9E1D8B}" type="slidenum">
              <a:rPr lang="en-GB" smtClean="0"/>
              <a:t>8</a:t>
            </a:fld>
            <a:endParaRPr lang="en-GB"/>
          </a:p>
        </p:txBody>
      </p:sp>
    </p:spTree>
    <p:extLst>
      <p:ext uri="{BB962C8B-B14F-4D97-AF65-F5344CB8AC3E}">
        <p14:creationId xmlns:p14="http://schemas.microsoft.com/office/powerpoint/2010/main" val="28540673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164B95-26EF-3986-9C88-0FE2DDBDBE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C7ABC4-6CF6-4B12-FF8B-D5DD73071FB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4DC72A2-D540-9D95-D6EB-7E9D0FE7B05A}"/>
              </a:ext>
            </a:extLst>
          </p:cNvPr>
          <p:cNvSpPr>
            <a:spLocks noGrp="1"/>
          </p:cNvSpPr>
          <p:nvPr>
            <p:ph type="body" idx="1"/>
          </p:nvPr>
        </p:nvSpPr>
        <p:spPr/>
        <p:txBody>
          <a:bodyPr/>
          <a:lstStyle/>
          <a:p>
            <a:r>
              <a:rPr lang="en-GB" sz="1200" b="1" kern="1200" dirty="0">
                <a:solidFill>
                  <a:schemeClr val="tx1"/>
                </a:solidFill>
                <a:effectLst/>
                <a:latin typeface="+mn-lt"/>
                <a:ea typeface="+mn-ea"/>
                <a:cs typeface="+mn-cs"/>
              </a:rPr>
              <a:t>Importance of cultural awareness and adaptability </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Adaptability plays a very important role in fostering long-term international partnership between GreenTech Solutions Ltd and Shenzhen Smart Energy Co (Mujtaba, 2026). The adaptable leaders of GreenTech Solutions Ltd can easily meet the local norms in the Asian market by adjusting their operations, schedules and management styles. Having strong cultural awareness is required for successful and sustainable cross-cultural collaboration. The company will be able to successfully create an international team can foster inclusive working environment and value diversity to the joint operation team members will feel highly respected. With the help of cultural awareness, GreenTech Solutions Ltd. will be able to overcome community backlash and public relations blunders. In the long run, the firm will be able to establish a solid reputation in the global market and make certain their international project stays sustainable, harmonious and profitable. </a:t>
            </a:r>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8BFE03C6-F892-F0E5-F4BF-C3B3D021019C}"/>
              </a:ext>
            </a:extLst>
          </p:cNvPr>
          <p:cNvSpPr>
            <a:spLocks noGrp="1"/>
          </p:cNvSpPr>
          <p:nvPr>
            <p:ph type="sldNum" sz="quarter" idx="5"/>
          </p:nvPr>
        </p:nvSpPr>
        <p:spPr/>
        <p:txBody>
          <a:bodyPr/>
          <a:lstStyle/>
          <a:p>
            <a:fld id="{E377AE44-682B-460D-BC0E-BE972D9E1D8B}" type="slidenum">
              <a:rPr lang="en-GB" smtClean="0"/>
              <a:t>9</a:t>
            </a:fld>
            <a:endParaRPr lang="en-GB"/>
          </a:p>
        </p:txBody>
      </p:sp>
    </p:spTree>
    <p:extLst>
      <p:ext uri="{BB962C8B-B14F-4D97-AF65-F5344CB8AC3E}">
        <p14:creationId xmlns:p14="http://schemas.microsoft.com/office/powerpoint/2010/main" val="33350744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3692A-D284-DE35-5C69-B9FA9A451E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36DE5F-7D58-1859-1DC4-B1ECD4AA824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D13D924-C2F6-5FC4-F9AF-019FB766864C}"/>
              </a:ext>
            </a:extLst>
          </p:cNvPr>
          <p:cNvSpPr>
            <a:spLocks noGrp="1"/>
          </p:cNvSpPr>
          <p:nvPr>
            <p:ph type="body" idx="1"/>
          </p:nvPr>
        </p:nvSpPr>
        <p:spPr/>
        <p:txBody>
          <a:bodyPr/>
          <a:lstStyle/>
          <a:p>
            <a:r>
              <a:rPr lang="en-GB" sz="1200" b="1" kern="1200" dirty="0">
                <a:solidFill>
                  <a:schemeClr val="tx1"/>
                </a:solidFill>
                <a:effectLst/>
                <a:latin typeface="+mn-lt"/>
                <a:ea typeface="+mn-ea"/>
                <a:cs typeface="+mn-cs"/>
              </a:rPr>
              <a:t>Conclusion</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At the end, several outstanding negotiation approaches have been discussed for the GreenTech Solutions Ltd. These include focusing on the development of deep personal networks and following a structured organisational hierarchy. </a:t>
            </a:r>
            <a:br>
              <a:rPr lang="en-GB"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439F4B9A-0D67-B628-F008-3BDADBED794D}"/>
              </a:ext>
            </a:extLst>
          </p:cNvPr>
          <p:cNvSpPr>
            <a:spLocks noGrp="1"/>
          </p:cNvSpPr>
          <p:nvPr>
            <p:ph type="sldNum" sz="quarter" idx="5"/>
          </p:nvPr>
        </p:nvSpPr>
        <p:spPr/>
        <p:txBody>
          <a:bodyPr/>
          <a:lstStyle/>
          <a:p>
            <a:fld id="{E377AE44-682B-460D-BC0E-BE972D9E1D8B}" type="slidenum">
              <a:rPr lang="en-GB" smtClean="0"/>
              <a:t>10</a:t>
            </a:fld>
            <a:endParaRPr lang="en-GB"/>
          </a:p>
        </p:txBody>
      </p:sp>
    </p:spTree>
    <p:extLst>
      <p:ext uri="{BB962C8B-B14F-4D97-AF65-F5344CB8AC3E}">
        <p14:creationId xmlns:p14="http://schemas.microsoft.com/office/powerpoint/2010/main" val="22895490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References</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Da Silva, E.B., Darmawan, D. and Irfan, M., (2022). Understanding social contracts: Formal agreements in business practice. </a:t>
            </a:r>
            <a:r>
              <a:rPr lang="en-GB" sz="1200" i="1" kern="1200" dirty="0">
                <a:solidFill>
                  <a:schemeClr val="tx1"/>
                </a:solidFill>
                <a:effectLst/>
                <a:latin typeface="+mn-lt"/>
                <a:ea typeface="+mn-ea"/>
                <a:cs typeface="+mn-cs"/>
              </a:rPr>
              <a:t>Studi </a:t>
            </a:r>
            <a:r>
              <a:rPr lang="en-GB" sz="1200" i="1" kern="1200" dirty="0" err="1">
                <a:solidFill>
                  <a:schemeClr val="tx1"/>
                </a:solidFill>
                <a:effectLst/>
                <a:latin typeface="+mn-lt"/>
                <a:ea typeface="+mn-ea"/>
                <a:cs typeface="+mn-cs"/>
              </a:rPr>
              <a:t>Ilmu</a:t>
            </a:r>
            <a:r>
              <a:rPr lang="en-GB" sz="1200" i="1" kern="1200" dirty="0">
                <a:solidFill>
                  <a:schemeClr val="tx1"/>
                </a:solidFill>
                <a:effectLst/>
                <a:latin typeface="+mn-lt"/>
                <a:ea typeface="+mn-ea"/>
                <a:cs typeface="+mn-cs"/>
              </a:rPr>
              <a:t> Sosial Indonesia</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a:t>
            </a:r>
            <a:r>
              <a:rPr lang="en-GB" sz="1200" kern="1200" dirty="0">
                <a:solidFill>
                  <a:schemeClr val="tx1"/>
                </a:solidFill>
                <a:effectLst/>
                <a:latin typeface="+mn-lt"/>
                <a:ea typeface="+mn-ea"/>
                <a:cs typeface="+mn-cs"/>
              </a:rPr>
              <a:t>(1), pp.127-144.</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Hong, W. and Tu, C.M., (2026). Business Culture, Etiquette, and Intercultural Communication: Exploring Theories of Pragmatics in Business Chinese Pedagogy. In </a:t>
            </a:r>
            <a:r>
              <a:rPr lang="en-GB" sz="1200" i="1" kern="1200" dirty="0">
                <a:solidFill>
                  <a:schemeClr val="tx1"/>
                </a:solidFill>
                <a:effectLst/>
                <a:latin typeface="+mn-lt"/>
                <a:ea typeface="+mn-ea"/>
                <a:cs typeface="+mn-cs"/>
              </a:rPr>
              <a:t>New Developments in Chinese for Specific and Professional Purposes</a:t>
            </a:r>
            <a:r>
              <a:rPr lang="en-GB" sz="1200" kern="1200" dirty="0">
                <a:solidFill>
                  <a:schemeClr val="tx1"/>
                </a:solidFill>
                <a:effectLst/>
                <a:latin typeface="+mn-lt"/>
                <a:ea typeface="+mn-ea"/>
                <a:cs typeface="+mn-cs"/>
              </a:rPr>
              <a:t> (pp. 3-18). Singapore: Springer Nature Singapore.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Lu, C., Zhao, Z. and Hu, C., (2026). Building Corporate Identity Through Interactional </a:t>
            </a:r>
            <a:r>
              <a:rPr lang="en-GB" sz="1200" kern="1200" dirty="0" err="1">
                <a:solidFill>
                  <a:schemeClr val="tx1"/>
                </a:solidFill>
                <a:effectLst/>
                <a:latin typeface="+mn-lt"/>
                <a:ea typeface="+mn-ea"/>
                <a:cs typeface="+mn-cs"/>
              </a:rPr>
              <a:t>Metadiscourse</a:t>
            </a:r>
            <a:r>
              <a:rPr lang="en-GB" sz="1200" kern="1200" dirty="0">
                <a:solidFill>
                  <a:schemeClr val="tx1"/>
                </a:solidFill>
                <a:effectLst/>
                <a:latin typeface="+mn-lt"/>
                <a:ea typeface="+mn-ea"/>
                <a:cs typeface="+mn-cs"/>
              </a:rPr>
              <a:t>: A Corpus‐based Study of the US and Chinese CEO Letters. </a:t>
            </a:r>
            <a:r>
              <a:rPr lang="en-GB" sz="1200" i="1" kern="1200" dirty="0">
                <a:solidFill>
                  <a:schemeClr val="tx1"/>
                </a:solidFill>
                <a:effectLst/>
                <a:latin typeface="+mn-lt"/>
                <a:ea typeface="+mn-ea"/>
                <a:cs typeface="+mn-cs"/>
              </a:rPr>
              <a:t>International Journal of Applied Linguistics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36</a:t>
            </a:r>
            <a:r>
              <a:rPr lang="en-GB" sz="1200" kern="1200" dirty="0">
                <a:solidFill>
                  <a:schemeClr val="tx1"/>
                </a:solidFill>
                <a:effectLst/>
                <a:latin typeface="+mn-lt"/>
                <a:ea typeface="+mn-ea"/>
                <a:cs typeface="+mn-cs"/>
              </a:rPr>
              <a:t>(1), pp.336-349.</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MacArthur, H. V., (2024). </a:t>
            </a:r>
            <a:r>
              <a:rPr lang="en-GB" sz="1200" i="1" kern="1200" dirty="0">
                <a:solidFill>
                  <a:schemeClr val="tx1"/>
                </a:solidFill>
                <a:effectLst/>
                <a:latin typeface="+mn-lt"/>
                <a:ea typeface="+mn-ea"/>
                <a:cs typeface="+mn-cs"/>
              </a:rPr>
              <a:t>Toxic Workplaces: The Silent Career Killer.</a:t>
            </a:r>
            <a:r>
              <a:rPr lang="en-GB" sz="1200" kern="1200" dirty="0">
                <a:solidFill>
                  <a:schemeClr val="tx1"/>
                </a:solidFill>
                <a:effectLst/>
                <a:latin typeface="+mn-lt"/>
                <a:ea typeface="+mn-ea"/>
                <a:cs typeface="+mn-cs"/>
              </a:rPr>
              <a:t> [Online] Available at: https://www.forbes.com/sites/hvmacarthur/2024/10/29/toxic-workplaces-the-silent-career-killer/ [Accessed 18 October 2026].</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Malveaux, J., (2026). </a:t>
            </a:r>
            <a:r>
              <a:rPr lang="en-GB" sz="1200" i="1" kern="1200" dirty="0">
                <a:solidFill>
                  <a:schemeClr val="tx1"/>
                </a:solidFill>
                <a:effectLst/>
                <a:latin typeface="+mn-lt"/>
                <a:ea typeface="+mn-ea"/>
                <a:cs typeface="+mn-cs"/>
              </a:rPr>
              <a:t>How Embracing Cultural Differences Can Unlock Business Success.</a:t>
            </a:r>
            <a:r>
              <a:rPr lang="en-GB" sz="1200" kern="1200" dirty="0">
                <a:solidFill>
                  <a:schemeClr val="tx1"/>
                </a:solidFill>
                <a:effectLst/>
                <a:latin typeface="+mn-lt"/>
                <a:ea typeface="+mn-ea"/>
                <a:cs typeface="+mn-cs"/>
              </a:rPr>
              <a:t> [Online] Available at: https://www.forbes.com/councils/forbesbusinesscouncil/2026/01/22/how-embracing-cultural-differences-can-unlock-business-success/ [Accessed 18 October 2026].</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Mujtaba, B.G., (2026). Developing Workforce Agility, Adaptability, and Cultural Competence in Contemporary Organizations. </a:t>
            </a:r>
            <a:r>
              <a:rPr lang="en-GB" sz="1200" i="1" kern="1200" dirty="0">
                <a:solidFill>
                  <a:schemeClr val="tx1"/>
                </a:solidFill>
                <a:effectLst/>
                <a:latin typeface="+mn-lt"/>
                <a:ea typeface="+mn-ea"/>
                <a:cs typeface="+mn-cs"/>
              </a:rPr>
              <a:t>Open Journal of Business and Management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14</a:t>
            </a:r>
            <a:r>
              <a:rPr lang="en-GB" sz="1200" kern="1200" dirty="0">
                <a:solidFill>
                  <a:schemeClr val="tx1"/>
                </a:solidFill>
                <a:effectLst/>
                <a:latin typeface="+mn-lt"/>
                <a:ea typeface="+mn-ea"/>
                <a:cs typeface="+mn-cs"/>
              </a:rPr>
              <a:t>(1), pp.408-434.</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Scherly</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Hansopaheluwakan</a:t>
            </a:r>
            <a:r>
              <a:rPr lang="en-GB" sz="1200" kern="1200" dirty="0">
                <a:solidFill>
                  <a:schemeClr val="tx1"/>
                </a:solidFill>
                <a:effectLst/>
                <a:latin typeface="+mn-lt"/>
                <a:ea typeface="+mn-ea"/>
                <a:cs typeface="+mn-cs"/>
              </a:rPr>
              <a:t>, S.E., Arief, M., MM, M. and </a:t>
            </a:r>
            <a:r>
              <a:rPr lang="en-GB" sz="1200" kern="1200" dirty="0" err="1">
                <a:solidFill>
                  <a:schemeClr val="tx1"/>
                </a:solidFill>
                <a:effectLst/>
                <a:latin typeface="+mn-lt"/>
                <a:ea typeface="+mn-ea"/>
                <a:cs typeface="+mn-cs"/>
              </a:rPr>
              <a:t>Elidjen</a:t>
            </a:r>
            <a:r>
              <a:rPr lang="en-GB" sz="1200" kern="1200" dirty="0">
                <a:solidFill>
                  <a:schemeClr val="tx1"/>
                </a:solidFill>
                <a:effectLst/>
                <a:latin typeface="+mn-lt"/>
                <a:ea typeface="+mn-ea"/>
                <a:cs typeface="+mn-cs"/>
              </a:rPr>
              <a:t>, S., (2026). </a:t>
            </a:r>
            <a:r>
              <a:rPr lang="en-GB" sz="1200" i="1" kern="1200" dirty="0">
                <a:solidFill>
                  <a:schemeClr val="tx1"/>
                </a:solidFill>
                <a:effectLst/>
                <a:latin typeface="+mn-lt"/>
                <a:ea typeface="+mn-ea"/>
                <a:cs typeface="+mn-cs"/>
              </a:rPr>
              <a:t>Guanxi: The Invisible Architecture of Trust, Power, and High-Level Relationships in Modern Business Strategy</a:t>
            </a:r>
            <a:r>
              <a:rPr lang="en-GB" sz="1200" kern="1200" dirty="0">
                <a:solidFill>
                  <a:schemeClr val="tx1"/>
                </a:solidFill>
                <a:effectLst/>
                <a:latin typeface="+mn-lt"/>
                <a:ea typeface="+mn-ea"/>
                <a:cs typeface="+mn-cs"/>
              </a:rPr>
              <a:t>. Binus Media Publishing (PT. Widia </a:t>
            </a:r>
            <a:r>
              <a:rPr lang="en-GB" sz="1200" kern="1200" dirty="0" err="1">
                <a:solidFill>
                  <a:schemeClr val="tx1"/>
                </a:solidFill>
                <a:effectLst/>
                <a:latin typeface="+mn-lt"/>
                <a:ea typeface="+mn-ea"/>
                <a:cs typeface="+mn-cs"/>
              </a:rPr>
              <a:t>Inovasi</a:t>
            </a:r>
            <a:r>
              <a:rPr lang="en-GB" sz="1200" kern="1200" dirty="0">
                <a:solidFill>
                  <a:schemeClr val="tx1"/>
                </a:solidFill>
                <a:effectLst/>
                <a:latin typeface="+mn-lt"/>
                <a:ea typeface="+mn-ea"/>
                <a:cs typeface="+mn-cs"/>
              </a:rPr>
              <a:t> Nusantara).</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Williams, P., (2022). Organisational culture: definitions, distinctions and functions. In </a:t>
            </a:r>
            <a:r>
              <a:rPr lang="en-GB" sz="1200" i="1" kern="1200" dirty="0">
                <a:solidFill>
                  <a:schemeClr val="tx1"/>
                </a:solidFill>
                <a:effectLst/>
                <a:latin typeface="+mn-lt"/>
                <a:ea typeface="+mn-ea"/>
                <a:cs typeface="+mn-cs"/>
              </a:rPr>
              <a:t>Handbook of research methods for organisational culture</a:t>
            </a:r>
            <a:r>
              <a:rPr lang="en-GB" sz="1200" kern="1200" dirty="0">
                <a:solidFill>
                  <a:schemeClr val="tx1"/>
                </a:solidFill>
                <a:effectLst/>
                <a:latin typeface="+mn-lt"/>
                <a:ea typeface="+mn-ea"/>
                <a:cs typeface="+mn-cs"/>
              </a:rPr>
              <a:t> (pp. 5-22). Edward Elgar Publishing.</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Zreık, M., (2024). The influence of Chinese cultural values on negotiation tactics and conflict resolution strategies in international relations: an ethnographic study. </a:t>
            </a:r>
            <a:r>
              <a:rPr lang="en-GB" sz="1200" i="1" kern="1200" dirty="0">
                <a:solidFill>
                  <a:schemeClr val="tx1"/>
                </a:solidFill>
                <a:effectLst/>
                <a:latin typeface="+mn-lt"/>
                <a:ea typeface="+mn-ea"/>
                <a:cs typeface="+mn-cs"/>
              </a:rPr>
              <a:t>Psychology Research on Education and Social Sciences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a:t>
            </a:r>
            <a:r>
              <a:rPr lang="en-GB" sz="1200" kern="1200" dirty="0">
                <a:solidFill>
                  <a:schemeClr val="tx1"/>
                </a:solidFill>
                <a:effectLst/>
                <a:latin typeface="+mn-lt"/>
                <a:ea typeface="+mn-ea"/>
                <a:cs typeface="+mn-cs"/>
              </a:rPr>
              <a:t>(3), pp.81-90.</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E377AE44-682B-460D-BC0E-BE972D9E1D8B}" type="slidenum">
              <a:rPr lang="en-GB" smtClean="0"/>
              <a:t>11</a:t>
            </a:fld>
            <a:endParaRPr lang="en-GB"/>
          </a:p>
        </p:txBody>
      </p:sp>
    </p:spTree>
    <p:extLst>
      <p:ext uri="{BB962C8B-B14F-4D97-AF65-F5344CB8AC3E}">
        <p14:creationId xmlns:p14="http://schemas.microsoft.com/office/powerpoint/2010/main" val="42947367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slideLayout" Target="../slideLayouts/slideLayout7.xml"/><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4.svg"/><Relationship Id="rId4" Type="http://schemas.openxmlformats.org/officeDocument/2006/relationships/image" Target="../media/image3.svg"/></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svg"/></Relationships>
</file>

<file path=ppt/slides/_rels/slide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8.jpeg"/><Relationship Id="rId5" Type="http://schemas.openxmlformats.org/officeDocument/2006/relationships/image" Target="../media/image4.svg"/><Relationship Id="rId4" Type="http://schemas.openxmlformats.org/officeDocument/2006/relationships/image" Target="../media/image3.svg"/></Relationships>
</file>

<file path=ppt/slides/_rels/slide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9.jpeg"/><Relationship Id="rId5" Type="http://schemas.openxmlformats.org/officeDocument/2006/relationships/image" Target="../media/image4.svg"/><Relationship Id="rId4" Type="http://schemas.openxmlformats.org/officeDocument/2006/relationships/image" Target="../media/image3.svg"/></Relationships>
</file>

<file path=ppt/slides/_rels/slide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0.jpeg"/><Relationship Id="rId5" Type="http://schemas.openxmlformats.org/officeDocument/2006/relationships/image" Target="../media/image4.svg"/><Relationship Id="rId4" Type="http://schemas.openxmlformats.org/officeDocument/2006/relationships/image" Target="../media/image3.svg"/></Relationships>
</file>

<file path=ppt/slides/_rels/slide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image" Target="../media/image4.svg"/><Relationship Id="rId4" Type="http://schemas.openxmlformats.org/officeDocument/2006/relationships/image" Target="../media/image3.svg"/></Relationships>
</file>

<file path=ppt/slides/_rels/slide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4.svg"/><Relationship Id="rId4" Type="http://schemas.openxmlformats.org/officeDocument/2006/relationships/image" Target="../media/image3.svg"/></Relationships>
</file>

<file path=ppt/slides/_rels/slide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svg"/></Relationships>
</file>

<file path=ppt/slides/_rels/slide1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slideLayout" Target="../slideLayouts/slideLayout7.xml"/><Relationship Id="rId5" Type="http://schemas.openxmlformats.org/officeDocument/2006/relationships/image" Target="../media/image1.svg"/><Relationship Id="rId4" Type="http://schemas.openxmlformats.org/officeDocument/2006/relationships/image" Target="../media/image4.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0F0F0"/>
        </a:solidFill>
        <a:effectLst/>
      </p:bgPr>
    </p:bg>
    <p:spTree>
      <p:nvGrpSpPr>
        <p:cNvPr id="1" name=""/>
        <p:cNvGrpSpPr/>
        <p:nvPr/>
      </p:nvGrpSpPr>
      <p:grpSpPr>
        <a:xfrm>
          <a:off x="0" y="0"/>
          <a:ext cx="0" cy="0"/>
          <a:chOff x="0" y="0"/>
          <a:chExt cx="0" cy="0"/>
        </a:xfrm>
      </p:grpSpPr>
      <p:sp>
        <p:nvSpPr>
          <p:cNvPr id="2" name="Freeform 2"/>
          <p:cNvSpPr/>
          <p:nvPr/>
        </p:nvSpPr>
        <p:spPr>
          <a:xfrm>
            <a:off x="7837353" y="5052819"/>
            <a:ext cx="8587774" cy="5195603"/>
          </a:xfrm>
          <a:custGeom>
            <a:avLst/>
            <a:gdLst/>
            <a:ahLst/>
            <a:cxnLst/>
            <a:rect l="l" t="t" r="r" b="b"/>
            <a:pathLst>
              <a:path w="8587774" h="5195603">
                <a:moveTo>
                  <a:pt x="0" y="0"/>
                </a:moveTo>
                <a:lnTo>
                  <a:pt x="8587774" y="0"/>
                </a:lnTo>
                <a:lnTo>
                  <a:pt x="8587774" y="5195604"/>
                </a:lnTo>
                <a:lnTo>
                  <a:pt x="0" y="5195604"/>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3" name="Group 3"/>
          <p:cNvGrpSpPr/>
          <p:nvPr/>
        </p:nvGrpSpPr>
        <p:grpSpPr>
          <a:xfrm>
            <a:off x="0" y="1316262"/>
            <a:ext cx="13664891" cy="1570121"/>
            <a:chOff x="0" y="0"/>
            <a:chExt cx="3778831" cy="413530"/>
          </a:xfrm>
        </p:grpSpPr>
        <p:sp>
          <p:nvSpPr>
            <p:cNvPr id="4" name="Freeform 4"/>
            <p:cNvSpPr/>
            <p:nvPr/>
          </p:nvSpPr>
          <p:spPr>
            <a:xfrm>
              <a:off x="0" y="0"/>
              <a:ext cx="3778831" cy="413530"/>
            </a:xfrm>
            <a:custGeom>
              <a:avLst/>
              <a:gdLst/>
              <a:ahLst/>
              <a:cxnLst/>
              <a:rect l="l" t="t" r="r" b="b"/>
              <a:pathLst>
                <a:path w="3778831" h="413530">
                  <a:moveTo>
                    <a:pt x="0" y="0"/>
                  </a:moveTo>
                  <a:lnTo>
                    <a:pt x="3778831" y="0"/>
                  </a:lnTo>
                  <a:lnTo>
                    <a:pt x="3778831" y="413530"/>
                  </a:lnTo>
                  <a:lnTo>
                    <a:pt x="0" y="413530"/>
                  </a:lnTo>
                  <a:close/>
                </a:path>
              </a:pathLst>
            </a:custGeom>
            <a:solidFill>
              <a:srgbClr val="34617D"/>
            </a:solidFill>
          </p:spPr>
          <p:txBody>
            <a:bodyPr/>
            <a:lstStyle/>
            <a:p>
              <a:endParaRPr lang="en-GB"/>
            </a:p>
          </p:txBody>
        </p:sp>
        <p:sp>
          <p:nvSpPr>
            <p:cNvPr id="5" name="TextBox 5"/>
            <p:cNvSpPr txBox="1"/>
            <p:nvPr/>
          </p:nvSpPr>
          <p:spPr>
            <a:xfrm>
              <a:off x="0" y="-38100"/>
              <a:ext cx="3778831" cy="451630"/>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6491015" y="3009843"/>
            <a:ext cx="11796985" cy="1570121"/>
            <a:chOff x="0" y="0"/>
            <a:chExt cx="3778831" cy="413530"/>
          </a:xfrm>
        </p:grpSpPr>
        <p:sp>
          <p:nvSpPr>
            <p:cNvPr id="7" name="Freeform 7"/>
            <p:cNvSpPr/>
            <p:nvPr/>
          </p:nvSpPr>
          <p:spPr>
            <a:xfrm>
              <a:off x="0" y="0"/>
              <a:ext cx="3778831" cy="413530"/>
            </a:xfrm>
            <a:custGeom>
              <a:avLst/>
              <a:gdLst/>
              <a:ahLst/>
              <a:cxnLst/>
              <a:rect l="l" t="t" r="r" b="b"/>
              <a:pathLst>
                <a:path w="3778831" h="413530">
                  <a:moveTo>
                    <a:pt x="0" y="0"/>
                  </a:moveTo>
                  <a:lnTo>
                    <a:pt x="3778831" y="0"/>
                  </a:lnTo>
                  <a:lnTo>
                    <a:pt x="3778831" y="413530"/>
                  </a:lnTo>
                  <a:lnTo>
                    <a:pt x="0" y="413530"/>
                  </a:lnTo>
                  <a:close/>
                </a:path>
              </a:pathLst>
            </a:custGeom>
            <a:solidFill>
              <a:srgbClr val="DB1F48"/>
            </a:solidFill>
          </p:spPr>
          <p:txBody>
            <a:bodyPr/>
            <a:lstStyle/>
            <a:p>
              <a:endParaRPr lang="en-GB"/>
            </a:p>
          </p:txBody>
        </p:sp>
        <p:sp>
          <p:nvSpPr>
            <p:cNvPr id="8" name="TextBox 8"/>
            <p:cNvSpPr txBox="1"/>
            <p:nvPr/>
          </p:nvSpPr>
          <p:spPr>
            <a:xfrm>
              <a:off x="0" y="-38100"/>
              <a:ext cx="3778831" cy="451630"/>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354033" y="5678679"/>
            <a:ext cx="5805639" cy="1055430"/>
            <a:chOff x="0" y="0"/>
            <a:chExt cx="1383191" cy="213890"/>
          </a:xfrm>
        </p:grpSpPr>
        <p:sp>
          <p:nvSpPr>
            <p:cNvPr id="10" name="Freeform 10"/>
            <p:cNvSpPr/>
            <p:nvPr/>
          </p:nvSpPr>
          <p:spPr>
            <a:xfrm>
              <a:off x="0" y="0"/>
              <a:ext cx="1383191" cy="213890"/>
            </a:xfrm>
            <a:custGeom>
              <a:avLst/>
              <a:gdLst/>
              <a:ahLst/>
              <a:cxnLst/>
              <a:rect l="l" t="t" r="r" b="b"/>
              <a:pathLst>
                <a:path w="1383191" h="213890">
                  <a:moveTo>
                    <a:pt x="75181" y="0"/>
                  </a:moveTo>
                  <a:lnTo>
                    <a:pt x="1308009" y="0"/>
                  </a:lnTo>
                  <a:cubicBezTo>
                    <a:pt x="1327949" y="0"/>
                    <a:pt x="1347071" y="7921"/>
                    <a:pt x="1361171" y="22020"/>
                  </a:cubicBezTo>
                  <a:cubicBezTo>
                    <a:pt x="1375270" y="36119"/>
                    <a:pt x="1383191" y="55242"/>
                    <a:pt x="1383191" y="75181"/>
                  </a:cubicBezTo>
                  <a:lnTo>
                    <a:pt x="1383191" y="138708"/>
                  </a:lnTo>
                  <a:cubicBezTo>
                    <a:pt x="1383191" y="158648"/>
                    <a:pt x="1375270" y="177770"/>
                    <a:pt x="1361171" y="191870"/>
                  </a:cubicBezTo>
                  <a:cubicBezTo>
                    <a:pt x="1347071" y="205969"/>
                    <a:pt x="1327949" y="213890"/>
                    <a:pt x="1308009" y="213890"/>
                  </a:cubicBezTo>
                  <a:lnTo>
                    <a:pt x="75181" y="213890"/>
                  </a:lnTo>
                  <a:cubicBezTo>
                    <a:pt x="55242" y="213890"/>
                    <a:pt x="36119" y="205969"/>
                    <a:pt x="22020" y="191870"/>
                  </a:cubicBezTo>
                  <a:cubicBezTo>
                    <a:pt x="7921" y="177770"/>
                    <a:pt x="0" y="158648"/>
                    <a:pt x="0" y="138708"/>
                  </a:cubicBezTo>
                  <a:lnTo>
                    <a:pt x="0" y="75181"/>
                  </a:lnTo>
                  <a:cubicBezTo>
                    <a:pt x="0" y="55242"/>
                    <a:pt x="7921" y="36119"/>
                    <a:pt x="22020" y="22020"/>
                  </a:cubicBezTo>
                  <a:cubicBezTo>
                    <a:pt x="36119" y="7921"/>
                    <a:pt x="55242" y="0"/>
                    <a:pt x="75181" y="0"/>
                  </a:cubicBezTo>
                  <a:close/>
                </a:path>
              </a:pathLst>
            </a:custGeom>
            <a:ln w="19050" cap="rnd">
              <a:solidFill>
                <a:srgbClr val="333333"/>
              </a:solidFill>
              <a:prstDash val="solid"/>
              <a:round/>
            </a:ln>
          </p:spPr>
          <p:txBody>
            <a:bodyPr/>
            <a:lstStyle/>
            <a:p>
              <a:endParaRPr lang="en-GB"/>
            </a:p>
          </p:txBody>
        </p:sp>
        <p:sp>
          <p:nvSpPr>
            <p:cNvPr id="11" name="TextBox 11"/>
            <p:cNvSpPr txBox="1"/>
            <p:nvPr/>
          </p:nvSpPr>
          <p:spPr>
            <a:xfrm>
              <a:off x="0" y="-38100"/>
              <a:ext cx="1383191" cy="251990"/>
            </a:xfrm>
            <a:prstGeom prst="rect">
              <a:avLst/>
            </a:prstGeom>
          </p:spPr>
          <p:txBody>
            <a:bodyPr lIns="50800" tIns="50800" rIns="50800" bIns="50800" rtlCol="0" anchor="ctr"/>
            <a:lstStyle/>
            <a:p>
              <a:pPr algn="ctr">
                <a:lnSpc>
                  <a:spcPts val="2659"/>
                </a:lnSpc>
              </a:pPr>
              <a:endParaRPr/>
            </a:p>
          </p:txBody>
        </p:sp>
      </p:grpSp>
      <p:sp>
        <p:nvSpPr>
          <p:cNvPr id="13" name="Freeform 13"/>
          <p:cNvSpPr/>
          <p:nvPr/>
        </p:nvSpPr>
        <p:spPr>
          <a:xfrm>
            <a:off x="2027801" y="7902677"/>
            <a:ext cx="2328475" cy="2345745"/>
          </a:xfrm>
          <a:custGeom>
            <a:avLst/>
            <a:gdLst/>
            <a:ahLst/>
            <a:cxnLst/>
            <a:rect l="l" t="t" r="r" b="b"/>
            <a:pathLst>
              <a:path w="4845724" h="4845724">
                <a:moveTo>
                  <a:pt x="0" y="0"/>
                </a:moveTo>
                <a:lnTo>
                  <a:pt x="4845725" y="0"/>
                </a:lnTo>
                <a:lnTo>
                  <a:pt x="4845725" y="4845725"/>
                </a:lnTo>
                <a:lnTo>
                  <a:pt x="0" y="484572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4" name="Freeform 14"/>
          <p:cNvSpPr/>
          <p:nvPr/>
        </p:nvSpPr>
        <p:spPr>
          <a:xfrm>
            <a:off x="15926824" y="113645"/>
            <a:ext cx="2084403" cy="2228332"/>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5" name="Freeform 15"/>
          <p:cNvSpPr/>
          <p:nvPr/>
        </p:nvSpPr>
        <p:spPr>
          <a:xfrm>
            <a:off x="5408198" y="8353467"/>
            <a:ext cx="1597171" cy="1597171"/>
          </a:xfrm>
          <a:custGeom>
            <a:avLst/>
            <a:gdLst/>
            <a:ahLst/>
            <a:cxnLst/>
            <a:rect l="l" t="t" r="r" b="b"/>
            <a:pathLst>
              <a:path w="1597171" h="1597171">
                <a:moveTo>
                  <a:pt x="0" y="0"/>
                </a:moveTo>
                <a:lnTo>
                  <a:pt x="1597171" y="0"/>
                </a:lnTo>
                <a:lnTo>
                  <a:pt x="1597171" y="1597172"/>
                </a:lnTo>
                <a:lnTo>
                  <a:pt x="0" y="159717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6" name="TextBox 16"/>
          <p:cNvSpPr txBox="1"/>
          <p:nvPr/>
        </p:nvSpPr>
        <p:spPr>
          <a:xfrm>
            <a:off x="7405759" y="3096200"/>
            <a:ext cx="10620216" cy="2154436"/>
          </a:xfrm>
          <a:prstGeom prst="rect">
            <a:avLst/>
          </a:prstGeom>
        </p:spPr>
        <p:txBody>
          <a:bodyPr wrap="square" lIns="0" tIns="0" rIns="0" bIns="0" rtlCol="0" anchor="t">
            <a:spAutoFit/>
          </a:bodyPr>
          <a:lstStyle/>
          <a:p>
            <a:pPr algn="ctr">
              <a:spcBef>
                <a:spcPct val="0"/>
              </a:spcBef>
            </a:pPr>
            <a:r>
              <a:rPr lang="en-US" sz="4800" b="1" dirty="0">
                <a:solidFill>
                  <a:schemeClr val="bg1"/>
                </a:solidFill>
                <a:latin typeface="Arial" panose="020B0604020202020204" pitchFamily="34" charset="0"/>
                <a:ea typeface="Poppins"/>
                <a:cs typeface="Arial" panose="020B0604020202020204" pitchFamily="34" charset="0"/>
                <a:sym typeface="Poppins"/>
              </a:rPr>
              <a:t>Module Code: LCBB6023</a:t>
            </a:r>
          </a:p>
          <a:p>
            <a:pPr algn="ctr">
              <a:spcBef>
                <a:spcPct val="0"/>
              </a:spcBef>
            </a:pPr>
            <a:r>
              <a:rPr lang="en-GB" sz="4800" b="1" dirty="0">
                <a:solidFill>
                  <a:schemeClr val="bg1"/>
                </a:solidFill>
                <a:latin typeface="Arial" panose="020B0604020202020204" pitchFamily="34" charset="0"/>
                <a:cs typeface="Arial" panose="020B0604020202020204" pitchFamily="34" charset="0"/>
              </a:rPr>
              <a:t>Assignment Title: </a:t>
            </a:r>
            <a:r>
              <a:rPr lang="en-GB" sz="4800" dirty="0">
                <a:solidFill>
                  <a:schemeClr val="bg1"/>
                </a:solidFill>
                <a:latin typeface="Arial" panose="020B0604020202020204" pitchFamily="34" charset="0"/>
                <a:cs typeface="Arial" panose="020B0604020202020204" pitchFamily="34" charset="0"/>
              </a:rPr>
              <a:t>Component 1</a:t>
            </a:r>
            <a:endParaRPr lang="en-US" sz="4800" dirty="0">
              <a:solidFill>
                <a:schemeClr val="bg1"/>
              </a:solidFill>
              <a:latin typeface="Arial" panose="020B0604020202020204" pitchFamily="34" charset="0"/>
              <a:cs typeface="Arial" panose="020B0604020202020204" pitchFamily="34" charset="0"/>
            </a:endParaRPr>
          </a:p>
          <a:p>
            <a:pPr algn="ctr">
              <a:spcBef>
                <a:spcPct val="0"/>
              </a:spcBef>
            </a:pPr>
            <a:endParaRPr lang="en-US" sz="4400" b="1" dirty="0">
              <a:solidFill>
                <a:schemeClr val="bg1"/>
              </a:solidFill>
              <a:latin typeface="Poppins" panose="00000500000000000000" pitchFamily="2" charset="0"/>
              <a:ea typeface="Poppins"/>
              <a:cs typeface="Poppins" panose="00000500000000000000" pitchFamily="2" charset="0"/>
              <a:sym typeface="Poppins"/>
            </a:endParaRPr>
          </a:p>
        </p:txBody>
      </p:sp>
      <p:sp>
        <p:nvSpPr>
          <p:cNvPr id="17" name="TextBox 17"/>
          <p:cNvSpPr txBox="1"/>
          <p:nvPr/>
        </p:nvSpPr>
        <p:spPr>
          <a:xfrm>
            <a:off x="168907" y="1694227"/>
            <a:ext cx="13030200" cy="738664"/>
          </a:xfrm>
          <a:prstGeom prst="rect">
            <a:avLst/>
          </a:prstGeom>
        </p:spPr>
        <p:txBody>
          <a:bodyPr wrap="square" lIns="0" tIns="0" rIns="0" bIns="0" rtlCol="0" anchor="t">
            <a:spAutoFit/>
          </a:bodyPr>
          <a:lstStyle/>
          <a:p>
            <a:pPr algn="ctr">
              <a:spcBef>
                <a:spcPct val="0"/>
              </a:spcBef>
            </a:pPr>
            <a:r>
              <a:rPr lang="en-US" sz="4800" b="1" dirty="0">
                <a:solidFill>
                  <a:srgbClr val="FFFFFF"/>
                </a:solidFill>
                <a:latin typeface="Arial" panose="020B0604020202020204" pitchFamily="34" charset="0"/>
                <a:ea typeface="Poppins"/>
                <a:cs typeface="Arial" panose="020B0604020202020204" pitchFamily="34" charset="0"/>
                <a:sym typeface="Poppins"/>
              </a:rPr>
              <a:t>International Business Communications</a:t>
            </a:r>
          </a:p>
        </p:txBody>
      </p:sp>
      <p:sp>
        <p:nvSpPr>
          <p:cNvPr id="18" name="TextBox 18"/>
          <p:cNvSpPr txBox="1"/>
          <p:nvPr/>
        </p:nvSpPr>
        <p:spPr>
          <a:xfrm>
            <a:off x="489926" y="5757990"/>
            <a:ext cx="5562600" cy="875561"/>
          </a:xfrm>
          <a:prstGeom prst="rect">
            <a:avLst/>
          </a:prstGeom>
        </p:spPr>
        <p:txBody>
          <a:bodyPr wrap="square" lIns="0" tIns="0" rIns="0" bIns="0" rtlCol="0" anchor="t">
            <a:spAutoFit/>
          </a:bodyPr>
          <a:lstStyle/>
          <a:p>
            <a:pPr>
              <a:lnSpc>
                <a:spcPts val="3512"/>
              </a:lnSpc>
              <a:spcBef>
                <a:spcPct val="0"/>
              </a:spcBef>
            </a:pPr>
            <a:r>
              <a:rPr lang="en-US" sz="2800" dirty="0">
                <a:solidFill>
                  <a:srgbClr val="333333"/>
                </a:solidFill>
                <a:latin typeface="Arial" panose="020B0604020202020204" pitchFamily="34" charset="0"/>
                <a:ea typeface="Poppins"/>
                <a:cs typeface="Arial" panose="020B0604020202020204" pitchFamily="34" charset="0"/>
                <a:sym typeface="Poppins"/>
              </a:rPr>
              <a:t>Student Name: Elena Ene</a:t>
            </a:r>
          </a:p>
          <a:p>
            <a:pPr>
              <a:lnSpc>
                <a:spcPts val="3512"/>
              </a:lnSpc>
              <a:spcBef>
                <a:spcPct val="0"/>
              </a:spcBef>
            </a:pPr>
            <a:r>
              <a:rPr lang="en-US" sz="2800" dirty="0">
                <a:solidFill>
                  <a:srgbClr val="333333"/>
                </a:solidFill>
                <a:latin typeface="Arial" panose="020B0604020202020204" pitchFamily="34" charset="0"/>
                <a:ea typeface="Poppins"/>
                <a:cs typeface="Arial" panose="020B0604020202020204" pitchFamily="34" charset="0"/>
                <a:sym typeface="Poppins"/>
              </a:rPr>
              <a:t>Student ID: 2310120</a:t>
            </a:r>
          </a:p>
        </p:txBody>
      </p:sp>
      <p:sp>
        <p:nvSpPr>
          <p:cNvPr id="21" name="Freeform 21"/>
          <p:cNvSpPr/>
          <p:nvPr/>
        </p:nvSpPr>
        <p:spPr>
          <a:xfrm>
            <a:off x="14846550" y="1021031"/>
            <a:ext cx="1597171" cy="1597171"/>
          </a:xfrm>
          <a:custGeom>
            <a:avLst/>
            <a:gdLst/>
            <a:ahLst/>
            <a:cxnLst/>
            <a:rect l="l" t="t" r="r" b="b"/>
            <a:pathLst>
              <a:path w="1597171" h="1597171">
                <a:moveTo>
                  <a:pt x="0" y="0"/>
                </a:moveTo>
                <a:lnTo>
                  <a:pt x="1597171" y="0"/>
                </a:lnTo>
                <a:lnTo>
                  <a:pt x="1597171" y="1597171"/>
                </a:lnTo>
                <a:lnTo>
                  <a:pt x="0" y="159717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22" name="Freeform 22"/>
          <p:cNvSpPr/>
          <p:nvPr/>
        </p:nvSpPr>
        <p:spPr>
          <a:xfrm>
            <a:off x="0" y="8672079"/>
            <a:ext cx="1687017" cy="463930"/>
          </a:xfrm>
          <a:custGeom>
            <a:avLst/>
            <a:gdLst/>
            <a:ahLst/>
            <a:cxnLst/>
            <a:rect l="l" t="t" r="r" b="b"/>
            <a:pathLst>
              <a:path w="1687017" h="463930">
                <a:moveTo>
                  <a:pt x="0" y="0"/>
                </a:moveTo>
                <a:lnTo>
                  <a:pt x="1687017" y="0"/>
                </a:lnTo>
                <a:lnTo>
                  <a:pt x="1687017" y="463930"/>
                </a:lnTo>
                <a:lnTo>
                  <a:pt x="0" y="46393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3" name="Freeform 23"/>
          <p:cNvSpPr/>
          <p:nvPr/>
        </p:nvSpPr>
        <p:spPr>
          <a:xfrm>
            <a:off x="16415791" y="5202232"/>
            <a:ext cx="1687017" cy="463930"/>
          </a:xfrm>
          <a:custGeom>
            <a:avLst/>
            <a:gdLst/>
            <a:ahLst/>
            <a:cxnLst/>
            <a:rect l="l" t="t" r="r" b="b"/>
            <a:pathLst>
              <a:path w="1687017" h="463930">
                <a:moveTo>
                  <a:pt x="0" y="0"/>
                </a:moveTo>
                <a:lnTo>
                  <a:pt x="1687018" y="0"/>
                </a:lnTo>
                <a:lnTo>
                  <a:pt x="1687018" y="463930"/>
                </a:lnTo>
                <a:lnTo>
                  <a:pt x="0" y="46393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0F0F0"/>
        </a:solidFill>
        <a:effectLst/>
      </p:bgPr>
    </p:bg>
    <p:spTree>
      <p:nvGrpSpPr>
        <p:cNvPr id="1" name=""/>
        <p:cNvGrpSpPr/>
        <p:nvPr/>
      </p:nvGrpSpPr>
      <p:grpSpPr>
        <a:xfrm>
          <a:off x="0" y="0"/>
          <a:ext cx="0" cy="0"/>
          <a:chOff x="0" y="0"/>
          <a:chExt cx="0" cy="0"/>
        </a:xfrm>
      </p:grpSpPr>
      <p:grpSp>
        <p:nvGrpSpPr>
          <p:cNvPr id="26" name="Group 13">
            <a:extLst>
              <a:ext uri="{FF2B5EF4-FFF2-40B4-BE49-F238E27FC236}">
                <a16:creationId xmlns:a16="http://schemas.microsoft.com/office/drawing/2014/main" id="{5DD38135-6C93-D1F6-6A86-679E37151EB4}"/>
              </a:ext>
            </a:extLst>
          </p:cNvPr>
          <p:cNvGrpSpPr/>
          <p:nvPr/>
        </p:nvGrpSpPr>
        <p:grpSpPr>
          <a:xfrm>
            <a:off x="14748" y="3245525"/>
            <a:ext cx="12383729" cy="4862361"/>
            <a:chOff x="0" y="0"/>
            <a:chExt cx="2067659" cy="413530"/>
          </a:xfrm>
          <a:solidFill>
            <a:schemeClr val="accent2">
              <a:lumMod val="75000"/>
            </a:schemeClr>
          </a:solidFill>
        </p:grpSpPr>
        <p:sp>
          <p:nvSpPr>
            <p:cNvPr id="27" name="Freeform 14">
              <a:extLst>
                <a:ext uri="{FF2B5EF4-FFF2-40B4-BE49-F238E27FC236}">
                  <a16:creationId xmlns:a16="http://schemas.microsoft.com/office/drawing/2014/main" id="{8250E2F8-AF02-36D7-5F73-CBD6634A7760}"/>
                </a:ext>
              </a:extLst>
            </p:cNvPr>
            <p:cNvSpPr/>
            <p:nvPr/>
          </p:nvSpPr>
          <p:spPr>
            <a:xfrm>
              <a:off x="0" y="0"/>
              <a:ext cx="2067659" cy="413530"/>
            </a:xfrm>
            <a:custGeom>
              <a:avLst/>
              <a:gdLst/>
              <a:ahLst/>
              <a:cxnLst/>
              <a:rect l="l" t="t" r="r" b="b"/>
              <a:pathLst>
                <a:path w="2067659" h="413530">
                  <a:moveTo>
                    <a:pt x="0" y="0"/>
                  </a:moveTo>
                  <a:lnTo>
                    <a:pt x="2067659" y="0"/>
                  </a:lnTo>
                  <a:lnTo>
                    <a:pt x="2067659" y="413530"/>
                  </a:lnTo>
                  <a:lnTo>
                    <a:pt x="0" y="413530"/>
                  </a:lnTo>
                  <a:close/>
                </a:path>
              </a:pathLst>
            </a:custGeom>
            <a:grpFill/>
          </p:spPr>
          <p:txBody>
            <a:bodyPr/>
            <a:lstStyle/>
            <a:p>
              <a:endParaRPr lang="en-GB"/>
            </a:p>
          </p:txBody>
        </p:sp>
        <p:sp>
          <p:nvSpPr>
            <p:cNvPr id="28" name="TextBox 15">
              <a:extLst>
                <a:ext uri="{FF2B5EF4-FFF2-40B4-BE49-F238E27FC236}">
                  <a16:creationId xmlns:a16="http://schemas.microsoft.com/office/drawing/2014/main" id="{94C04A5A-3385-FEE8-2444-6E059FA7EE71}"/>
                </a:ext>
              </a:extLst>
            </p:cNvPr>
            <p:cNvSpPr txBox="1"/>
            <p:nvPr/>
          </p:nvSpPr>
          <p:spPr>
            <a:xfrm>
              <a:off x="0" y="6872"/>
              <a:ext cx="2067659" cy="388720"/>
            </a:xfrm>
            <a:prstGeom prst="rect">
              <a:avLst/>
            </a:prstGeom>
            <a:grpFill/>
          </p:spPr>
          <p:txBody>
            <a:bodyPr lIns="50800" tIns="50800" rIns="50800" bIns="50800" rtlCol="0" anchor="ctr"/>
            <a:lstStyle/>
            <a:p>
              <a:pPr algn="ctr">
                <a:lnSpc>
                  <a:spcPts val="2659"/>
                </a:lnSpc>
                <a:spcBef>
                  <a:spcPct val="0"/>
                </a:spcBef>
              </a:pPr>
              <a:endParaRPr/>
            </a:p>
          </p:txBody>
        </p:sp>
      </p:grpSp>
      <p:grpSp>
        <p:nvGrpSpPr>
          <p:cNvPr id="2" name="Group 2"/>
          <p:cNvGrpSpPr/>
          <p:nvPr/>
        </p:nvGrpSpPr>
        <p:grpSpPr>
          <a:xfrm>
            <a:off x="14747" y="1316262"/>
            <a:ext cx="11863439" cy="1570121"/>
            <a:chOff x="0" y="0"/>
            <a:chExt cx="3308259" cy="413530"/>
          </a:xfrm>
          <a:solidFill>
            <a:srgbClr val="7030A0"/>
          </a:solidFill>
        </p:grpSpPr>
        <p:sp>
          <p:nvSpPr>
            <p:cNvPr id="3" name="Freeform 3"/>
            <p:cNvSpPr/>
            <p:nvPr/>
          </p:nvSpPr>
          <p:spPr>
            <a:xfrm>
              <a:off x="0" y="0"/>
              <a:ext cx="3308259" cy="413530"/>
            </a:xfrm>
            <a:custGeom>
              <a:avLst/>
              <a:gdLst/>
              <a:ahLst/>
              <a:cxnLst/>
              <a:rect l="l" t="t" r="r" b="b"/>
              <a:pathLst>
                <a:path w="3308259" h="413530">
                  <a:moveTo>
                    <a:pt x="0" y="0"/>
                  </a:moveTo>
                  <a:lnTo>
                    <a:pt x="3308259" y="0"/>
                  </a:lnTo>
                  <a:lnTo>
                    <a:pt x="3308259" y="413530"/>
                  </a:lnTo>
                  <a:lnTo>
                    <a:pt x="0" y="413530"/>
                  </a:lnTo>
                  <a:close/>
                </a:path>
              </a:pathLst>
            </a:custGeom>
            <a:grpFill/>
          </p:spPr>
          <p:txBody>
            <a:bodyPr/>
            <a:lstStyle/>
            <a:p>
              <a:endParaRPr lang="en-GB"/>
            </a:p>
          </p:txBody>
        </p:sp>
        <p:sp>
          <p:nvSpPr>
            <p:cNvPr id="4" name="TextBox 4"/>
            <p:cNvSpPr txBox="1"/>
            <p:nvPr/>
          </p:nvSpPr>
          <p:spPr>
            <a:xfrm>
              <a:off x="0" y="-38100"/>
              <a:ext cx="3308259" cy="451630"/>
            </a:xfrm>
            <a:prstGeom prst="rect">
              <a:avLst/>
            </a:prstGeom>
            <a:grpFill/>
          </p:spPr>
          <p:txBody>
            <a:bodyPr lIns="50800" tIns="50800" rIns="50800" bIns="50800" rtlCol="0" anchor="ctr"/>
            <a:lstStyle/>
            <a:p>
              <a:pPr algn="ctr">
                <a:lnSpc>
                  <a:spcPts val="2659"/>
                </a:lnSpc>
                <a:spcBef>
                  <a:spcPct val="0"/>
                </a:spcBef>
              </a:pPr>
              <a:endParaRPr dirty="0"/>
            </a:p>
          </p:txBody>
        </p:sp>
      </p:grpSp>
      <p:sp>
        <p:nvSpPr>
          <p:cNvPr id="9" name="Freeform 9"/>
          <p:cNvSpPr/>
          <p:nvPr/>
        </p:nvSpPr>
        <p:spPr>
          <a:xfrm>
            <a:off x="1815456" y="8315030"/>
            <a:ext cx="2070744" cy="2028306"/>
          </a:xfrm>
          <a:custGeom>
            <a:avLst/>
            <a:gdLst/>
            <a:ahLst/>
            <a:cxnLst/>
            <a:rect l="l" t="t" r="r" b="b"/>
            <a:pathLst>
              <a:path w="4845724" h="4845724">
                <a:moveTo>
                  <a:pt x="0" y="0"/>
                </a:moveTo>
                <a:lnTo>
                  <a:pt x="4845725" y="0"/>
                </a:lnTo>
                <a:lnTo>
                  <a:pt x="4845725" y="4845724"/>
                </a:lnTo>
                <a:lnTo>
                  <a:pt x="0" y="4845724"/>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10" name="Freeform 10"/>
          <p:cNvSpPr/>
          <p:nvPr/>
        </p:nvSpPr>
        <p:spPr>
          <a:xfrm>
            <a:off x="14831512" y="304742"/>
            <a:ext cx="2669458" cy="2658808"/>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11" name="Freeform 11"/>
          <p:cNvSpPr/>
          <p:nvPr/>
        </p:nvSpPr>
        <p:spPr>
          <a:xfrm>
            <a:off x="3123806" y="8716879"/>
            <a:ext cx="1597171" cy="1597171"/>
          </a:xfrm>
          <a:custGeom>
            <a:avLst/>
            <a:gdLst/>
            <a:ahLst/>
            <a:cxnLst/>
            <a:rect l="l" t="t" r="r" b="b"/>
            <a:pathLst>
              <a:path w="1597171" h="1597171">
                <a:moveTo>
                  <a:pt x="0" y="0"/>
                </a:moveTo>
                <a:lnTo>
                  <a:pt x="1597171" y="0"/>
                </a:lnTo>
                <a:lnTo>
                  <a:pt x="1597171" y="1597171"/>
                </a:lnTo>
                <a:lnTo>
                  <a:pt x="0" y="159717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2" name="Freeform 12"/>
          <p:cNvSpPr/>
          <p:nvPr/>
        </p:nvSpPr>
        <p:spPr>
          <a:xfrm>
            <a:off x="13792774" y="1500182"/>
            <a:ext cx="1597171" cy="1597171"/>
          </a:xfrm>
          <a:custGeom>
            <a:avLst/>
            <a:gdLst/>
            <a:ahLst/>
            <a:cxnLst/>
            <a:rect l="l" t="t" r="r" b="b"/>
            <a:pathLst>
              <a:path w="1597171" h="1597171">
                <a:moveTo>
                  <a:pt x="0" y="0"/>
                </a:moveTo>
                <a:lnTo>
                  <a:pt x="1597172" y="0"/>
                </a:lnTo>
                <a:lnTo>
                  <a:pt x="1597172" y="1597171"/>
                </a:lnTo>
                <a:lnTo>
                  <a:pt x="0" y="159717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13" name="Group 13"/>
          <p:cNvGrpSpPr/>
          <p:nvPr/>
        </p:nvGrpSpPr>
        <p:grpSpPr>
          <a:xfrm>
            <a:off x="10100600" y="8716879"/>
            <a:ext cx="7850645" cy="1570121"/>
            <a:chOff x="0" y="0"/>
            <a:chExt cx="2067659" cy="413530"/>
          </a:xfrm>
        </p:grpSpPr>
        <p:sp>
          <p:nvSpPr>
            <p:cNvPr id="14" name="Freeform 14"/>
            <p:cNvSpPr/>
            <p:nvPr/>
          </p:nvSpPr>
          <p:spPr>
            <a:xfrm>
              <a:off x="0" y="0"/>
              <a:ext cx="2067659" cy="413530"/>
            </a:xfrm>
            <a:custGeom>
              <a:avLst/>
              <a:gdLst/>
              <a:ahLst/>
              <a:cxnLst/>
              <a:rect l="l" t="t" r="r" b="b"/>
              <a:pathLst>
                <a:path w="2067659" h="413530">
                  <a:moveTo>
                    <a:pt x="0" y="0"/>
                  </a:moveTo>
                  <a:lnTo>
                    <a:pt x="2067659" y="0"/>
                  </a:lnTo>
                  <a:lnTo>
                    <a:pt x="2067659" y="413530"/>
                  </a:lnTo>
                  <a:lnTo>
                    <a:pt x="0" y="413530"/>
                  </a:lnTo>
                  <a:close/>
                </a:path>
              </a:pathLst>
            </a:custGeom>
            <a:solidFill>
              <a:srgbClr val="34617D"/>
            </a:solidFill>
          </p:spPr>
          <p:txBody>
            <a:bodyPr/>
            <a:lstStyle/>
            <a:p>
              <a:endParaRPr lang="en-GB"/>
            </a:p>
          </p:txBody>
        </p:sp>
        <p:sp>
          <p:nvSpPr>
            <p:cNvPr id="15" name="TextBox 15"/>
            <p:cNvSpPr txBox="1"/>
            <p:nvPr/>
          </p:nvSpPr>
          <p:spPr>
            <a:xfrm>
              <a:off x="0" y="-38100"/>
              <a:ext cx="2067659" cy="451630"/>
            </a:xfrm>
            <a:prstGeom prst="rect">
              <a:avLst/>
            </a:prstGeom>
          </p:spPr>
          <p:txBody>
            <a:bodyPr lIns="50800" tIns="50800" rIns="50800" bIns="50800" rtlCol="0" anchor="ctr"/>
            <a:lstStyle/>
            <a:p>
              <a:pPr algn="ctr">
                <a:lnSpc>
                  <a:spcPts val="2659"/>
                </a:lnSpc>
                <a:spcBef>
                  <a:spcPct val="0"/>
                </a:spcBef>
              </a:pPr>
              <a:endParaRPr/>
            </a:p>
          </p:txBody>
        </p:sp>
      </p:grpSp>
      <p:sp>
        <p:nvSpPr>
          <p:cNvPr id="16" name="Freeform 16"/>
          <p:cNvSpPr/>
          <p:nvPr/>
        </p:nvSpPr>
        <p:spPr>
          <a:xfrm>
            <a:off x="16166241" y="2767227"/>
            <a:ext cx="1687017" cy="463930"/>
          </a:xfrm>
          <a:custGeom>
            <a:avLst/>
            <a:gdLst/>
            <a:ahLst/>
            <a:cxnLst/>
            <a:rect l="l" t="t" r="r" b="b"/>
            <a:pathLst>
              <a:path w="1687017" h="463930">
                <a:moveTo>
                  <a:pt x="0" y="0"/>
                </a:moveTo>
                <a:lnTo>
                  <a:pt x="1687017" y="0"/>
                </a:lnTo>
                <a:lnTo>
                  <a:pt x="1687017" y="463930"/>
                </a:lnTo>
                <a:lnTo>
                  <a:pt x="0" y="46393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7" name="Freeform 17"/>
          <p:cNvSpPr/>
          <p:nvPr/>
        </p:nvSpPr>
        <p:spPr>
          <a:xfrm>
            <a:off x="-73239" y="8315030"/>
            <a:ext cx="1687017" cy="463930"/>
          </a:xfrm>
          <a:custGeom>
            <a:avLst/>
            <a:gdLst/>
            <a:ahLst/>
            <a:cxnLst/>
            <a:rect l="l" t="t" r="r" b="b"/>
            <a:pathLst>
              <a:path w="1687017" h="463930">
                <a:moveTo>
                  <a:pt x="0" y="0"/>
                </a:moveTo>
                <a:lnTo>
                  <a:pt x="1687017" y="0"/>
                </a:lnTo>
                <a:lnTo>
                  <a:pt x="1687017" y="463930"/>
                </a:lnTo>
                <a:lnTo>
                  <a:pt x="0" y="46393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8" name="AutoShape 18"/>
          <p:cNvSpPr/>
          <p:nvPr/>
        </p:nvSpPr>
        <p:spPr>
          <a:xfrm flipV="1">
            <a:off x="10100600" y="8410782"/>
            <a:ext cx="7384348" cy="19050"/>
          </a:xfrm>
          <a:prstGeom prst="line">
            <a:avLst/>
          </a:prstGeom>
          <a:ln w="38100" cap="flat">
            <a:solidFill>
              <a:srgbClr val="34617D"/>
            </a:solidFill>
            <a:prstDash val="solid"/>
            <a:headEnd type="none" w="sm" len="sm"/>
            <a:tailEnd type="none" w="sm" len="sm"/>
          </a:ln>
        </p:spPr>
        <p:txBody>
          <a:bodyPr/>
          <a:lstStyle/>
          <a:p>
            <a:endParaRPr lang="en-GB"/>
          </a:p>
        </p:txBody>
      </p:sp>
      <p:sp>
        <p:nvSpPr>
          <p:cNvPr id="19" name="TextBox 19"/>
          <p:cNvSpPr txBox="1"/>
          <p:nvPr/>
        </p:nvSpPr>
        <p:spPr>
          <a:xfrm>
            <a:off x="304800" y="996996"/>
            <a:ext cx="10363200" cy="1608261"/>
          </a:xfrm>
          <a:prstGeom prst="rect">
            <a:avLst/>
          </a:prstGeom>
        </p:spPr>
        <p:txBody>
          <a:bodyPr wrap="square" lIns="0" tIns="0" rIns="0" bIns="0" rtlCol="0" anchor="t">
            <a:spAutoFit/>
          </a:bodyPr>
          <a:lstStyle/>
          <a:p>
            <a:pPr algn="l">
              <a:lnSpc>
                <a:spcPts val="14894"/>
              </a:lnSpc>
              <a:spcBef>
                <a:spcPct val="0"/>
              </a:spcBef>
            </a:pPr>
            <a:r>
              <a:rPr lang="en-US" sz="6000" b="1" dirty="0">
                <a:solidFill>
                  <a:srgbClr val="FFFFFF"/>
                </a:solidFill>
                <a:latin typeface="Arial" panose="020B0604020202020204" pitchFamily="34" charset="0"/>
                <a:ea typeface="Poppins"/>
                <a:cs typeface="Arial" panose="020B0604020202020204" pitchFamily="34" charset="0"/>
                <a:sym typeface="Poppins"/>
              </a:rPr>
              <a:t>Table of Contents</a:t>
            </a:r>
          </a:p>
        </p:txBody>
      </p:sp>
      <p:sp>
        <p:nvSpPr>
          <p:cNvPr id="25" name="TextBox 24">
            <a:extLst>
              <a:ext uri="{FF2B5EF4-FFF2-40B4-BE49-F238E27FC236}">
                <a16:creationId xmlns:a16="http://schemas.microsoft.com/office/drawing/2014/main" id="{DC6A9679-694C-D0C5-6ADC-D28F51D7DFF1}"/>
              </a:ext>
            </a:extLst>
          </p:cNvPr>
          <p:cNvSpPr txBox="1"/>
          <p:nvPr/>
        </p:nvSpPr>
        <p:spPr>
          <a:xfrm>
            <a:off x="22121" y="3642379"/>
            <a:ext cx="12376356" cy="3728649"/>
          </a:xfrm>
          <a:prstGeom prst="rect">
            <a:avLst/>
          </a:prstGeom>
          <a:noFill/>
        </p:spPr>
        <p:txBody>
          <a:bodyPr wrap="square">
            <a:spAutoFit/>
          </a:bodyPr>
          <a:lstStyle/>
          <a:p>
            <a:pPr marL="457200" indent="-457200">
              <a:lnSpc>
                <a:spcPct val="150000"/>
              </a:lnSpc>
              <a:buFont typeface="Wingdings" panose="05000000000000000000" pitchFamily="2" charset="2"/>
              <a:buChar char="Ø"/>
            </a:pPr>
            <a:r>
              <a:rPr lang="en-US" sz="2000" dirty="0">
                <a:solidFill>
                  <a:schemeClr val="bg1"/>
                </a:solidFill>
                <a:latin typeface="Arial" panose="020B0604020202020204" pitchFamily="34" charset="0"/>
                <a:cs typeface="Arial" panose="020B0604020202020204" pitchFamily="34" charset="0"/>
              </a:rPr>
              <a:t>Introduction……………………………………………………………………………………………3</a:t>
            </a:r>
          </a:p>
          <a:p>
            <a:pPr marL="457200" indent="-457200">
              <a:lnSpc>
                <a:spcPct val="150000"/>
              </a:lnSpc>
              <a:buFont typeface="Wingdings" panose="05000000000000000000" pitchFamily="2" charset="2"/>
              <a:buChar char="Ø"/>
            </a:pPr>
            <a:r>
              <a:rPr lang="en-US" sz="2000" dirty="0">
                <a:solidFill>
                  <a:schemeClr val="bg1"/>
                </a:solidFill>
                <a:latin typeface="Arial" panose="020B0604020202020204" pitchFamily="34" charset="0"/>
                <a:cs typeface="Arial" panose="020B0604020202020204" pitchFamily="34" charset="0"/>
              </a:rPr>
              <a:t>Defining culture and its various elements………………………….4</a:t>
            </a:r>
          </a:p>
          <a:p>
            <a:pPr marL="457200" indent="-457200">
              <a:lnSpc>
                <a:spcPct val="150000"/>
              </a:lnSpc>
              <a:buFont typeface="Wingdings" panose="05000000000000000000" pitchFamily="2" charset="2"/>
              <a:buChar char="Ø"/>
            </a:pPr>
            <a:r>
              <a:rPr lang="en-US" sz="2000" dirty="0">
                <a:solidFill>
                  <a:schemeClr val="bg1"/>
                </a:solidFill>
                <a:latin typeface="Arial" panose="020B0604020202020204" pitchFamily="34" charset="0"/>
                <a:cs typeface="Arial" panose="020B0604020202020204" pitchFamily="34" charset="0"/>
              </a:rPr>
              <a:t>Theoretical underpinning of the impact of culture……….5</a:t>
            </a:r>
          </a:p>
          <a:p>
            <a:pPr marL="457200" indent="-457200">
              <a:lnSpc>
                <a:spcPct val="150000"/>
              </a:lnSpc>
              <a:buFont typeface="Wingdings" panose="05000000000000000000" pitchFamily="2" charset="2"/>
              <a:buChar char="Ø"/>
            </a:pPr>
            <a:r>
              <a:rPr lang="en-US" sz="2000" dirty="0">
                <a:solidFill>
                  <a:schemeClr val="bg1"/>
                </a:solidFill>
                <a:latin typeface="Arial" panose="020B0604020202020204" pitchFamily="34" charset="0"/>
                <a:cs typeface="Arial" panose="020B0604020202020204" pitchFamily="34" charset="0"/>
              </a:rPr>
              <a:t>Discussing the cultural elements to overcome……………….6-7</a:t>
            </a:r>
          </a:p>
          <a:p>
            <a:pPr marL="457200" indent="-457200">
              <a:lnSpc>
                <a:spcPct val="150000"/>
              </a:lnSpc>
              <a:buFont typeface="Wingdings" panose="05000000000000000000" pitchFamily="2" charset="2"/>
              <a:buChar char="Ø"/>
            </a:pPr>
            <a:r>
              <a:rPr lang="en-US" sz="2000" dirty="0">
                <a:solidFill>
                  <a:schemeClr val="bg1"/>
                </a:solidFill>
                <a:latin typeface="Arial" panose="020B0604020202020204" pitchFamily="34" charset="0"/>
                <a:cs typeface="Arial" panose="020B0604020202020204" pitchFamily="34" charset="0"/>
              </a:rPr>
              <a:t>Discussing negotiation strategies……………………………………………8</a:t>
            </a:r>
          </a:p>
          <a:p>
            <a:pPr marL="457200" indent="-457200">
              <a:lnSpc>
                <a:spcPct val="150000"/>
              </a:lnSpc>
              <a:buFont typeface="Wingdings" panose="05000000000000000000" pitchFamily="2" charset="2"/>
              <a:buChar char="Ø"/>
            </a:pPr>
            <a:r>
              <a:rPr lang="en-US" sz="2000" dirty="0">
                <a:solidFill>
                  <a:schemeClr val="bg1"/>
                </a:solidFill>
                <a:latin typeface="Arial" panose="020B0604020202020204" pitchFamily="34" charset="0"/>
                <a:cs typeface="Arial" panose="020B0604020202020204" pitchFamily="34" charset="0"/>
              </a:rPr>
              <a:t>Importance of cultural awareness and adaptability…..9</a:t>
            </a:r>
          </a:p>
          <a:p>
            <a:pPr marL="457200" indent="-457200">
              <a:lnSpc>
                <a:spcPct val="150000"/>
              </a:lnSpc>
              <a:buFont typeface="Wingdings" panose="05000000000000000000" pitchFamily="2" charset="2"/>
              <a:buChar char="Ø"/>
            </a:pPr>
            <a:r>
              <a:rPr lang="en-US" sz="2000" dirty="0">
                <a:solidFill>
                  <a:schemeClr val="bg1"/>
                </a:solidFill>
                <a:latin typeface="Arial" panose="020B0604020202020204" pitchFamily="34" charset="0"/>
                <a:cs typeface="Arial" panose="020B0604020202020204" pitchFamily="34" charset="0"/>
              </a:rPr>
              <a:t>Conclusion	………………………………………………………………………………………………10</a:t>
            </a:r>
          </a:p>
          <a:p>
            <a:pPr marL="457200" indent="-457200">
              <a:lnSpc>
                <a:spcPct val="150000"/>
              </a:lnSpc>
              <a:buFont typeface="Wingdings" panose="05000000000000000000" pitchFamily="2" charset="2"/>
              <a:buChar char="Ø"/>
            </a:pPr>
            <a:r>
              <a:rPr lang="en-US" sz="2000" dirty="0">
                <a:solidFill>
                  <a:schemeClr val="bg1"/>
                </a:solidFill>
                <a:latin typeface="Arial" panose="020B0604020202020204" pitchFamily="34" charset="0"/>
                <a:cs typeface="Arial" panose="020B0604020202020204" pitchFamily="34" charset="0"/>
              </a:rPr>
              <a:t>References	………………………………………………………………………………………………12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0F0F0"/>
        </a:solidFill>
        <a:effectLst/>
      </p:bgPr>
    </p:bg>
    <p:spTree>
      <p:nvGrpSpPr>
        <p:cNvPr id="1" name=""/>
        <p:cNvGrpSpPr/>
        <p:nvPr/>
      </p:nvGrpSpPr>
      <p:grpSpPr>
        <a:xfrm>
          <a:off x="0" y="0"/>
          <a:ext cx="0" cy="0"/>
          <a:chOff x="0" y="0"/>
          <a:chExt cx="0" cy="0"/>
        </a:xfrm>
      </p:grpSpPr>
      <p:grpSp>
        <p:nvGrpSpPr>
          <p:cNvPr id="2" name="Group 2"/>
          <p:cNvGrpSpPr/>
          <p:nvPr/>
        </p:nvGrpSpPr>
        <p:grpSpPr>
          <a:xfrm>
            <a:off x="0" y="1316262"/>
            <a:ext cx="13664891" cy="1570121"/>
            <a:chOff x="0" y="0"/>
            <a:chExt cx="3778831" cy="413530"/>
          </a:xfrm>
        </p:grpSpPr>
        <p:sp>
          <p:nvSpPr>
            <p:cNvPr id="3" name="Freeform 3"/>
            <p:cNvSpPr/>
            <p:nvPr/>
          </p:nvSpPr>
          <p:spPr>
            <a:xfrm>
              <a:off x="0" y="0"/>
              <a:ext cx="3778831" cy="413530"/>
            </a:xfrm>
            <a:custGeom>
              <a:avLst/>
              <a:gdLst/>
              <a:ahLst/>
              <a:cxnLst/>
              <a:rect l="l" t="t" r="r" b="b"/>
              <a:pathLst>
                <a:path w="3778831" h="413530">
                  <a:moveTo>
                    <a:pt x="0" y="0"/>
                  </a:moveTo>
                  <a:lnTo>
                    <a:pt x="3778831" y="0"/>
                  </a:lnTo>
                  <a:lnTo>
                    <a:pt x="3778831" y="413530"/>
                  </a:lnTo>
                  <a:lnTo>
                    <a:pt x="0" y="413530"/>
                  </a:lnTo>
                  <a:close/>
                </a:path>
              </a:pathLst>
            </a:custGeom>
            <a:solidFill>
              <a:srgbClr val="34617D"/>
            </a:solidFill>
          </p:spPr>
          <p:txBody>
            <a:bodyPr/>
            <a:lstStyle/>
            <a:p>
              <a:endParaRPr lang="en-GB"/>
            </a:p>
          </p:txBody>
        </p:sp>
        <p:sp>
          <p:nvSpPr>
            <p:cNvPr id="4" name="TextBox 4"/>
            <p:cNvSpPr txBox="1"/>
            <p:nvPr/>
          </p:nvSpPr>
          <p:spPr>
            <a:xfrm>
              <a:off x="0" y="-38100"/>
              <a:ext cx="3778831" cy="45163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228600" y="3211878"/>
            <a:ext cx="10287000" cy="5007692"/>
            <a:chOff x="0" y="0"/>
            <a:chExt cx="2217944" cy="213890"/>
          </a:xfrm>
        </p:grpSpPr>
        <p:sp>
          <p:nvSpPr>
            <p:cNvPr id="6" name="Freeform 6"/>
            <p:cNvSpPr/>
            <p:nvPr/>
          </p:nvSpPr>
          <p:spPr>
            <a:xfrm>
              <a:off x="0" y="0"/>
              <a:ext cx="2217944" cy="213890"/>
            </a:xfrm>
            <a:custGeom>
              <a:avLst/>
              <a:gdLst/>
              <a:ahLst/>
              <a:cxnLst/>
              <a:rect l="l" t="t" r="r" b="b"/>
              <a:pathLst>
                <a:path w="2217944" h="213890">
                  <a:moveTo>
                    <a:pt x="46886" y="0"/>
                  </a:moveTo>
                  <a:lnTo>
                    <a:pt x="2171058" y="0"/>
                  </a:lnTo>
                  <a:cubicBezTo>
                    <a:pt x="2196952" y="0"/>
                    <a:pt x="2217944" y="20992"/>
                    <a:pt x="2217944" y="46886"/>
                  </a:cubicBezTo>
                  <a:lnTo>
                    <a:pt x="2217944" y="167004"/>
                  </a:lnTo>
                  <a:cubicBezTo>
                    <a:pt x="2217944" y="179439"/>
                    <a:pt x="2213004" y="191364"/>
                    <a:pt x="2204211" y="200157"/>
                  </a:cubicBezTo>
                  <a:cubicBezTo>
                    <a:pt x="2195419" y="208950"/>
                    <a:pt x="2183493" y="213890"/>
                    <a:pt x="2171058" y="213890"/>
                  </a:cubicBezTo>
                  <a:lnTo>
                    <a:pt x="46886" y="213890"/>
                  </a:lnTo>
                  <a:cubicBezTo>
                    <a:pt x="20992" y="213890"/>
                    <a:pt x="0" y="192898"/>
                    <a:pt x="0" y="167004"/>
                  </a:cubicBezTo>
                  <a:lnTo>
                    <a:pt x="0" y="46886"/>
                  </a:lnTo>
                  <a:cubicBezTo>
                    <a:pt x="0" y="34451"/>
                    <a:pt x="4940" y="22525"/>
                    <a:pt x="13733" y="13733"/>
                  </a:cubicBezTo>
                  <a:cubicBezTo>
                    <a:pt x="22525" y="4940"/>
                    <a:pt x="34451" y="0"/>
                    <a:pt x="46886" y="0"/>
                  </a:cubicBezTo>
                  <a:close/>
                </a:path>
              </a:pathLst>
            </a:custGeom>
            <a:ln w="19050" cap="rnd">
              <a:solidFill>
                <a:srgbClr val="333333"/>
              </a:solidFill>
              <a:prstDash val="solid"/>
              <a:round/>
            </a:ln>
          </p:spPr>
          <p:txBody>
            <a:bodyPr/>
            <a:lstStyle/>
            <a:p>
              <a:endParaRPr lang="en-GB"/>
            </a:p>
          </p:txBody>
        </p:sp>
        <p:sp>
          <p:nvSpPr>
            <p:cNvPr id="7" name="TextBox 7"/>
            <p:cNvSpPr txBox="1"/>
            <p:nvPr/>
          </p:nvSpPr>
          <p:spPr>
            <a:xfrm>
              <a:off x="0" y="-38100"/>
              <a:ext cx="2217944" cy="251990"/>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a:off x="15645135" y="82300"/>
            <a:ext cx="2533259" cy="2414928"/>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1" name="Freeform 11"/>
          <p:cNvSpPr/>
          <p:nvPr/>
        </p:nvSpPr>
        <p:spPr>
          <a:xfrm>
            <a:off x="1723578" y="8612299"/>
            <a:ext cx="1597171" cy="1597171"/>
          </a:xfrm>
          <a:custGeom>
            <a:avLst/>
            <a:gdLst/>
            <a:ahLst/>
            <a:cxnLst/>
            <a:rect l="l" t="t" r="r" b="b"/>
            <a:pathLst>
              <a:path w="1597171" h="1597171">
                <a:moveTo>
                  <a:pt x="0" y="0"/>
                </a:moveTo>
                <a:lnTo>
                  <a:pt x="1597171" y="0"/>
                </a:lnTo>
                <a:lnTo>
                  <a:pt x="1597171" y="1597171"/>
                </a:lnTo>
                <a:lnTo>
                  <a:pt x="0" y="159717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2" name="Freeform 12"/>
          <p:cNvSpPr/>
          <p:nvPr/>
        </p:nvSpPr>
        <p:spPr>
          <a:xfrm>
            <a:off x="14846550" y="1021031"/>
            <a:ext cx="1597171" cy="1597171"/>
          </a:xfrm>
          <a:custGeom>
            <a:avLst/>
            <a:gdLst/>
            <a:ahLst/>
            <a:cxnLst/>
            <a:rect l="l" t="t" r="r" b="b"/>
            <a:pathLst>
              <a:path w="1597171" h="1597171">
                <a:moveTo>
                  <a:pt x="0" y="0"/>
                </a:moveTo>
                <a:lnTo>
                  <a:pt x="1597171" y="0"/>
                </a:lnTo>
                <a:lnTo>
                  <a:pt x="1597171" y="1597171"/>
                </a:lnTo>
                <a:lnTo>
                  <a:pt x="0" y="159717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4" name="Group 14"/>
          <p:cNvGrpSpPr/>
          <p:nvPr/>
        </p:nvGrpSpPr>
        <p:grpSpPr>
          <a:xfrm>
            <a:off x="7481867" y="9051784"/>
            <a:ext cx="7850645" cy="1251193"/>
            <a:chOff x="0" y="0"/>
            <a:chExt cx="2067659" cy="413530"/>
          </a:xfrm>
        </p:grpSpPr>
        <p:sp>
          <p:nvSpPr>
            <p:cNvPr id="15" name="Freeform 15"/>
            <p:cNvSpPr/>
            <p:nvPr/>
          </p:nvSpPr>
          <p:spPr>
            <a:xfrm>
              <a:off x="0" y="0"/>
              <a:ext cx="2067659" cy="413530"/>
            </a:xfrm>
            <a:custGeom>
              <a:avLst/>
              <a:gdLst/>
              <a:ahLst/>
              <a:cxnLst/>
              <a:rect l="l" t="t" r="r" b="b"/>
              <a:pathLst>
                <a:path w="2067659" h="413530">
                  <a:moveTo>
                    <a:pt x="0" y="0"/>
                  </a:moveTo>
                  <a:lnTo>
                    <a:pt x="2067659" y="0"/>
                  </a:lnTo>
                  <a:lnTo>
                    <a:pt x="2067659" y="413530"/>
                  </a:lnTo>
                  <a:lnTo>
                    <a:pt x="0" y="413530"/>
                  </a:lnTo>
                  <a:close/>
                </a:path>
              </a:pathLst>
            </a:custGeom>
            <a:solidFill>
              <a:srgbClr val="34617D"/>
            </a:solidFill>
          </p:spPr>
          <p:txBody>
            <a:bodyPr/>
            <a:lstStyle/>
            <a:p>
              <a:endParaRPr lang="en-GB"/>
            </a:p>
          </p:txBody>
        </p:sp>
        <p:sp>
          <p:nvSpPr>
            <p:cNvPr id="16" name="TextBox 16"/>
            <p:cNvSpPr txBox="1"/>
            <p:nvPr/>
          </p:nvSpPr>
          <p:spPr>
            <a:xfrm>
              <a:off x="0" y="-38100"/>
              <a:ext cx="2067659" cy="451630"/>
            </a:xfrm>
            <a:prstGeom prst="rect">
              <a:avLst/>
            </a:prstGeom>
          </p:spPr>
          <p:txBody>
            <a:bodyPr lIns="50800" tIns="50800" rIns="50800" bIns="50800" rtlCol="0" anchor="ctr"/>
            <a:lstStyle/>
            <a:p>
              <a:pPr algn="ctr">
                <a:lnSpc>
                  <a:spcPts val="2659"/>
                </a:lnSpc>
                <a:spcBef>
                  <a:spcPct val="0"/>
                </a:spcBef>
              </a:pPr>
              <a:endParaRPr/>
            </a:p>
          </p:txBody>
        </p:sp>
      </p:grpSp>
      <p:sp>
        <p:nvSpPr>
          <p:cNvPr id="17" name="Freeform 17"/>
          <p:cNvSpPr/>
          <p:nvPr/>
        </p:nvSpPr>
        <p:spPr>
          <a:xfrm>
            <a:off x="16287839" y="2842926"/>
            <a:ext cx="1687017" cy="463930"/>
          </a:xfrm>
          <a:custGeom>
            <a:avLst/>
            <a:gdLst/>
            <a:ahLst/>
            <a:cxnLst/>
            <a:rect l="l" t="t" r="r" b="b"/>
            <a:pathLst>
              <a:path w="1687017" h="463930">
                <a:moveTo>
                  <a:pt x="0" y="0"/>
                </a:moveTo>
                <a:lnTo>
                  <a:pt x="1687017" y="0"/>
                </a:lnTo>
                <a:lnTo>
                  <a:pt x="1687017" y="463930"/>
                </a:lnTo>
                <a:lnTo>
                  <a:pt x="0" y="46393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8" name="TextBox 18"/>
          <p:cNvSpPr txBox="1"/>
          <p:nvPr/>
        </p:nvSpPr>
        <p:spPr>
          <a:xfrm>
            <a:off x="149543" y="1065782"/>
            <a:ext cx="11257646" cy="1531958"/>
          </a:xfrm>
          <a:prstGeom prst="rect">
            <a:avLst/>
          </a:prstGeom>
        </p:spPr>
        <p:txBody>
          <a:bodyPr lIns="0" tIns="0" rIns="0" bIns="0" rtlCol="0" anchor="t">
            <a:spAutoFit/>
          </a:bodyPr>
          <a:lstStyle/>
          <a:p>
            <a:pPr>
              <a:lnSpc>
                <a:spcPts val="13487"/>
              </a:lnSpc>
              <a:spcBef>
                <a:spcPct val="0"/>
              </a:spcBef>
            </a:pPr>
            <a:r>
              <a:rPr lang="en-US" sz="6000" b="1" dirty="0">
                <a:solidFill>
                  <a:srgbClr val="FFFFFF"/>
                </a:solidFill>
                <a:latin typeface="Arial" panose="020B0604020202020204" pitchFamily="34" charset="0"/>
                <a:ea typeface="Poppins"/>
                <a:cs typeface="Arial" panose="020B0604020202020204" pitchFamily="34" charset="0"/>
                <a:sym typeface="Poppins"/>
              </a:rPr>
              <a:t>Introduction </a:t>
            </a:r>
          </a:p>
        </p:txBody>
      </p:sp>
      <p:sp>
        <p:nvSpPr>
          <p:cNvPr id="20" name="TextBox 20"/>
          <p:cNvSpPr txBox="1"/>
          <p:nvPr/>
        </p:nvSpPr>
        <p:spPr>
          <a:xfrm>
            <a:off x="495300" y="3909608"/>
            <a:ext cx="9753600" cy="3693319"/>
          </a:xfrm>
          <a:prstGeom prst="rect">
            <a:avLst/>
          </a:prstGeom>
        </p:spPr>
        <p:txBody>
          <a:bodyPr wrap="square" lIns="0" tIns="0" rIns="0" bIns="0" rtlCol="0" anchor="t">
            <a:spAutoFit/>
          </a:bodyPr>
          <a:lstStyle/>
          <a:p>
            <a:pPr marL="342900" lvl="0" indent="-342900" algn="just">
              <a:buFont typeface="Arial" panose="020B0604020202020204" pitchFamily="34" charset="0"/>
              <a:buChar char="•"/>
            </a:pPr>
            <a:r>
              <a:rPr lang="en-GB" sz="2400" dirty="0">
                <a:latin typeface="Arial" panose="020B0604020202020204" pitchFamily="34" charset="0"/>
                <a:cs typeface="Arial" panose="020B0604020202020204" pitchFamily="34" charset="0"/>
              </a:rPr>
              <a:t>Operational and cultural difference between two organisations can directly affect the way their negotiation regarding joint innovation, market expansion and technology sharing </a:t>
            </a:r>
            <a:r>
              <a:rPr lang="en-US" sz="2400" dirty="0">
                <a:latin typeface="Arial" panose="020B0604020202020204" pitchFamily="34" charset="0"/>
                <a:cs typeface="Arial" panose="020B0604020202020204" pitchFamily="34" charset="0"/>
              </a:rPr>
              <a:t>(Malveaux, 2026)</a:t>
            </a:r>
            <a:r>
              <a:rPr lang="en-GB" sz="2400" dirty="0">
                <a:latin typeface="Arial" panose="020B0604020202020204" pitchFamily="34" charset="0"/>
                <a:cs typeface="Arial" panose="020B0604020202020204" pitchFamily="34" charset="0"/>
              </a:rPr>
              <a:t>. </a:t>
            </a:r>
          </a:p>
          <a:p>
            <a:pPr marL="342900" lvl="0" indent="-342900" algn="jus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lvl="0" indent="-342900" algn="just">
              <a:buFont typeface="Arial" panose="020B0604020202020204" pitchFamily="34" charset="0"/>
              <a:buChar char="•"/>
            </a:pPr>
            <a:r>
              <a:rPr lang="en-GB" sz="2400" dirty="0">
                <a:latin typeface="Arial" panose="020B0604020202020204" pitchFamily="34" charset="0"/>
                <a:cs typeface="Arial" panose="020B0604020202020204" pitchFamily="34" charset="0"/>
              </a:rPr>
              <a:t>Asian culture always prioritises trust, while Western culture enables a protective legal mindset during technology sharing.</a:t>
            </a:r>
          </a:p>
          <a:p>
            <a:pPr lvl="0" algn="just"/>
            <a:r>
              <a:rPr lang="en-GB" sz="2400" dirty="0">
                <a:latin typeface="Arial" panose="020B0604020202020204" pitchFamily="34" charset="0"/>
                <a:cs typeface="Arial" panose="020B0604020202020204" pitchFamily="34" charset="0"/>
              </a:rPr>
              <a:t> </a:t>
            </a:r>
            <a:endParaRPr lang="en-US" sz="2400" dirty="0">
              <a:latin typeface="Arial" panose="020B0604020202020204" pitchFamily="34" charset="0"/>
              <a:cs typeface="Arial" panose="020B0604020202020204" pitchFamily="34" charset="0"/>
            </a:endParaRPr>
          </a:p>
          <a:p>
            <a:pPr marL="342900" lvl="0" indent="-342900" algn="just">
              <a:buFont typeface="Arial" panose="020B0604020202020204" pitchFamily="34" charset="0"/>
              <a:buChar char="•"/>
            </a:pPr>
            <a:r>
              <a:rPr lang="en-GB" sz="2400" dirty="0">
                <a:latin typeface="Arial" panose="020B0604020202020204" pitchFamily="34" charset="0"/>
                <a:cs typeface="Arial" panose="020B0604020202020204" pitchFamily="34" charset="0"/>
              </a:rPr>
              <a:t>Therefore, it is very crucial for both companies to have a proper understanding of their diverse corporate values to establish a long-term partnership with each other. </a:t>
            </a:r>
            <a:endParaRPr lang="en-US" sz="2400" dirty="0">
              <a:latin typeface="Arial" panose="020B0604020202020204" pitchFamily="34" charset="0"/>
              <a:cs typeface="Arial" panose="020B0604020202020204" pitchFamily="34" charset="0"/>
            </a:endParaRPr>
          </a:p>
        </p:txBody>
      </p:sp>
      <p:sp>
        <p:nvSpPr>
          <p:cNvPr id="22" name="Freeform 22"/>
          <p:cNvSpPr/>
          <p:nvPr/>
        </p:nvSpPr>
        <p:spPr>
          <a:xfrm>
            <a:off x="36561" y="8626152"/>
            <a:ext cx="1687017" cy="463930"/>
          </a:xfrm>
          <a:custGeom>
            <a:avLst/>
            <a:gdLst/>
            <a:ahLst/>
            <a:cxnLst/>
            <a:rect l="l" t="t" r="r" b="b"/>
            <a:pathLst>
              <a:path w="1687017" h="463930">
                <a:moveTo>
                  <a:pt x="0" y="0"/>
                </a:moveTo>
                <a:lnTo>
                  <a:pt x="1687017" y="0"/>
                </a:lnTo>
                <a:lnTo>
                  <a:pt x="1687017" y="463929"/>
                </a:lnTo>
                <a:lnTo>
                  <a:pt x="0" y="463929"/>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3" name="AutoShape 23"/>
          <p:cNvSpPr/>
          <p:nvPr/>
        </p:nvSpPr>
        <p:spPr>
          <a:xfrm flipV="1">
            <a:off x="7462202" y="8626152"/>
            <a:ext cx="7384348" cy="19050"/>
          </a:xfrm>
          <a:prstGeom prst="line">
            <a:avLst/>
          </a:prstGeom>
          <a:ln w="38100" cap="flat">
            <a:solidFill>
              <a:srgbClr val="34617D"/>
            </a:solidFill>
            <a:prstDash val="solid"/>
            <a:headEnd type="none" w="sm" len="sm"/>
            <a:tailEnd type="none" w="sm" len="sm"/>
          </a:ln>
        </p:spPr>
        <p:txBody>
          <a:bodyPr/>
          <a:lstStyle/>
          <a:p>
            <a:endParaRPr lang="en-GB"/>
          </a:p>
        </p:txBody>
      </p:sp>
      <p:pic>
        <p:nvPicPr>
          <p:cNvPr id="24" name="Picture 23" descr="Company Culture Defines You – But How Do You Define It?">
            <a:extLst>
              <a:ext uri="{FF2B5EF4-FFF2-40B4-BE49-F238E27FC236}">
                <a16:creationId xmlns:a16="http://schemas.microsoft.com/office/drawing/2014/main" id="{1A05808A-1BD4-B015-33CB-456CD2B85A98}"/>
              </a:ext>
            </a:extLst>
          </p:cNvPr>
          <p:cNvPicPr>
            <a:picLocks noChangeAspect="1"/>
          </p:cNvPicPr>
          <p:nvPr/>
        </p:nvPicPr>
        <p:blipFill>
          <a:blip r:embed="rId6"/>
          <a:stretch>
            <a:fillRect/>
          </a:stretch>
        </p:blipFill>
        <p:spPr>
          <a:xfrm>
            <a:off x="9893253" y="3082737"/>
            <a:ext cx="8265476" cy="5130499"/>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0F0F0"/>
        </a:solidFill>
        <a:effectLst/>
      </p:bgPr>
    </p:bg>
    <p:spTree>
      <p:nvGrpSpPr>
        <p:cNvPr id="1" name=""/>
        <p:cNvGrpSpPr/>
        <p:nvPr/>
      </p:nvGrpSpPr>
      <p:grpSpPr>
        <a:xfrm>
          <a:off x="0" y="0"/>
          <a:ext cx="0" cy="0"/>
          <a:chOff x="0" y="0"/>
          <a:chExt cx="0" cy="0"/>
        </a:xfrm>
      </p:grpSpPr>
      <p:grpSp>
        <p:nvGrpSpPr>
          <p:cNvPr id="2" name="Group 2"/>
          <p:cNvGrpSpPr/>
          <p:nvPr/>
        </p:nvGrpSpPr>
        <p:grpSpPr>
          <a:xfrm>
            <a:off x="27039" y="1316262"/>
            <a:ext cx="13002272" cy="2409363"/>
            <a:chOff x="0" y="0"/>
            <a:chExt cx="3778831" cy="413530"/>
          </a:xfrm>
        </p:grpSpPr>
        <p:sp>
          <p:nvSpPr>
            <p:cNvPr id="3" name="Freeform 3"/>
            <p:cNvSpPr/>
            <p:nvPr/>
          </p:nvSpPr>
          <p:spPr>
            <a:xfrm>
              <a:off x="0" y="0"/>
              <a:ext cx="3778831" cy="413530"/>
            </a:xfrm>
            <a:custGeom>
              <a:avLst/>
              <a:gdLst/>
              <a:ahLst/>
              <a:cxnLst/>
              <a:rect l="l" t="t" r="r" b="b"/>
              <a:pathLst>
                <a:path w="3778831" h="413530">
                  <a:moveTo>
                    <a:pt x="0" y="0"/>
                  </a:moveTo>
                  <a:lnTo>
                    <a:pt x="3778831" y="0"/>
                  </a:lnTo>
                  <a:lnTo>
                    <a:pt x="3778831" y="413530"/>
                  </a:lnTo>
                  <a:lnTo>
                    <a:pt x="0" y="413530"/>
                  </a:lnTo>
                  <a:close/>
                </a:path>
              </a:pathLst>
            </a:custGeom>
            <a:solidFill>
              <a:srgbClr val="DB1F48"/>
            </a:solidFill>
          </p:spPr>
          <p:txBody>
            <a:bodyPr/>
            <a:lstStyle/>
            <a:p>
              <a:endParaRPr lang="en-GB"/>
            </a:p>
          </p:txBody>
        </p:sp>
        <p:sp>
          <p:nvSpPr>
            <p:cNvPr id="4" name="TextBox 4"/>
            <p:cNvSpPr txBox="1"/>
            <p:nvPr/>
          </p:nvSpPr>
          <p:spPr>
            <a:xfrm>
              <a:off x="0" y="-38100"/>
              <a:ext cx="3778831" cy="45163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7134141" y="4476820"/>
            <a:ext cx="10831592" cy="4258356"/>
            <a:chOff x="0" y="0"/>
            <a:chExt cx="2531659" cy="213890"/>
          </a:xfrm>
        </p:grpSpPr>
        <p:sp>
          <p:nvSpPr>
            <p:cNvPr id="6" name="Freeform 6"/>
            <p:cNvSpPr/>
            <p:nvPr/>
          </p:nvSpPr>
          <p:spPr>
            <a:xfrm>
              <a:off x="0" y="0"/>
              <a:ext cx="2531659" cy="213890"/>
            </a:xfrm>
            <a:custGeom>
              <a:avLst/>
              <a:gdLst/>
              <a:ahLst/>
              <a:cxnLst/>
              <a:rect l="l" t="t" r="r" b="b"/>
              <a:pathLst>
                <a:path w="2531659" h="213890">
                  <a:moveTo>
                    <a:pt x="41076" y="0"/>
                  </a:moveTo>
                  <a:lnTo>
                    <a:pt x="2490583" y="0"/>
                  </a:lnTo>
                  <a:cubicBezTo>
                    <a:pt x="2513268" y="0"/>
                    <a:pt x="2531659" y="18390"/>
                    <a:pt x="2531659" y="41076"/>
                  </a:cubicBezTo>
                  <a:lnTo>
                    <a:pt x="2531659" y="172814"/>
                  </a:lnTo>
                  <a:cubicBezTo>
                    <a:pt x="2531659" y="195499"/>
                    <a:pt x="2513268" y="213890"/>
                    <a:pt x="2490583" y="213890"/>
                  </a:cubicBezTo>
                  <a:lnTo>
                    <a:pt x="41076" y="213890"/>
                  </a:lnTo>
                  <a:cubicBezTo>
                    <a:pt x="18390" y="213890"/>
                    <a:pt x="0" y="195499"/>
                    <a:pt x="0" y="172814"/>
                  </a:cubicBezTo>
                  <a:lnTo>
                    <a:pt x="0" y="41076"/>
                  </a:lnTo>
                  <a:cubicBezTo>
                    <a:pt x="0" y="18390"/>
                    <a:pt x="18390" y="0"/>
                    <a:pt x="41076" y="0"/>
                  </a:cubicBezTo>
                  <a:close/>
                </a:path>
              </a:pathLst>
            </a:custGeom>
            <a:ln w="19050" cap="rnd">
              <a:solidFill>
                <a:srgbClr val="333333"/>
              </a:solidFill>
              <a:prstDash val="solid"/>
              <a:round/>
            </a:ln>
          </p:spPr>
          <p:txBody>
            <a:bodyPr/>
            <a:lstStyle/>
            <a:p>
              <a:endParaRPr lang="en-GB"/>
            </a:p>
          </p:txBody>
        </p:sp>
        <p:sp>
          <p:nvSpPr>
            <p:cNvPr id="7" name="TextBox 7"/>
            <p:cNvSpPr txBox="1"/>
            <p:nvPr/>
          </p:nvSpPr>
          <p:spPr>
            <a:xfrm>
              <a:off x="0" y="-38100"/>
              <a:ext cx="2531659" cy="251990"/>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a:off x="15897155" y="121500"/>
            <a:ext cx="2363806" cy="2352983"/>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1" name="Freeform 11"/>
          <p:cNvSpPr/>
          <p:nvPr/>
        </p:nvSpPr>
        <p:spPr>
          <a:xfrm>
            <a:off x="16016221" y="8467383"/>
            <a:ext cx="1597171" cy="1597171"/>
          </a:xfrm>
          <a:custGeom>
            <a:avLst/>
            <a:gdLst/>
            <a:ahLst/>
            <a:cxnLst/>
            <a:rect l="l" t="t" r="r" b="b"/>
            <a:pathLst>
              <a:path w="1597171" h="1597171">
                <a:moveTo>
                  <a:pt x="0" y="0"/>
                </a:moveTo>
                <a:lnTo>
                  <a:pt x="1597171" y="0"/>
                </a:lnTo>
                <a:lnTo>
                  <a:pt x="1597171" y="1597171"/>
                </a:lnTo>
                <a:lnTo>
                  <a:pt x="0" y="159717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2" name="Freeform 12"/>
          <p:cNvSpPr/>
          <p:nvPr/>
        </p:nvSpPr>
        <p:spPr>
          <a:xfrm>
            <a:off x="14846550" y="1021031"/>
            <a:ext cx="1597171" cy="1597171"/>
          </a:xfrm>
          <a:custGeom>
            <a:avLst/>
            <a:gdLst/>
            <a:ahLst/>
            <a:cxnLst/>
            <a:rect l="l" t="t" r="r" b="b"/>
            <a:pathLst>
              <a:path w="1597171" h="1597171">
                <a:moveTo>
                  <a:pt x="0" y="0"/>
                </a:moveTo>
                <a:lnTo>
                  <a:pt x="1597171" y="0"/>
                </a:lnTo>
                <a:lnTo>
                  <a:pt x="1597171" y="1597171"/>
                </a:lnTo>
                <a:lnTo>
                  <a:pt x="0" y="159717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3" name="Group 13"/>
          <p:cNvGrpSpPr/>
          <p:nvPr/>
        </p:nvGrpSpPr>
        <p:grpSpPr>
          <a:xfrm>
            <a:off x="4659923" y="8985944"/>
            <a:ext cx="7850645" cy="1257513"/>
            <a:chOff x="0" y="0"/>
            <a:chExt cx="2067659" cy="413530"/>
          </a:xfrm>
        </p:grpSpPr>
        <p:sp>
          <p:nvSpPr>
            <p:cNvPr id="14" name="Freeform 14"/>
            <p:cNvSpPr/>
            <p:nvPr/>
          </p:nvSpPr>
          <p:spPr>
            <a:xfrm>
              <a:off x="0" y="0"/>
              <a:ext cx="2067659" cy="413530"/>
            </a:xfrm>
            <a:custGeom>
              <a:avLst/>
              <a:gdLst/>
              <a:ahLst/>
              <a:cxnLst/>
              <a:rect l="l" t="t" r="r" b="b"/>
              <a:pathLst>
                <a:path w="2067659" h="413530">
                  <a:moveTo>
                    <a:pt x="0" y="0"/>
                  </a:moveTo>
                  <a:lnTo>
                    <a:pt x="2067659" y="0"/>
                  </a:lnTo>
                  <a:lnTo>
                    <a:pt x="2067659" y="413530"/>
                  </a:lnTo>
                  <a:lnTo>
                    <a:pt x="0" y="413530"/>
                  </a:lnTo>
                  <a:close/>
                </a:path>
              </a:pathLst>
            </a:custGeom>
            <a:solidFill>
              <a:srgbClr val="DB1F48"/>
            </a:solidFill>
          </p:spPr>
          <p:txBody>
            <a:bodyPr/>
            <a:lstStyle/>
            <a:p>
              <a:endParaRPr lang="en-GB"/>
            </a:p>
          </p:txBody>
        </p:sp>
        <p:sp>
          <p:nvSpPr>
            <p:cNvPr id="15" name="TextBox 15"/>
            <p:cNvSpPr txBox="1"/>
            <p:nvPr/>
          </p:nvSpPr>
          <p:spPr>
            <a:xfrm>
              <a:off x="0" y="-38100"/>
              <a:ext cx="2067659" cy="451630"/>
            </a:xfrm>
            <a:prstGeom prst="rect">
              <a:avLst/>
            </a:prstGeom>
          </p:spPr>
          <p:txBody>
            <a:bodyPr lIns="50800" tIns="50800" rIns="50800" bIns="50800" rtlCol="0" anchor="ctr"/>
            <a:lstStyle/>
            <a:p>
              <a:pPr algn="ctr">
                <a:lnSpc>
                  <a:spcPts val="2659"/>
                </a:lnSpc>
                <a:spcBef>
                  <a:spcPct val="0"/>
                </a:spcBef>
              </a:pPr>
              <a:endParaRPr/>
            </a:p>
          </p:txBody>
        </p:sp>
      </p:grpSp>
      <p:sp>
        <p:nvSpPr>
          <p:cNvPr id="16" name="Freeform 16"/>
          <p:cNvSpPr/>
          <p:nvPr/>
        </p:nvSpPr>
        <p:spPr>
          <a:xfrm>
            <a:off x="16287839" y="2842926"/>
            <a:ext cx="1687017" cy="463930"/>
          </a:xfrm>
          <a:custGeom>
            <a:avLst/>
            <a:gdLst/>
            <a:ahLst/>
            <a:cxnLst/>
            <a:rect l="l" t="t" r="r" b="b"/>
            <a:pathLst>
              <a:path w="1687017" h="463930">
                <a:moveTo>
                  <a:pt x="0" y="0"/>
                </a:moveTo>
                <a:lnTo>
                  <a:pt x="1687017" y="0"/>
                </a:lnTo>
                <a:lnTo>
                  <a:pt x="1687017" y="463930"/>
                </a:lnTo>
                <a:lnTo>
                  <a:pt x="0" y="46393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7" name="Freeform 17"/>
          <p:cNvSpPr/>
          <p:nvPr/>
        </p:nvSpPr>
        <p:spPr>
          <a:xfrm>
            <a:off x="185191" y="8651469"/>
            <a:ext cx="1687017" cy="463930"/>
          </a:xfrm>
          <a:custGeom>
            <a:avLst/>
            <a:gdLst/>
            <a:ahLst/>
            <a:cxnLst/>
            <a:rect l="l" t="t" r="r" b="b"/>
            <a:pathLst>
              <a:path w="1687017" h="463930">
                <a:moveTo>
                  <a:pt x="0" y="0"/>
                </a:moveTo>
                <a:lnTo>
                  <a:pt x="1687017" y="0"/>
                </a:lnTo>
                <a:lnTo>
                  <a:pt x="1687017" y="463929"/>
                </a:lnTo>
                <a:lnTo>
                  <a:pt x="0" y="463929"/>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8" name="AutoShape 18"/>
          <p:cNvSpPr/>
          <p:nvPr/>
        </p:nvSpPr>
        <p:spPr>
          <a:xfrm flipV="1">
            <a:off x="4659923" y="8851035"/>
            <a:ext cx="7384348" cy="19050"/>
          </a:xfrm>
          <a:prstGeom prst="line">
            <a:avLst/>
          </a:prstGeom>
          <a:ln w="38100" cap="flat">
            <a:solidFill>
              <a:srgbClr val="34617D"/>
            </a:solidFill>
            <a:prstDash val="solid"/>
            <a:headEnd type="none" w="sm" len="sm"/>
            <a:tailEnd type="none" w="sm" len="sm"/>
          </a:ln>
        </p:spPr>
        <p:txBody>
          <a:bodyPr/>
          <a:lstStyle/>
          <a:p>
            <a:endParaRPr lang="en-GB"/>
          </a:p>
        </p:txBody>
      </p:sp>
      <p:sp>
        <p:nvSpPr>
          <p:cNvPr id="20" name="TextBox 20"/>
          <p:cNvSpPr txBox="1"/>
          <p:nvPr/>
        </p:nvSpPr>
        <p:spPr>
          <a:xfrm>
            <a:off x="253685" y="2128629"/>
            <a:ext cx="13911809" cy="738664"/>
          </a:xfrm>
          <a:prstGeom prst="rect">
            <a:avLst/>
          </a:prstGeom>
        </p:spPr>
        <p:txBody>
          <a:bodyPr wrap="square" lIns="0" tIns="0" rIns="0" bIns="0" rtlCol="0" anchor="t">
            <a:spAutoFit/>
          </a:bodyPr>
          <a:lstStyle/>
          <a:p>
            <a:pPr algn="l">
              <a:spcBef>
                <a:spcPct val="0"/>
              </a:spcBef>
            </a:pPr>
            <a:r>
              <a:rPr lang="en-US" sz="4800" b="1" dirty="0">
                <a:solidFill>
                  <a:srgbClr val="FFFFFF"/>
                </a:solidFill>
                <a:latin typeface="Arial" panose="020B0604020202020204" pitchFamily="34" charset="0"/>
                <a:ea typeface="Poppins"/>
                <a:cs typeface="Arial" panose="020B0604020202020204" pitchFamily="34" charset="0"/>
                <a:sym typeface="Poppins"/>
              </a:rPr>
              <a:t>Defining culture and its various elements </a:t>
            </a:r>
          </a:p>
        </p:txBody>
      </p:sp>
      <p:sp>
        <p:nvSpPr>
          <p:cNvPr id="25" name="TextBox 24">
            <a:extLst>
              <a:ext uri="{FF2B5EF4-FFF2-40B4-BE49-F238E27FC236}">
                <a16:creationId xmlns:a16="http://schemas.microsoft.com/office/drawing/2014/main" id="{64A4F2D6-0894-41D6-DB2B-FC21A668F28E}"/>
              </a:ext>
            </a:extLst>
          </p:cNvPr>
          <p:cNvSpPr txBox="1"/>
          <p:nvPr/>
        </p:nvSpPr>
        <p:spPr>
          <a:xfrm>
            <a:off x="7248092" y="4484161"/>
            <a:ext cx="10439400" cy="4190314"/>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000" u="none" strike="noStrike" dirty="0">
                <a:effectLst/>
                <a:latin typeface="Arial" panose="020B0604020202020204" pitchFamily="34" charset="0"/>
                <a:ea typeface="Times New Roman" panose="02020603050405020304" pitchFamily="18" charset="0"/>
                <a:cs typeface="Arial" panose="020B0604020202020204" pitchFamily="34" charset="0"/>
              </a:rPr>
              <a:t>Business culture is centred around shared behaviours, attitudes, beliefs and values which not only guide the firm’s operational practices but also characterise it (Williams, 2022). </a:t>
            </a:r>
          </a:p>
          <a:p>
            <a:pPr marL="342900" lvl="0" indent="-342900" algn="just">
              <a:lnSpc>
                <a:spcPct val="150000"/>
              </a:lnSpc>
              <a:buFont typeface="Arial" panose="020B0604020202020204" pitchFamily="34" charset="0"/>
              <a:buChar char="●"/>
            </a:pPr>
            <a:endParaRPr lang="en-US" sz="2000" u="none" strike="noStrike"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2000" u="none" strike="noStrike" dirty="0">
                <a:effectLst/>
                <a:latin typeface="Arial" panose="020B0604020202020204" pitchFamily="34" charset="0"/>
                <a:ea typeface="Times New Roman" panose="02020603050405020304" pitchFamily="18" charset="0"/>
                <a:cs typeface="Arial" panose="020B0604020202020204" pitchFamily="34" charset="0"/>
              </a:rPr>
              <a:t>It acts more like the internal personality of the company and shapes the way it manages its external relationships, makes decisions and interacts with different staff. </a:t>
            </a:r>
          </a:p>
          <a:p>
            <a:pPr marL="342900" lvl="0" indent="-342900" algn="just">
              <a:lnSpc>
                <a:spcPct val="150000"/>
              </a:lnSpc>
              <a:buFont typeface="Arial" panose="020B0604020202020204" pitchFamily="34" charset="0"/>
              <a:buChar char="●"/>
            </a:pPr>
            <a:endParaRPr lang="en-US" sz="2000" u="none" strike="noStrike"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2000" u="none" strike="noStrike" dirty="0">
                <a:effectLst/>
                <a:latin typeface="Arial" panose="020B0604020202020204" pitchFamily="34" charset="0"/>
                <a:ea typeface="Times New Roman" panose="02020603050405020304" pitchFamily="18" charset="0"/>
                <a:cs typeface="Arial" panose="020B0604020202020204" pitchFamily="34" charset="0"/>
              </a:rPr>
              <a:t>By enabling an exceptional corporate culture, a company can successfully align its workforce with its long-term objectives. </a:t>
            </a:r>
            <a:endParaRPr lang="en-US" sz="2000" u="none" strike="noStrike"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26" name="Picture 25" descr="What is the company culture like at your organization?">
            <a:extLst>
              <a:ext uri="{FF2B5EF4-FFF2-40B4-BE49-F238E27FC236}">
                <a16:creationId xmlns:a16="http://schemas.microsoft.com/office/drawing/2014/main" id="{948C093E-730E-2AD8-C123-F2DDF11F55E4}"/>
              </a:ext>
            </a:extLst>
          </p:cNvPr>
          <p:cNvPicPr>
            <a:picLocks noChangeAspect="1"/>
          </p:cNvPicPr>
          <p:nvPr/>
        </p:nvPicPr>
        <p:blipFill>
          <a:blip r:embed="rId6"/>
          <a:stretch>
            <a:fillRect/>
          </a:stretch>
        </p:blipFill>
        <p:spPr>
          <a:xfrm>
            <a:off x="253684" y="4135309"/>
            <a:ext cx="6554891" cy="4237232"/>
          </a:xfrm>
          <a:prstGeom prst="rect">
            <a:avLst/>
          </a:prstGeom>
        </p:spPr>
      </p:pic>
      <p:sp>
        <p:nvSpPr>
          <p:cNvPr id="28" name="TextBox 27">
            <a:extLst>
              <a:ext uri="{FF2B5EF4-FFF2-40B4-BE49-F238E27FC236}">
                <a16:creationId xmlns:a16="http://schemas.microsoft.com/office/drawing/2014/main" id="{52A7E787-C12D-F3B8-3604-9056A2CECED0}"/>
              </a:ext>
            </a:extLst>
          </p:cNvPr>
          <p:cNvSpPr txBox="1"/>
          <p:nvPr/>
        </p:nvSpPr>
        <p:spPr>
          <a:xfrm>
            <a:off x="2106311" y="8451414"/>
            <a:ext cx="9346222" cy="400110"/>
          </a:xfrm>
          <a:prstGeom prst="rect">
            <a:avLst/>
          </a:prstGeom>
          <a:noFill/>
        </p:spPr>
        <p:txBody>
          <a:bodyPr wrap="square">
            <a:spAutoFit/>
          </a:bodyPr>
          <a:lstStyle/>
          <a:p>
            <a:r>
              <a:rPr lang="en-GB" sz="2000" u="none" strike="noStrike" dirty="0">
                <a:effectLst/>
                <a:latin typeface="Poppins" panose="00000500000000000000" pitchFamily="2" charset="0"/>
                <a:ea typeface="Times New Roman" panose="02020603050405020304" pitchFamily="18" charset="0"/>
                <a:cs typeface="Poppins" panose="00000500000000000000" pitchFamily="2" charset="0"/>
              </a:rPr>
              <a:t>(</a:t>
            </a:r>
            <a:r>
              <a:rPr lang="en-GB" sz="2000" u="none" strike="noStrike" dirty="0">
                <a:effectLst/>
                <a:latin typeface="Arial" panose="020B0604020202020204" pitchFamily="34" charset="0"/>
                <a:ea typeface="Times New Roman" panose="02020603050405020304" pitchFamily="18" charset="0"/>
                <a:cs typeface="Arial" panose="020B0604020202020204" pitchFamily="34" charset="0"/>
              </a:rPr>
              <a:t>Williams, 2022</a:t>
            </a:r>
            <a:r>
              <a:rPr lang="en-GB" sz="2000" u="none" strike="noStrike" dirty="0">
                <a:effectLst/>
                <a:latin typeface="Poppins" panose="00000500000000000000" pitchFamily="2" charset="0"/>
                <a:ea typeface="Times New Roman" panose="02020603050405020304" pitchFamily="18" charset="0"/>
                <a:cs typeface="Poppins" panose="00000500000000000000" pitchFamily="2" charset="0"/>
              </a:rPr>
              <a:t>)</a:t>
            </a:r>
            <a:endParaRPr lang="en-GB" sz="2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0F0F0"/>
        </a:solidFill>
        <a:effectLst/>
      </p:bgPr>
    </p:bg>
    <p:spTree>
      <p:nvGrpSpPr>
        <p:cNvPr id="1" name="">
          <a:extLst>
            <a:ext uri="{FF2B5EF4-FFF2-40B4-BE49-F238E27FC236}">
              <a16:creationId xmlns:a16="http://schemas.microsoft.com/office/drawing/2014/main" id="{1DDCBCBB-2E96-9347-9AFF-0440FDB40514}"/>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6C005F8E-AFFA-791B-63C4-D0C7246C9730}"/>
              </a:ext>
            </a:extLst>
          </p:cNvPr>
          <p:cNvGrpSpPr/>
          <p:nvPr/>
        </p:nvGrpSpPr>
        <p:grpSpPr>
          <a:xfrm>
            <a:off x="0" y="1021032"/>
            <a:ext cx="14478000" cy="2377038"/>
            <a:chOff x="0" y="0"/>
            <a:chExt cx="3778831" cy="413530"/>
          </a:xfrm>
        </p:grpSpPr>
        <p:sp>
          <p:nvSpPr>
            <p:cNvPr id="3" name="Freeform 3">
              <a:extLst>
                <a:ext uri="{FF2B5EF4-FFF2-40B4-BE49-F238E27FC236}">
                  <a16:creationId xmlns:a16="http://schemas.microsoft.com/office/drawing/2014/main" id="{42ECD454-6906-D97C-5BE2-AC2B4B339DFF}"/>
                </a:ext>
              </a:extLst>
            </p:cNvPr>
            <p:cNvSpPr/>
            <p:nvPr/>
          </p:nvSpPr>
          <p:spPr>
            <a:xfrm>
              <a:off x="0" y="0"/>
              <a:ext cx="3778831" cy="413530"/>
            </a:xfrm>
            <a:custGeom>
              <a:avLst/>
              <a:gdLst/>
              <a:ahLst/>
              <a:cxnLst/>
              <a:rect l="l" t="t" r="r" b="b"/>
              <a:pathLst>
                <a:path w="3778831" h="413530">
                  <a:moveTo>
                    <a:pt x="0" y="0"/>
                  </a:moveTo>
                  <a:lnTo>
                    <a:pt x="3778831" y="0"/>
                  </a:lnTo>
                  <a:lnTo>
                    <a:pt x="3778831" y="413530"/>
                  </a:lnTo>
                  <a:lnTo>
                    <a:pt x="0" y="413530"/>
                  </a:lnTo>
                  <a:close/>
                </a:path>
              </a:pathLst>
            </a:custGeom>
            <a:solidFill>
              <a:srgbClr val="34617D"/>
            </a:solidFill>
          </p:spPr>
          <p:txBody>
            <a:bodyPr/>
            <a:lstStyle/>
            <a:p>
              <a:endParaRPr lang="en-GB"/>
            </a:p>
          </p:txBody>
        </p:sp>
        <p:sp>
          <p:nvSpPr>
            <p:cNvPr id="4" name="TextBox 4">
              <a:extLst>
                <a:ext uri="{FF2B5EF4-FFF2-40B4-BE49-F238E27FC236}">
                  <a16:creationId xmlns:a16="http://schemas.microsoft.com/office/drawing/2014/main" id="{360CE61E-2152-1DEB-8BAF-16AE4A2491C9}"/>
                </a:ext>
              </a:extLst>
            </p:cNvPr>
            <p:cNvSpPr txBox="1"/>
            <p:nvPr/>
          </p:nvSpPr>
          <p:spPr>
            <a:xfrm>
              <a:off x="0" y="-38100"/>
              <a:ext cx="3778831" cy="45163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a:extLst>
              <a:ext uri="{FF2B5EF4-FFF2-40B4-BE49-F238E27FC236}">
                <a16:creationId xmlns:a16="http://schemas.microsoft.com/office/drawing/2014/main" id="{ADB000A3-9E06-9ADD-47FB-4D692BADB3A8}"/>
              </a:ext>
            </a:extLst>
          </p:cNvPr>
          <p:cNvGrpSpPr/>
          <p:nvPr/>
        </p:nvGrpSpPr>
        <p:grpSpPr>
          <a:xfrm>
            <a:off x="216020" y="3689375"/>
            <a:ext cx="10680579" cy="4708772"/>
            <a:chOff x="0" y="0"/>
            <a:chExt cx="2217944" cy="213890"/>
          </a:xfrm>
        </p:grpSpPr>
        <p:sp>
          <p:nvSpPr>
            <p:cNvPr id="6" name="Freeform 6">
              <a:extLst>
                <a:ext uri="{FF2B5EF4-FFF2-40B4-BE49-F238E27FC236}">
                  <a16:creationId xmlns:a16="http://schemas.microsoft.com/office/drawing/2014/main" id="{27808F1B-651F-7C87-6ECE-A54AD713351A}"/>
                </a:ext>
              </a:extLst>
            </p:cNvPr>
            <p:cNvSpPr/>
            <p:nvPr/>
          </p:nvSpPr>
          <p:spPr>
            <a:xfrm>
              <a:off x="0" y="0"/>
              <a:ext cx="2217944" cy="213890"/>
            </a:xfrm>
            <a:custGeom>
              <a:avLst/>
              <a:gdLst/>
              <a:ahLst/>
              <a:cxnLst/>
              <a:rect l="l" t="t" r="r" b="b"/>
              <a:pathLst>
                <a:path w="2217944" h="213890">
                  <a:moveTo>
                    <a:pt x="46886" y="0"/>
                  </a:moveTo>
                  <a:lnTo>
                    <a:pt x="2171058" y="0"/>
                  </a:lnTo>
                  <a:cubicBezTo>
                    <a:pt x="2196952" y="0"/>
                    <a:pt x="2217944" y="20992"/>
                    <a:pt x="2217944" y="46886"/>
                  </a:cubicBezTo>
                  <a:lnTo>
                    <a:pt x="2217944" y="167004"/>
                  </a:lnTo>
                  <a:cubicBezTo>
                    <a:pt x="2217944" y="179439"/>
                    <a:pt x="2213004" y="191364"/>
                    <a:pt x="2204211" y="200157"/>
                  </a:cubicBezTo>
                  <a:cubicBezTo>
                    <a:pt x="2195419" y="208950"/>
                    <a:pt x="2183493" y="213890"/>
                    <a:pt x="2171058" y="213890"/>
                  </a:cubicBezTo>
                  <a:lnTo>
                    <a:pt x="46886" y="213890"/>
                  </a:lnTo>
                  <a:cubicBezTo>
                    <a:pt x="20992" y="213890"/>
                    <a:pt x="0" y="192898"/>
                    <a:pt x="0" y="167004"/>
                  </a:cubicBezTo>
                  <a:lnTo>
                    <a:pt x="0" y="46886"/>
                  </a:lnTo>
                  <a:cubicBezTo>
                    <a:pt x="0" y="34451"/>
                    <a:pt x="4940" y="22525"/>
                    <a:pt x="13733" y="13733"/>
                  </a:cubicBezTo>
                  <a:cubicBezTo>
                    <a:pt x="22525" y="4940"/>
                    <a:pt x="34451" y="0"/>
                    <a:pt x="46886" y="0"/>
                  </a:cubicBezTo>
                  <a:close/>
                </a:path>
              </a:pathLst>
            </a:custGeom>
            <a:ln w="19050" cap="rnd">
              <a:solidFill>
                <a:srgbClr val="333333"/>
              </a:solidFill>
              <a:prstDash val="solid"/>
              <a:round/>
            </a:ln>
          </p:spPr>
          <p:txBody>
            <a:bodyPr/>
            <a:lstStyle/>
            <a:p>
              <a:endParaRPr lang="en-GB"/>
            </a:p>
          </p:txBody>
        </p:sp>
        <p:sp>
          <p:nvSpPr>
            <p:cNvPr id="7" name="TextBox 7">
              <a:extLst>
                <a:ext uri="{FF2B5EF4-FFF2-40B4-BE49-F238E27FC236}">
                  <a16:creationId xmlns:a16="http://schemas.microsoft.com/office/drawing/2014/main" id="{FF9259FA-6AF4-32D6-2CE7-75C74185397B}"/>
                </a:ext>
              </a:extLst>
            </p:cNvPr>
            <p:cNvSpPr txBox="1"/>
            <p:nvPr/>
          </p:nvSpPr>
          <p:spPr>
            <a:xfrm>
              <a:off x="0" y="-38100"/>
              <a:ext cx="2217944" cy="251990"/>
            </a:xfrm>
            <a:prstGeom prst="rect">
              <a:avLst/>
            </a:prstGeom>
          </p:spPr>
          <p:txBody>
            <a:bodyPr lIns="50800" tIns="50800" rIns="50800" bIns="50800" rtlCol="0" anchor="ctr"/>
            <a:lstStyle/>
            <a:p>
              <a:pPr algn="ctr">
                <a:lnSpc>
                  <a:spcPts val="2659"/>
                </a:lnSpc>
              </a:pPr>
              <a:endParaRPr/>
            </a:p>
          </p:txBody>
        </p:sp>
      </p:grpSp>
      <p:sp>
        <p:nvSpPr>
          <p:cNvPr id="10" name="Freeform 10">
            <a:extLst>
              <a:ext uri="{FF2B5EF4-FFF2-40B4-BE49-F238E27FC236}">
                <a16:creationId xmlns:a16="http://schemas.microsoft.com/office/drawing/2014/main" id="{B1AD212B-0CEA-9EA9-AA74-2C480085F6CA}"/>
              </a:ext>
            </a:extLst>
          </p:cNvPr>
          <p:cNvSpPr/>
          <p:nvPr/>
        </p:nvSpPr>
        <p:spPr>
          <a:xfrm>
            <a:off x="15645135" y="82300"/>
            <a:ext cx="2533259" cy="2414928"/>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1" name="Freeform 11">
            <a:extLst>
              <a:ext uri="{FF2B5EF4-FFF2-40B4-BE49-F238E27FC236}">
                <a16:creationId xmlns:a16="http://schemas.microsoft.com/office/drawing/2014/main" id="{B930F92B-FEEB-B5A8-9A2D-9DC1370F863C}"/>
              </a:ext>
            </a:extLst>
          </p:cNvPr>
          <p:cNvSpPr/>
          <p:nvPr/>
        </p:nvSpPr>
        <p:spPr>
          <a:xfrm>
            <a:off x="1723578" y="8612299"/>
            <a:ext cx="1597171" cy="1597171"/>
          </a:xfrm>
          <a:custGeom>
            <a:avLst/>
            <a:gdLst/>
            <a:ahLst/>
            <a:cxnLst/>
            <a:rect l="l" t="t" r="r" b="b"/>
            <a:pathLst>
              <a:path w="1597171" h="1597171">
                <a:moveTo>
                  <a:pt x="0" y="0"/>
                </a:moveTo>
                <a:lnTo>
                  <a:pt x="1597171" y="0"/>
                </a:lnTo>
                <a:lnTo>
                  <a:pt x="1597171" y="1597171"/>
                </a:lnTo>
                <a:lnTo>
                  <a:pt x="0" y="159717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2" name="Freeform 12">
            <a:extLst>
              <a:ext uri="{FF2B5EF4-FFF2-40B4-BE49-F238E27FC236}">
                <a16:creationId xmlns:a16="http://schemas.microsoft.com/office/drawing/2014/main" id="{1DC9F8DF-CAF9-8576-63FC-6B3D131EED3D}"/>
              </a:ext>
            </a:extLst>
          </p:cNvPr>
          <p:cNvSpPr/>
          <p:nvPr/>
        </p:nvSpPr>
        <p:spPr>
          <a:xfrm>
            <a:off x="14846550" y="1021031"/>
            <a:ext cx="1597171" cy="1597171"/>
          </a:xfrm>
          <a:custGeom>
            <a:avLst/>
            <a:gdLst/>
            <a:ahLst/>
            <a:cxnLst/>
            <a:rect l="l" t="t" r="r" b="b"/>
            <a:pathLst>
              <a:path w="1597171" h="1597171">
                <a:moveTo>
                  <a:pt x="0" y="0"/>
                </a:moveTo>
                <a:lnTo>
                  <a:pt x="1597171" y="0"/>
                </a:lnTo>
                <a:lnTo>
                  <a:pt x="1597171" y="1597171"/>
                </a:lnTo>
                <a:lnTo>
                  <a:pt x="0" y="159717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4" name="Group 14">
            <a:extLst>
              <a:ext uri="{FF2B5EF4-FFF2-40B4-BE49-F238E27FC236}">
                <a16:creationId xmlns:a16="http://schemas.microsoft.com/office/drawing/2014/main" id="{EF485310-87B2-EF30-4523-E18F2F97787E}"/>
              </a:ext>
            </a:extLst>
          </p:cNvPr>
          <p:cNvGrpSpPr/>
          <p:nvPr/>
        </p:nvGrpSpPr>
        <p:grpSpPr>
          <a:xfrm>
            <a:off x="7481867" y="9051784"/>
            <a:ext cx="7850645" cy="1251193"/>
            <a:chOff x="0" y="0"/>
            <a:chExt cx="2067659" cy="413530"/>
          </a:xfrm>
        </p:grpSpPr>
        <p:sp>
          <p:nvSpPr>
            <p:cNvPr id="15" name="Freeform 15">
              <a:extLst>
                <a:ext uri="{FF2B5EF4-FFF2-40B4-BE49-F238E27FC236}">
                  <a16:creationId xmlns:a16="http://schemas.microsoft.com/office/drawing/2014/main" id="{2E46A36F-D04E-4DAA-F2A2-25EFB903FD82}"/>
                </a:ext>
              </a:extLst>
            </p:cNvPr>
            <p:cNvSpPr/>
            <p:nvPr/>
          </p:nvSpPr>
          <p:spPr>
            <a:xfrm>
              <a:off x="0" y="0"/>
              <a:ext cx="2067659" cy="413530"/>
            </a:xfrm>
            <a:custGeom>
              <a:avLst/>
              <a:gdLst/>
              <a:ahLst/>
              <a:cxnLst/>
              <a:rect l="l" t="t" r="r" b="b"/>
              <a:pathLst>
                <a:path w="2067659" h="413530">
                  <a:moveTo>
                    <a:pt x="0" y="0"/>
                  </a:moveTo>
                  <a:lnTo>
                    <a:pt x="2067659" y="0"/>
                  </a:lnTo>
                  <a:lnTo>
                    <a:pt x="2067659" y="413530"/>
                  </a:lnTo>
                  <a:lnTo>
                    <a:pt x="0" y="413530"/>
                  </a:lnTo>
                  <a:close/>
                </a:path>
              </a:pathLst>
            </a:custGeom>
            <a:solidFill>
              <a:srgbClr val="34617D"/>
            </a:solidFill>
          </p:spPr>
          <p:txBody>
            <a:bodyPr/>
            <a:lstStyle/>
            <a:p>
              <a:endParaRPr lang="en-GB"/>
            </a:p>
          </p:txBody>
        </p:sp>
        <p:sp>
          <p:nvSpPr>
            <p:cNvPr id="16" name="TextBox 16">
              <a:extLst>
                <a:ext uri="{FF2B5EF4-FFF2-40B4-BE49-F238E27FC236}">
                  <a16:creationId xmlns:a16="http://schemas.microsoft.com/office/drawing/2014/main" id="{74B14F44-1910-9A1B-E87E-1890512D8E28}"/>
                </a:ext>
              </a:extLst>
            </p:cNvPr>
            <p:cNvSpPr txBox="1"/>
            <p:nvPr/>
          </p:nvSpPr>
          <p:spPr>
            <a:xfrm>
              <a:off x="0" y="-38100"/>
              <a:ext cx="2067659" cy="451630"/>
            </a:xfrm>
            <a:prstGeom prst="rect">
              <a:avLst/>
            </a:prstGeom>
          </p:spPr>
          <p:txBody>
            <a:bodyPr lIns="50800" tIns="50800" rIns="50800" bIns="50800" rtlCol="0" anchor="ctr"/>
            <a:lstStyle/>
            <a:p>
              <a:pPr algn="ctr">
                <a:lnSpc>
                  <a:spcPts val="2659"/>
                </a:lnSpc>
                <a:spcBef>
                  <a:spcPct val="0"/>
                </a:spcBef>
              </a:pPr>
              <a:endParaRPr/>
            </a:p>
          </p:txBody>
        </p:sp>
      </p:grpSp>
      <p:sp>
        <p:nvSpPr>
          <p:cNvPr id="17" name="Freeform 17">
            <a:extLst>
              <a:ext uri="{FF2B5EF4-FFF2-40B4-BE49-F238E27FC236}">
                <a16:creationId xmlns:a16="http://schemas.microsoft.com/office/drawing/2014/main" id="{D3B19DDE-355A-C038-7CF0-F73A54D0870A}"/>
              </a:ext>
            </a:extLst>
          </p:cNvPr>
          <p:cNvSpPr/>
          <p:nvPr/>
        </p:nvSpPr>
        <p:spPr>
          <a:xfrm>
            <a:off x="16287839" y="2842926"/>
            <a:ext cx="1687017" cy="463930"/>
          </a:xfrm>
          <a:custGeom>
            <a:avLst/>
            <a:gdLst/>
            <a:ahLst/>
            <a:cxnLst/>
            <a:rect l="l" t="t" r="r" b="b"/>
            <a:pathLst>
              <a:path w="1687017" h="463930">
                <a:moveTo>
                  <a:pt x="0" y="0"/>
                </a:moveTo>
                <a:lnTo>
                  <a:pt x="1687017" y="0"/>
                </a:lnTo>
                <a:lnTo>
                  <a:pt x="1687017" y="463930"/>
                </a:lnTo>
                <a:lnTo>
                  <a:pt x="0" y="46393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8" name="TextBox 18">
            <a:extLst>
              <a:ext uri="{FF2B5EF4-FFF2-40B4-BE49-F238E27FC236}">
                <a16:creationId xmlns:a16="http://schemas.microsoft.com/office/drawing/2014/main" id="{3EA97921-E49E-8C63-7FA9-A21229AAB500}"/>
              </a:ext>
            </a:extLst>
          </p:cNvPr>
          <p:cNvSpPr txBox="1"/>
          <p:nvPr/>
        </p:nvSpPr>
        <p:spPr>
          <a:xfrm>
            <a:off x="36560" y="1049562"/>
            <a:ext cx="14060440" cy="2079095"/>
          </a:xfrm>
          <a:prstGeom prst="rect">
            <a:avLst/>
          </a:prstGeom>
        </p:spPr>
        <p:txBody>
          <a:bodyPr wrap="square" lIns="0" tIns="0" rIns="0" bIns="0" rtlCol="0" anchor="t">
            <a:spAutoFit/>
          </a:bodyPr>
          <a:lstStyle/>
          <a:p>
            <a:pPr>
              <a:lnSpc>
                <a:spcPct val="150000"/>
              </a:lnSpc>
              <a:spcBef>
                <a:spcPct val="0"/>
              </a:spcBef>
            </a:pPr>
            <a:r>
              <a:rPr lang="en-US" sz="4800" b="1" dirty="0">
                <a:solidFill>
                  <a:srgbClr val="FFFFFF"/>
                </a:solidFill>
                <a:latin typeface="Arial" panose="020B0604020202020204" pitchFamily="34" charset="0"/>
                <a:ea typeface="Poppins"/>
                <a:cs typeface="Arial" panose="020B0604020202020204" pitchFamily="34" charset="0"/>
                <a:sym typeface="Poppins"/>
              </a:rPr>
              <a:t>Theoretical underpinning of the impact of culture </a:t>
            </a:r>
          </a:p>
        </p:txBody>
      </p:sp>
      <p:sp>
        <p:nvSpPr>
          <p:cNvPr id="20" name="TextBox 20">
            <a:extLst>
              <a:ext uri="{FF2B5EF4-FFF2-40B4-BE49-F238E27FC236}">
                <a16:creationId xmlns:a16="http://schemas.microsoft.com/office/drawing/2014/main" id="{009A3074-0346-BA84-F969-7B9833416ADF}"/>
              </a:ext>
            </a:extLst>
          </p:cNvPr>
          <p:cNvSpPr txBox="1"/>
          <p:nvPr/>
        </p:nvSpPr>
        <p:spPr>
          <a:xfrm>
            <a:off x="381000" y="4068103"/>
            <a:ext cx="10287000" cy="4097981"/>
          </a:xfrm>
          <a:prstGeom prst="rect">
            <a:avLst/>
          </a:prstGeom>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The Cultural Intelligence (CQ) Theory developed by researchers Soon Ang and P. Christopher Earley explains the capability of an individual or an organisation to function and adapt in diverse cultures. </a:t>
            </a:r>
          </a:p>
          <a:p>
            <a:pPr marL="342900" lvl="0" indent="-342900" algn="just">
              <a:lnSpc>
                <a:spcPct val="15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This particular theory has four core elements, which are Behavioural CQ, Motivational CQ, Metacognitive CQ and Cognitive CQ (Bratianu and Paiuc, 2025). </a:t>
            </a:r>
          </a:p>
          <a:p>
            <a:pPr marL="342900" lvl="0" indent="-342900" algn="just">
              <a:lnSpc>
                <a:spcPct val="15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According to this theory, only by fostering high CQ can an individual easily decode unfamiliar cultures and stay well aligned with different communication styles. </a:t>
            </a:r>
            <a:endParaRPr lang="en-US" sz="2000" dirty="0">
              <a:latin typeface="Arial" panose="020B0604020202020204" pitchFamily="34" charset="0"/>
              <a:cs typeface="Arial" panose="020B0604020202020204" pitchFamily="34" charset="0"/>
            </a:endParaRPr>
          </a:p>
        </p:txBody>
      </p:sp>
      <p:sp>
        <p:nvSpPr>
          <p:cNvPr id="22" name="Freeform 22">
            <a:extLst>
              <a:ext uri="{FF2B5EF4-FFF2-40B4-BE49-F238E27FC236}">
                <a16:creationId xmlns:a16="http://schemas.microsoft.com/office/drawing/2014/main" id="{AF26AB8F-3A98-538A-029A-3F7FDC25DCAD}"/>
              </a:ext>
            </a:extLst>
          </p:cNvPr>
          <p:cNvSpPr/>
          <p:nvPr/>
        </p:nvSpPr>
        <p:spPr>
          <a:xfrm>
            <a:off x="36561" y="8626152"/>
            <a:ext cx="1687017" cy="463930"/>
          </a:xfrm>
          <a:custGeom>
            <a:avLst/>
            <a:gdLst/>
            <a:ahLst/>
            <a:cxnLst/>
            <a:rect l="l" t="t" r="r" b="b"/>
            <a:pathLst>
              <a:path w="1687017" h="463930">
                <a:moveTo>
                  <a:pt x="0" y="0"/>
                </a:moveTo>
                <a:lnTo>
                  <a:pt x="1687017" y="0"/>
                </a:lnTo>
                <a:lnTo>
                  <a:pt x="1687017" y="463929"/>
                </a:lnTo>
                <a:lnTo>
                  <a:pt x="0" y="463929"/>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3" name="AutoShape 23">
            <a:extLst>
              <a:ext uri="{FF2B5EF4-FFF2-40B4-BE49-F238E27FC236}">
                <a16:creationId xmlns:a16="http://schemas.microsoft.com/office/drawing/2014/main" id="{F10336C6-E6E2-8C80-6D9D-4D587D803594}"/>
              </a:ext>
            </a:extLst>
          </p:cNvPr>
          <p:cNvSpPr/>
          <p:nvPr/>
        </p:nvSpPr>
        <p:spPr>
          <a:xfrm flipV="1">
            <a:off x="7481867" y="8860764"/>
            <a:ext cx="7384348" cy="19050"/>
          </a:xfrm>
          <a:prstGeom prst="line">
            <a:avLst/>
          </a:prstGeom>
          <a:ln w="38100" cap="flat">
            <a:solidFill>
              <a:srgbClr val="34617D"/>
            </a:solidFill>
            <a:prstDash val="solid"/>
            <a:headEnd type="none" w="sm" len="sm"/>
            <a:tailEnd type="none" w="sm" len="sm"/>
          </a:ln>
        </p:spPr>
        <p:txBody>
          <a:bodyPr/>
          <a:lstStyle/>
          <a:p>
            <a:endParaRPr lang="en-GB"/>
          </a:p>
        </p:txBody>
      </p:sp>
      <p:pic>
        <p:nvPicPr>
          <p:cNvPr id="9" name="Picture 8">
            <a:extLst>
              <a:ext uri="{FF2B5EF4-FFF2-40B4-BE49-F238E27FC236}">
                <a16:creationId xmlns:a16="http://schemas.microsoft.com/office/drawing/2014/main" id="{B2352639-E654-6FB1-6516-68B583F8E911}"/>
              </a:ext>
            </a:extLst>
          </p:cNvPr>
          <p:cNvPicPr>
            <a:picLocks noChangeAspect="1"/>
          </p:cNvPicPr>
          <p:nvPr/>
        </p:nvPicPr>
        <p:blipFill>
          <a:blip r:embed="rId6"/>
          <a:stretch>
            <a:fillRect/>
          </a:stretch>
        </p:blipFill>
        <p:spPr>
          <a:xfrm>
            <a:off x="11315795" y="3568468"/>
            <a:ext cx="6429375" cy="4714875"/>
          </a:xfrm>
          <a:prstGeom prst="rect">
            <a:avLst/>
          </a:prstGeom>
        </p:spPr>
      </p:pic>
      <p:sp>
        <p:nvSpPr>
          <p:cNvPr id="19" name="TextBox 18">
            <a:extLst>
              <a:ext uri="{FF2B5EF4-FFF2-40B4-BE49-F238E27FC236}">
                <a16:creationId xmlns:a16="http://schemas.microsoft.com/office/drawing/2014/main" id="{23495A3B-19EA-EB0E-C9E3-E83638570A56}"/>
              </a:ext>
            </a:extLst>
          </p:cNvPr>
          <p:cNvSpPr txBox="1"/>
          <p:nvPr/>
        </p:nvSpPr>
        <p:spPr>
          <a:xfrm>
            <a:off x="6778913" y="8313369"/>
            <a:ext cx="9438966" cy="400110"/>
          </a:xfrm>
          <a:prstGeom prst="rect">
            <a:avLst/>
          </a:prstGeom>
          <a:noFill/>
        </p:spPr>
        <p:txBody>
          <a:bodyPr wrap="square">
            <a:spAutoFit/>
          </a:bodyPr>
          <a:lstStyle/>
          <a:p>
            <a:pPr algn="r"/>
            <a:r>
              <a:rPr lang="en-GB" sz="2000" dirty="0">
                <a:latin typeface="Arial" panose="020B0604020202020204" pitchFamily="34" charset="0"/>
                <a:cs typeface="Arial" panose="020B0604020202020204" pitchFamily="34" charset="0"/>
              </a:rPr>
              <a:t>(Bratianu and Paiuc, 2025)</a:t>
            </a:r>
          </a:p>
        </p:txBody>
      </p:sp>
    </p:spTree>
    <p:extLst>
      <p:ext uri="{BB962C8B-B14F-4D97-AF65-F5344CB8AC3E}">
        <p14:creationId xmlns:p14="http://schemas.microsoft.com/office/powerpoint/2010/main" val="30727363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0F0F0"/>
        </a:solidFill>
        <a:effectLst/>
      </p:bgPr>
    </p:bg>
    <p:spTree>
      <p:nvGrpSpPr>
        <p:cNvPr id="1" name="">
          <a:extLst>
            <a:ext uri="{FF2B5EF4-FFF2-40B4-BE49-F238E27FC236}">
              <a16:creationId xmlns:a16="http://schemas.microsoft.com/office/drawing/2014/main" id="{1CFA8B18-CC3E-276B-933C-ADFC1A8BB071}"/>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05DF9E5E-E38F-4A5F-467C-09208F89DABB}"/>
              </a:ext>
            </a:extLst>
          </p:cNvPr>
          <p:cNvGrpSpPr/>
          <p:nvPr/>
        </p:nvGrpSpPr>
        <p:grpSpPr>
          <a:xfrm>
            <a:off x="27039" y="1316262"/>
            <a:ext cx="13002272" cy="2409363"/>
            <a:chOff x="0" y="0"/>
            <a:chExt cx="3778831" cy="413530"/>
          </a:xfrm>
        </p:grpSpPr>
        <p:sp>
          <p:nvSpPr>
            <p:cNvPr id="3" name="Freeform 3">
              <a:extLst>
                <a:ext uri="{FF2B5EF4-FFF2-40B4-BE49-F238E27FC236}">
                  <a16:creationId xmlns:a16="http://schemas.microsoft.com/office/drawing/2014/main" id="{072513A1-FA1B-491C-1A53-6B131E37A427}"/>
                </a:ext>
              </a:extLst>
            </p:cNvPr>
            <p:cNvSpPr/>
            <p:nvPr/>
          </p:nvSpPr>
          <p:spPr>
            <a:xfrm>
              <a:off x="0" y="0"/>
              <a:ext cx="3778831" cy="413530"/>
            </a:xfrm>
            <a:custGeom>
              <a:avLst/>
              <a:gdLst/>
              <a:ahLst/>
              <a:cxnLst/>
              <a:rect l="l" t="t" r="r" b="b"/>
              <a:pathLst>
                <a:path w="3778831" h="413530">
                  <a:moveTo>
                    <a:pt x="0" y="0"/>
                  </a:moveTo>
                  <a:lnTo>
                    <a:pt x="3778831" y="0"/>
                  </a:lnTo>
                  <a:lnTo>
                    <a:pt x="3778831" y="413530"/>
                  </a:lnTo>
                  <a:lnTo>
                    <a:pt x="0" y="413530"/>
                  </a:lnTo>
                  <a:close/>
                </a:path>
              </a:pathLst>
            </a:custGeom>
            <a:solidFill>
              <a:srgbClr val="DB1F48"/>
            </a:solidFill>
          </p:spPr>
          <p:txBody>
            <a:bodyPr/>
            <a:lstStyle/>
            <a:p>
              <a:endParaRPr lang="en-GB"/>
            </a:p>
          </p:txBody>
        </p:sp>
        <p:sp>
          <p:nvSpPr>
            <p:cNvPr id="4" name="TextBox 4">
              <a:extLst>
                <a:ext uri="{FF2B5EF4-FFF2-40B4-BE49-F238E27FC236}">
                  <a16:creationId xmlns:a16="http://schemas.microsoft.com/office/drawing/2014/main" id="{D22C0B83-615E-CA83-AD61-7806CA9F82B2}"/>
                </a:ext>
              </a:extLst>
            </p:cNvPr>
            <p:cNvSpPr txBox="1"/>
            <p:nvPr/>
          </p:nvSpPr>
          <p:spPr>
            <a:xfrm>
              <a:off x="0" y="-38100"/>
              <a:ext cx="3778831" cy="45163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a:extLst>
              <a:ext uri="{FF2B5EF4-FFF2-40B4-BE49-F238E27FC236}">
                <a16:creationId xmlns:a16="http://schemas.microsoft.com/office/drawing/2014/main" id="{B25F0702-DF8A-3D8D-60CC-A256AE9C9E70}"/>
              </a:ext>
            </a:extLst>
          </p:cNvPr>
          <p:cNvGrpSpPr/>
          <p:nvPr/>
        </p:nvGrpSpPr>
        <p:grpSpPr>
          <a:xfrm>
            <a:off x="6781800" y="4021680"/>
            <a:ext cx="10831592" cy="4629789"/>
            <a:chOff x="0" y="0"/>
            <a:chExt cx="2531659" cy="213890"/>
          </a:xfrm>
        </p:grpSpPr>
        <p:sp>
          <p:nvSpPr>
            <p:cNvPr id="6" name="Freeform 6">
              <a:extLst>
                <a:ext uri="{FF2B5EF4-FFF2-40B4-BE49-F238E27FC236}">
                  <a16:creationId xmlns:a16="http://schemas.microsoft.com/office/drawing/2014/main" id="{F8D70611-ECA5-0616-92E5-F01DDEDAD6D5}"/>
                </a:ext>
              </a:extLst>
            </p:cNvPr>
            <p:cNvSpPr/>
            <p:nvPr/>
          </p:nvSpPr>
          <p:spPr>
            <a:xfrm>
              <a:off x="0" y="0"/>
              <a:ext cx="2531659" cy="213890"/>
            </a:xfrm>
            <a:custGeom>
              <a:avLst/>
              <a:gdLst/>
              <a:ahLst/>
              <a:cxnLst/>
              <a:rect l="l" t="t" r="r" b="b"/>
              <a:pathLst>
                <a:path w="2531659" h="213890">
                  <a:moveTo>
                    <a:pt x="41076" y="0"/>
                  </a:moveTo>
                  <a:lnTo>
                    <a:pt x="2490583" y="0"/>
                  </a:lnTo>
                  <a:cubicBezTo>
                    <a:pt x="2513268" y="0"/>
                    <a:pt x="2531659" y="18390"/>
                    <a:pt x="2531659" y="41076"/>
                  </a:cubicBezTo>
                  <a:lnTo>
                    <a:pt x="2531659" y="172814"/>
                  </a:lnTo>
                  <a:cubicBezTo>
                    <a:pt x="2531659" y="195499"/>
                    <a:pt x="2513268" y="213890"/>
                    <a:pt x="2490583" y="213890"/>
                  </a:cubicBezTo>
                  <a:lnTo>
                    <a:pt x="41076" y="213890"/>
                  </a:lnTo>
                  <a:cubicBezTo>
                    <a:pt x="18390" y="213890"/>
                    <a:pt x="0" y="195499"/>
                    <a:pt x="0" y="172814"/>
                  </a:cubicBezTo>
                  <a:lnTo>
                    <a:pt x="0" y="41076"/>
                  </a:lnTo>
                  <a:cubicBezTo>
                    <a:pt x="0" y="18390"/>
                    <a:pt x="18390" y="0"/>
                    <a:pt x="41076" y="0"/>
                  </a:cubicBezTo>
                  <a:close/>
                </a:path>
              </a:pathLst>
            </a:custGeom>
            <a:ln w="19050" cap="rnd">
              <a:solidFill>
                <a:srgbClr val="333333"/>
              </a:solidFill>
              <a:prstDash val="solid"/>
              <a:round/>
            </a:ln>
          </p:spPr>
          <p:txBody>
            <a:bodyPr/>
            <a:lstStyle/>
            <a:p>
              <a:endParaRPr lang="en-GB"/>
            </a:p>
          </p:txBody>
        </p:sp>
        <p:sp>
          <p:nvSpPr>
            <p:cNvPr id="7" name="TextBox 7">
              <a:extLst>
                <a:ext uri="{FF2B5EF4-FFF2-40B4-BE49-F238E27FC236}">
                  <a16:creationId xmlns:a16="http://schemas.microsoft.com/office/drawing/2014/main" id="{4D54601E-4E64-87C0-BB60-C30DD63D626E}"/>
                </a:ext>
              </a:extLst>
            </p:cNvPr>
            <p:cNvSpPr txBox="1"/>
            <p:nvPr/>
          </p:nvSpPr>
          <p:spPr>
            <a:xfrm>
              <a:off x="0" y="-38100"/>
              <a:ext cx="2531659" cy="251990"/>
            </a:xfrm>
            <a:prstGeom prst="rect">
              <a:avLst/>
            </a:prstGeom>
          </p:spPr>
          <p:txBody>
            <a:bodyPr lIns="50800" tIns="50800" rIns="50800" bIns="50800" rtlCol="0" anchor="ctr"/>
            <a:lstStyle/>
            <a:p>
              <a:pPr algn="ctr">
                <a:lnSpc>
                  <a:spcPts val="2659"/>
                </a:lnSpc>
              </a:pPr>
              <a:endParaRPr/>
            </a:p>
          </p:txBody>
        </p:sp>
      </p:grpSp>
      <p:sp>
        <p:nvSpPr>
          <p:cNvPr id="10" name="Freeform 10">
            <a:extLst>
              <a:ext uri="{FF2B5EF4-FFF2-40B4-BE49-F238E27FC236}">
                <a16:creationId xmlns:a16="http://schemas.microsoft.com/office/drawing/2014/main" id="{B3523D4D-BD71-B1FD-6B2E-12AADBB39895}"/>
              </a:ext>
            </a:extLst>
          </p:cNvPr>
          <p:cNvSpPr/>
          <p:nvPr/>
        </p:nvSpPr>
        <p:spPr>
          <a:xfrm>
            <a:off x="15897155" y="121500"/>
            <a:ext cx="2363806" cy="2352983"/>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1" name="Freeform 11">
            <a:extLst>
              <a:ext uri="{FF2B5EF4-FFF2-40B4-BE49-F238E27FC236}">
                <a16:creationId xmlns:a16="http://schemas.microsoft.com/office/drawing/2014/main" id="{B4053C3B-CC79-0E10-7DAB-184A2DF718FF}"/>
              </a:ext>
            </a:extLst>
          </p:cNvPr>
          <p:cNvSpPr/>
          <p:nvPr/>
        </p:nvSpPr>
        <p:spPr>
          <a:xfrm>
            <a:off x="16016221" y="8467383"/>
            <a:ext cx="1597171" cy="1597171"/>
          </a:xfrm>
          <a:custGeom>
            <a:avLst/>
            <a:gdLst/>
            <a:ahLst/>
            <a:cxnLst/>
            <a:rect l="l" t="t" r="r" b="b"/>
            <a:pathLst>
              <a:path w="1597171" h="1597171">
                <a:moveTo>
                  <a:pt x="0" y="0"/>
                </a:moveTo>
                <a:lnTo>
                  <a:pt x="1597171" y="0"/>
                </a:lnTo>
                <a:lnTo>
                  <a:pt x="1597171" y="1597171"/>
                </a:lnTo>
                <a:lnTo>
                  <a:pt x="0" y="159717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2" name="Freeform 12">
            <a:extLst>
              <a:ext uri="{FF2B5EF4-FFF2-40B4-BE49-F238E27FC236}">
                <a16:creationId xmlns:a16="http://schemas.microsoft.com/office/drawing/2014/main" id="{FCFF672C-B7AB-D000-6083-5A9BAAA79031}"/>
              </a:ext>
            </a:extLst>
          </p:cNvPr>
          <p:cNvSpPr/>
          <p:nvPr/>
        </p:nvSpPr>
        <p:spPr>
          <a:xfrm>
            <a:off x="14846550" y="1021031"/>
            <a:ext cx="1597171" cy="1597171"/>
          </a:xfrm>
          <a:custGeom>
            <a:avLst/>
            <a:gdLst/>
            <a:ahLst/>
            <a:cxnLst/>
            <a:rect l="l" t="t" r="r" b="b"/>
            <a:pathLst>
              <a:path w="1597171" h="1597171">
                <a:moveTo>
                  <a:pt x="0" y="0"/>
                </a:moveTo>
                <a:lnTo>
                  <a:pt x="1597171" y="0"/>
                </a:lnTo>
                <a:lnTo>
                  <a:pt x="1597171" y="1597171"/>
                </a:lnTo>
                <a:lnTo>
                  <a:pt x="0" y="159717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3" name="Group 13">
            <a:extLst>
              <a:ext uri="{FF2B5EF4-FFF2-40B4-BE49-F238E27FC236}">
                <a16:creationId xmlns:a16="http://schemas.microsoft.com/office/drawing/2014/main" id="{B7BCF62A-309F-B2C1-4CA6-F919650AEFDD}"/>
              </a:ext>
            </a:extLst>
          </p:cNvPr>
          <p:cNvGrpSpPr/>
          <p:nvPr/>
        </p:nvGrpSpPr>
        <p:grpSpPr>
          <a:xfrm>
            <a:off x="4659923" y="8985944"/>
            <a:ext cx="7850645" cy="1257513"/>
            <a:chOff x="0" y="0"/>
            <a:chExt cx="2067659" cy="413530"/>
          </a:xfrm>
        </p:grpSpPr>
        <p:sp>
          <p:nvSpPr>
            <p:cNvPr id="14" name="Freeform 14">
              <a:extLst>
                <a:ext uri="{FF2B5EF4-FFF2-40B4-BE49-F238E27FC236}">
                  <a16:creationId xmlns:a16="http://schemas.microsoft.com/office/drawing/2014/main" id="{8E89DEB0-E411-CAD4-F4B4-E33A3EAC3D23}"/>
                </a:ext>
              </a:extLst>
            </p:cNvPr>
            <p:cNvSpPr/>
            <p:nvPr/>
          </p:nvSpPr>
          <p:spPr>
            <a:xfrm>
              <a:off x="0" y="0"/>
              <a:ext cx="2067659" cy="413530"/>
            </a:xfrm>
            <a:custGeom>
              <a:avLst/>
              <a:gdLst/>
              <a:ahLst/>
              <a:cxnLst/>
              <a:rect l="l" t="t" r="r" b="b"/>
              <a:pathLst>
                <a:path w="2067659" h="413530">
                  <a:moveTo>
                    <a:pt x="0" y="0"/>
                  </a:moveTo>
                  <a:lnTo>
                    <a:pt x="2067659" y="0"/>
                  </a:lnTo>
                  <a:lnTo>
                    <a:pt x="2067659" y="413530"/>
                  </a:lnTo>
                  <a:lnTo>
                    <a:pt x="0" y="413530"/>
                  </a:lnTo>
                  <a:close/>
                </a:path>
              </a:pathLst>
            </a:custGeom>
            <a:solidFill>
              <a:srgbClr val="DB1F48"/>
            </a:solidFill>
          </p:spPr>
          <p:txBody>
            <a:bodyPr/>
            <a:lstStyle/>
            <a:p>
              <a:endParaRPr lang="en-GB"/>
            </a:p>
          </p:txBody>
        </p:sp>
        <p:sp>
          <p:nvSpPr>
            <p:cNvPr id="15" name="TextBox 15">
              <a:extLst>
                <a:ext uri="{FF2B5EF4-FFF2-40B4-BE49-F238E27FC236}">
                  <a16:creationId xmlns:a16="http://schemas.microsoft.com/office/drawing/2014/main" id="{D8B6DB59-089B-F203-D524-81723236F73F}"/>
                </a:ext>
              </a:extLst>
            </p:cNvPr>
            <p:cNvSpPr txBox="1"/>
            <p:nvPr/>
          </p:nvSpPr>
          <p:spPr>
            <a:xfrm>
              <a:off x="0" y="-38100"/>
              <a:ext cx="2067659" cy="451630"/>
            </a:xfrm>
            <a:prstGeom prst="rect">
              <a:avLst/>
            </a:prstGeom>
          </p:spPr>
          <p:txBody>
            <a:bodyPr lIns="50800" tIns="50800" rIns="50800" bIns="50800" rtlCol="0" anchor="ctr"/>
            <a:lstStyle/>
            <a:p>
              <a:pPr algn="ctr">
                <a:lnSpc>
                  <a:spcPts val="2659"/>
                </a:lnSpc>
                <a:spcBef>
                  <a:spcPct val="0"/>
                </a:spcBef>
              </a:pPr>
              <a:endParaRPr/>
            </a:p>
          </p:txBody>
        </p:sp>
      </p:grpSp>
      <p:sp>
        <p:nvSpPr>
          <p:cNvPr id="16" name="Freeform 16">
            <a:extLst>
              <a:ext uri="{FF2B5EF4-FFF2-40B4-BE49-F238E27FC236}">
                <a16:creationId xmlns:a16="http://schemas.microsoft.com/office/drawing/2014/main" id="{6EDBA10C-F04D-EA00-29F3-7C1B7175C5AD}"/>
              </a:ext>
            </a:extLst>
          </p:cNvPr>
          <p:cNvSpPr/>
          <p:nvPr/>
        </p:nvSpPr>
        <p:spPr>
          <a:xfrm>
            <a:off x="16287839" y="2842926"/>
            <a:ext cx="1687017" cy="463930"/>
          </a:xfrm>
          <a:custGeom>
            <a:avLst/>
            <a:gdLst/>
            <a:ahLst/>
            <a:cxnLst/>
            <a:rect l="l" t="t" r="r" b="b"/>
            <a:pathLst>
              <a:path w="1687017" h="463930">
                <a:moveTo>
                  <a:pt x="0" y="0"/>
                </a:moveTo>
                <a:lnTo>
                  <a:pt x="1687017" y="0"/>
                </a:lnTo>
                <a:lnTo>
                  <a:pt x="1687017" y="463930"/>
                </a:lnTo>
                <a:lnTo>
                  <a:pt x="0" y="46393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7" name="Freeform 17">
            <a:extLst>
              <a:ext uri="{FF2B5EF4-FFF2-40B4-BE49-F238E27FC236}">
                <a16:creationId xmlns:a16="http://schemas.microsoft.com/office/drawing/2014/main" id="{7DB63780-1D0B-E718-FEEC-6B485B55F290}"/>
              </a:ext>
            </a:extLst>
          </p:cNvPr>
          <p:cNvSpPr/>
          <p:nvPr/>
        </p:nvSpPr>
        <p:spPr>
          <a:xfrm>
            <a:off x="185191" y="8651469"/>
            <a:ext cx="1687017" cy="463930"/>
          </a:xfrm>
          <a:custGeom>
            <a:avLst/>
            <a:gdLst/>
            <a:ahLst/>
            <a:cxnLst/>
            <a:rect l="l" t="t" r="r" b="b"/>
            <a:pathLst>
              <a:path w="1687017" h="463930">
                <a:moveTo>
                  <a:pt x="0" y="0"/>
                </a:moveTo>
                <a:lnTo>
                  <a:pt x="1687017" y="0"/>
                </a:lnTo>
                <a:lnTo>
                  <a:pt x="1687017" y="463929"/>
                </a:lnTo>
                <a:lnTo>
                  <a:pt x="0" y="463929"/>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8" name="AutoShape 18">
            <a:extLst>
              <a:ext uri="{FF2B5EF4-FFF2-40B4-BE49-F238E27FC236}">
                <a16:creationId xmlns:a16="http://schemas.microsoft.com/office/drawing/2014/main" id="{2913D56C-3745-120C-E20D-0B77F2DAC56A}"/>
              </a:ext>
            </a:extLst>
          </p:cNvPr>
          <p:cNvSpPr/>
          <p:nvPr/>
        </p:nvSpPr>
        <p:spPr>
          <a:xfrm flipV="1">
            <a:off x="4659923" y="8851035"/>
            <a:ext cx="7384348" cy="19050"/>
          </a:xfrm>
          <a:prstGeom prst="line">
            <a:avLst/>
          </a:prstGeom>
          <a:ln w="38100" cap="flat">
            <a:solidFill>
              <a:srgbClr val="34617D"/>
            </a:solidFill>
            <a:prstDash val="solid"/>
            <a:headEnd type="none" w="sm" len="sm"/>
            <a:tailEnd type="none" w="sm" len="sm"/>
          </a:ln>
        </p:spPr>
        <p:txBody>
          <a:bodyPr/>
          <a:lstStyle/>
          <a:p>
            <a:endParaRPr lang="en-GB"/>
          </a:p>
        </p:txBody>
      </p:sp>
      <p:sp>
        <p:nvSpPr>
          <p:cNvPr id="20" name="TextBox 20">
            <a:extLst>
              <a:ext uri="{FF2B5EF4-FFF2-40B4-BE49-F238E27FC236}">
                <a16:creationId xmlns:a16="http://schemas.microsoft.com/office/drawing/2014/main" id="{64C5AB31-8AB4-E7F4-56FC-5C80F4C3DA9B}"/>
              </a:ext>
            </a:extLst>
          </p:cNvPr>
          <p:cNvSpPr txBox="1"/>
          <p:nvPr/>
        </p:nvSpPr>
        <p:spPr>
          <a:xfrm>
            <a:off x="214095" y="1840025"/>
            <a:ext cx="13911809" cy="890180"/>
          </a:xfrm>
          <a:prstGeom prst="rect">
            <a:avLst/>
          </a:prstGeom>
        </p:spPr>
        <p:txBody>
          <a:bodyPr wrap="square" lIns="0" tIns="0" rIns="0" bIns="0" rtlCol="0" anchor="t">
            <a:spAutoFit/>
          </a:bodyPr>
          <a:lstStyle/>
          <a:p>
            <a:pPr algn="l">
              <a:lnSpc>
                <a:spcPct val="150000"/>
              </a:lnSpc>
              <a:spcBef>
                <a:spcPct val="0"/>
              </a:spcBef>
            </a:pPr>
            <a:r>
              <a:rPr lang="en-US" sz="4400" b="1" dirty="0">
                <a:solidFill>
                  <a:srgbClr val="FFFFFF"/>
                </a:solidFill>
                <a:latin typeface="Arial" panose="020B0604020202020204" pitchFamily="34" charset="0"/>
                <a:ea typeface="Poppins"/>
                <a:cs typeface="Arial" panose="020B0604020202020204" pitchFamily="34" charset="0"/>
                <a:sym typeface="Poppins"/>
              </a:rPr>
              <a:t>Discussing the cultural elements to overcome</a:t>
            </a:r>
          </a:p>
        </p:txBody>
      </p:sp>
      <p:sp>
        <p:nvSpPr>
          <p:cNvPr id="25" name="TextBox 24">
            <a:extLst>
              <a:ext uri="{FF2B5EF4-FFF2-40B4-BE49-F238E27FC236}">
                <a16:creationId xmlns:a16="http://schemas.microsoft.com/office/drawing/2014/main" id="{74EEE7D4-F7A9-4650-DB06-2FF15D37D1AF}"/>
              </a:ext>
            </a:extLst>
          </p:cNvPr>
          <p:cNvSpPr txBox="1"/>
          <p:nvPr/>
        </p:nvSpPr>
        <p:spPr>
          <a:xfrm>
            <a:off x="6858000" y="4267952"/>
            <a:ext cx="10755392" cy="4179024"/>
          </a:xfrm>
          <a:prstGeom prst="rect">
            <a:avLst/>
          </a:prstGeom>
          <a:noFill/>
        </p:spPr>
        <p:txBody>
          <a:bodyPr wrap="square">
            <a:spAutoFit/>
          </a:bodyPr>
          <a:lstStyle/>
          <a:p>
            <a:pPr marL="285750" lvl="0" indent="-285750" algn="just">
              <a:buFont typeface="Arial" panose="020B0604020202020204" pitchFamily="34" charset="0"/>
              <a:buChar char="•"/>
            </a:pPr>
            <a:r>
              <a:rPr lang="en-GB" sz="2400" dirty="0">
                <a:latin typeface="Arial" panose="020B0604020202020204" pitchFamily="34" charset="0"/>
                <a:cs typeface="Arial" panose="020B0604020202020204" pitchFamily="34" charset="0"/>
              </a:rPr>
              <a:t>There are many barriers associated with the cultural differences that can directly affect the long-term collaboration between Shenzhen Smart Energy Co and GreenTech Solutions Ltd. </a:t>
            </a:r>
          </a:p>
          <a:p>
            <a:pPr marL="285750" lvl="0" indent="-285750" algn="jus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285750" lvl="0" indent="-285750" algn="just">
              <a:buFont typeface="Arial" panose="020B0604020202020204" pitchFamily="34" charset="0"/>
              <a:buChar char="•"/>
            </a:pPr>
            <a:r>
              <a:rPr lang="en-GB" sz="2400" dirty="0">
                <a:latin typeface="Arial" panose="020B0604020202020204" pitchFamily="34" charset="0"/>
                <a:cs typeface="Arial" panose="020B0604020202020204" pitchFamily="34" charset="0"/>
              </a:rPr>
              <a:t>This UK-based technology company need to navigate through the cultural friction that can arise when traditional Chinese business approaches meet British corporate habits (Zreık, 2024). </a:t>
            </a:r>
          </a:p>
          <a:p>
            <a:pPr marL="285750" lvl="0" indent="-285750" algn="jus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285750" lvl="0" indent="-285750" algn="just">
              <a:buFont typeface="Arial" panose="020B0604020202020204" pitchFamily="34" charset="0"/>
              <a:buChar char="•"/>
            </a:pPr>
            <a:r>
              <a:rPr lang="en-GB" sz="2400" dirty="0">
                <a:latin typeface="Arial" panose="020B0604020202020204" pitchFamily="34" charset="0"/>
                <a:cs typeface="Arial" panose="020B0604020202020204" pitchFamily="34" charset="0"/>
              </a:rPr>
              <a:t>These barriers are associated with conflict resolution and negotiation time, differences between trust development and relationship-building culture, organisational hierarchy and diverse communication styles. </a:t>
            </a:r>
            <a:endParaRPr lang="en-US" sz="2400" dirty="0">
              <a:latin typeface="Arial" panose="020B0604020202020204" pitchFamily="34" charset="0"/>
              <a:cs typeface="Arial" panose="020B0604020202020204" pitchFamily="34" charset="0"/>
            </a:endParaRPr>
          </a:p>
        </p:txBody>
      </p:sp>
      <p:pic>
        <p:nvPicPr>
          <p:cNvPr id="8" name="Picture 7" descr="Why is it Vital to Teach Kids About Our Culture and Traditions?">
            <a:extLst>
              <a:ext uri="{FF2B5EF4-FFF2-40B4-BE49-F238E27FC236}">
                <a16:creationId xmlns:a16="http://schemas.microsoft.com/office/drawing/2014/main" id="{8EF18EE0-EF19-B05E-B905-CA2FF15C6BA2}"/>
              </a:ext>
            </a:extLst>
          </p:cNvPr>
          <p:cNvPicPr>
            <a:picLocks noChangeAspect="1"/>
          </p:cNvPicPr>
          <p:nvPr/>
        </p:nvPicPr>
        <p:blipFill>
          <a:blip r:embed="rId6"/>
          <a:stretch>
            <a:fillRect/>
          </a:stretch>
        </p:blipFill>
        <p:spPr>
          <a:xfrm>
            <a:off x="156422" y="4092272"/>
            <a:ext cx="6495996" cy="4330664"/>
          </a:xfrm>
          <a:prstGeom prst="rect">
            <a:avLst/>
          </a:prstGeom>
        </p:spPr>
      </p:pic>
      <p:sp>
        <p:nvSpPr>
          <p:cNvPr id="19" name="TextBox 18">
            <a:extLst>
              <a:ext uri="{FF2B5EF4-FFF2-40B4-BE49-F238E27FC236}">
                <a16:creationId xmlns:a16="http://schemas.microsoft.com/office/drawing/2014/main" id="{CC8AE2D7-E170-6314-AE12-53F7E06AF4D0}"/>
              </a:ext>
            </a:extLst>
          </p:cNvPr>
          <p:cNvSpPr txBox="1"/>
          <p:nvPr/>
        </p:nvSpPr>
        <p:spPr>
          <a:xfrm>
            <a:off x="2110249" y="8551197"/>
            <a:ext cx="9343102" cy="400110"/>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(Zreık, 2024)</a:t>
            </a:r>
          </a:p>
        </p:txBody>
      </p:sp>
    </p:spTree>
    <p:extLst>
      <p:ext uri="{BB962C8B-B14F-4D97-AF65-F5344CB8AC3E}">
        <p14:creationId xmlns:p14="http://schemas.microsoft.com/office/powerpoint/2010/main" val="3605113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0F0F0"/>
        </a:solidFill>
        <a:effectLst/>
      </p:bgPr>
    </p:bg>
    <p:spTree>
      <p:nvGrpSpPr>
        <p:cNvPr id="1" name="">
          <a:extLst>
            <a:ext uri="{FF2B5EF4-FFF2-40B4-BE49-F238E27FC236}">
              <a16:creationId xmlns:a16="http://schemas.microsoft.com/office/drawing/2014/main" id="{D2D177BF-23FF-63AF-7964-61A57332EC35}"/>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E6D26FD3-3492-09D0-C6BD-AA89446FFDBD}"/>
              </a:ext>
            </a:extLst>
          </p:cNvPr>
          <p:cNvGrpSpPr/>
          <p:nvPr/>
        </p:nvGrpSpPr>
        <p:grpSpPr>
          <a:xfrm>
            <a:off x="-30742" y="1021031"/>
            <a:ext cx="14478000" cy="1428048"/>
            <a:chOff x="0" y="0"/>
            <a:chExt cx="3778831" cy="413530"/>
          </a:xfrm>
        </p:grpSpPr>
        <p:sp>
          <p:nvSpPr>
            <p:cNvPr id="3" name="Freeform 3">
              <a:extLst>
                <a:ext uri="{FF2B5EF4-FFF2-40B4-BE49-F238E27FC236}">
                  <a16:creationId xmlns:a16="http://schemas.microsoft.com/office/drawing/2014/main" id="{9C4C0914-11AC-013B-295E-A8A7B418C8A3}"/>
                </a:ext>
              </a:extLst>
            </p:cNvPr>
            <p:cNvSpPr/>
            <p:nvPr/>
          </p:nvSpPr>
          <p:spPr>
            <a:xfrm>
              <a:off x="0" y="0"/>
              <a:ext cx="3778831" cy="413530"/>
            </a:xfrm>
            <a:custGeom>
              <a:avLst/>
              <a:gdLst/>
              <a:ahLst/>
              <a:cxnLst/>
              <a:rect l="l" t="t" r="r" b="b"/>
              <a:pathLst>
                <a:path w="3778831" h="413530">
                  <a:moveTo>
                    <a:pt x="0" y="0"/>
                  </a:moveTo>
                  <a:lnTo>
                    <a:pt x="3778831" y="0"/>
                  </a:lnTo>
                  <a:lnTo>
                    <a:pt x="3778831" y="413530"/>
                  </a:lnTo>
                  <a:lnTo>
                    <a:pt x="0" y="413530"/>
                  </a:lnTo>
                  <a:close/>
                </a:path>
              </a:pathLst>
            </a:custGeom>
            <a:solidFill>
              <a:srgbClr val="34617D"/>
            </a:solidFill>
          </p:spPr>
          <p:txBody>
            <a:bodyPr/>
            <a:lstStyle/>
            <a:p>
              <a:endParaRPr lang="en-GB"/>
            </a:p>
          </p:txBody>
        </p:sp>
        <p:sp>
          <p:nvSpPr>
            <p:cNvPr id="4" name="TextBox 4">
              <a:extLst>
                <a:ext uri="{FF2B5EF4-FFF2-40B4-BE49-F238E27FC236}">
                  <a16:creationId xmlns:a16="http://schemas.microsoft.com/office/drawing/2014/main" id="{817A8350-478F-D332-57A3-A9F9B2FA6C69}"/>
                </a:ext>
              </a:extLst>
            </p:cNvPr>
            <p:cNvSpPr txBox="1"/>
            <p:nvPr/>
          </p:nvSpPr>
          <p:spPr>
            <a:xfrm>
              <a:off x="0" y="-38100"/>
              <a:ext cx="3778831" cy="45163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a:extLst>
              <a:ext uri="{FF2B5EF4-FFF2-40B4-BE49-F238E27FC236}">
                <a16:creationId xmlns:a16="http://schemas.microsoft.com/office/drawing/2014/main" id="{620BF07E-232E-90E9-50BC-6639D8D2D77E}"/>
              </a:ext>
            </a:extLst>
          </p:cNvPr>
          <p:cNvGrpSpPr/>
          <p:nvPr/>
        </p:nvGrpSpPr>
        <p:grpSpPr>
          <a:xfrm>
            <a:off x="216020" y="3689375"/>
            <a:ext cx="10680579" cy="4708772"/>
            <a:chOff x="0" y="0"/>
            <a:chExt cx="2217944" cy="213890"/>
          </a:xfrm>
        </p:grpSpPr>
        <p:sp>
          <p:nvSpPr>
            <p:cNvPr id="6" name="Freeform 6">
              <a:extLst>
                <a:ext uri="{FF2B5EF4-FFF2-40B4-BE49-F238E27FC236}">
                  <a16:creationId xmlns:a16="http://schemas.microsoft.com/office/drawing/2014/main" id="{5506749F-2DE5-473E-F9C5-27E9281C9087}"/>
                </a:ext>
              </a:extLst>
            </p:cNvPr>
            <p:cNvSpPr/>
            <p:nvPr/>
          </p:nvSpPr>
          <p:spPr>
            <a:xfrm>
              <a:off x="0" y="0"/>
              <a:ext cx="2217944" cy="213890"/>
            </a:xfrm>
            <a:custGeom>
              <a:avLst/>
              <a:gdLst/>
              <a:ahLst/>
              <a:cxnLst/>
              <a:rect l="l" t="t" r="r" b="b"/>
              <a:pathLst>
                <a:path w="2217944" h="213890">
                  <a:moveTo>
                    <a:pt x="46886" y="0"/>
                  </a:moveTo>
                  <a:lnTo>
                    <a:pt x="2171058" y="0"/>
                  </a:lnTo>
                  <a:cubicBezTo>
                    <a:pt x="2196952" y="0"/>
                    <a:pt x="2217944" y="20992"/>
                    <a:pt x="2217944" y="46886"/>
                  </a:cubicBezTo>
                  <a:lnTo>
                    <a:pt x="2217944" y="167004"/>
                  </a:lnTo>
                  <a:cubicBezTo>
                    <a:pt x="2217944" y="179439"/>
                    <a:pt x="2213004" y="191364"/>
                    <a:pt x="2204211" y="200157"/>
                  </a:cubicBezTo>
                  <a:cubicBezTo>
                    <a:pt x="2195419" y="208950"/>
                    <a:pt x="2183493" y="213890"/>
                    <a:pt x="2171058" y="213890"/>
                  </a:cubicBezTo>
                  <a:lnTo>
                    <a:pt x="46886" y="213890"/>
                  </a:lnTo>
                  <a:cubicBezTo>
                    <a:pt x="20992" y="213890"/>
                    <a:pt x="0" y="192898"/>
                    <a:pt x="0" y="167004"/>
                  </a:cubicBezTo>
                  <a:lnTo>
                    <a:pt x="0" y="46886"/>
                  </a:lnTo>
                  <a:cubicBezTo>
                    <a:pt x="0" y="34451"/>
                    <a:pt x="4940" y="22525"/>
                    <a:pt x="13733" y="13733"/>
                  </a:cubicBezTo>
                  <a:cubicBezTo>
                    <a:pt x="22525" y="4940"/>
                    <a:pt x="34451" y="0"/>
                    <a:pt x="46886" y="0"/>
                  </a:cubicBezTo>
                  <a:close/>
                </a:path>
              </a:pathLst>
            </a:custGeom>
            <a:ln w="19050" cap="rnd">
              <a:solidFill>
                <a:srgbClr val="333333"/>
              </a:solidFill>
              <a:prstDash val="solid"/>
              <a:round/>
            </a:ln>
          </p:spPr>
          <p:txBody>
            <a:bodyPr/>
            <a:lstStyle/>
            <a:p>
              <a:endParaRPr lang="en-GB"/>
            </a:p>
          </p:txBody>
        </p:sp>
        <p:sp>
          <p:nvSpPr>
            <p:cNvPr id="7" name="TextBox 7">
              <a:extLst>
                <a:ext uri="{FF2B5EF4-FFF2-40B4-BE49-F238E27FC236}">
                  <a16:creationId xmlns:a16="http://schemas.microsoft.com/office/drawing/2014/main" id="{AC56A66C-F061-4C82-9684-91FC86124AEC}"/>
                </a:ext>
              </a:extLst>
            </p:cNvPr>
            <p:cNvSpPr txBox="1"/>
            <p:nvPr/>
          </p:nvSpPr>
          <p:spPr>
            <a:xfrm>
              <a:off x="0" y="-38100"/>
              <a:ext cx="2217944" cy="251990"/>
            </a:xfrm>
            <a:prstGeom prst="rect">
              <a:avLst/>
            </a:prstGeom>
          </p:spPr>
          <p:txBody>
            <a:bodyPr lIns="50800" tIns="50800" rIns="50800" bIns="50800" rtlCol="0" anchor="ctr"/>
            <a:lstStyle/>
            <a:p>
              <a:pPr algn="ctr">
                <a:lnSpc>
                  <a:spcPts val="2659"/>
                </a:lnSpc>
              </a:pPr>
              <a:endParaRPr/>
            </a:p>
          </p:txBody>
        </p:sp>
      </p:grpSp>
      <p:sp>
        <p:nvSpPr>
          <p:cNvPr id="10" name="Freeform 10">
            <a:extLst>
              <a:ext uri="{FF2B5EF4-FFF2-40B4-BE49-F238E27FC236}">
                <a16:creationId xmlns:a16="http://schemas.microsoft.com/office/drawing/2014/main" id="{5C3F71A6-22D2-A80F-A640-6FDD5D324786}"/>
              </a:ext>
            </a:extLst>
          </p:cNvPr>
          <p:cNvSpPr/>
          <p:nvPr/>
        </p:nvSpPr>
        <p:spPr>
          <a:xfrm>
            <a:off x="15645135" y="82300"/>
            <a:ext cx="2533259" cy="2414928"/>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1" name="Freeform 11">
            <a:extLst>
              <a:ext uri="{FF2B5EF4-FFF2-40B4-BE49-F238E27FC236}">
                <a16:creationId xmlns:a16="http://schemas.microsoft.com/office/drawing/2014/main" id="{CD3CF619-4830-F2DB-9FA2-73D78C6DD156}"/>
              </a:ext>
            </a:extLst>
          </p:cNvPr>
          <p:cNvSpPr/>
          <p:nvPr/>
        </p:nvSpPr>
        <p:spPr>
          <a:xfrm>
            <a:off x="1723578" y="8612299"/>
            <a:ext cx="1597171" cy="1597171"/>
          </a:xfrm>
          <a:custGeom>
            <a:avLst/>
            <a:gdLst/>
            <a:ahLst/>
            <a:cxnLst/>
            <a:rect l="l" t="t" r="r" b="b"/>
            <a:pathLst>
              <a:path w="1597171" h="1597171">
                <a:moveTo>
                  <a:pt x="0" y="0"/>
                </a:moveTo>
                <a:lnTo>
                  <a:pt x="1597171" y="0"/>
                </a:lnTo>
                <a:lnTo>
                  <a:pt x="1597171" y="1597171"/>
                </a:lnTo>
                <a:lnTo>
                  <a:pt x="0" y="159717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2" name="Freeform 12">
            <a:extLst>
              <a:ext uri="{FF2B5EF4-FFF2-40B4-BE49-F238E27FC236}">
                <a16:creationId xmlns:a16="http://schemas.microsoft.com/office/drawing/2014/main" id="{7ED6F80E-4566-CFF3-9C22-D25B23C03CF0}"/>
              </a:ext>
            </a:extLst>
          </p:cNvPr>
          <p:cNvSpPr/>
          <p:nvPr/>
        </p:nvSpPr>
        <p:spPr>
          <a:xfrm>
            <a:off x="14846550" y="1021031"/>
            <a:ext cx="1597171" cy="1597171"/>
          </a:xfrm>
          <a:custGeom>
            <a:avLst/>
            <a:gdLst/>
            <a:ahLst/>
            <a:cxnLst/>
            <a:rect l="l" t="t" r="r" b="b"/>
            <a:pathLst>
              <a:path w="1597171" h="1597171">
                <a:moveTo>
                  <a:pt x="0" y="0"/>
                </a:moveTo>
                <a:lnTo>
                  <a:pt x="1597171" y="0"/>
                </a:lnTo>
                <a:lnTo>
                  <a:pt x="1597171" y="1597171"/>
                </a:lnTo>
                <a:lnTo>
                  <a:pt x="0" y="159717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4" name="Group 14">
            <a:extLst>
              <a:ext uri="{FF2B5EF4-FFF2-40B4-BE49-F238E27FC236}">
                <a16:creationId xmlns:a16="http://schemas.microsoft.com/office/drawing/2014/main" id="{6258A015-3E2F-DD1A-0C0D-D9F6682B485C}"/>
              </a:ext>
            </a:extLst>
          </p:cNvPr>
          <p:cNvGrpSpPr/>
          <p:nvPr/>
        </p:nvGrpSpPr>
        <p:grpSpPr>
          <a:xfrm>
            <a:off x="7481867" y="9051784"/>
            <a:ext cx="7850645" cy="1251193"/>
            <a:chOff x="0" y="0"/>
            <a:chExt cx="2067659" cy="413530"/>
          </a:xfrm>
        </p:grpSpPr>
        <p:sp>
          <p:nvSpPr>
            <p:cNvPr id="15" name="Freeform 15">
              <a:extLst>
                <a:ext uri="{FF2B5EF4-FFF2-40B4-BE49-F238E27FC236}">
                  <a16:creationId xmlns:a16="http://schemas.microsoft.com/office/drawing/2014/main" id="{4172B107-E936-85B0-FF6E-805F94E9BD56}"/>
                </a:ext>
              </a:extLst>
            </p:cNvPr>
            <p:cNvSpPr/>
            <p:nvPr/>
          </p:nvSpPr>
          <p:spPr>
            <a:xfrm>
              <a:off x="0" y="0"/>
              <a:ext cx="2067659" cy="413530"/>
            </a:xfrm>
            <a:custGeom>
              <a:avLst/>
              <a:gdLst/>
              <a:ahLst/>
              <a:cxnLst/>
              <a:rect l="l" t="t" r="r" b="b"/>
              <a:pathLst>
                <a:path w="2067659" h="413530">
                  <a:moveTo>
                    <a:pt x="0" y="0"/>
                  </a:moveTo>
                  <a:lnTo>
                    <a:pt x="2067659" y="0"/>
                  </a:lnTo>
                  <a:lnTo>
                    <a:pt x="2067659" y="413530"/>
                  </a:lnTo>
                  <a:lnTo>
                    <a:pt x="0" y="413530"/>
                  </a:lnTo>
                  <a:close/>
                </a:path>
              </a:pathLst>
            </a:custGeom>
            <a:solidFill>
              <a:srgbClr val="34617D"/>
            </a:solidFill>
          </p:spPr>
          <p:txBody>
            <a:bodyPr/>
            <a:lstStyle/>
            <a:p>
              <a:endParaRPr lang="en-GB"/>
            </a:p>
          </p:txBody>
        </p:sp>
        <p:sp>
          <p:nvSpPr>
            <p:cNvPr id="16" name="TextBox 16">
              <a:extLst>
                <a:ext uri="{FF2B5EF4-FFF2-40B4-BE49-F238E27FC236}">
                  <a16:creationId xmlns:a16="http://schemas.microsoft.com/office/drawing/2014/main" id="{17304C98-5C87-E889-55D6-CB5C04655DED}"/>
                </a:ext>
              </a:extLst>
            </p:cNvPr>
            <p:cNvSpPr txBox="1"/>
            <p:nvPr/>
          </p:nvSpPr>
          <p:spPr>
            <a:xfrm>
              <a:off x="0" y="-38100"/>
              <a:ext cx="2067659" cy="451630"/>
            </a:xfrm>
            <a:prstGeom prst="rect">
              <a:avLst/>
            </a:prstGeom>
          </p:spPr>
          <p:txBody>
            <a:bodyPr lIns="50800" tIns="50800" rIns="50800" bIns="50800" rtlCol="0" anchor="ctr"/>
            <a:lstStyle/>
            <a:p>
              <a:pPr algn="ctr">
                <a:lnSpc>
                  <a:spcPts val="2659"/>
                </a:lnSpc>
                <a:spcBef>
                  <a:spcPct val="0"/>
                </a:spcBef>
              </a:pPr>
              <a:endParaRPr/>
            </a:p>
          </p:txBody>
        </p:sp>
      </p:grpSp>
      <p:sp>
        <p:nvSpPr>
          <p:cNvPr id="17" name="Freeform 17">
            <a:extLst>
              <a:ext uri="{FF2B5EF4-FFF2-40B4-BE49-F238E27FC236}">
                <a16:creationId xmlns:a16="http://schemas.microsoft.com/office/drawing/2014/main" id="{F7C5CE7A-E394-8291-B7F7-F8F82E38DB79}"/>
              </a:ext>
            </a:extLst>
          </p:cNvPr>
          <p:cNvSpPr/>
          <p:nvPr/>
        </p:nvSpPr>
        <p:spPr>
          <a:xfrm>
            <a:off x="16287839" y="2842926"/>
            <a:ext cx="1687017" cy="463930"/>
          </a:xfrm>
          <a:custGeom>
            <a:avLst/>
            <a:gdLst/>
            <a:ahLst/>
            <a:cxnLst/>
            <a:rect l="l" t="t" r="r" b="b"/>
            <a:pathLst>
              <a:path w="1687017" h="463930">
                <a:moveTo>
                  <a:pt x="0" y="0"/>
                </a:moveTo>
                <a:lnTo>
                  <a:pt x="1687017" y="0"/>
                </a:lnTo>
                <a:lnTo>
                  <a:pt x="1687017" y="463930"/>
                </a:lnTo>
                <a:lnTo>
                  <a:pt x="0" y="46393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8" name="TextBox 18">
            <a:extLst>
              <a:ext uri="{FF2B5EF4-FFF2-40B4-BE49-F238E27FC236}">
                <a16:creationId xmlns:a16="http://schemas.microsoft.com/office/drawing/2014/main" id="{EF04E41E-B6BA-5407-042E-9D15C48A2306}"/>
              </a:ext>
            </a:extLst>
          </p:cNvPr>
          <p:cNvSpPr txBox="1"/>
          <p:nvPr/>
        </p:nvSpPr>
        <p:spPr>
          <a:xfrm>
            <a:off x="859156" y="1289764"/>
            <a:ext cx="13987394" cy="738664"/>
          </a:xfrm>
          <a:prstGeom prst="rect">
            <a:avLst/>
          </a:prstGeom>
        </p:spPr>
        <p:txBody>
          <a:bodyPr wrap="square" lIns="0" tIns="0" rIns="0" bIns="0" rtlCol="0" anchor="t">
            <a:spAutoFit/>
          </a:bodyPr>
          <a:lstStyle/>
          <a:p>
            <a:pPr>
              <a:spcBef>
                <a:spcPct val="0"/>
              </a:spcBef>
            </a:pPr>
            <a:r>
              <a:rPr lang="en-US" sz="4800" b="1" dirty="0">
                <a:solidFill>
                  <a:srgbClr val="FFFFFF"/>
                </a:solidFill>
                <a:latin typeface="Arial" panose="020B0604020202020204" pitchFamily="34" charset="0"/>
                <a:ea typeface="Poppins"/>
                <a:cs typeface="Arial" panose="020B0604020202020204" pitchFamily="34" charset="0"/>
                <a:sym typeface="Poppins"/>
              </a:rPr>
              <a:t>Contd…</a:t>
            </a:r>
          </a:p>
        </p:txBody>
      </p:sp>
      <p:sp>
        <p:nvSpPr>
          <p:cNvPr id="20" name="TextBox 20">
            <a:extLst>
              <a:ext uri="{FF2B5EF4-FFF2-40B4-BE49-F238E27FC236}">
                <a16:creationId xmlns:a16="http://schemas.microsoft.com/office/drawing/2014/main" id="{4B7401EA-EEBD-219E-5202-7A023EEEE14E}"/>
              </a:ext>
            </a:extLst>
          </p:cNvPr>
          <p:cNvSpPr txBox="1"/>
          <p:nvPr/>
        </p:nvSpPr>
        <p:spPr>
          <a:xfrm>
            <a:off x="482720" y="3871208"/>
            <a:ext cx="10185279" cy="4559646"/>
          </a:xfrm>
          <a:prstGeom prst="rect">
            <a:avLst/>
          </a:prstGeom>
        </p:spPr>
        <p:txBody>
          <a:bodyPr wrap="square" lIns="0" tIns="0" rIns="0" bIns="0" rtlCol="0" anchor="t">
            <a:spAutoFit/>
          </a:bodyPr>
          <a:lstStyle/>
          <a:p>
            <a:pPr marL="285750" lvl="0" indent="-285750"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There is a noticeable structural misalignment between Chinese hierarchical rigidity and British egalitarianism, which can foster a highly frictional atmosphere within this joint decision-making approach (Cheng </a:t>
            </a:r>
            <a:r>
              <a:rPr lang="en-GB" sz="2000" i="1" dirty="0">
                <a:latin typeface="Arial" panose="020B0604020202020204" pitchFamily="34" charset="0"/>
                <a:cs typeface="Arial" panose="020B0604020202020204" pitchFamily="34" charset="0"/>
              </a:rPr>
              <a:t>et al.,</a:t>
            </a:r>
            <a:r>
              <a:rPr lang="en-GB" sz="2000" dirty="0">
                <a:latin typeface="Arial" panose="020B0604020202020204" pitchFamily="34" charset="0"/>
                <a:cs typeface="Arial" panose="020B0604020202020204" pitchFamily="34" charset="0"/>
              </a:rPr>
              <a:t> 2026). </a:t>
            </a:r>
          </a:p>
          <a:p>
            <a:pPr marL="285750" lvl="0" indent="-285750" algn="just">
              <a:lnSpc>
                <a:spcPct val="15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Another barrier is the fundamental clash between the communication styles of these Chinese and British technological firms. </a:t>
            </a:r>
          </a:p>
          <a:p>
            <a:pPr marL="285750" lvl="0" indent="-285750" algn="just">
              <a:lnSpc>
                <a:spcPct val="15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The difference between China’s high-context communication style and British low-context communication style will greatly threaten the everyday operations of this collaboration. </a:t>
            </a:r>
            <a:endParaRPr lang="en-US" sz="2000" dirty="0">
              <a:latin typeface="Arial" panose="020B0604020202020204" pitchFamily="34" charset="0"/>
              <a:cs typeface="Arial" panose="020B0604020202020204" pitchFamily="34" charset="0"/>
            </a:endParaRPr>
          </a:p>
        </p:txBody>
      </p:sp>
      <p:sp>
        <p:nvSpPr>
          <p:cNvPr id="22" name="Freeform 22">
            <a:extLst>
              <a:ext uri="{FF2B5EF4-FFF2-40B4-BE49-F238E27FC236}">
                <a16:creationId xmlns:a16="http://schemas.microsoft.com/office/drawing/2014/main" id="{27D2EC32-3268-2A4B-5DDA-F07478EF56ED}"/>
              </a:ext>
            </a:extLst>
          </p:cNvPr>
          <p:cNvSpPr/>
          <p:nvPr/>
        </p:nvSpPr>
        <p:spPr>
          <a:xfrm>
            <a:off x="36561" y="8626152"/>
            <a:ext cx="1687017" cy="463930"/>
          </a:xfrm>
          <a:custGeom>
            <a:avLst/>
            <a:gdLst/>
            <a:ahLst/>
            <a:cxnLst/>
            <a:rect l="l" t="t" r="r" b="b"/>
            <a:pathLst>
              <a:path w="1687017" h="463930">
                <a:moveTo>
                  <a:pt x="0" y="0"/>
                </a:moveTo>
                <a:lnTo>
                  <a:pt x="1687017" y="0"/>
                </a:lnTo>
                <a:lnTo>
                  <a:pt x="1687017" y="463929"/>
                </a:lnTo>
                <a:lnTo>
                  <a:pt x="0" y="463929"/>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3" name="AutoShape 23">
            <a:extLst>
              <a:ext uri="{FF2B5EF4-FFF2-40B4-BE49-F238E27FC236}">
                <a16:creationId xmlns:a16="http://schemas.microsoft.com/office/drawing/2014/main" id="{0ED7167B-3B1E-3BD1-CAA8-D33DE160D354}"/>
              </a:ext>
            </a:extLst>
          </p:cNvPr>
          <p:cNvSpPr/>
          <p:nvPr/>
        </p:nvSpPr>
        <p:spPr>
          <a:xfrm flipV="1">
            <a:off x="7481867" y="8860764"/>
            <a:ext cx="7384348" cy="19050"/>
          </a:xfrm>
          <a:prstGeom prst="line">
            <a:avLst/>
          </a:prstGeom>
          <a:ln w="38100" cap="flat">
            <a:solidFill>
              <a:srgbClr val="34617D"/>
            </a:solidFill>
            <a:prstDash val="solid"/>
            <a:headEnd type="none" w="sm" len="sm"/>
            <a:tailEnd type="none" w="sm" len="sm"/>
          </a:ln>
        </p:spPr>
        <p:txBody>
          <a:bodyPr/>
          <a:lstStyle/>
          <a:p>
            <a:endParaRPr lang="en-GB"/>
          </a:p>
        </p:txBody>
      </p:sp>
      <p:sp>
        <p:nvSpPr>
          <p:cNvPr id="19" name="TextBox 18">
            <a:extLst>
              <a:ext uri="{FF2B5EF4-FFF2-40B4-BE49-F238E27FC236}">
                <a16:creationId xmlns:a16="http://schemas.microsoft.com/office/drawing/2014/main" id="{61F0C464-147A-FACE-9553-3F0774E770CF}"/>
              </a:ext>
            </a:extLst>
          </p:cNvPr>
          <p:cNvSpPr txBox="1"/>
          <p:nvPr/>
        </p:nvSpPr>
        <p:spPr>
          <a:xfrm>
            <a:off x="6177116" y="8326661"/>
            <a:ext cx="9438966" cy="400110"/>
          </a:xfrm>
          <a:prstGeom prst="rect">
            <a:avLst/>
          </a:prstGeom>
          <a:noFill/>
        </p:spPr>
        <p:txBody>
          <a:bodyPr wrap="square">
            <a:spAutoFit/>
          </a:bodyPr>
          <a:lstStyle/>
          <a:p>
            <a:pPr algn="r"/>
            <a:r>
              <a:rPr lang="en-GB" sz="2000" dirty="0">
                <a:latin typeface="Arial" panose="020B0604020202020204" pitchFamily="34" charset="0"/>
                <a:cs typeface="Arial" panose="020B0604020202020204" pitchFamily="34" charset="0"/>
              </a:rPr>
              <a:t>(Cheng </a:t>
            </a:r>
            <a:r>
              <a:rPr lang="en-GB" sz="2000" i="1" dirty="0">
                <a:latin typeface="Arial" panose="020B0604020202020204" pitchFamily="34" charset="0"/>
                <a:cs typeface="Arial" panose="020B0604020202020204" pitchFamily="34" charset="0"/>
              </a:rPr>
              <a:t>et al.,</a:t>
            </a:r>
            <a:r>
              <a:rPr lang="en-GB" sz="2000" dirty="0">
                <a:latin typeface="Arial" panose="020B0604020202020204" pitchFamily="34" charset="0"/>
                <a:cs typeface="Arial" panose="020B0604020202020204" pitchFamily="34" charset="0"/>
              </a:rPr>
              <a:t> 2026)</a:t>
            </a:r>
          </a:p>
        </p:txBody>
      </p:sp>
      <p:pic>
        <p:nvPicPr>
          <p:cNvPr id="8" name="Picture 7" descr="Mastering Your Communication Style: A Guide to Effective Interactions">
            <a:extLst>
              <a:ext uri="{FF2B5EF4-FFF2-40B4-BE49-F238E27FC236}">
                <a16:creationId xmlns:a16="http://schemas.microsoft.com/office/drawing/2014/main" id="{52995A52-00E4-51D1-ABF1-9E2575C55A42}"/>
              </a:ext>
            </a:extLst>
          </p:cNvPr>
          <p:cNvPicPr>
            <a:picLocks noChangeAspect="1"/>
          </p:cNvPicPr>
          <p:nvPr/>
        </p:nvPicPr>
        <p:blipFill>
          <a:blip r:embed="rId6"/>
          <a:srcRect b="9879"/>
          <a:stretch>
            <a:fillRect/>
          </a:stretch>
        </p:blipFill>
        <p:spPr>
          <a:xfrm>
            <a:off x="11498396" y="3363549"/>
            <a:ext cx="5306508" cy="4997968"/>
          </a:xfrm>
          <a:prstGeom prst="rect">
            <a:avLst/>
          </a:prstGeom>
        </p:spPr>
      </p:pic>
    </p:spTree>
    <p:extLst>
      <p:ext uri="{BB962C8B-B14F-4D97-AF65-F5344CB8AC3E}">
        <p14:creationId xmlns:p14="http://schemas.microsoft.com/office/powerpoint/2010/main" val="40537012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0F0F0"/>
        </a:solidFill>
        <a:effectLst/>
      </p:bgPr>
    </p:bg>
    <p:spTree>
      <p:nvGrpSpPr>
        <p:cNvPr id="1" name="">
          <a:extLst>
            <a:ext uri="{FF2B5EF4-FFF2-40B4-BE49-F238E27FC236}">
              <a16:creationId xmlns:a16="http://schemas.microsoft.com/office/drawing/2014/main" id="{5B10A019-53EA-4CA4-B1D0-7E8BC71E4CE3}"/>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5D04BD93-BF48-43C5-EB9C-B1EC92C0279B}"/>
              </a:ext>
            </a:extLst>
          </p:cNvPr>
          <p:cNvGrpSpPr/>
          <p:nvPr/>
        </p:nvGrpSpPr>
        <p:grpSpPr>
          <a:xfrm>
            <a:off x="27039" y="1316262"/>
            <a:ext cx="12698361" cy="2409363"/>
            <a:chOff x="0" y="0"/>
            <a:chExt cx="3778831" cy="413530"/>
          </a:xfrm>
        </p:grpSpPr>
        <p:sp>
          <p:nvSpPr>
            <p:cNvPr id="3" name="Freeform 3">
              <a:extLst>
                <a:ext uri="{FF2B5EF4-FFF2-40B4-BE49-F238E27FC236}">
                  <a16:creationId xmlns:a16="http://schemas.microsoft.com/office/drawing/2014/main" id="{3B3801C4-B7DB-21B8-A857-E7D245968ADD}"/>
                </a:ext>
              </a:extLst>
            </p:cNvPr>
            <p:cNvSpPr/>
            <p:nvPr/>
          </p:nvSpPr>
          <p:spPr>
            <a:xfrm>
              <a:off x="0" y="0"/>
              <a:ext cx="3778831" cy="413530"/>
            </a:xfrm>
            <a:custGeom>
              <a:avLst/>
              <a:gdLst/>
              <a:ahLst/>
              <a:cxnLst/>
              <a:rect l="l" t="t" r="r" b="b"/>
              <a:pathLst>
                <a:path w="3778831" h="413530">
                  <a:moveTo>
                    <a:pt x="0" y="0"/>
                  </a:moveTo>
                  <a:lnTo>
                    <a:pt x="3778831" y="0"/>
                  </a:lnTo>
                  <a:lnTo>
                    <a:pt x="3778831" y="413530"/>
                  </a:lnTo>
                  <a:lnTo>
                    <a:pt x="0" y="413530"/>
                  </a:lnTo>
                  <a:close/>
                </a:path>
              </a:pathLst>
            </a:custGeom>
            <a:solidFill>
              <a:srgbClr val="DB1F48"/>
            </a:solidFill>
          </p:spPr>
          <p:txBody>
            <a:bodyPr/>
            <a:lstStyle/>
            <a:p>
              <a:endParaRPr lang="en-GB"/>
            </a:p>
          </p:txBody>
        </p:sp>
        <p:sp>
          <p:nvSpPr>
            <p:cNvPr id="4" name="TextBox 4">
              <a:extLst>
                <a:ext uri="{FF2B5EF4-FFF2-40B4-BE49-F238E27FC236}">
                  <a16:creationId xmlns:a16="http://schemas.microsoft.com/office/drawing/2014/main" id="{63EBF5D5-6013-A3C7-A400-621A967060AE}"/>
                </a:ext>
              </a:extLst>
            </p:cNvPr>
            <p:cNvSpPr txBox="1"/>
            <p:nvPr/>
          </p:nvSpPr>
          <p:spPr>
            <a:xfrm>
              <a:off x="0" y="-38100"/>
              <a:ext cx="3778831" cy="45163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a:extLst>
              <a:ext uri="{FF2B5EF4-FFF2-40B4-BE49-F238E27FC236}">
                <a16:creationId xmlns:a16="http://schemas.microsoft.com/office/drawing/2014/main" id="{29B9D5AC-0912-FD9E-6AC2-14D4DE36F1B1}"/>
              </a:ext>
            </a:extLst>
          </p:cNvPr>
          <p:cNvGrpSpPr/>
          <p:nvPr/>
        </p:nvGrpSpPr>
        <p:grpSpPr>
          <a:xfrm>
            <a:off x="6781799" y="4021680"/>
            <a:ext cx="11193057" cy="4629789"/>
            <a:chOff x="0" y="0"/>
            <a:chExt cx="2531659" cy="213890"/>
          </a:xfrm>
        </p:grpSpPr>
        <p:sp>
          <p:nvSpPr>
            <p:cNvPr id="6" name="Freeform 6">
              <a:extLst>
                <a:ext uri="{FF2B5EF4-FFF2-40B4-BE49-F238E27FC236}">
                  <a16:creationId xmlns:a16="http://schemas.microsoft.com/office/drawing/2014/main" id="{052D844D-55F3-B803-8F66-EBE1AA5C8466}"/>
                </a:ext>
              </a:extLst>
            </p:cNvPr>
            <p:cNvSpPr/>
            <p:nvPr/>
          </p:nvSpPr>
          <p:spPr>
            <a:xfrm>
              <a:off x="0" y="0"/>
              <a:ext cx="2531659" cy="213890"/>
            </a:xfrm>
            <a:custGeom>
              <a:avLst/>
              <a:gdLst/>
              <a:ahLst/>
              <a:cxnLst/>
              <a:rect l="l" t="t" r="r" b="b"/>
              <a:pathLst>
                <a:path w="2531659" h="213890">
                  <a:moveTo>
                    <a:pt x="41076" y="0"/>
                  </a:moveTo>
                  <a:lnTo>
                    <a:pt x="2490583" y="0"/>
                  </a:lnTo>
                  <a:cubicBezTo>
                    <a:pt x="2513268" y="0"/>
                    <a:pt x="2531659" y="18390"/>
                    <a:pt x="2531659" y="41076"/>
                  </a:cubicBezTo>
                  <a:lnTo>
                    <a:pt x="2531659" y="172814"/>
                  </a:lnTo>
                  <a:cubicBezTo>
                    <a:pt x="2531659" y="195499"/>
                    <a:pt x="2513268" y="213890"/>
                    <a:pt x="2490583" y="213890"/>
                  </a:cubicBezTo>
                  <a:lnTo>
                    <a:pt x="41076" y="213890"/>
                  </a:lnTo>
                  <a:cubicBezTo>
                    <a:pt x="18390" y="213890"/>
                    <a:pt x="0" y="195499"/>
                    <a:pt x="0" y="172814"/>
                  </a:cubicBezTo>
                  <a:lnTo>
                    <a:pt x="0" y="41076"/>
                  </a:lnTo>
                  <a:cubicBezTo>
                    <a:pt x="0" y="18390"/>
                    <a:pt x="18390" y="0"/>
                    <a:pt x="41076" y="0"/>
                  </a:cubicBezTo>
                  <a:close/>
                </a:path>
              </a:pathLst>
            </a:custGeom>
            <a:ln w="19050" cap="rnd">
              <a:solidFill>
                <a:srgbClr val="333333"/>
              </a:solidFill>
              <a:prstDash val="solid"/>
              <a:round/>
            </a:ln>
          </p:spPr>
          <p:txBody>
            <a:bodyPr/>
            <a:lstStyle/>
            <a:p>
              <a:endParaRPr lang="en-GB"/>
            </a:p>
          </p:txBody>
        </p:sp>
        <p:sp>
          <p:nvSpPr>
            <p:cNvPr id="7" name="TextBox 7">
              <a:extLst>
                <a:ext uri="{FF2B5EF4-FFF2-40B4-BE49-F238E27FC236}">
                  <a16:creationId xmlns:a16="http://schemas.microsoft.com/office/drawing/2014/main" id="{640535C7-9D7F-AFE9-29A4-54ED4F71A27C}"/>
                </a:ext>
              </a:extLst>
            </p:cNvPr>
            <p:cNvSpPr txBox="1"/>
            <p:nvPr/>
          </p:nvSpPr>
          <p:spPr>
            <a:xfrm>
              <a:off x="0" y="-38100"/>
              <a:ext cx="2531659" cy="251990"/>
            </a:xfrm>
            <a:prstGeom prst="rect">
              <a:avLst/>
            </a:prstGeom>
          </p:spPr>
          <p:txBody>
            <a:bodyPr lIns="50800" tIns="50800" rIns="50800" bIns="50800" rtlCol="0" anchor="ctr"/>
            <a:lstStyle/>
            <a:p>
              <a:pPr algn="ctr">
                <a:lnSpc>
                  <a:spcPts val="2659"/>
                </a:lnSpc>
              </a:pPr>
              <a:endParaRPr/>
            </a:p>
          </p:txBody>
        </p:sp>
      </p:grpSp>
      <p:sp>
        <p:nvSpPr>
          <p:cNvPr id="10" name="Freeform 10">
            <a:extLst>
              <a:ext uri="{FF2B5EF4-FFF2-40B4-BE49-F238E27FC236}">
                <a16:creationId xmlns:a16="http://schemas.microsoft.com/office/drawing/2014/main" id="{174CECD2-A3A9-3601-EA38-F42B69A4115A}"/>
              </a:ext>
            </a:extLst>
          </p:cNvPr>
          <p:cNvSpPr/>
          <p:nvPr/>
        </p:nvSpPr>
        <p:spPr>
          <a:xfrm>
            <a:off x="15897155" y="121500"/>
            <a:ext cx="2363806" cy="2352983"/>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1" name="Freeform 11">
            <a:extLst>
              <a:ext uri="{FF2B5EF4-FFF2-40B4-BE49-F238E27FC236}">
                <a16:creationId xmlns:a16="http://schemas.microsoft.com/office/drawing/2014/main" id="{BF70DA60-D12B-8A97-62AE-01013E1CECE9}"/>
              </a:ext>
            </a:extLst>
          </p:cNvPr>
          <p:cNvSpPr/>
          <p:nvPr/>
        </p:nvSpPr>
        <p:spPr>
          <a:xfrm>
            <a:off x="16016221" y="8467383"/>
            <a:ext cx="1597171" cy="1597171"/>
          </a:xfrm>
          <a:custGeom>
            <a:avLst/>
            <a:gdLst/>
            <a:ahLst/>
            <a:cxnLst/>
            <a:rect l="l" t="t" r="r" b="b"/>
            <a:pathLst>
              <a:path w="1597171" h="1597171">
                <a:moveTo>
                  <a:pt x="0" y="0"/>
                </a:moveTo>
                <a:lnTo>
                  <a:pt x="1597171" y="0"/>
                </a:lnTo>
                <a:lnTo>
                  <a:pt x="1597171" y="1597171"/>
                </a:lnTo>
                <a:lnTo>
                  <a:pt x="0" y="159717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2" name="Freeform 12">
            <a:extLst>
              <a:ext uri="{FF2B5EF4-FFF2-40B4-BE49-F238E27FC236}">
                <a16:creationId xmlns:a16="http://schemas.microsoft.com/office/drawing/2014/main" id="{7310483C-795E-DA67-D4DE-6467D1063011}"/>
              </a:ext>
            </a:extLst>
          </p:cNvPr>
          <p:cNvSpPr/>
          <p:nvPr/>
        </p:nvSpPr>
        <p:spPr>
          <a:xfrm>
            <a:off x="14846550" y="1021031"/>
            <a:ext cx="1597171" cy="1597171"/>
          </a:xfrm>
          <a:custGeom>
            <a:avLst/>
            <a:gdLst/>
            <a:ahLst/>
            <a:cxnLst/>
            <a:rect l="l" t="t" r="r" b="b"/>
            <a:pathLst>
              <a:path w="1597171" h="1597171">
                <a:moveTo>
                  <a:pt x="0" y="0"/>
                </a:moveTo>
                <a:lnTo>
                  <a:pt x="1597171" y="0"/>
                </a:lnTo>
                <a:lnTo>
                  <a:pt x="1597171" y="1597171"/>
                </a:lnTo>
                <a:lnTo>
                  <a:pt x="0" y="159717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3" name="Group 13">
            <a:extLst>
              <a:ext uri="{FF2B5EF4-FFF2-40B4-BE49-F238E27FC236}">
                <a16:creationId xmlns:a16="http://schemas.microsoft.com/office/drawing/2014/main" id="{0BAC5286-F057-B07A-02B3-D345CF4EDDC7}"/>
              </a:ext>
            </a:extLst>
          </p:cNvPr>
          <p:cNvGrpSpPr/>
          <p:nvPr/>
        </p:nvGrpSpPr>
        <p:grpSpPr>
          <a:xfrm>
            <a:off x="4659923" y="8985944"/>
            <a:ext cx="7850645" cy="1257513"/>
            <a:chOff x="0" y="0"/>
            <a:chExt cx="2067659" cy="413530"/>
          </a:xfrm>
        </p:grpSpPr>
        <p:sp>
          <p:nvSpPr>
            <p:cNvPr id="14" name="Freeform 14">
              <a:extLst>
                <a:ext uri="{FF2B5EF4-FFF2-40B4-BE49-F238E27FC236}">
                  <a16:creationId xmlns:a16="http://schemas.microsoft.com/office/drawing/2014/main" id="{2E61EEFE-4D5E-CDD6-3ED6-DFDDAA6FA4AA}"/>
                </a:ext>
              </a:extLst>
            </p:cNvPr>
            <p:cNvSpPr/>
            <p:nvPr/>
          </p:nvSpPr>
          <p:spPr>
            <a:xfrm>
              <a:off x="0" y="0"/>
              <a:ext cx="2067659" cy="413530"/>
            </a:xfrm>
            <a:custGeom>
              <a:avLst/>
              <a:gdLst/>
              <a:ahLst/>
              <a:cxnLst/>
              <a:rect l="l" t="t" r="r" b="b"/>
              <a:pathLst>
                <a:path w="2067659" h="413530">
                  <a:moveTo>
                    <a:pt x="0" y="0"/>
                  </a:moveTo>
                  <a:lnTo>
                    <a:pt x="2067659" y="0"/>
                  </a:lnTo>
                  <a:lnTo>
                    <a:pt x="2067659" y="413530"/>
                  </a:lnTo>
                  <a:lnTo>
                    <a:pt x="0" y="413530"/>
                  </a:lnTo>
                  <a:close/>
                </a:path>
              </a:pathLst>
            </a:custGeom>
            <a:solidFill>
              <a:srgbClr val="DB1F48"/>
            </a:solidFill>
          </p:spPr>
          <p:txBody>
            <a:bodyPr/>
            <a:lstStyle/>
            <a:p>
              <a:endParaRPr lang="en-GB"/>
            </a:p>
          </p:txBody>
        </p:sp>
        <p:sp>
          <p:nvSpPr>
            <p:cNvPr id="15" name="TextBox 15">
              <a:extLst>
                <a:ext uri="{FF2B5EF4-FFF2-40B4-BE49-F238E27FC236}">
                  <a16:creationId xmlns:a16="http://schemas.microsoft.com/office/drawing/2014/main" id="{FF1D0FCC-781C-41BF-EE09-1C734A9CD7B9}"/>
                </a:ext>
              </a:extLst>
            </p:cNvPr>
            <p:cNvSpPr txBox="1"/>
            <p:nvPr/>
          </p:nvSpPr>
          <p:spPr>
            <a:xfrm>
              <a:off x="0" y="-38100"/>
              <a:ext cx="2067659" cy="451630"/>
            </a:xfrm>
            <a:prstGeom prst="rect">
              <a:avLst/>
            </a:prstGeom>
          </p:spPr>
          <p:txBody>
            <a:bodyPr lIns="50800" tIns="50800" rIns="50800" bIns="50800" rtlCol="0" anchor="ctr"/>
            <a:lstStyle/>
            <a:p>
              <a:pPr algn="ctr">
                <a:lnSpc>
                  <a:spcPts val="2659"/>
                </a:lnSpc>
                <a:spcBef>
                  <a:spcPct val="0"/>
                </a:spcBef>
              </a:pPr>
              <a:endParaRPr/>
            </a:p>
          </p:txBody>
        </p:sp>
      </p:grpSp>
      <p:sp>
        <p:nvSpPr>
          <p:cNvPr id="16" name="Freeform 16">
            <a:extLst>
              <a:ext uri="{FF2B5EF4-FFF2-40B4-BE49-F238E27FC236}">
                <a16:creationId xmlns:a16="http://schemas.microsoft.com/office/drawing/2014/main" id="{324BD5A2-BA46-8CC3-5935-35ECF77CD99D}"/>
              </a:ext>
            </a:extLst>
          </p:cNvPr>
          <p:cNvSpPr/>
          <p:nvPr/>
        </p:nvSpPr>
        <p:spPr>
          <a:xfrm>
            <a:off x="16287839" y="2842926"/>
            <a:ext cx="1687017" cy="463930"/>
          </a:xfrm>
          <a:custGeom>
            <a:avLst/>
            <a:gdLst/>
            <a:ahLst/>
            <a:cxnLst/>
            <a:rect l="l" t="t" r="r" b="b"/>
            <a:pathLst>
              <a:path w="1687017" h="463930">
                <a:moveTo>
                  <a:pt x="0" y="0"/>
                </a:moveTo>
                <a:lnTo>
                  <a:pt x="1687017" y="0"/>
                </a:lnTo>
                <a:lnTo>
                  <a:pt x="1687017" y="463930"/>
                </a:lnTo>
                <a:lnTo>
                  <a:pt x="0" y="46393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7" name="Freeform 17">
            <a:extLst>
              <a:ext uri="{FF2B5EF4-FFF2-40B4-BE49-F238E27FC236}">
                <a16:creationId xmlns:a16="http://schemas.microsoft.com/office/drawing/2014/main" id="{C89F6004-7408-B8A3-6E9E-F44A1D7BE254}"/>
              </a:ext>
            </a:extLst>
          </p:cNvPr>
          <p:cNvSpPr/>
          <p:nvPr/>
        </p:nvSpPr>
        <p:spPr>
          <a:xfrm>
            <a:off x="185191" y="8651469"/>
            <a:ext cx="1687017" cy="463930"/>
          </a:xfrm>
          <a:custGeom>
            <a:avLst/>
            <a:gdLst/>
            <a:ahLst/>
            <a:cxnLst/>
            <a:rect l="l" t="t" r="r" b="b"/>
            <a:pathLst>
              <a:path w="1687017" h="463930">
                <a:moveTo>
                  <a:pt x="0" y="0"/>
                </a:moveTo>
                <a:lnTo>
                  <a:pt x="1687017" y="0"/>
                </a:lnTo>
                <a:lnTo>
                  <a:pt x="1687017" y="463929"/>
                </a:lnTo>
                <a:lnTo>
                  <a:pt x="0" y="463929"/>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8" name="AutoShape 18">
            <a:extLst>
              <a:ext uri="{FF2B5EF4-FFF2-40B4-BE49-F238E27FC236}">
                <a16:creationId xmlns:a16="http://schemas.microsoft.com/office/drawing/2014/main" id="{0535827C-D1E8-EDD0-C96E-5C7426F4987E}"/>
              </a:ext>
            </a:extLst>
          </p:cNvPr>
          <p:cNvSpPr/>
          <p:nvPr/>
        </p:nvSpPr>
        <p:spPr>
          <a:xfrm flipV="1">
            <a:off x="4659923" y="8851035"/>
            <a:ext cx="7384348" cy="19050"/>
          </a:xfrm>
          <a:prstGeom prst="line">
            <a:avLst/>
          </a:prstGeom>
          <a:ln w="38100" cap="flat">
            <a:solidFill>
              <a:srgbClr val="34617D"/>
            </a:solidFill>
            <a:prstDash val="solid"/>
            <a:headEnd type="none" w="sm" len="sm"/>
            <a:tailEnd type="none" w="sm" len="sm"/>
          </a:ln>
        </p:spPr>
        <p:txBody>
          <a:bodyPr/>
          <a:lstStyle/>
          <a:p>
            <a:endParaRPr lang="en-GB"/>
          </a:p>
        </p:txBody>
      </p:sp>
      <p:sp>
        <p:nvSpPr>
          <p:cNvPr id="20" name="TextBox 20">
            <a:extLst>
              <a:ext uri="{FF2B5EF4-FFF2-40B4-BE49-F238E27FC236}">
                <a16:creationId xmlns:a16="http://schemas.microsoft.com/office/drawing/2014/main" id="{69E0ECCE-6501-B0CB-3369-FC2D5B054879}"/>
              </a:ext>
            </a:extLst>
          </p:cNvPr>
          <p:cNvSpPr txBox="1"/>
          <p:nvPr/>
        </p:nvSpPr>
        <p:spPr>
          <a:xfrm>
            <a:off x="409438" y="2010885"/>
            <a:ext cx="13911809" cy="738664"/>
          </a:xfrm>
          <a:prstGeom prst="rect">
            <a:avLst/>
          </a:prstGeom>
        </p:spPr>
        <p:txBody>
          <a:bodyPr wrap="square" lIns="0" tIns="0" rIns="0" bIns="0" rtlCol="0" anchor="t">
            <a:spAutoFit/>
          </a:bodyPr>
          <a:lstStyle/>
          <a:p>
            <a:pPr algn="l">
              <a:spcBef>
                <a:spcPct val="0"/>
              </a:spcBef>
            </a:pPr>
            <a:r>
              <a:rPr lang="en-US" sz="4800" b="1" dirty="0">
                <a:solidFill>
                  <a:srgbClr val="FFFFFF"/>
                </a:solidFill>
                <a:latin typeface="Arial" panose="020B0604020202020204" pitchFamily="34" charset="0"/>
                <a:ea typeface="Poppins"/>
                <a:cs typeface="Arial" panose="020B0604020202020204" pitchFamily="34" charset="0"/>
                <a:sym typeface="Poppins"/>
              </a:rPr>
              <a:t>Discussing negotiation strategies </a:t>
            </a:r>
          </a:p>
        </p:txBody>
      </p:sp>
      <p:sp>
        <p:nvSpPr>
          <p:cNvPr id="25" name="TextBox 24">
            <a:extLst>
              <a:ext uri="{FF2B5EF4-FFF2-40B4-BE49-F238E27FC236}">
                <a16:creationId xmlns:a16="http://schemas.microsoft.com/office/drawing/2014/main" id="{9BC31E43-F632-2866-290C-5D4C4DEC3A5A}"/>
              </a:ext>
            </a:extLst>
          </p:cNvPr>
          <p:cNvSpPr txBox="1"/>
          <p:nvPr/>
        </p:nvSpPr>
        <p:spPr>
          <a:xfrm>
            <a:off x="6945286" y="4078911"/>
            <a:ext cx="10885514" cy="4651979"/>
          </a:xfrm>
          <a:prstGeom prst="rect">
            <a:avLst/>
          </a:prstGeom>
          <a:noFill/>
        </p:spPr>
        <p:txBody>
          <a:bodyPr wrap="square">
            <a:spAutoFit/>
          </a:bodyPr>
          <a:lstStyle/>
          <a:p>
            <a:pPr marL="285750" lvl="0" indent="-285750"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It will be crucial for GreenTech Solutions Ltd to adopt a highly diplomatic and high-context communication style to ensure effective interaction with Shenzhen Smart Energy Co (Hong and Tu, 2026).</a:t>
            </a:r>
          </a:p>
          <a:p>
            <a:pPr marL="285750" lvl="0" indent="-285750" algn="just">
              <a:lnSpc>
                <a:spcPct val="15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In addition to that, the UK team is also required to follow a structured organisational hierarchy while collaborating with the Chinese team. </a:t>
            </a:r>
          </a:p>
          <a:p>
            <a:pPr marL="285750" lvl="0" indent="-285750" algn="just">
              <a:lnSpc>
                <a:spcPct val="15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Lastly, GreenTech Solutions Ltd needs to prioritise the development of deep personal networks, as Chinese companies prefer long-term commitment, mutual respect and personal trust. </a:t>
            </a:r>
            <a:endParaRPr lang="en-US" sz="2000"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B66A76EC-117E-DA57-4DC8-D6599948010B}"/>
              </a:ext>
            </a:extLst>
          </p:cNvPr>
          <p:cNvSpPr txBox="1"/>
          <p:nvPr/>
        </p:nvSpPr>
        <p:spPr>
          <a:xfrm>
            <a:off x="1919825" y="8523728"/>
            <a:ext cx="9343102" cy="400110"/>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(Hong and Tu, 2026)</a:t>
            </a:r>
          </a:p>
        </p:txBody>
      </p:sp>
      <p:pic>
        <p:nvPicPr>
          <p:cNvPr id="9" name="Picture 8" descr="Figure 2 - from Communication Style and Cultural Features in">
            <a:extLst>
              <a:ext uri="{FF2B5EF4-FFF2-40B4-BE49-F238E27FC236}">
                <a16:creationId xmlns:a16="http://schemas.microsoft.com/office/drawing/2014/main" id="{7DB5E48D-F720-10AE-B6A1-4AA4F30BA4B2}"/>
              </a:ext>
            </a:extLst>
          </p:cNvPr>
          <p:cNvPicPr>
            <a:picLocks noChangeAspect="1"/>
          </p:cNvPicPr>
          <p:nvPr/>
        </p:nvPicPr>
        <p:blipFill>
          <a:blip r:embed="rId6"/>
          <a:stretch>
            <a:fillRect/>
          </a:stretch>
        </p:blipFill>
        <p:spPr>
          <a:xfrm>
            <a:off x="696755" y="3961401"/>
            <a:ext cx="5567973" cy="4500086"/>
          </a:xfrm>
          <a:prstGeom prst="rect">
            <a:avLst/>
          </a:prstGeom>
        </p:spPr>
      </p:pic>
    </p:spTree>
    <p:extLst>
      <p:ext uri="{BB962C8B-B14F-4D97-AF65-F5344CB8AC3E}">
        <p14:creationId xmlns:p14="http://schemas.microsoft.com/office/powerpoint/2010/main" val="3407560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0F0F0"/>
        </a:solidFill>
        <a:effectLst/>
      </p:bgPr>
    </p:bg>
    <p:spTree>
      <p:nvGrpSpPr>
        <p:cNvPr id="1" name="">
          <a:extLst>
            <a:ext uri="{FF2B5EF4-FFF2-40B4-BE49-F238E27FC236}">
              <a16:creationId xmlns:a16="http://schemas.microsoft.com/office/drawing/2014/main" id="{77CE1844-FF1D-D177-64DE-B1A5E3686E1C}"/>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6B68E494-F07C-63A3-EBE2-3D6F425E89EC}"/>
              </a:ext>
            </a:extLst>
          </p:cNvPr>
          <p:cNvGrpSpPr/>
          <p:nvPr/>
        </p:nvGrpSpPr>
        <p:grpSpPr>
          <a:xfrm>
            <a:off x="0" y="1021032"/>
            <a:ext cx="15332512" cy="2377038"/>
            <a:chOff x="0" y="0"/>
            <a:chExt cx="3778831" cy="413530"/>
          </a:xfrm>
        </p:grpSpPr>
        <p:sp>
          <p:nvSpPr>
            <p:cNvPr id="3" name="Freeform 3">
              <a:extLst>
                <a:ext uri="{FF2B5EF4-FFF2-40B4-BE49-F238E27FC236}">
                  <a16:creationId xmlns:a16="http://schemas.microsoft.com/office/drawing/2014/main" id="{30425442-CD90-EACC-12BA-30AC16618DCB}"/>
                </a:ext>
              </a:extLst>
            </p:cNvPr>
            <p:cNvSpPr/>
            <p:nvPr/>
          </p:nvSpPr>
          <p:spPr>
            <a:xfrm>
              <a:off x="0" y="0"/>
              <a:ext cx="3778831" cy="413530"/>
            </a:xfrm>
            <a:custGeom>
              <a:avLst/>
              <a:gdLst/>
              <a:ahLst/>
              <a:cxnLst/>
              <a:rect l="l" t="t" r="r" b="b"/>
              <a:pathLst>
                <a:path w="3778831" h="413530">
                  <a:moveTo>
                    <a:pt x="0" y="0"/>
                  </a:moveTo>
                  <a:lnTo>
                    <a:pt x="3778831" y="0"/>
                  </a:lnTo>
                  <a:lnTo>
                    <a:pt x="3778831" y="413530"/>
                  </a:lnTo>
                  <a:lnTo>
                    <a:pt x="0" y="413530"/>
                  </a:lnTo>
                  <a:close/>
                </a:path>
              </a:pathLst>
            </a:custGeom>
            <a:solidFill>
              <a:srgbClr val="34617D"/>
            </a:solidFill>
          </p:spPr>
          <p:txBody>
            <a:bodyPr/>
            <a:lstStyle/>
            <a:p>
              <a:endParaRPr lang="en-GB"/>
            </a:p>
          </p:txBody>
        </p:sp>
        <p:sp>
          <p:nvSpPr>
            <p:cNvPr id="4" name="TextBox 4">
              <a:extLst>
                <a:ext uri="{FF2B5EF4-FFF2-40B4-BE49-F238E27FC236}">
                  <a16:creationId xmlns:a16="http://schemas.microsoft.com/office/drawing/2014/main" id="{24C81F9B-A60D-74A4-83F5-41CB8A27AD62}"/>
                </a:ext>
              </a:extLst>
            </p:cNvPr>
            <p:cNvSpPr txBox="1"/>
            <p:nvPr/>
          </p:nvSpPr>
          <p:spPr>
            <a:xfrm>
              <a:off x="0" y="-38100"/>
              <a:ext cx="3778831" cy="45163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a:extLst>
              <a:ext uri="{FF2B5EF4-FFF2-40B4-BE49-F238E27FC236}">
                <a16:creationId xmlns:a16="http://schemas.microsoft.com/office/drawing/2014/main" id="{ECB2F0D8-FB11-5D53-2169-91D06E342752}"/>
              </a:ext>
            </a:extLst>
          </p:cNvPr>
          <p:cNvGrpSpPr/>
          <p:nvPr/>
        </p:nvGrpSpPr>
        <p:grpSpPr>
          <a:xfrm>
            <a:off x="216020" y="3689375"/>
            <a:ext cx="10680579" cy="4476709"/>
            <a:chOff x="0" y="0"/>
            <a:chExt cx="2217944" cy="213890"/>
          </a:xfrm>
        </p:grpSpPr>
        <p:sp>
          <p:nvSpPr>
            <p:cNvPr id="6" name="Freeform 6">
              <a:extLst>
                <a:ext uri="{FF2B5EF4-FFF2-40B4-BE49-F238E27FC236}">
                  <a16:creationId xmlns:a16="http://schemas.microsoft.com/office/drawing/2014/main" id="{B7B33714-A3E4-98F4-7C02-73735EF98407}"/>
                </a:ext>
              </a:extLst>
            </p:cNvPr>
            <p:cNvSpPr/>
            <p:nvPr/>
          </p:nvSpPr>
          <p:spPr>
            <a:xfrm>
              <a:off x="0" y="0"/>
              <a:ext cx="2217944" cy="213890"/>
            </a:xfrm>
            <a:custGeom>
              <a:avLst/>
              <a:gdLst/>
              <a:ahLst/>
              <a:cxnLst/>
              <a:rect l="l" t="t" r="r" b="b"/>
              <a:pathLst>
                <a:path w="2217944" h="213890">
                  <a:moveTo>
                    <a:pt x="46886" y="0"/>
                  </a:moveTo>
                  <a:lnTo>
                    <a:pt x="2171058" y="0"/>
                  </a:lnTo>
                  <a:cubicBezTo>
                    <a:pt x="2196952" y="0"/>
                    <a:pt x="2217944" y="20992"/>
                    <a:pt x="2217944" y="46886"/>
                  </a:cubicBezTo>
                  <a:lnTo>
                    <a:pt x="2217944" y="167004"/>
                  </a:lnTo>
                  <a:cubicBezTo>
                    <a:pt x="2217944" y="179439"/>
                    <a:pt x="2213004" y="191364"/>
                    <a:pt x="2204211" y="200157"/>
                  </a:cubicBezTo>
                  <a:cubicBezTo>
                    <a:pt x="2195419" y="208950"/>
                    <a:pt x="2183493" y="213890"/>
                    <a:pt x="2171058" y="213890"/>
                  </a:cubicBezTo>
                  <a:lnTo>
                    <a:pt x="46886" y="213890"/>
                  </a:lnTo>
                  <a:cubicBezTo>
                    <a:pt x="20992" y="213890"/>
                    <a:pt x="0" y="192898"/>
                    <a:pt x="0" y="167004"/>
                  </a:cubicBezTo>
                  <a:lnTo>
                    <a:pt x="0" y="46886"/>
                  </a:lnTo>
                  <a:cubicBezTo>
                    <a:pt x="0" y="34451"/>
                    <a:pt x="4940" y="22525"/>
                    <a:pt x="13733" y="13733"/>
                  </a:cubicBezTo>
                  <a:cubicBezTo>
                    <a:pt x="22525" y="4940"/>
                    <a:pt x="34451" y="0"/>
                    <a:pt x="46886" y="0"/>
                  </a:cubicBezTo>
                  <a:close/>
                </a:path>
              </a:pathLst>
            </a:custGeom>
            <a:ln w="19050" cap="rnd">
              <a:solidFill>
                <a:srgbClr val="333333"/>
              </a:solidFill>
              <a:prstDash val="solid"/>
              <a:round/>
            </a:ln>
          </p:spPr>
          <p:txBody>
            <a:bodyPr/>
            <a:lstStyle/>
            <a:p>
              <a:endParaRPr lang="en-GB"/>
            </a:p>
          </p:txBody>
        </p:sp>
        <p:sp>
          <p:nvSpPr>
            <p:cNvPr id="7" name="TextBox 7">
              <a:extLst>
                <a:ext uri="{FF2B5EF4-FFF2-40B4-BE49-F238E27FC236}">
                  <a16:creationId xmlns:a16="http://schemas.microsoft.com/office/drawing/2014/main" id="{563432A3-7AA4-36B3-E0D4-4E86B2E21402}"/>
                </a:ext>
              </a:extLst>
            </p:cNvPr>
            <p:cNvSpPr txBox="1"/>
            <p:nvPr/>
          </p:nvSpPr>
          <p:spPr>
            <a:xfrm>
              <a:off x="0" y="-38100"/>
              <a:ext cx="2217944" cy="251990"/>
            </a:xfrm>
            <a:prstGeom prst="rect">
              <a:avLst/>
            </a:prstGeom>
          </p:spPr>
          <p:txBody>
            <a:bodyPr lIns="50800" tIns="50800" rIns="50800" bIns="50800" rtlCol="0" anchor="ctr"/>
            <a:lstStyle/>
            <a:p>
              <a:pPr algn="ctr">
                <a:lnSpc>
                  <a:spcPts val="2659"/>
                </a:lnSpc>
              </a:pPr>
              <a:endParaRPr/>
            </a:p>
          </p:txBody>
        </p:sp>
      </p:grpSp>
      <p:sp>
        <p:nvSpPr>
          <p:cNvPr id="10" name="Freeform 10">
            <a:extLst>
              <a:ext uri="{FF2B5EF4-FFF2-40B4-BE49-F238E27FC236}">
                <a16:creationId xmlns:a16="http://schemas.microsoft.com/office/drawing/2014/main" id="{93D2B262-C070-503B-F979-9128B01C708C}"/>
              </a:ext>
            </a:extLst>
          </p:cNvPr>
          <p:cNvSpPr/>
          <p:nvPr/>
        </p:nvSpPr>
        <p:spPr>
          <a:xfrm>
            <a:off x="15645135" y="82300"/>
            <a:ext cx="2533259" cy="2414928"/>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1" name="Freeform 11">
            <a:extLst>
              <a:ext uri="{FF2B5EF4-FFF2-40B4-BE49-F238E27FC236}">
                <a16:creationId xmlns:a16="http://schemas.microsoft.com/office/drawing/2014/main" id="{67BD62FA-CF2B-C02C-A4F3-CAF4F177050C}"/>
              </a:ext>
            </a:extLst>
          </p:cNvPr>
          <p:cNvSpPr/>
          <p:nvPr/>
        </p:nvSpPr>
        <p:spPr>
          <a:xfrm>
            <a:off x="1723578" y="8612299"/>
            <a:ext cx="1597171" cy="1597171"/>
          </a:xfrm>
          <a:custGeom>
            <a:avLst/>
            <a:gdLst/>
            <a:ahLst/>
            <a:cxnLst/>
            <a:rect l="l" t="t" r="r" b="b"/>
            <a:pathLst>
              <a:path w="1597171" h="1597171">
                <a:moveTo>
                  <a:pt x="0" y="0"/>
                </a:moveTo>
                <a:lnTo>
                  <a:pt x="1597171" y="0"/>
                </a:lnTo>
                <a:lnTo>
                  <a:pt x="1597171" y="1597171"/>
                </a:lnTo>
                <a:lnTo>
                  <a:pt x="0" y="159717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2" name="Freeform 12">
            <a:extLst>
              <a:ext uri="{FF2B5EF4-FFF2-40B4-BE49-F238E27FC236}">
                <a16:creationId xmlns:a16="http://schemas.microsoft.com/office/drawing/2014/main" id="{8D6FC22D-8489-5FFB-9BE7-0CD2EA8FA81C}"/>
              </a:ext>
            </a:extLst>
          </p:cNvPr>
          <p:cNvSpPr/>
          <p:nvPr/>
        </p:nvSpPr>
        <p:spPr>
          <a:xfrm>
            <a:off x="14846550" y="1021031"/>
            <a:ext cx="1597171" cy="1597171"/>
          </a:xfrm>
          <a:custGeom>
            <a:avLst/>
            <a:gdLst/>
            <a:ahLst/>
            <a:cxnLst/>
            <a:rect l="l" t="t" r="r" b="b"/>
            <a:pathLst>
              <a:path w="1597171" h="1597171">
                <a:moveTo>
                  <a:pt x="0" y="0"/>
                </a:moveTo>
                <a:lnTo>
                  <a:pt x="1597171" y="0"/>
                </a:lnTo>
                <a:lnTo>
                  <a:pt x="1597171" y="1597171"/>
                </a:lnTo>
                <a:lnTo>
                  <a:pt x="0" y="159717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4" name="Group 14">
            <a:extLst>
              <a:ext uri="{FF2B5EF4-FFF2-40B4-BE49-F238E27FC236}">
                <a16:creationId xmlns:a16="http://schemas.microsoft.com/office/drawing/2014/main" id="{2BC9933A-D219-7F56-B9B4-A1D66CD9E9FD}"/>
              </a:ext>
            </a:extLst>
          </p:cNvPr>
          <p:cNvGrpSpPr/>
          <p:nvPr/>
        </p:nvGrpSpPr>
        <p:grpSpPr>
          <a:xfrm>
            <a:off x="7481867" y="9051784"/>
            <a:ext cx="7850645" cy="1251193"/>
            <a:chOff x="0" y="0"/>
            <a:chExt cx="2067659" cy="413530"/>
          </a:xfrm>
        </p:grpSpPr>
        <p:sp>
          <p:nvSpPr>
            <p:cNvPr id="15" name="Freeform 15">
              <a:extLst>
                <a:ext uri="{FF2B5EF4-FFF2-40B4-BE49-F238E27FC236}">
                  <a16:creationId xmlns:a16="http://schemas.microsoft.com/office/drawing/2014/main" id="{CEE60D14-BEF0-84FC-285B-ECB30F8E4FB6}"/>
                </a:ext>
              </a:extLst>
            </p:cNvPr>
            <p:cNvSpPr/>
            <p:nvPr/>
          </p:nvSpPr>
          <p:spPr>
            <a:xfrm>
              <a:off x="0" y="0"/>
              <a:ext cx="2067659" cy="413530"/>
            </a:xfrm>
            <a:custGeom>
              <a:avLst/>
              <a:gdLst/>
              <a:ahLst/>
              <a:cxnLst/>
              <a:rect l="l" t="t" r="r" b="b"/>
              <a:pathLst>
                <a:path w="2067659" h="413530">
                  <a:moveTo>
                    <a:pt x="0" y="0"/>
                  </a:moveTo>
                  <a:lnTo>
                    <a:pt x="2067659" y="0"/>
                  </a:lnTo>
                  <a:lnTo>
                    <a:pt x="2067659" y="413530"/>
                  </a:lnTo>
                  <a:lnTo>
                    <a:pt x="0" y="413530"/>
                  </a:lnTo>
                  <a:close/>
                </a:path>
              </a:pathLst>
            </a:custGeom>
            <a:solidFill>
              <a:srgbClr val="34617D"/>
            </a:solidFill>
          </p:spPr>
          <p:txBody>
            <a:bodyPr/>
            <a:lstStyle/>
            <a:p>
              <a:endParaRPr lang="en-GB"/>
            </a:p>
          </p:txBody>
        </p:sp>
        <p:sp>
          <p:nvSpPr>
            <p:cNvPr id="16" name="TextBox 16">
              <a:extLst>
                <a:ext uri="{FF2B5EF4-FFF2-40B4-BE49-F238E27FC236}">
                  <a16:creationId xmlns:a16="http://schemas.microsoft.com/office/drawing/2014/main" id="{71DC6BD9-FFF4-F1FC-563D-D0073B4033AA}"/>
                </a:ext>
              </a:extLst>
            </p:cNvPr>
            <p:cNvSpPr txBox="1"/>
            <p:nvPr/>
          </p:nvSpPr>
          <p:spPr>
            <a:xfrm>
              <a:off x="0" y="-38100"/>
              <a:ext cx="2067659" cy="451630"/>
            </a:xfrm>
            <a:prstGeom prst="rect">
              <a:avLst/>
            </a:prstGeom>
          </p:spPr>
          <p:txBody>
            <a:bodyPr lIns="50800" tIns="50800" rIns="50800" bIns="50800" rtlCol="0" anchor="ctr"/>
            <a:lstStyle/>
            <a:p>
              <a:pPr algn="ctr">
                <a:lnSpc>
                  <a:spcPts val="2659"/>
                </a:lnSpc>
                <a:spcBef>
                  <a:spcPct val="0"/>
                </a:spcBef>
              </a:pPr>
              <a:endParaRPr/>
            </a:p>
          </p:txBody>
        </p:sp>
      </p:grpSp>
      <p:sp>
        <p:nvSpPr>
          <p:cNvPr id="17" name="Freeform 17">
            <a:extLst>
              <a:ext uri="{FF2B5EF4-FFF2-40B4-BE49-F238E27FC236}">
                <a16:creationId xmlns:a16="http://schemas.microsoft.com/office/drawing/2014/main" id="{01049D91-93BA-D0C4-9677-DAE60A4E9034}"/>
              </a:ext>
            </a:extLst>
          </p:cNvPr>
          <p:cNvSpPr/>
          <p:nvPr/>
        </p:nvSpPr>
        <p:spPr>
          <a:xfrm>
            <a:off x="16287839" y="2842926"/>
            <a:ext cx="1687017" cy="463930"/>
          </a:xfrm>
          <a:custGeom>
            <a:avLst/>
            <a:gdLst/>
            <a:ahLst/>
            <a:cxnLst/>
            <a:rect l="l" t="t" r="r" b="b"/>
            <a:pathLst>
              <a:path w="1687017" h="463930">
                <a:moveTo>
                  <a:pt x="0" y="0"/>
                </a:moveTo>
                <a:lnTo>
                  <a:pt x="1687017" y="0"/>
                </a:lnTo>
                <a:lnTo>
                  <a:pt x="1687017" y="463930"/>
                </a:lnTo>
                <a:lnTo>
                  <a:pt x="0" y="46393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8" name="TextBox 18">
            <a:extLst>
              <a:ext uri="{FF2B5EF4-FFF2-40B4-BE49-F238E27FC236}">
                <a16:creationId xmlns:a16="http://schemas.microsoft.com/office/drawing/2014/main" id="{BDA39540-8E95-4FF2-DBA2-E9BEA90B5BAA}"/>
              </a:ext>
            </a:extLst>
          </p:cNvPr>
          <p:cNvSpPr txBox="1"/>
          <p:nvPr/>
        </p:nvSpPr>
        <p:spPr>
          <a:xfrm>
            <a:off x="79932" y="1882146"/>
            <a:ext cx="15252580" cy="738664"/>
          </a:xfrm>
          <a:prstGeom prst="rect">
            <a:avLst/>
          </a:prstGeom>
        </p:spPr>
        <p:txBody>
          <a:bodyPr wrap="square" lIns="0" tIns="0" rIns="0" bIns="0" rtlCol="0" anchor="t">
            <a:spAutoFit/>
          </a:bodyPr>
          <a:lstStyle/>
          <a:p>
            <a:pPr>
              <a:spcBef>
                <a:spcPct val="0"/>
              </a:spcBef>
            </a:pPr>
            <a:r>
              <a:rPr lang="en-US" sz="4800" b="1" dirty="0">
                <a:solidFill>
                  <a:srgbClr val="FFFFFF"/>
                </a:solidFill>
                <a:latin typeface="Arial" panose="020B0604020202020204" pitchFamily="34" charset="0"/>
                <a:ea typeface="Poppins"/>
                <a:cs typeface="Arial" panose="020B0604020202020204" pitchFamily="34" charset="0"/>
                <a:sym typeface="Poppins"/>
              </a:rPr>
              <a:t>Importance of cultural awareness and adaptability </a:t>
            </a:r>
          </a:p>
        </p:txBody>
      </p:sp>
      <p:sp>
        <p:nvSpPr>
          <p:cNvPr id="20" name="TextBox 20">
            <a:extLst>
              <a:ext uri="{FF2B5EF4-FFF2-40B4-BE49-F238E27FC236}">
                <a16:creationId xmlns:a16="http://schemas.microsoft.com/office/drawing/2014/main" id="{AC4632AF-66C2-A59B-C187-DE3C3ADEFF2E}"/>
              </a:ext>
            </a:extLst>
          </p:cNvPr>
          <p:cNvSpPr txBox="1"/>
          <p:nvPr/>
        </p:nvSpPr>
        <p:spPr>
          <a:xfrm>
            <a:off x="482720" y="3871208"/>
            <a:ext cx="10032879" cy="3636316"/>
          </a:xfrm>
          <a:prstGeom prst="rect">
            <a:avLst/>
          </a:prstGeom>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Strong cultural awareness can transform cultural friction into a solid advantage while systematically navigating through cultural differences. </a:t>
            </a:r>
          </a:p>
          <a:p>
            <a:pPr marL="342900" lvl="0" indent="-342900" algn="just">
              <a:lnSpc>
                <a:spcPct val="15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Cultural intelligence plays a very important role in breaking down negotiation barriers and reducing misunderstandings (Mujtaba, 2026). </a:t>
            </a:r>
          </a:p>
          <a:p>
            <a:pPr marL="342900" lvl="0" indent="-342900" algn="just">
              <a:lnSpc>
                <a:spcPct val="15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By developing solid cultural intelligence, GreenTech Solutions Ltd. can keep the negotiation respectful and avoid costly miscommunications. </a:t>
            </a:r>
            <a:endParaRPr lang="en-US" sz="2000" dirty="0">
              <a:latin typeface="Arial" panose="020B0604020202020204" pitchFamily="34" charset="0"/>
              <a:cs typeface="Arial" panose="020B0604020202020204" pitchFamily="34" charset="0"/>
            </a:endParaRPr>
          </a:p>
        </p:txBody>
      </p:sp>
      <p:sp>
        <p:nvSpPr>
          <p:cNvPr id="22" name="Freeform 22">
            <a:extLst>
              <a:ext uri="{FF2B5EF4-FFF2-40B4-BE49-F238E27FC236}">
                <a16:creationId xmlns:a16="http://schemas.microsoft.com/office/drawing/2014/main" id="{637BA971-7693-B1AA-08A3-B45F77D26E75}"/>
              </a:ext>
            </a:extLst>
          </p:cNvPr>
          <p:cNvSpPr/>
          <p:nvPr/>
        </p:nvSpPr>
        <p:spPr>
          <a:xfrm>
            <a:off x="36561" y="8626152"/>
            <a:ext cx="1687017" cy="463930"/>
          </a:xfrm>
          <a:custGeom>
            <a:avLst/>
            <a:gdLst/>
            <a:ahLst/>
            <a:cxnLst/>
            <a:rect l="l" t="t" r="r" b="b"/>
            <a:pathLst>
              <a:path w="1687017" h="463930">
                <a:moveTo>
                  <a:pt x="0" y="0"/>
                </a:moveTo>
                <a:lnTo>
                  <a:pt x="1687017" y="0"/>
                </a:lnTo>
                <a:lnTo>
                  <a:pt x="1687017" y="463929"/>
                </a:lnTo>
                <a:lnTo>
                  <a:pt x="0" y="463929"/>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3" name="AutoShape 23">
            <a:extLst>
              <a:ext uri="{FF2B5EF4-FFF2-40B4-BE49-F238E27FC236}">
                <a16:creationId xmlns:a16="http://schemas.microsoft.com/office/drawing/2014/main" id="{89C6B4AC-6115-0506-189D-6162FE754627}"/>
              </a:ext>
            </a:extLst>
          </p:cNvPr>
          <p:cNvSpPr/>
          <p:nvPr/>
        </p:nvSpPr>
        <p:spPr>
          <a:xfrm flipV="1">
            <a:off x="7481867" y="8860764"/>
            <a:ext cx="7384348" cy="19050"/>
          </a:xfrm>
          <a:prstGeom prst="line">
            <a:avLst/>
          </a:prstGeom>
          <a:ln w="38100" cap="flat">
            <a:solidFill>
              <a:srgbClr val="34617D"/>
            </a:solidFill>
            <a:prstDash val="solid"/>
            <a:headEnd type="none" w="sm" len="sm"/>
            <a:tailEnd type="none" w="sm" len="sm"/>
          </a:ln>
        </p:spPr>
        <p:txBody>
          <a:bodyPr/>
          <a:lstStyle/>
          <a:p>
            <a:endParaRPr lang="en-GB"/>
          </a:p>
        </p:txBody>
      </p:sp>
      <p:sp>
        <p:nvSpPr>
          <p:cNvPr id="19" name="TextBox 18">
            <a:extLst>
              <a:ext uri="{FF2B5EF4-FFF2-40B4-BE49-F238E27FC236}">
                <a16:creationId xmlns:a16="http://schemas.microsoft.com/office/drawing/2014/main" id="{574B7E42-6C53-064B-C9F4-55EAF708A2EA}"/>
              </a:ext>
            </a:extLst>
          </p:cNvPr>
          <p:cNvSpPr txBox="1"/>
          <p:nvPr/>
        </p:nvSpPr>
        <p:spPr>
          <a:xfrm>
            <a:off x="6029634" y="8313369"/>
            <a:ext cx="9438966" cy="400110"/>
          </a:xfrm>
          <a:prstGeom prst="rect">
            <a:avLst/>
          </a:prstGeom>
          <a:noFill/>
        </p:spPr>
        <p:txBody>
          <a:bodyPr wrap="square">
            <a:spAutoFit/>
          </a:bodyPr>
          <a:lstStyle/>
          <a:p>
            <a:pPr algn="r"/>
            <a:r>
              <a:rPr lang="en-GB" sz="2000" dirty="0">
                <a:latin typeface="Arial" panose="020B0604020202020204" pitchFamily="34" charset="0"/>
                <a:cs typeface="Arial" panose="020B0604020202020204" pitchFamily="34" charset="0"/>
              </a:rPr>
              <a:t>(Mujtaba, 2026)</a:t>
            </a:r>
          </a:p>
        </p:txBody>
      </p:sp>
      <p:pic>
        <p:nvPicPr>
          <p:cNvPr id="8" name="Picture 7" descr="The Four Components Of Cultural Intelligence - Cultural Synergies">
            <a:extLst>
              <a:ext uri="{FF2B5EF4-FFF2-40B4-BE49-F238E27FC236}">
                <a16:creationId xmlns:a16="http://schemas.microsoft.com/office/drawing/2014/main" id="{7D600D1A-3334-55B9-11A2-63F96C68AF37}"/>
              </a:ext>
            </a:extLst>
          </p:cNvPr>
          <p:cNvPicPr>
            <a:picLocks noChangeAspect="1"/>
          </p:cNvPicPr>
          <p:nvPr/>
        </p:nvPicPr>
        <p:blipFill>
          <a:blip r:embed="rId6"/>
          <a:srcRect l="13464" t="10764" r="16470" b="13521"/>
          <a:stretch>
            <a:fillRect/>
          </a:stretch>
        </p:blipFill>
        <p:spPr>
          <a:xfrm>
            <a:off x="11334838" y="3652554"/>
            <a:ext cx="5584476" cy="4569601"/>
          </a:xfrm>
          <a:prstGeom prst="rect">
            <a:avLst/>
          </a:prstGeom>
        </p:spPr>
      </p:pic>
    </p:spTree>
    <p:extLst>
      <p:ext uri="{BB962C8B-B14F-4D97-AF65-F5344CB8AC3E}">
        <p14:creationId xmlns:p14="http://schemas.microsoft.com/office/powerpoint/2010/main" val="31778741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0F0F0"/>
        </a:solidFill>
        <a:effectLst/>
      </p:bgPr>
    </p:bg>
    <p:spTree>
      <p:nvGrpSpPr>
        <p:cNvPr id="1" name="">
          <a:extLst>
            <a:ext uri="{FF2B5EF4-FFF2-40B4-BE49-F238E27FC236}">
              <a16:creationId xmlns:a16="http://schemas.microsoft.com/office/drawing/2014/main" id="{7A9CBC96-742E-B8E5-CE51-8DA8A87A0BD4}"/>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897049C0-01CE-EDE4-757A-54109B90C944}"/>
              </a:ext>
            </a:extLst>
          </p:cNvPr>
          <p:cNvGrpSpPr/>
          <p:nvPr/>
        </p:nvGrpSpPr>
        <p:grpSpPr>
          <a:xfrm>
            <a:off x="27039" y="1316263"/>
            <a:ext cx="12698361" cy="1389766"/>
            <a:chOff x="0" y="0"/>
            <a:chExt cx="3778831" cy="413530"/>
          </a:xfrm>
        </p:grpSpPr>
        <p:sp>
          <p:nvSpPr>
            <p:cNvPr id="3" name="Freeform 3">
              <a:extLst>
                <a:ext uri="{FF2B5EF4-FFF2-40B4-BE49-F238E27FC236}">
                  <a16:creationId xmlns:a16="http://schemas.microsoft.com/office/drawing/2014/main" id="{A8BE834C-D106-2EEE-18C3-1D8D9B1229F0}"/>
                </a:ext>
              </a:extLst>
            </p:cNvPr>
            <p:cNvSpPr/>
            <p:nvPr/>
          </p:nvSpPr>
          <p:spPr>
            <a:xfrm>
              <a:off x="0" y="0"/>
              <a:ext cx="3778831" cy="413530"/>
            </a:xfrm>
            <a:custGeom>
              <a:avLst/>
              <a:gdLst/>
              <a:ahLst/>
              <a:cxnLst/>
              <a:rect l="l" t="t" r="r" b="b"/>
              <a:pathLst>
                <a:path w="3778831" h="413530">
                  <a:moveTo>
                    <a:pt x="0" y="0"/>
                  </a:moveTo>
                  <a:lnTo>
                    <a:pt x="3778831" y="0"/>
                  </a:lnTo>
                  <a:lnTo>
                    <a:pt x="3778831" y="413530"/>
                  </a:lnTo>
                  <a:lnTo>
                    <a:pt x="0" y="413530"/>
                  </a:lnTo>
                  <a:close/>
                </a:path>
              </a:pathLst>
            </a:custGeom>
            <a:solidFill>
              <a:srgbClr val="DB1F48"/>
            </a:solidFill>
          </p:spPr>
          <p:txBody>
            <a:bodyPr/>
            <a:lstStyle/>
            <a:p>
              <a:endParaRPr lang="en-GB"/>
            </a:p>
          </p:txBody>
        </p:sp>
        <p:sp>
          <p:nvSpPr>
            <p:cNvPr id="4" name="TextBox 4">
              <a:extLst>
                <a:ext uri="{FF2B5EF4-FFF2-40B4-BE49-F238E27FC236}">
                  <a16:creationId xmlns:a16="http://schemas.microsoft.com/office/drawing/2014/main" id="{C076A4CA-3204-70AF-D673-A8E42C2C31EE}"/>
                </a:ext>
              </a:extLst>
            </p:cNvPr>
            <p:cNvSpPr txBox="1"/>
            <p:nvPr/>
          </p:nvSpPr>
          <p:spPr>
            <a:xfrm>
              <a:off x="0" y="-38100"/>
              <a:ext cx="3778831" cy="45163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a:extLst>
              <a:ext uri="{FF2B5EF4-FFF2-40B4-BE49-F238E27FC236}">
                <a16:creationId xmlns:a16="http://schemas.microsoft.com/office/drawing/2014/main" id="{21F0F6BD-0C8D-7234-1BB1-27A51EE86757}"/>
              </a:ext>
            </a:extLst>
          </p:cNvPr>
          <p:cNvGrpSpPr/>
          <p:nvPr/>
        </p:nvGrpSpPr>
        <p:grpSpPr>
          <a:xfrm>
            <a:off x="6781799" y="4021680"/>
            <a:ext cx="11193057" cy="4629789"/>
            <a:chOff x="0" y="0"/>
            <a:chExt cx="2531659" cy="213890"/>
          </a:xfrm>
        </p:grpSpPr>
        <p:sp>
          <p:nvSpPr>
            <p:cNvPr id="6" name="Freeform 6">
              <a:extLst>
                <a:ext uri="{FF2B5EF4-FFF2-40B4-BE49-F238E27FC236}">
                  <a16:creationId xmlns:a16="http://schemas.microsoft.com/office/drawing/2014/main" id="{33DD5BBD-19D9-B327-ACEC-A1A76D8B18B5}"/>
                </a:ext>
              </a:extLst>
            </p:cNvPr>
            <p:cNvSpPr/>
            <p:nvPr/>
          </p:nvSpPr>
          <p:spPr>
            <a:xfrm>
              <a:off x="0" y="0"/>
              <a:ext cx="2531659" cy="213890"/>
            </a:xfrm>
            <a:custGeom>
              <a:avLst/>
              <a:gdLst/>
              <a:ahLst/>
              <a:cxnLst/>
              <a:rect l="l" t="t" r="r" b="b"/>
              <a:pathLst>
                <a:path w="2531659" h="213890">
                  <a:moveTo>
                    <a:pt x="41076" y="0"/>
                  </a:moveTo>
                  <a:lnTo>
                    <a:pt x="2490583" y="0"/>
                  </a:lnTo>
                  <a:cubicBezTo>
                    <a:pt x="2513268" y="0"/>
                    <a:pt x="2531659" y="18390"/>
                    <a:pt x="2531659" y="41076"/>
                  </a:cubicBezTo>
                  <a:lnTo>
                    <a:pt x="2531659" y="172814"/>
                  </a:lnTo>
                  <a:cubicBezTo>
                    <a:pt x="2531659" y="195499"/>
                    <a:pt x="2513268" y="213890"/>
                    <a:pt x="2490583" y="213890"/>
                  </a:cubicBezTo>
                  <a:lnTo>
                    <a:pt x="41076" y="213890"/>
                  </a:lnTo>
                  <a:cubicBezTo>
                    <a:pt x="18390" y="213890"/>
                    <a:pt x="0" y="195499"/>
                    <a:pt x="0" y="172814"/>
                  </a:cubicBezTo>
                  <a:lnTo>
                    <a:pt x="0" y="41076"/>
                  </a:lnTo>
                  <a:cubicBezTo>
                    <a:pt x="0" y="18390"/>
                    <a:pt x="18390" y="0"/>
                    <a:pt x="41076" y="0"/>
                  </a:cubicBezTo>
                  <a:close/>
                </a:path>
              </a:pathLst>
            </a:custGeom>
            <a:ln w="19050" cap="rnd">
              <a:solidFill>
                <a:srgbClr val="333333"/>
              </a:solidFill>
              <a:prstDash val="solid"/>
              <a:round/>
            </a:ln>
          </p:spPr>
          <p:txBody>
            <a:bodyPr/>
            <a:lstStyle/>
            <a:p>
              <a:endParaRPr lang="en-GB"/>
            </a:p>
          </p:txBody>
        </p:sp>
        <p:sp>
          <p:nvSpPr>
            <p:cNvPr id="7" name="TextBox 7">
              <a:extLst>
                <a:ext uri="{FF2B5EF4-FFF2-40B4-BE49-F238E27FC236}">
                  <a16:creationId xmlns:a16="http://schemas.microsoft.com/office/drawing/2014/main" id="{B8C8D09A-9B3E-4A23-9438-EE3CFA00D2E0}"/>
                </a:ext>
              </a:extLst>
            </p:cNvPr>
            <p:cNvSpPr txBox="1"/>
            <p:nvPr/>
          </p:nvSpPr>
          <p:spPr>
            <a:xfrm>
              <a:off x="0" y="-38100"/>
              <a:ext cx="2531659" cy="251990"/>
            </a:xfrm>
            <a:prstGeom prst="rect">
              <a:avLst/>
            </a:prstGeom>
          </p:spPr>
          <p:txBody>
            <a:bodyPr lIns="50800" tIns="50800" rIns="50800" bIns="50800" rtlCol="0" anchor="ctr"/>
            <a:lstStyle/>
            <a:p>
              <a:pPr algn="ctr">
                <a:lnSpc>
                  <a:spcPts val="2659"/>
                </a:lnSpc>
              </a:pPr>
              <a:endParaRPr/>
            </a:p>
          </p:txBody>
        </p:sp>
      </p:grpSp>
      <p:sp>
        <p:nvSpPr>
          <p:cNvPr id="10" name="Freeform 10">
            <a:extLst>
              <a:ext uri="{FF2B5EF4-FFF2-40B4-BE49-F238E27FC236}">
                <a16:creationId xmlns:a16="http://schemas.microsoft.com/office/drawing/2014/main" id="{BEC0CF99-DBB8-8F09-8C7A-5FE7101EF3CB}"/>
              </a:ext>
            </a:extLst>
          </p:cNvPr>
          <p:cNvSpPr/>
          <p:nvPr/>
        </p:nvSpPr>
        <p:spPr>
          <a:xfrm>
            <a:off x="15897155" y="121500"/>
            <a:ext cx="2363806" cy="2352983"/>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1" name="Freeform 11">
            <a:extLst>
              <a:ext uri="{FF2B5EF4-FFF2-40B4-BE49-F238E27FC236}">
                <a16:creationId xmlns:a16="http://schemas.microsoft.com/office/drawing/2014/main" id="{D077E8FE-A8E8-3594-AC2C-22906832D341}"/>
              </a:ext>
            </a:extLst>
          </p:cNvPr>
          <p:cNvSpPr/>
          <p:nvPr/>
        </p:nvSpPr>
        <p:spPr>
          <a:xfrm>
            <a:off x="16016221" y="8467383"/>
            <a:ext cx="1597171" cy="1597171"/>
          </a:xfrm>
          <a:custGeom>
            <a:avLst/>
            <a:gdLst/>
            <a:ahLst/>
            <a:cxnLst/>
            <a:rect l="l" t="t" r="r" b="b"/>
            <a:pathLst>
              <a:path w="1597171" h="1597171">
                <a:moveTo>
                  <a:pt x="0" y="0"/>
                </a:moveTo>
                <a:lnTo>
                  <a:pt x="1597171" y="0"/>
                </a:lnTo>
                <a:lnTo>
                  <a:pt x="1597171" y="1597171"/>
                </a:lnTo>
                <a:lnTo>
                  <a:pt x="0" y="159717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2" name="Freeform 12">
            <a:extLst>
              <a:ext uri="{FF2B5EF4-FFF2-40B4-BE49-F238E27FC236}">
                <a16:creationId xmlns:a16="http://schemas.microsoft.com/office/drawing/2014/main" id="{4F933E0B-DA35-668D-9CAA-A7B253866529}"/>
              </a:ext>
            </a:extLst>
          </p:cNvPr>
          <p:cNvSpPr/>
          <p:nvPr/>
        </p:nvSpPr>
        <p:spPr>
          <a:xfrm>
            <a:off x="14846550" y="1021031"/>
            <a:ext cx="1597171" cy="1597171"/>
          </a:xfrm>
          <a:custGeom>
            <a:avLst/>
            <a:gdLst/>
            <a:ahLst/>
            <a:cxnLst/>
            <a:rect l="l" t="t" r="r" b="b"/>
            <a:pathLst>
              <a:path w="1597171" h="1597171">
                <a:moveTo>
                  <a:pt x="0" y="0"/>
                </a:moveTo>
                <a:lnTo>
                  <a:pt x="1597171" y="0"/>
                </a:lnTo>
                <a:lnTo>
                  <a:pt x="1597171" y="1597171"/>
                </a:lnTo>
                <a:lnTo>
                  <a:pt x="0" y="159717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3" name="Group 13">
            <a:extLst>
              <a:ext uri="{FF2B5EF4-FFF2-40B4-BE49-F238E27FC236}">
                <a16:creationId xmlns:a16="http://schemas.microsoft.com/office/drawing/2014/main" id="{1A245FA6-90FF-46A3-A12B-41F7FDA46CB1}"/>
              </a:ext>
            </a:extLst>
          </p:cNvPr>
          <p:cNvGrpSpPr/>
          <p:nvPr/>
        </p:nvGrpSpPr>
        <p:grpSpPr>
          <a:xfrm>
            <a:off x="4659923" y="8985944"/>
            <a:ext cx="7850645" cy="1257513"/>
            <a:chOff x="0" y="0"/>
            <a:chExt cx="2067659" cy="413530"/>
          </a:xfrm>
        </p:grpSpPr>
        <p:sp>
          <p:nvSpPr>
            <p:cNvPr id="14" name="Freeform 14">
              <a:extLst>
                <a:ext uri="{FF2B5EF4-FFF2-40B4-BE49-F238E27FC236}">
                  <a16:creationId xmlns:a16="http://schemas.microsoft.com/office/drawing/2014/main" id="{A66DF784-E62A-0F56-619F-9B0DDD2CB184}"/>
                </a:ext>
              </a:extLst>
            </p:cNvPr>
            <p:cNvSpPr/>
            <p:nvPr/>
          </p:nvSpPr>
          <p:spPr>
            <a:xfrm>
              <a:off x="0" y="0"/>
              <a:ext cx="2067659" cy="413530"/>
            </a:xfrm>
            <a:custGeom>
              <a:avLst/>
              <a:gdLst/>
              <a:ahLst/>
              <a:cxnLst/>
              <a:rect l="l" t="t" r="r" b="b"/>
              <a:pathLst>
                <a:path w="2067659" h="413530">
                  <a:moveTo>
                    <a:pt x="0" y="0"/>
                  </a:moveTo>
                  <a:lnTo>
                    <a:pt x="2067659" y="0"/>
                  </a:lnTo>
                  <a:lnTo>
                    <a:pt x="2067659" y="413530"/>
                  </a:lnTo>
                  <a:lnTo>
                    <a:pt x="0" y="413530"/>
                  </a:lnTo>
                  <a:close/>
                </a:path>
              </a:pathLst>
            </a:custGeom>
            <a:solidFill>
              <a:srgbClr val="DB1F48"/>
            </a:solidFill>
          </p:spPr>
          <p:txBody>
            <a:bodyPr/>
            <a:lstStyle/>
            <a:p>
              <a:endParaRPr lang="en-GB"/>
            </a:p>
          </p:txBody>
        </p:sp>
        <p:sp>
          <p:nvSpPr>
            <p:cNvPr id="15" name="TextBox 15">
              <a:extLst>
                <a:ext uri="{FF2B5EF4-FFF2-40B4-BE49-F238E27FC236}">
                  <a16:creationId xmlns:a16="http://schemas.microsoft.com/office/drawing/2014/main" id="{08A2189D-94E6-8F98-7B70-0FFD4A9E22FC}"/>
                </a:ext>
              </a:extLst>
            </p:cNvPr>
            <p:cNvSpPr txBox="1"/>
            <p:nvPr/>
          </p:nvSpPr>
          <p:spPr>
            <a:xfrm>
              <a:off x="0" y="-38100"/>
              <a:ext cx="2067659" cy="451630"/>
            </a:xfrm>
            <a:prstGeom prst="rect">
              <a:avLst/>
            </a:prstGeom>
          </p:spPr>
          <p:txBody>
            <a:bodyPr lIns="50800" tIns="50800" rIns="50800" bIns="50800" rtlCol="0" anchor="ctr"/>
            <a:lstStyle/>
            <a:p>
              <a:pPr algn="ctr">
                <a:lnSpc>
                  <a:spcPts val="2659"/>
                </a:lnSpc>
                <a:spcBef>
                  <a:spcPct val="0"/>
                </a:spcBef>
              </a:pPr>
              <a:endParaRPr/>
            </a:p>
          </p:txBody>
        </p:sp>
      </p:grpSp>
      <p:sp>
        <p:nvSpPr>
          <p:cNvPr id="16" name="Freeform 16">
            <a:extLst>
              <a:ext uri="{FF2B5EF4-FFF2-40B4-BE49-F238E27FC236}">
                <a16:creationId xmlns:a16="http://schemas.microsoft.com/office/drawing/2014/main" id="{22A9BF37-F456-E04E-1E80-5BBF329C7B04}"/>
              </a:ext>
            </a:extLst>
          </p:cNvPr>
          <p:cNvSpPr/>
          <p:nvPr/>
        </p:nvSpPr>
        <p:spPr>
          <a:xfrm>
            <a:off x="16287839" y="2842926"/>
            <a:ext cx="1687017" cy="463930"/>
          </a:xfrm>
          <a:custGeom>
            <a:avLst/>
            <a:gdLst/>
            <a:ahLst/>
            <a:cxnLst/>
            <a:rect l="l" t="t" r="r" b="b"/>
            <a:pathLst>
              <a:path w="1687017" h="463930">
                <a:moveTo>
                  <a:pt x="0" y="0"/>
                </a:moveTo>
                <a:lnTo>
                  <a:pt x="1687017" y="0"/>
                </a:lnTo>
                <a:lnTo>
                  <a:pt x="1687017" y="463930"/>
                </a:lnTo>
                <a:lnTo>
                  <a:pt x="0" y="46393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7" name="Freeform 17">
            <a:extLst>
              <a:ext uri="{FF2B5EF4-FFF2-40B4-BE49-F238E27FC236}">
                <a16:creationId xmlns:a16="http://schemas.microsoft.com/office/drawing/2014/main" id="{F03B1D79-98D3-74D6-C221-B0163F552C8F}"/>
              </a:ext>
            </a:extLst>
          </p:cNvPr>
          <p:cNvSpPr/>
          <p:nvPr/>
        </p:nvSpPr>
        <p:spPr>
          <a:xfrm>
            <a:off x="185191" y="8651469"/>
            <a:ext cx="1687017" cy="463930"/>
          </a:xfrm>
          <a:custGeom>
            <a:avLst/>
            <a:gdLst/>
            <a:ahLst/>
            <a:cxnLst/>
            <a:rect l="l" t="t" r="r" b="b"/>
            <a:pathLst>
              <a:path w="1687017" h="463930">
                <a:moveTo>
                  <a:pt x="0" y="0"/>
                </a:moveTo>
                <a:lnTo>
                  <a:pt x="1687017" y="0"/>
                </a:lnTo>
                <a:lnTo>
                  <a:pt x="1687017" y="463929"/>
                </a:lnTo>
                <a:lnTo>
                  <a:pt x="0" y="463929"/>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8" name="AutoShape 18">
            <a:extLst>
              <a:ext uri="{FF2B5EF4-FFF2-40B4-BE49-F238E27FC236}">
                <a16:creationId xmlns:a16="http://schemas.microsoft.com/office/drawing/2014/main" id="{D8A5CD1D-F3D5-270A-358F-49B4DBC57FA3}"/>
              </a:ext>
            </a:extLst>
          </p:cNvPr>
          <p:cNvSpPr/>
          <p:nvPr/>
        </p:nvSpPr>
        <p:spPr>
          <a:xfrm flipV="1">
            <a:off x="4659923" y="8851035"/>
            <a:ext cx="7384348" cy="19050"/>
          </a:xfrm>
          <a:prstGeom prst="line">
            <a:avLst/>
          </a:prstGeom>
          <a:ln w="38100" cap="flat">
            <a:solidFill>
              <a:srgbClr val="34617D"/>
            </a:solidFill>
            <a:prstDash val="solid"/>
            <a:headEnd type="none" w="sm" len="sm"/>
            <a:tailEnd type="none" w="sm" len="sm"/>
          </a:ln>
        </p:spPr>
        <p:txBody>
          <a:bodyPr/>
          <a:lstStyle/>
          <a:p>
            <a:endParaRPr lang="en-GB"/>
          </a:p>
        </p:txBody>
      </p:sp>
      <p:sp>
        <p:nvSpPr>
          <p:cNvPr id="20" name="TextBox 20">
            <a:extLst>
              <a:ext uri="{FF2B5EF4-FFF2-40B4-BE49-F238E27FC236}">
                <a16:creationId xmlns:a16="http://schemas.microsoft.com/office/drawing/2014/main" id="{B3F08A04-9B7C-ED43-ECED-31E8D6E60375}"/>
              </a:ext>
            </a:extLst>
          </p:cNvPr>
          <p:cNvSpPr txBox="1"/>
          <p:nvPr/>
        </p:nvSpPr>
        <p:spPr>
          <a:xfrm>
            <a:off x="212085" y="1577792"/>
            <a:ext cx="13911809" cy="738664"/>
          </a:xfrm>
          <a:prstGeom prst="rect">
            <a:avLst/>
          </a:prstGeom>
        </p:spPr>
        <p:txBody>
          <a:bodyPr wrap="square" lIns="0" tIns="0" rIns="0" bIns="0" rtlCol="0" anchor="t">
            <a:spAutoFit/>
          </a:bodyPr>
          <a:lstStyle/>
          <a:p>
            <a:pPr algn="ctr">
              <a:spcBef>
                <a:spcPct val="0"/>
              </a:spcBef>
            </a:pPr>
            <a:r>
              <a:rPr lang="en-US" sz="4800" b="1" dirty="0">
                <a:solidFill>
                  <a:srgbClr val="FFFFFF"/>
                </a:solidFill>
                <a:latin typeface="Arial" panose="020B0604020202020204" pitchFamily="34" charset="0"/>
                <a:ea typeface="Poppins"/>
                <a:cs typeface="Arial" panose="020B0604020202020204" pitchFamily="34" charset="0"/>
                <a:sym typeface="Poppins"/>
              </a:rPr>
              <a:t>Conclusion</a:t>
            </a:r>
          </a:p>
        </p:txBody>
      </p:sp>
      <p:sp>
        <p:nvSpPr>
          <p:cNvPr id="25" name="TextBox 24">
            <a:extLst>
              <a:ext uri="{FF2B5EF4-FFF2-40B4-BE49-F238E27FC236}">
                <a16:creationId xmlns:a16="http://schemas.microsoft.com/office/drawing/2014/main" id="{90595EF6-E13D-D4F5-38C9-636A28B35510}"/>
              </a:ext>
            </a:extLst>
          </p:cNvPr>
          <p:cNvSpPr txBox="1"/>
          <p:nvPr/>
        </p:nvSpPr>
        <p:spPr>
          <a:xfrm>
            <a:off x="6945286" y="4078911"/>
            <a:ext cx="10885514" cy="4651979"/>
          </a:xfrm>
          <a:prstGeom prst="rect">
            <a:avLst/>
          </a:prstGeom>
          <a:noFill/>
        </p:spPr>
        <p:txBody>
          <a:bodyPr wrap="square">
            <a:spAutoFit/>
          </a:bodyPr>
          <a:lstStyle/>
          <a:p>
            <a:pPr marL="285750" lvl="0" indent="-285750"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The current presentation has delivered extensive insight into Shenzhen Smart Energy Co. ‘s business culture’s core elements, such as communication styles, organisational structure and leadership behaviours. </a:t>
            </a:r>
          </a:p>
          <a:p>
            <a:pPr marL="285750" lvl="0" indent="-285750" algn="just">
              <a:lnSpc>
                <a:spcPct val="15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It has applied the CQ Theory developed by researchers Soon Ang and P. Christopher Earley to address the impact of corporate culture. </a:t>
            </a:r>
          </a:p>
          <a:p>
            <a:pPr marL="285750" lvl="0" indent="-285750" algn="just">
              <a:lnSpc>
                <a:spcPct val="15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Several cultural barriers that GreenTech Solutions Ltd required to overcome have also been identified here, such as differences in communication styles and a strict organisational hierarchy.</a:t>
            </a:r>
            <a:endParaRPr lang="en-US" sz="2000" dirty="0">
              <a:latin typeface="Arial" panose="020B0604020202020204" pitchFamily="34" charset="0"/>
              <a:cs typeface="Arial" panose="020B0604020202020204" pitchFamily="34" charset="0"/>
            </a:endParaRPr>
          </a:p>
        </p:txBody>
      </p:sp>
      <p:pic>
        <p:nvPicPr>
          <p:cNvPr id="21" name="Picture 20" descr="Cultivating Organizational Culture: Components and Leadership Impact">
            <a:extLst>
              <a:ext uri="{FF2B5EF4-FFF2-40B4-BE49-F238E27FC236}">
                <a16:creationId xmlns:a16="http://schemas.microsoft.com/office/drawing/2014/main" id="{2FB28E54-DA2B-779C-87C8-DB6E0AC08BCB}"/>
              </a:ext>
            </a:extLst>
          </p:cNvPr>
          <p:cNvPicPr>
            <a:picLocks noChangeAspect="1"/>
          </p:cNvPicPr>
          <p:nvPr/>
        </p:nvPicPr>
        <p:blipFill>
          <a:blip r:embed="rId6"/>
          <a:srcRect t="4017" b="4607"/>
          <a:stretch>
            <a:fillRect/>
          </a:stretch>
        </p:blipFill>
        <p:spPr>
          <a:xfrm>
            <a:off x="339914" y="4154734"/>
            <a:ext cx="6292913" cy="4312649"/>
          </a:xfrm>
          <a:prstGeom prst="rect">
            <a:avLst/>
          </a:prstGeom>
        </p:spPr>
      </p:pic>
    </p:spTree>
    <p:extLst>
      <p:ext uri="{BB962C8B-B14F-4D97-AF65-F5344CB8AC3E}">
        <p14:creationId xmlns:p14="http://schemas.microsoft.com/office/powerpoint/2010/main" val="39964608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0F0F0"/>
        </a:solidFill>
        <a:effectLst/>
      </p:bgPr>
    </p:bg>
    <p:spTree>
      <p:nvGrpSpPr>
        <p:cNvPr id="1" name="">
          <a:extLst>
            <a:ext uri="{FF2B5EF4-FFF2-40B4-BE49-F238E27FC236}">
              <a16:creationId xmlns:a16="http://schemas.microsoft.com/office/drawing/2014/main" id="{B2717E2D-6AE5-19F5-3C47-D1C3AEDCC494}"/>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9AD55D73-F9E8-67CA-3320-493A200F01C6}"/>
              </a:ext>
            </a:extLst>
          </p:cNvPr>
          <p:cNvGrpSpPr/>
          <p:nvPr/>
        </p:nvGrpSpPr>
        <p:grpSpPr>
          <a:xfrm>
            <a:off x="0" y="1316262"/>
            <a:ext cx="11878187" cy="1570121"/>
            <a:chOff x="0" y="0"/>
            <a:chExt cx="3308259" cy="413530"/>
          </a:xfrm>
          <a:solidFill>
            <a:srgbClr val="7030A0"/>
          </a:solidFill>
        </p:grpSpPr>
        <p:sp>
          <p:nvSpPr>
            <p:cNvPr id="3" name="Freeform 3">
              <a:extLst>
                <a:ext uri="{FF2B5EF4-FFF2-40B4-BE49-F238E27FC236}">
                  <a16:creationId xmlns:a16="http://schemas.microsoft.com/office/drawing/2014/main" id="{5E1E693E-C97F-A079-1606-58AD5ECE5CDA}"/>
                </a:ext>
              </a:extLst>
            </p:cNvPr>
            <p:cNvSpPr/>
            <p:nvPr/>
          </p:nvSpPr>
          <p:spPr>
            <a:xfrm>
              <a:off x="0" y="0"/>
              <a:ext cx="3308259" cy="413530"/>
            </a:xfrm>
            <a:custGeom>
              <a:avLst/>
              <a:gdLst/>
              <a:ahLst/>
              <a:cxnLst/>
              <a:rect l="l" t="t" r="r" b="b"/>
              <a:pathLst>
                <a:path w="3308259" h="413530">
                  <a:moveTo>
                    <a:pt x="0" y="0"/>
                  </a:moveTo>
                  <a:lnTo>
                    <a:pt x="3308259" y="0"/>
                  </a:lnTo>
                  <a:lnTo>
                    <a:pt x="3308259" y="413530"/>
                  </a:lnTo>
                  <a:lnTo>
                    <a:pt x="0" y="413530"/>
                  </a:lnTo>
                  <a:close/>
                </a:path>
              </a:pathLst>
            </a:custGeom>
            <a:grpFill/>
          </p:spPr>
          <p:txBody>
            <a:bodyPr/>
            <a:lstStyle/>
            <a:p>
              <a:endParaRPr lang="en-GB"/>
            </a:p>
          </p:txBody>
        </p:sp>
        <p:sp>
          <p:nvSpPr>
            <p:cNvPr id="4" name="TextBox 4">
              <a:extLst>
                <a:ext uri="{FF2B5EF4-FFF2-40B4-BE49-F238E27FC236}">
                  <a16:creationId xmlns:a16="http://schemas.microsoft.com/office/drawing/2014/main" id="{D283174D-0B62-5563-479D-70CA61E6702F}"/>
                </a:ext>
              </a:extLst>
            </p:cNvPr>
            <p:cNvSpPr txBox="1"/>
            <p:nvPr/>
          </p:nvSpPr>
          <p:spPr>
            <a:xfrm>
              <a:off x="0" y="-38100"/>
              <a:ext cx="3308259" cy="451630"/>
            </a:xfrm>
            <a:prstGeom prst="rect">
              <a:avLst/>
            </a:prstGeom>
            <a:grpFill/>
          </p:spPr>
          <p:txBody>
            <a:bodyPr lIns="50800" tIns="50800" rIns="50800" bIns="50800" rtlCol="0" anchor="ctr"/>
            <a:lstStyle/>
            <a:p>
              <a:pPr algn="ctr">
                <a:lnSpc>
                  <a:spcPts val="2659"/>
                </a:lnSpc>
                <a:spcBef>
                  <a:spcPct val="0"/>
                </a:spcBef>
              </a:pPr>
              <a:endParaRPr/>
            </a:p>
          </p:txBody>
        </p:sp>
      </p:grpSp>
      <p:sp>
        <p:nvSpPr>
          <p:cNvPr id="9" name="Freeform 9">
            <a:extLst>
              <a:ext uri="{FF2B5EF4-FFF2-40B4-BE49-F238E27FC236}">
                <a16:creationId xmlns:a16="http://schemas.microsoft.com/office/drawing/2014/main" id="{3FE99304-AEB6-FC5F-CFE4-6DD55084590E}"/>
              </a:ext>
            </a:extLst>
          </p:cNvPr>
          <p:cNvSpPr/>
          <p:nvPr/>
        </p:nvSpPr>
        <p:spPr>
          <a:xfrm>
            <a:off x="942799" y="7962900"/>
            <a:ext cx="2375544" cy="2399486"/>
          </a:xfrm>
          <a:custGeom>
            <a:avLst/>
            <a:gdLst/>
            <a:ahLst/>
            <a:cxnLst/>
            <a:rect l="l" t="t" r="r" b="b"/>
            <a:pathLst>
              <a:path w="4845724" h="4845724">
                <a:moveTo>
                  <a:pt x="0" y="0"/>
                </a:moveTo>
                <a:lnTo>
                  <a:pt x="4845725" y="0"/>
                </a:lnTo>
                <a:lnTo>
                  <a:pt x="4845725" y="4845724"/>
                </a:lnTo>
                <a:lnTo>
                  <a:pt x="0" y="484572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0" name="Freeform 10">
            <a:extLst>
              <a:ext uri="{FF2B5EF4-FFF2-40B4-BE49-F238E27FC236}">
                <a16:creationId xmlns:a16="http://schemas.microsoft.com/office/drawing/2014/main" id="{ACD488B1-5BA5-74DB-8068-52AFFCA6B70E}"/>
              </a:ext>
            </a:extLst>
          </p:cNvPr>
          <p:cNvSpPr/>
          <p:nvPr/>
        </p:nvSpPr>
        <p:spPr>
          <a:xfrm>
            <a:off x="15011399" y="182308"/>
            <a:ext cx="2998839" cy="2704075"/>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1" name="Freeform 11">
            <a:extLst>
              <a:ext uri="{FF2B5EF4-FFF2-40B4-BE49-F238E27FC236}">
                <a16:creationId xmlns:a16="http://schemas.microsoft.com/office/drawing/2014/main" id="{DA28C67E-2210-9864-C129-3D87230B3114}"/>
              </a:ext>
            </a:extLst>
          </p:cNvPr>
          <p:cNvSpPr/>
          <p:nvPr/>
        </p:nvSpPr>
        <p:spPr>
          <a:xfrm>
            <a:off x="3407735" y="8462482"/>
            <a:ext cx="1597171" cy="1597171"/>
          </a:xfrm>
          <a:custGeom>
            <a:avLst/>
            <a:gdLst/>
            <a:ahLst/>
            <a:cxnLst/>
            <a:rect l="l" t="t" r="r" b="b"/>
            <a:pathLst>
              <a:path w="1597171" h="1597171">
                <a:moveTo>
                  <a:pt x="0" y="0"/>
                </a:moveTo>
                <a:lnTo>
                  <a:pt x="1597171" y="0"/>
                </a:lnTo>
                <a:lnTo>
                  <a:pt x="1597171" y="1597171"/>
                </a:lnTo>
                <a:lnTo>
                  <a:pt x="0" y="159717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2" name="Freeform 12">
            <a:extLst>
              <a:ext uri="{FF2B5EF4-FFF2-40B4-BE49-F238E27FC236}">
                <a16:creationId xmlns:a16="http://schemas.microsoft.com/office/drawing/2014/main" id="{41E09575-7F58-7A08-4790-4D6118714E9C}"/>
              </a:ext>
            </a:extLst>
          </p:cNvPr>
          <p:cNvSpPr/>
          <p:nvPr/>
        </p:nvSpPr>
        <p:spPr>
          <a:xfrm>
            <a:off x="13639800" y="1058709"/>
            <a:ext cx="1597171" cy="1597171"/>
          </a:xfrm>
          <a:custGeom>
            <a:avLst/>
            <a:gdLst/>
            <a:ahLst/>
            <a:cxnLst/>
            <a:rect l="l" t="t" r="r" b="b"/>
            <a:pathLst>
              <a:path w="1597171" h="1597171">
                <a:moveTo>
                  <a:pt x="0" y="0"/>
                </a:moveTo>
                <a:lnTo>
                  <a:pt x="1597172" y="0"/>
                </a:lnTo>
                <a:lnTo>
                  <a:pt x="1597172" y="1597171"/>
                </a:lnTo>
                <a:lnTo>
                  <a:pt x="0" y="159717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3" name="Group 13">
            <a:extLst>
              <a:ext uri="{FF2B5EF4-FFF2-40B4-BE49-F238E27FC236}">
                <a16:creationId xmlns:a16="http://schemas.microsoft.com/office/drawing/2014/main" id="{42E0BA8F-29D4-0749-D2DA-D604B7575EDF}"/>
              </a:ext>
            </a:extLst>
          </p:cNvPr>
          <p:cNvGrpSpPr/>
          <p:nvPr/>
        </p:nvGrpSpPr>
        <p:grpSpPr>
          <a:xfrm>
            <a:off x="10100600" y="8716879"/>
            <a:ext cx="7850645" cy="1570121"/>
            <a:chOff x="0" y="0"/>
            <a:chExt cx="2067659" cy="413530"/>
          </a:xfrm>
        </p:grpSpPr>
        <p:sp>
          <p:nvSpPr>
            <p:cNvPr id="14" name="Freeform 14">
              <a:extLst>
                <a:ext uri="{FF2B5EF4-FFF2-40B4-BE49-F238E27FC236}">
                  <a16:creationId xmlns:a16="http://schemas.microsoft.com/office/drawing/2014/main" id="{8EF47DE0-7076-7128-ADB8-6BB4C2252832}"/>
                </a:ext>
              </a:extLst>
            </p:cNvPr>
            <p:cNvSpPr/>
            <p:nvPr/>
          </p:nvSpPr>
          <p:spPr>
            <a:xfrm>
              <a:off x="0" y="0"/>
              <a:ext cx="2067659" cy="413530"/>
            </a:xfrm>
            <a:custGeom>
              <a:avLst/>
              <a:gdLst/>
              <a:ahLst/>
              <a:cxnLst/>
              <a:rect l="l" t="t" r="r" b="b"/>
              <a:pathLst>
                <a:path w="2067659" h="413530">
                  <a:moveTo>
                    <a:pt x="0" y="0"/>
                  </a:moveTo>
                  <a:lnTo>
                    <a:pt x="2067659" y="0"/>
                  </a:lnTo>
                  <a:lnTo>
                    <a:pt x="2067659" y="413530"/>
                  </a:lnTo>
                  <a:lnTo>
                    <a:pt x="0" y="413530"/>
                  </a:lnTo>
                  <a:close/>
                </a:path>
              </a:pathLst>
            </a:custGeom>
            <a:solidFill>
              <a:srgbClr val="34617D"/>
            </a:solidFill>
          </p:spPr>
          <p:txBody>
            <a:bodyPr/>
            <a:lstStyle/>
            <a:p>
              <a:endParaRPr lang="en-GB"/>
            </a:p>
          </p:txBody>
        </p:sp>
        <p:sp>
          <p:nvSpPr>
            <p:cNvPr id="15" name="TextBox 15">
              <a:extLst>
                <a:ext uri="{FF2B5EF4-FFF2-40B4-BE49-F238E27FC236}">
                  <a16:creationId xmlns:a16="http://schemas.microsoft.com/office/drawing/2014/main" id="{E72E7FD8-D9F6-48DB-C7CE-6991CE80DDAA}"/>
                </a:ext>
              </a:extLst>
            </p:cNvPr>
            <p:cNvSpPr txBox="1"/>
            <p:nvPr/>
          </p:nvSpPr>
          <p:spPr>
            <a:xfrm>
              <a:off x="0" y="-38100"/>
              <a:ext cx="2067659" cy="451630"/>
            </a:xfrm>
            <a:prstGeom prst="rect">
              <a:avLst/>
            </a:prstGeom>
          </p:spPr>
          <p:txBody>
            <a:bodyPr lIns="50800" tIns="50800" rIns="50800" bIns="50800" rtlCol="0" anchor="ctr"/>
            <a:lstStyle/>
            <a:p>
              <a:pPr algn="ctr">
                <a:lnSpc>
                  <a:spcPts val="2659"/>
                </a:lnSpc>
                <a:spcBef>
                  <a:spcPct val="0"/>
                </a:spcBef>
              </a:pPr>
              <a:endParaRPr/>
            </a:p>
          </p:txBody>
        </p:sp>
      </p:grpSp>
      <p:sp>
        <p:nvSpPr>
          <p:cNvPr id="16" name="Freeform 16">
            <a:extLst>
              <a:ext uri="{FF2B5EF4-FFF2-40B4-BE49-F238E27FC236}">
                <a16:creationId xmlns:a16="http://schemas.microsoft.com/office/drawing/2014/main" id="{CFC2A91C-EFF0-7FBC-73AC-577678214B62}"/>
              </a:ext>
            </a:extLst>
          </p:cNvPr>
          <p:cNvSpPr/>
          <p:nvPr/>
        </p:nvSpPr>
        <p:spPr>
          <a:xfrm>
            <a:off x="16166241" y="2767227"/>
            <a:ext cx="1687017" cy="463930"/>
          </a:xfrm>
          <a:custGeom>
            <a:avLst/>
            <a:gdLst/>
            <a:ahLst/>
            <a:cxnLst/>
            <a:rect l="l" t="t" r="r" b="b"/>
            <a:pathLst>
              <a:path w="1687017" h="463930">
                <a:moveTo>
                  <a:pt x="0" y="0"/>
                </a:moveTo>
                <a:lnTo>
                  <a:pt x="1687017" y="0"/>
                </a:lnTo>
                <a:lnTo>
                  <a:pt x="1687017" y="463930"/>
                </a:lnTo>
                <a:lnTo>
                  <a:pt x="0" y="46393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7" name="Freeform 17">
            <a:extLst>
              <a:ext uri="{FF2B5EF4-FFF2-40B4-BE49-F238E27FC236}">
                <a16:creationId xmlns:a16="http://schemas.microsoft.com/office/drawing/2014/main" id="{201E6251-0F0A-F32B-393D-A6ECBC734E8A}"/>
              </a:ext>
            </a:extLst>
          </p:cNvPr>
          <p:cNvSpPr/>
          <p:nvPr/>
        </p:nvSpPr>
        <p:spPr>
          <a:xfrm>
            <a:off x="-73239" y="8315030"/>
            <a:ext cx="1687017" cy="463930"/>
          </a:xfrm>
          <a:custGeom>
            <a:avLst/>
            <a:gdLst/>
            <a:ahLst/>
            <a:cxnLst/>
            <a:rect l="l" t="t" r="r" b="b"/>
            <a:pathLst>
              <a:path w="1687017" h="463930">
                <a:moveTo>
                  <a:pt x="0" y="0"/>
                </a:moveTo>
                <a:lnTo>
                  <a:pt x="1687017" y="0"/>
                </a:lnTo>
                <a:lnTo>
                  <a:pt x="1687017" y="463930"/>
                </a:lnTo>
                <a:lnTo>
                  <a:pt x="0" y="46393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8" name="AutoShape 18">
            <a:extLst>
              <a:ext uri="{FF2B5EF4-FFF2-40B4-BE49-F238E27FC236}">
                <a16:creationId xmlns:a16="http://schemas.microsoft.com/office/drawing/2014/main" id="{327C4C99-94E0-71D5-E18D-F21FFC754C90}"/>
              </a:ext>
            </a:extLst>
          </p:cNvPr>
          <p:cNvSpPr/>
          <p:nvPr/>
        </p:nvSpPr>
        <p:spPr>
          <a:xfrm flipV="1">
            <a:off x="10100600" y="8553450"/>
            <a:ext cx="7384348" cy="19050"/>
          </a:xfrm>
          <a:prstGeom prst="line">
            <a:avLst/>
          </a:prstGeom>
          <a:ln w="38100" cap="flat">
            <a:solidFill>
              <a:srgbClr val="34617D"/>
            </a:solidFill>
            <a:prstDash val="solid"/>
            <a:headEnd type="none" w="sm" len="sm"/>
            <a:tailEnd type="none" w="sm" len="sm"/>
          </a:ln>
        </p:spPr>
        <p:txBody>
          <a:bodyPr/>
          <a:lstStyle/>
          <a:p>
            <a:endParaRPr lang="en-GB"/>
          </a:p>
        </p:txBody>
      </p:sp>
      <p:sp>
        <p:nvSpPr>
          <p:cNvPr id="19" name="TextBox 19">
            <a:extLst>
              <a:ext uri="{FF2B5EF4-FFF2-40B4-BE49-F238E27FC236}">
                <a16:creationId xmlns:a16="http://schemas.microsoft.com/office/drawing/2014/main" id="{4324BB53-BA08-9164-CFCF-7D84DE20D72A}"/>
              </a:ext>
            </a:extLst>
          </p:cNvPr>
          <p:cNvSpPr txBox="1"/>
          <p:nvPr/>
        </p:nvSpPr>
        <p:spPr>
          <a:xfrm>
            <a:off x="304800" y="1129726"/>
            <a:ext cx="7284265" cy="1573188"/>
          </a:xfrm>
          <a:prstGeom prst="rect">
            <a:avLst/>
          </a:prstGeom>
        </p:spPr>
        <p:txBody>
          <a:bodyPr lIns="0" tIns="0" rIns="0" bIns="0" rtlCol="0" anchor="t">
            <a:spAutoFit/>
          </a:bodyPr>
          <a:lstStyle/>
          <a:p>
            <a:pPr algn="ctr">
              <a:lnSpc>
                <a:spcPts val="14894"/>
              </a:lnSpc>
              <a:spcBef>
                <a:spcPct val="0"/>
              </a:spcBef>
            </a:pPr>
            <a:r>
              <a:rPr lang="en-US" sz="4800" b="1" dirty="0">
                <a:solidFill>
                  <a:srgbClr val="FFFFFF"/>
                </a:solidFill>
                <a:latin typeface="Arial" panose="020B0604020202020204" pitchFamily="34" charset="0"/>
                <a:ea typeface="Poppins"/>
                <a:cs typeface="Arial" panose="020B0604020202020204" pitchFamily="34" charset="0"/>
                <a:sym typeface="Poppins"/>
              </a:rPr>
              <a:t>References</a:t>
            </a:r>
          </a:p>
        </p:txBody>
      </p:sp>
      <p:sp>
        <p:nvSpPr>
          <p:cNvPr id="6" name="TextBox 5">
            <a:extLst>
              <a:ext uri="{FF2B5EF4-FFF2-40B4-BE49-F238E27FC236}">
                <a16:creationId xmlns:a16="http://schemas.microsoft.com/office/drawing/2014/main" id="{29AAB7A7-AE78-C493-4DA5-E5B3E2C44558}"/>
              </a:ext>
            </a:extLst>
          </p:cNvPr>
          <p:cNvSpPr txBox="1"/>
          <p:nvPr/>
        </p:nvSpPr>
        <p:spPr>
          <a:xfrm>
            <a:off x="876300" y="3663537"/>
            <a:ext cx="16535400" cy="4154984"/>
          </a:xfrm>
          <a:prstGeom prst="rect">
            <a:avLst/>
          </a:prstGeom>
          <a:noFill/>
        </p:spPr>
        <p:txBody>
          <a:bodyPr wrap="square">
            <a:spAutoFit/>
          </a:bodyPr>
          <a:lstStyle/>
          <a:p>
            <a:pPr marL="342900" lvl="0" indent="-342900" algn="just">
              <a:lnSpc>
                <a:spcPct val="100000"/>
              </a:lnSpc>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cs typeface="Arial" panose="020B0604020202020204" pitchFamily="34" charset="0"/>
              </a:rPr>
              <a:t>Bratianu, C. and Paiuc, D., (2025). Emotional and cultural intelligence impact on multicultural leadership. In </a:t>
            </a:r>
            <a:r>
              <a:rPr lang="en-GB" sz="2400" i="1" dirty="0">
                <a:effectLst/>
                <a:latin typeface="Arial" panose="020B0604020202020204" pitchFamily="34" charset="0"/>
                <a:ea typeface="Times New Roman" panose="02020603050405020304" pitchFamily="18" charset="0"/>
                <a:cs typeface="Arial" panose="020B0604020202020204" pitchFamily="34" charset="0"/>
              </a:rPr>
              <a:t>Emotional intelligence and networking competencies: Implications for effective leadership</a:t>
            </a:r>
            <a:r>
              <a:rPr lang="en-GB" sz="2400" dirty="0">
                <a:effectLst/>
                <a:latin typeface="Arial" panose="020B0604020202020204" pitchFamily="34" charset="0"/>
                <a:ea typeface="Times New Roman" panose="02020603050405020304" pitchFamily="18" charset="0"/>
                <a:cs typeface="Arial" panose="020B0604020202020204" pitchFamily="34" charset="0"/>
              </a:rPr>
              <a:t> (pp. 15-34). Cham: Springer Nature Switzerland.</a:t>
            </a:r>
          </a:p>
          <a:p>
            <a:pPr marL="342900" lvl="0" indent="-342900" algn="just">
              <a:lnSpc>
                <a:spcPct val="100000"/>
              </a:lnSpc>
              <a:buFont typeface="Symbol" panose="05050102010706020507" pitchFamily="18" charset="2"/>
              <a:buChar char=""/>
            </a:pPr>
            <a:endParaRPr lang="en-US" sz="2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00000"/>
              </a:lnSpc>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cs typeface="Arial" panose="020B0604020202020204" pitchFamily="34" charset="0"/>
              </a:rPr>
              <a:t>Bratianu, C., Paiuc, D. and Bejinaru, R., (2024, September). The impact of knowledge dynamics on multicultural leadership and the mediating role of cultural intelligence. In </a:t>
            </a:r>
            <a:r>
              <a:rPr lang="en-GB" sz="2400" i="1" dirty="0">
                <a:effectLst/>
                <a:latin typeface="Arial" panose="020B0604020202020204" pitchFamily="34" charset="0"/>
                <a:ea typeface="Times New Roman" panose="02020603050405020304" pitchFamily="18" charset="0"/>
                <a:cs typeface="Arial" panose="020B0604020202020204" pitchFamily="34" charset="0"/>
              </a:rPr>
              <a:t>European conference on knowledge management</a:t>
            </a:r>
            <a:r>
              <a:rPr lang="en-GB" sz="2400" dirty="0">
                <a:effectLst/>
                <a:latin typeface="Arial" panose="020B0604020202020204" pitchFamily="34" charset="0"/>
                <a:ea typeface="Times New Roman" panose="02020603050405020304" pitchFamily="18" charset="0"/>
                <a:cs typeface="Arial" panose="020B0604020202020204" pitchFamily="34" charset="0"/>
              </a:rPr>
              <a:t> (Vol. 25, No. 1, pp. 103-108). Academic Conferences International Limited.</a:t>
            </a:r>
          </a:p>
          <a:p>
            <a:pPr marL="342900" lvl="0" indent="-342900" algn="just">
              <a:lnSpc>
                <a:spcPct val="100000"/>
              </a:lnSpc>
              <a:buFont typeface="Symbol" panose="05050102010706020507" pitchFamily="18" charset="2"/>
              <a:buChar char=""/>
            </a:pPr>
            <a:endParaRPr lang="en-US" sz="2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00000"/>
              </a:lnSpc>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cs typeface="Arial" panose="020B0604020202020204" pitchFamily="34" charset="0"/>
              </a:rPr>
              <a:t>Cheng, Y., Cross, A., Hemmert, M., Kapturkiewicz, A., Kotosaka, M. and Waldenberger, F., (2026). Culture and entrepreneurship in East Asia. In </a:t>
            </a:r>
            <a:r>
              <a:rPr lang="en-GB" sz="2400" i="1" dirty="0">
                <a:effectLst/>
                <a:latin typeface="Arial" panose="020B0604020202020204" pitchFamily="34" charset="0"/>
                <a:ea typeface="Times New Roman" panose="02020603050405020304" pitchFamily="18" charset="0"/>
                <a:cs typeface="Arial" panose="020B0604020202020204" pitchFamily="34" charset="0"/>
              </a:rPr>
              <a:t>Unleashing innovation the East Asian way: Startup ecosystems in Japan, South Korea and China</a:t>
            </a:r>
            <a:r>
              <a:rPr lang="en-GB" sz="2400" dirty="0">
                <a:effectLst/>
                <a:latin typeface="Arial" panose="020B0604020202020204" pitchFamily="34" charset="0"/>
                <a:ea typeface="Times New Roman" panose="02020603050405020304" pitchFamily="18" charset="0"/>
                <a:cs typeface="Arial" panose="020B0604020202020204" pitchFamily="34" charset="0"/>
              </a:rPr>
              <a:t> (pp. 127-147). Singapore: Springer Nature Singapore.</a:t>
            </a:r>
            <a:endParaRPr lang="en-US" sz="24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0702610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0F0F0"/>
        </a:solidFill>
        <a:effectLst/>
      </p:bgPr>
    </p:bg>
    <p:spTree>
      <p:nvGrpSpPr>
        <p:cNvPr id="1" name="">
          <a:extLst>
            <a:ext uri="{FF2B5EF4-FFF2-40B4-BE49-F238E27FC236}">
              <a16:creationId xmlns:a16="http://schemas.microsoft.com/office/drawing/2014/main" id="{4B0C108D-81C6-294E-5FCA-DA1456613473}"/>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C6988D60-012C-346C-9251-FE5B5BE39024}"/>
              </a:ext>
            </a:extLst>
          </p:cNvPr>
          <p:cNvGrpSpPr/>
          <p:nvPr/>
        </p:nvGrpSpPr>
        <p:grpSpPr>
          <a:xfrm>
            <a:off x="0" y="1291154"/>
            <a:ext cx="11878186" cy="1570121"/>
            <a:chOff x="0" y="0"/>
            <a:chExt cx="3308259" cy="413530"/>
          </a:xfrm>
        </p:grpSpPr>
        <p:sp>
          <p:nvSpPr>
            <p:cNvPr id="3" name="Freeform 3">
              <a:extLst>
                <a:ext uri="{FF2B5EF4-FFF2-40B4-BE49-F238E27FC236}">
                  <a16:creationId xmlns:a16="http://schemas.microsoft.com/office/drawing/2014/main" id="{9162B35D-444F-B82A-3D3F-70D7A23C00EE}"/>
                </a:ext>
              </a:extLst>
            </p:cNvPr>
            <p:cNvSpPr/>
            <p:nvPr/>
          </p:nvSpPr>
          <p:spPr>
            <a:xfrm>
              <a:off x="0" y="0"/>
              <a:ext cx="3308259" cy="413530"/>
            </a:xfrm>
            <a:custGeom>
              <a:avLst/>
              <a:gdLst/>
              <a:ahLst/>
              <a:cxnLst/>
              <a:rect l="l" t="t" r="r" b="b"/>
              <a:pathLst>
                <a:path w="3308259" h="413530">
                  <a:moveTo>
                    <a:pt x="0" y="0"/>
                  </a:moveTo>
                  <a:lnTo>
                    <a:pt x="3308259" y="0"/>
                  </a:lnTo>
                  <a:lnTo>
                    <a:pt x="3308259" y="413530"/>
                  </a:lnTo>
                  <a:lnTo>
                    <a:pt x="0" y="413530"/>
                  </a:lnTo>
                  <a:close/>
                </a:path>
              </a:pathLst>
            </a:custGeom>
            <a:solidFill>
              <a:srgbClr val="34617D"/>
            </a:solidFill>
          </p:spPr>
          <p:txBody>
            <a:bodyPr/>
            <a:lstStyle/>
            <a:p>
              <a:endParaRPr lang="en-GB"/>
            </a:p>
          </p:txBody>
        </p:sp>
        <p:sp>
          <p:nvSpPr>
            <p:cNvPr id="4" name="TextBox 4">
              <a:extLst>
                <a:ext uri="{FF2B5EF4-FFF2-40B4-BE49-F238E27FC236}">
                  <a16:creationId xmlns:a16="http://schemas.microsoft.com/office/drawing/2014/main" id="{7660C61F-33A5-BE29-89AB-C2A4553349D1}"/>
                </a:ext>
              </a:extLst>
            </p:cNvPr>
            <p:cNvSpPr txBox="1"/>
            <p:nvPr/>
          </p:nvSpPr>
          <p:spPr>
            <a:xfrm>
              <a:off x="0" y="-38100"/>
              <a:ext cx="3308259" cy="451630"/>
            </a:xfrm>
            <a:prstGeom prst="rect">
              <a:avLst/>
            </a:prstGeom>
          </p:spPr>
          <p:txBody>
            <a:bodyPr lIns="50800" tIns="50800" rIns="50800" bIns="50800" rtlCol="0" anchor="ctr"/>
            <a:lstStyle/>
            <a:p>
              <a:pPr algn="ctr">
                <a:lnSpc>
                  <a:spcPts val="2659"/>
                </a:lnSpc>
                <a:spcBef>
                  <a:spcPct val="0"/>
                </a:spcBef>
              </a:pPr>
              <a:endParaRPr/>
            </a:p>
          </p:txBody>
        </p:sp>
      </p:grpSp>
      <p:sp>
        <p:nvSpPr>
          <p:cNvPr id="9" name="Freeform 9">
            <a:extLst>
              <a:ext uri="{FF2B5EF4-FFF2-40B4-BE49-F238E27FC236}">
                <a16:creationId xmlns:a16="http://schemas.microsoft.com/office/drawing/2014/main" id="{4ABE6E83-3398-C76F-483D-5DDC2DEA6B71}"/>
              </a:ext>
            </a:extLst>
          </p:cNvPr>
          <p:cNvSpPr/>
          <p:nvPr/>
        </p:nvSpPr>
        <p:spPr>
          <a:xfrm>
            <a:off x="1815456" y="6667500"/>
            <a:ext cx="3594744" cy="3675836"/>
          </a:xfrm>
          <a:custGeom>
            <a:avLst/>
            <a:gdLst/>
            <a:ahLst/>
            <a:cxnLst/>
            <a:rect l="l" t="t" r="r" b="b"/>
            <a:pathLst>
              <a:path w="4845724" h="4845724">
                <a:moveTo>
                  <a:pt x="0" y="0"/>
                </a:moveTo>
                <a:lnTo>
                  <a:pt x="4845725" y="0"/>
                </a:lnTo>
                <a:lnTo>
                  <a:pt x="4845725" y="4845724"/>
                </a:lnTo>
                <a:lnTo>
                  <a:pt x="0" y="4845724"/>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10" name="Freeform 10">
            <a:extLst>
              <a:ext uri="{FF2B5EF4-FFF2-40B4-BE49-F238E27FC236}">
                <a16:creationId xmlns:a16="http://schemas.microsoft.com/office/drawing/2014/main" id="{F3A28D74-3DC0-2769-9116-F01728B7A06C}"/>
              </a:ext>
            </a:extLst>
          </p:cNvPr>
          <p:cNvSpPr/>
          <p:nvPr/>
        </p:nvSpPr>
        <p:spPr>
          <a:xfrm>
            <a:off x="13144500" y="3658165"/>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11" name="Freeform 11">
            <a:extLst>
              <a:ext uri="{FF2B5EF4-FFF2-40B4-BE49-F238E27FC236}">
                <a16:creationId xmlns:a16="http://schemas.microsoft.com/office/drawing/2014/main" id="{06EDE8B2-C870-8A15-EB88-0C7B10F102D4}"/>
              </a:ext>
            </a:extLst>
          </p:cNvPr>
          <p:cNvSpPr/>
          <p:nvPr/>
        </p:nvSpPr>
        <p:spPr>
          <a:xfrm>
            <a:off x="5985133" y="7904768"/>
            <a:ext cx="1597171" cy="1597171"/>
          </a:xfrm>
          <a:custGeom>
            <a:avLst/>
            <a:gdLst/>
            <a:ahLst/>
            <a:cxnLst/>
            <a:rect l="l" t="t" r="r" b="b"/>
            <a:pathLst>
              <a:path w="1597171" h="1597171">
                <a:moveTo>
                  <a:pt x="0" y="0"/>
                </a:moveTo>
                <a:lnTo>
                  <a:pt x="1597171" y="0"/>
                </a:lnTo>
                <a:lnTo>
                  <a:pt x="1597171" y="1597171"/>
                </a:lnTo>
                <a:lnTo>
                  <a:pt x="0" y="159717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2" name="Freeform 12">
            <a:extLst>
              <a:ext uri="{FF2B5EF4-FFF2-40B4-BE49-F238E27FC236}">
                <a16:creationId xmlns:a16="http://schemas.microsoft.com/office/drawing/2014/main" id="{79C86109-1B72-107C-9B10-7DDE2B66FE9C}"/>
              </a:ext>
            </a:extLst>
          </p:cNvPr>
          <p:cNvSpPr/>
          <p:nvPr/>
        </p:nvSpPr>
        <p:spPr>
          <a:xfrm>
            <a:off x="12861306" y="1441123"/>
            <a:ext cx="1597171" cy="1597171"/>
          </a:xfrm>
          <a:custGeom>
            <a:avLst/>
            <a:gdLst/>
            <a:ahLst/>
            <a:cxnLst/>
            <a:rect l="l" t="t" r="r" b="b"/>
            <a:pathLst>
              <a:path w="1597171" h="1597171">
                <a:moveTo>
                  <a:pt x="0" y="0"/>
                </a:moveTo>
                <a:lnTo>
                  <a:pt x="1597172" y="0"/>
                </a:lnTo>
                <a:lnTo>
                  <a:pt x="1597172" y="1597171"/>
                </a:lnTo>
                <a:lnTo>
                  <a:pt x="0" y="159717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13" name="Group 13">
            <a:extLst>
              <a:ext uri="{FF2B5EF4-FFF2-40B4-BE49-F238E27FC236}">
                <a16:creationId xmlns:a16="http://schemas.microsoft.com/office/drawing/2014/main" id="{734F7590-D9FD-DEDA-B2A0-1C45CD8A70F9}"/>
              </a:ext>
            </a:extLst>
          </p:cNvPr>
          <p:cNvGrpSpPr/>
          <p:nvPr/>
        </p:nvGrpSpPr>
        <p:grpSpPr>
          <a:xfrm>
            <a:off x="10100600" y="8716879"/>
            <a:ext cx="7850645" cy="1570121"/>
            <a:chOff x="0" y="0"/>
            <a:chExt cx="2067659" cy="413530"/>
          </a:xfrm>
        </p:grpSpPr>
        <p:sp>
          <p:nvSpPr>
            <p:cNvPr id="14" name="Freeform 14">
              <a:extLst>
                <a:ext uri="{FF2B5EF4-FFF2-40B4-BE49-F238E27FC236}">
                  <a16:creationId xmlns:a16="http://schemas.microsoft.com/office/drawing/2014/main" id="{F0C4ED9F-47C0-0BE6-30A1-AA8101BC3A3C}"/>
                </a:ext>
              </a:extLst>
            </p:cNvPr>
            <p:cNvSpPr/>
            <p:nvPr/>
          </p:nvSpPr>
          <p:spPr>
            <a:xfrm>
              <a:off x="0" y="0"/>
              <a:ext cx="2067659" cy="413530"/>
            </a:xfrm>
            <a:custGeom>
              <a:avLst/>
              <a:gdLst/>
              <a:ahLst/>
              <a:cxnLst/>
              <a:rect l="l" t="t" r="r" b="b"/>
              <a:pathLst>
                <a:path w="2067659" h="413530">
                  <a:moveTo>
                    <a:pt x="0" y="0"/>
                  </a:moveTo>
                  <a:lnTo>
                    <a:pt x="2067659" y="0"/>
                  </a:lnTo>
                  <a:lnTo>
                    <a:pt x="2067659" y="413530"/>
                  </a:lnTo>
                  <a:lnTo>
                    <a:pt x="0" y="413530"/>
                  </a:lnTo>
                  <a:close/>
                </a:path>
              </a:pathLst>
            </a:custGeom>
            <a:solidFill>
              <a:srgbClr val="34617D"/>
            </a:solidFill>
          </p:spPr>
          <p:txBody>
            <a:bodyPr/>
            <a:lstStyle/>
            <a:p>
              <a:endParaRPr lang="en-GB"/>
            </a:p>
          </p:txBody>
        </p:sp>
        <p:sp>
          <p:nvSpPr>
            <p:cNvPr id="15" name="TextBox 15">
              <a:extLst>
                <a:ext uri="{FF2B5EF4-FFF2-40B4-BE49-F238E27FC236}">
                  <a16:creationId xmlns:a16="http://schemas.microsoft.com/office/drawing/2014/main" id="{E65B537C-B41E-B04D-44AB-D305AC2EAD35}"/>
                </a:ext>
              </a:extLst>
            </p:cNvPr>
            <p:cNvSpPr txBox="1"/>
            <p:nvPr/>
          </p:nvSpPr>
          <p:spPr>
            <a:xfrm>
              <a:off x="0" y="-38100"/>
              <a:ext cx="2067659" cy="451630"/>
            </a:xfrm>
            <a:prstGeom prst="rect">
              <a:avLst/>
            </a:prstGeom>
          </p:spPr>
          <p:txBody>
            <a:bodyPr lIns="50800" tIns="50800" rIns="50800" bIns="50800" rtlCol="0" anchor="ctr"/>
            <a:lstStyle/>
            <a:p>
              <a:pPr algn="ctr">
                <a:lnSpc>
                  <a:spcPts val="2659"/>
                </a:lnSpc>
                <a:spcBef>
                  <a:spcPct val="0"/>
                </a:spcBef>
              </a:pPr>
              <a:endParaRPr/>
            </a:p>
          </p:txBody>
        </p:sp>
      </p:grpSp>
      <p:sp>
        <p:nvSpPr>
          <p:cNvPr id="16" name="Freeform 16">
            <a:extLst>
              <a:ext uri="{FF2B5EF4-FFF2-40B4-BE49-F238E27FC236}">
                <a16:creationId xmlns:a16="http://schemas.microsoft.com/office/drawing/2014/main" id="{1D45A65D-0569-AAB4-BA2D-77E04BD1C732}"/>
              </a:ext>
            </a:extLst>
          </p:cNvPr>
          <p:cNvSpPr/>
          <p:nvPr/>
        </p:nvSpPr>
        <p:spPr>
          <a:xfrm>
            <a:off x="16166241" y="2767227"/>
            <a:ext cx="1687017" cy="463930"/>
          </a:xfrm>
          <a:custGeom>
            <a:avLst/>
            <a:gdLst/>
            <a:ahLst/>
            <a:cxnLst/>
            <a:rect l="l" t="t" r="r" b="b"/>
            <a:pathLst>
              <a:path w="1687017" h="463930">
                <a:moveTo>
                  <a:pt x="0" y="0"/>
                </a:moveTo>
                <a:lnTo>
                  <a:pt x="1687017" y="0"/>
                </a:lnTo>
                <a:lnTo>
                  <a:pt x="1687017" y="463930"/>
                </a:lnTo>
                <a:lnTo>
                  <a:pt x="0" y="46393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7" name="Freeform 17">
            <a:extLst>
              <a:ext uri="{FF2B5EF4-FFF2-40B4-BE49-F238E27FC236}">
                <a16:creationId xmlns:a16="http://schemas.microsoft.com/office/drawing/2014/main" id="{2978638F-5170-B1FA-77CF-1B67FE479DED}"/>
              </a:ext>
            </a:extLst>
          </p:cNvPr>
          <p:cNvSpPr/>
          <p:nvPr/>
        </p:nvSpPr>
        <p:spPr>
          <a:xfrm>
            <a:off x="72798" y="8300221"/>
            <a:ext cx="1687017" cy="463930"/>
          </a:xfrm>
          <a:custGeom>
            <a:avLst/>
            <a:gdLst/>
            <a:ahLst/>
            <a:cxnLst/>
            <a:rect l="l" t="t" r="r" b="b"/>
            <a:pathLst>
              <a:path w="1687017" h="463930">
                <a:moveTo>
                  <a:pt x="0" y="0"/>
                </a:moveTo>
                <a:lnTo>
                  <a:pt x="1687017" y="0"/>
                </a:lnTo>
                <a:lnTo>
                  <a:pt x="1687017" y="463930"/>
                </a:lnTo>
                <a:lnTo>
                  <a:pt x="0" y="46393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8" name="AutoShape 18">
            <a:extLst>
              <a:ext uri="{FF2B5EF4-FFF2-40B4-BE49-F238E27FC236}">
                <a16:creationId xmlns:a16="http://schemas.microsoft.com/office/drawing/2014/main" id="{7278A4F0-4FA4-6A3E-7BC5-56EB6347B837}"/>
              </a:ext>
            </a:extLst>
          </p:cNvPr>
          <p:cNvSpPr/>
          <p:nvPr/>
        </p:nvSpPr>
        <p:spPr>
          <a:xfrm flipV="1">
            <a:off x="10100600" y="8410782"/>
            <a:ext cx="7384348" cy="19050"/>
          </a:xfrm>
          <a:prstGeom prst="line">
            <a:avLst/>
          </a:prstGeom>
          <a:ln w="38100" cap="flat">
            <a:solidFill>
              <a:srgbClr val="34617D"/>
            </a:solidFill>
            <a:prstDash val="solid"/>
            <a:headEnd type="none" w="sm" len="sm"/>
            <a:tailEnd type="none" w="sm" len="sm"/>
          </a:ln>
        </p:spPr>
        <p:txBody>
          <a:bodyPr/>
          <a:lstStyle/>
          <a:p>
            <a:endParaRPr lang="en-GB"/>
          </a:p>
        </p:txBody>
      </p:sp>
      <p:sp>
        <p:nvSpPr>
          <p:cNvPr id="19" name="TextBox 19">
            <a:extLst>
              <a:ext uri="{FF2B5EF4-FFF2-40B4-BE49-F238E27FC236}">
                <a16:creationId xmlns:a16="http://schemas.microsoft.com/office/drawing/2014/main" id="{E3EB6B62-A95F-9257-C390-E5356FBF1D49}"/>
              </a:ext>
            </a:extLst>
          </p:cNvPr>
          <p:cNvSpPr txBox="1"/>
          <p:nvPr/>
        </p:nvSpPr>
        <p:spPr>
          <a:xfrm>
            <a:off x="304800" y="1129726"/>
            <a:ext cx="7284265" cy="1720343"/>
          </a:xfrm>
          <a:prstGeom prst="rect">
            <a:avLst/>
          </a:prstGeom>
        </p:spPr>
        <p:txBody>
          <a:bodyPr lIns="0" tIns="0" rIns="0" bIns="0" rtlCol="0" anchor="t">
            <a:spAutoFit/>
          </a:bodyPr>
          <a:lstStyle/>
          <a:p>
            <a:pPr algn="l">
              <a:lnSpc>
                <a:spcPts val="14894"/>
              </a:lnSpc>
              <a:spcBef>
                <a:spcPct val="0"/>
              </a:spcBef>
            </a:pPr>
            <a:r>
              <a:rPr lang="en-US" sz="8000" b="1" dirty="0">
                <a:solidFill>
                  <a:srgbClr val="FFFFFF"/>
                </a:solidFill>
                <a:latin typeface="Poppins"/>
                <a:ea typeface="Poppins"/>
                <a:cs typeface="Poppins"/>
                <a:sym typeface="Poppins"/>
              </a:rPr>
              <a:t>Thank You</a:t>
            </a:r>
          </a:p>
        </p:txBody>
      </p:sp>
      <p:sp>
        <p:nvSpPr>
          <p:cNvPr id="23" name="Freeform 23">
            <a:extLst>
              <a:ext uri="{FF2B5EF4-FFF2-40B4-BE49-F238E27FC236}">
                <a16:creationId xmlns:a16="http://schemas.microsoft.com/office/drawing/2014/main" id="{0127BCC8-B96F-E09E-498D-BB2E4C36A31B}"/>
              </a:ext>
            </a:extLst>
          </p:cNvPr>
          <p:cNvSpPr/>
          <p:nvPr/>
        </p:nvSpPr>
        <p:spPr>
          <a:xfrm>
            <a:off x="5747551" y="3687113"/>
            <a:ext cx="6792898" cy="4109703"/>
          </a:xfrm>
          <a:custGeom>
            <a:avLst/>
            <a:gdLst/>
            <a:ahLst/>
            <a:cxnLst/>
            <a:rect l="l" t="t" r="r" b="b"/>
            <a:pathLst>
              <a:path w="6792898" h="4109703">
                <a:moveTo>
                  <a:pt x="0" y="0"/>
                </a:moveTo>
                <a:lnTo>
                  <a:pt x="6792898" y="0"/>
                </a:lnTo>
                <a:lnTo>
                  <a:pt x="6792898" y="4109703"/>
                </a:lnTo>
                <a:lnTo>
                  <a:pt x="0" y="4109703"/>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Tree>
    <p:extLst>
      <p:ext uri="{BB962C8B-B14F-4D97-AF65-F5344CB8AC3E}">
        <p14:creationId xmlns:p14="http://schemas.microsoft.com/office/powerpoint/2010/main" val="6547478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2967</Words>
  <Application>Microsoft Office PowerPoint</Application>
  <PresentationFormat>Custom</PresentationFormat>
  <Paragraphs>115</Paragraphs>
  <Slides>12</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Wingdings</vt:lpstr>
      <vt:lpstr>Calibri</vt:lpstr>
      <vt:lpstr>Arial</vt:lpstr>
      <vt:lpstr>Poppins</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created xsi:type="dcterms:W3CDTF">2026-10-22T12:38:02Z</dcterms:created>
  <dcterms:modified xsi:type="dcterms:W3CDTF">2026-10-24T13:32:46Z</dcterms:modified>
  <dc:identifier/>
</cp:coreProperties>
</file>