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94" autoAdjust="0"/>
    <p:restoredTop sz="94641" autoAdjust="0"/>
  </p:normalViewPr>
  <p:slideViewPr>
    <p:cSldViewPr>
      <p:cViewPr varScale="1">
        <p:scale>
          <a:sx n="84" d="100"/>
          <a:sy n="84" d="100"/>
        </p:scale>
        <p:origin x="1358" y="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308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ozina Dar" userId="ad6fce7d9b48f49e" providerId="LiveId" clId="{7F3D9058-78BD-4C65-961D-22B236695E8C}"/>
    <pc:docChg chg="undo custSel modSld modMainMaster">
      <pc:chgData name="Rozina Dar" userId="ad6fce7d9b48f49e" providerId="LiveId" clId="{7F3D9058-78BD-4C65-961D-22B236695E8C}" dt="2026-10-16T17:17:45.544" v="124" actId="20577"/>
      <pc:docMkLst>
        <pc:docMk/>
      </pc:docMkLst>
      <pc:sldChg chg="modSp mod">
        <pc:chgData name="Rozina Dar" userId="ad6fce7d9b48f49e" providerId="LiveId" clId="{7F3D9058-78BD-4C65-961D-22B236695E8C}" dt="2026-10-16T17:17:13.801" v="119" actId="20577"/>
        <pc:sldMkLst>
          <pc:docMk/>
          <pc:sldMk cId="0" sldId="256"/>
        </pc:sldMkLst>
        <pc:spChg chg="mod">
          <ac:chgData name="Rozina Dar" userId="ad6fce7d9b48f49e" providerId="LiveId" clId="{7F3D9058-78BD-4C65-961D-22B236695E8C}" dt="2026-10-16T17:17:13.801" v="119" actId="20577"/>
          <ac:spMkLst>
            <pc:docMk/>
            <pc:sldMk cId="0" sldId="256"/>
            <ac:spMk id="3" creationId="{00000000-0000-0000-0000-000000000000}"/>
          </ac:spMkLst>
        </pc:spChg>
      </pc:sldChg>
      <pc:sldChg chg="modSp mod">
        <pc:chgData name="Rozina Dar" userId="ad6fce7d9b48f49e" providerId="LiveId" clId="{7F3D9058-78BD-4C65-961D-22B236695E8C}" dt="2026-10-16T17:17:45.544" v="124" actId="20577"/>
        <pc:sldMkLst>
          <pc:docMk/>
          <pc:sldMk cId="0" sldId="257"/>
        </pc:sldMkLst>
        <pc:spChg chg="mod">
          <ac:chgData name="Rozina Dar" userId="ad6fce7d9b48f49e" providerId="LiveId" clId="{7F3D9058-78BD-4C65-961D-22B236695E8C}" dt="2026-10-16T17:11:21.482" v="77"/>
          <ac:spMkLst>
            <pc:docMk/>
            <pc:sldMk cId="0" sldId="257"/>
            <ac:spMk id="2" creationId="{00000000-0000-0000-0000-000000000000}"/>
          </ac:spMkLst>
        </pc:spChg>
        <pc:spChg chg="mod">
          <ac:chgData name="Rozina Dar" userId="ad6fce7d9b48f49e" providerId="LiveId" clId="{7F3D9058-78BD-4C65-961D-22B236695E8C}" dt="2026-10-16T17:17:45.544" v="124" actId="20577"/>
          <ac:spMkLst>
            <pc:docMk/>
            <pc:sldMk cId="0" sldId="257"/>
            <ac:spMk id="3" creationId="{00000000-0000-0000-0000-000000000000}"/>
          </ac:spMkLst>
        </pc:spChg>
      </pc:sldChg>
      <pc:sldChg chg="modSp mod">
        <pc:chgData name="Rozina Dar" userId="ad6fce7d9b48f49e" providerId="LiveId" clId="{7F3D9058-78BD-4C65-961D-22B236695E8C}" dt="2026-10-16T17:11:22.444" v="80" actId="27636"/>
        <pc:sldMkLst>
          <pc:docMk/>
          <pc:sldMk cId="0" sldId="258"/>
        </pc:sldMkLst>
        <pc:spChg chg="mod">
          <ac:chgData name="Rozina Dar" userId="ad6fce7d9b48f49e" providerId="LiveId" clId="{7F3D9058-78BD-4C65-961D-22B236695E8C}" dt="2026-10-16T17:11:21.482" v="77"/>
          <ac:spMkLst>
            <pc:docMk/>
            <pc:sldMk cId="0" sldId="258"/>
            <ac:spMk id="2" creationId="{00000000-0000-0000-0000-000000000000}"/>
          </ac:spMkLst>
        </pc:spChg>
        <pc:spChg chg="mod">
          <ac:chgData name="Rozina Dar" userId="ad6fce7d9b48f49e" providerId="LiveId" clId="{7F3D9058-78BD-4C65-961D-22B236695E8C}" dt="2026-10-16T17:11:22.444" v="80" actId="27636"/>
          <ac:spMkLst>
            <pc:docMk/>
            <pc:sldMk cId="0" sldId="258"/>
            <ac:spMk id="3" creationId="{00000000-0000-0000-0000-000000000000}"/>
          </ac:spMkLst>
        </pc:spChg>
      </pc:sldChg>
      <pc:sldChg chg="modSp mod">
        <pc:chgData name="Rozina Dar" userId="ad6fce7d9b48f49e" providerId="LiveId" clId="{7F3D9058-78BD-4C65-961D-22B236695E8C}" dt="2026-10-16T17:11:22.480" v="81" actId="27636"/>
        <pc:sldMkLst>
          <pc:docMk/>
          <pc:sldMk cId="0" sldId="259"/>
        </pc:sldMkLst>
        <pc:spChg chg="mod">
          <ac:chgData name="Rozina Dar" userId="ad6fce7d9b48f49e" providerId="LiveId" clId="{7F3D9058-78BD-4C65-961D-22B236695E8C}" dt="2026-10-16T17:10:16.832" v="73" actId="20577"/>
          <ac:spMkLst>
            <pc:docMk/>
            <pc:sldMk cId="0" sldId="259"/>
            <ac:spMk id="2" creationId="{00000000-0000-0000-0000-000000000000}"/>
          </ac:spMkLst>
        </pc:spChg>
        <pc:spChg chg="mod">
          <ac:chgData name="Rozina Dar" userId="ad6fce7d9b48f49e" providerId="LiveId" clId="{7F3D9058-78BD-4C65-961D-22B236695E8C}" dt="2026-10-16T17:11:22.480" v="81" actId="27636"/>
          <ac:spMkLst>
            <pc:docMk/>
            <pc:sldMk cId="0" sldId="259"/>
            <ac:spMk id="3" creationId="{00000000-0000-0000-0000-000000000000}"/>
          </ac:spMkLst>
        </pc:spChg>
      </pc:sldChg>
      <pc:sldChg chg="modSp mod">
        <pc:chgData name="Rozina Dar" userId="ad6fce7d9b48f49e" providerId="LiveId" clId="{7F3D9058-78BD-4C65-961D-22B236695E8C}" dt="2026-10-16T17:11:33.408" v="82" actId="14100"/>
        <pc:sldMkLst>
          <pc:docMk/>
          <pc:sldMk cId="0" sldId="260"/>
        </pc:sldMkLst>
        <pc:spChg chg="mod">
          <ac:chgData name="Rozina Dar" userId="ad6fce7d9b48f49e" providerId="LiveId" clId="{7F3D9058-78BD-4C65-961D-22B236695E8C}" dt="2026-10-16T17:11:33.408" v="82" actId="14100"/>
          <ac:spMkLst>
            <pc:docMk/>
            <pc:sldMk cId="0" sldId="260"/>
            <ac:spMk id="2" creationId="{00000000-0000-0000-0000-000000000000}"/>
          </ac:spMkLst>
        </pc:spChg>
        <pc:spChg chg="mod">
          <ac:chgData name="Rozina Dar" userId="ad6fce7d9b48f49e" providerId="LiveId" clId="{7F3D9058-78BD-4C65-961D-22B236695E8C}" dt="2026-10-16T17:11:13.332" v="74" actId="14100"/>
          <ac:spMkLst>
            <pc:docMk/>
            <pc:sldMk cId="0" sldId="260"/>
            <ac:spMk id="3" creationId="{00000000-0000-0000-0000-000000000000}"/>
          </ac:spMkLst>
        </pc:spChg>
      </pc:sldChg>
      <pc:sldChg chg="modSp mod">
        <pc:chgData name="Rozina Dar" userId="ad6fce7d9b48f49e" providerId="LiveId" clId="{7F3D9058-78BD-4C65-961D-22B236695E8C}" dt="2026-10-16T17:11:21.647" v="78" actId="27636"/>
        <pc:sldMkLst>
          <pc:docMk/>
          <pc:sldMk cId="0" sldId="261"/>
        </pc:sldMkLst>
        <pc:spChg chg="mod">
          <ac:chgData name="Rozina Dar" userId="ad6fce7d9b48f49e" providerId="LiveId" clId="{7F3D9058-78BD-4C65-961D-22B236695E8C}" dt="2026-10-16T17:11:21.482" v="77"/>
          <ac:spMkLst>
            <pc:docMk/>
            <pc:sldMk cId="0" sldId="261"/>
            <ac:spMk id="2" creationId="{00000000-0000-0000-0000-000000000000}"/>
          </ac:spMkLst>
        </pc:spChg>
        <pc:spChg chg="mod">
          <ac:chgData name="Rozina Dar" userId="ad6fce7d9b48f49e" providerId="LiveId" clId="{7F3D9058-78BD-4C65-961D-22B236695E8C}" dt="2026-10-16T17:11:21.647" v="78" actId="27636"/>
          <ac:spMkLst>
            <pc:docMk/>
            <pc:sldMk cId="0" sldId="261"/>
            <ac:spMk id="3" creationId="{00000000-0000-0000-0000-000000000000}"/>
          </ac:spMkLst>
        </pc:spChg>
      </pc:sldChg>
      <pc:sldChg chg="modSp mod">
        <pc:chgData name="Rozina Dar" userId="ad6fce7d9b48f49e" providerId="LiveId" clId="{7F3D9058-78BD-4C65-961D-22B236695E8C}" dt="2026-10-16T17:16:00.282" v="94" actId="255"/>
        <pc:sldMkLst>
          <pc:docMk/>
          <pc:sldMk cId="0" sldId="262"/>
        </pc:sldMkLst>
        <pc:spChg chg="mod">
          <ac:chgData name="Rozina Dar" userId="ad6fce7d9b48f49e" providerId="LiveId" clId="{7F3D9058-78BD-4C65-961D-22B236695E8C}" dt="2026-10-16T17:11:21.482" v="77"/>
          <ac:spMkLst>
            <pc:docMk/>
            <pc:sldMk cId="0" sldId="262"/>
            <ac:spMk id="2" creationId="{00000000-0000-0000-0000-000000000000}"/>
          </ac:spMkLst>
        </pc:spChg>
        <pc:spChg chg="mod">
          <ac:chgData name="Rozina Dar" userId="ad6fce7d9b48f49e" providerId="LiveId" clId="{7F3D9058-78BD-4C65-961D-22B236695E8C}" dt="2026-10-16T17:16:00.282" v="94" actId="255"/>
          <ac:spMkLst>
            <pc:docMk/>
            <pc:sldMk cId="0" sldId="262"/>
            <ac:spMk id="3" creationId="{00000000-0000-0000-0000-000000000000}"/>
          </ac:spMkLst>
        </pc:spChg>
      </pc:sldChg>
      <pc:sldChg chg="modSp mod">
        <pc:chgData name="Rozina Dar" userId="ad6fce7d9b48f49e" providerId="LiveId" clId="{7F3D9058-78BD-4C65-961D-22B236695E8C}" dt="2026-10-16T17:15:28.705" v="92" actId="255"/>
        <pc:sldMkLst>
          <pc:docMk/>
          <pc:sldMk cId="0" sldId="263"/>
        </pc:sldMkLst>
        <pc:spChg chg="mod">
          <ac:chgData name="Rozina Dar" userId="ad6fce7d9b48f49e" providerId="LiveId" clId="{7F3D9058-78BD-4C65-961D-22B236695E8C}" dt="2026-10-16T17:11:21.482" v="77"/>
          <ac:spMkLst>
            <pc:docMk/>
            <pc:sldMk cId="0" sldId="263"/>
            <ac:spMk id="2" creationId="{00000000-0000-0000-0000-000000000000}"/>
          </ac:spMkLst>
        </pc:spChg>
        <pc:spChg chg="mod">
          <ac:chgData name="Rozina Dar" userId="ad6fce7d9b48f49e" providerId="LiveId" clId="{7F3D9058-78BD-4C65-961D-22B236695E8C}" dt="2026-10-16T17:15:28.705" v="92" actId="255"/>
          <ac:spMkLst>
            <pc:docMk/>
            <pc:sldMk cId="0" sldId="263"/>
            <ac:spMk id="3" creationId="{00000000-0000-0000-0000-000000000000}"/>
          </ac:spMkLst>
        </pc:spChg>
      </pc:sldChg>
      <pc:sldMasterChg chg="setBg modSldLayout">
        <pc:chgData name="Rozina Dar" userId="ad6fce7d9b48f49e" providerId="LiveId" clId="{7F3D9058-78BD-4C65-961D-22B236695E8C}" dt="2026-10-16T17:08:19.654" v="59"/>
        <pc:sldMasterMkLst>
          <pc:docMk/>
          <pc:sldMasterMk cId="0" sldId="2147483696"/>
        </pc:sldMasterMkLst>
        <pc:sldLayoutChg chg="setBg">
          <pc:chgData name="Rozina Dar" userId="ad6fce7d9b48f49e" providerId="LiveId" clId="{7F3D9058-78BD-4C65-961D-22B236695E8C}" dt="2026-10-16T17:08:19.654" v="59"/>
          <pc:sldLayoutMkLst>
            <pc:docMk/>
            <pc:sldMasterMk cId="0" sldId="2147483696"/>
            <pc:sldLayoutMk cId="0" sldId="2147483697"/>
          </pc:sldLayoutMkLst>
        </pc:sldLayoutChg>
        <pc:sldLayoutChg chg="setBg">
          <pc:chgData name="Rozina Dar" userId="ad6fce7d9b48f49e" providerId="LiveId" clId="{7F3D9058-78BD-4C65-961D-22B236695E8C}" dt="2026-10-16T17:08:19.654" v="59"/>
          <pc:sldLayoutMkLst>
            <pc:docMk/>
            <pc:sldMasterMk cId="0" sldId="2147483696"/>
            <pc:sldLayoutMk cId="0" sldId="2147483698"/>
          </pc:sldLayoutMkLst>
        </pc:sldLayoutChg>
        <pc:sldLayoutChg chg="setBg">
          <pc:chgData name="Rozina Dar" userId="ad6fce7d9b48f49e" providerId="LiveId" clId="{7F3D9058-78BD-4C65-961D-22B236695E8C}" dt="2026-10-16T17:08:19.654" v="59"/>
          <pc:sldLayoutMkLst>
            <pc:docMk/>
            <pc:sldMasterMk cId="0" sldId="2147483696"/>
            <pc:sldLayoutMk cId="0" sldId="2147483699"/>
          </pc:sldLayoutMkLst>
        </pc:sldLayoutChg>
        <pc:sldLayoutChg chg="setBg">
          <pc:chgData name="Rozina Dar" userId="ad6fce7d9b48f49e" providerId="LiveId" clId="{7F3D9058-78BD-4C65-961D-22B236695E8C}" dt="2026-10-16T17:08:19.654" v="59"/>
          <pc:sldLayoutMkLst>
            <pc:docMk/>
            <pc:sldMasterMk cId="0" sldId="2147483696"/>
            <pc:sldLayoutMk cId="0" sldId="2147483700"/>
          </pc:sldLayoutMkLst>
        </pc:sldLayoutChg>
        <pc:sldLayoutChg chg="setBg">
          <pc:chgData name="Rozina Dar" userId="ad6fce7d9b48f49e" providerId="LiveId" clId="{7F3D9058-78BD-4C65-961D-22B236695E8C}" dt="2026-10-16T17:08:19.654" v="59"/>
          <pc:sldLayoutMkLst>
            <pc:docMk/>
            <pc:sldMasterMk cId="0" sldId="2147483696"/>
            <pc:sldLayoutMk cId="0" sldId="2147483701"/>
          </pc:sldLayoutMkLst>
        </pc:sldLayoutChg>
        <pc:sldLayoutChg chg="setBg">
          <pc:chgData name="Rozina Dar" userId="ad6fce7d9b48f49e" providerId="LiveId" clId="{7F3D9058-78BD-4C65-961D-22B236695E8C}" dt="2026-10-16T17:08:19.654" v="59"/>
          <pc:sldLayoutMkLst>
            <pc:docMk/>
            <pc:sldMasterMk cId="0" sldId="2147483696"/>
            <pc:sldLayoutMk cId="0" sldId="2147483704"/>
          </pc:sldLayoutMkLst>
        </pc:sldLayoutChg>
        <pc:sldLayoutChg chg="setBg">
          <pc:chgData name="Rozina Dar" userId="ad6fce7d9b48f49e" providerId="LiveId" clId="{7F3D9058-78BD-4C65-961D-22B236695E8C}" dt="2026-10-16T17:08:19.654" v="59"/>
          <pc:sldLayoutMkLst>
            <pc:docMk/>
            <pc:sldMasterMk cId="0" sldId="2147483696"/>
            <pc:sldLayoutMk cId="0" sldId="2147483706"/>
          </pc:sldLayoutMkLst>
        </pc:sldLayoutChg>
        <pc:sldLayoutChg chg="setBg">
          <pc:chgData name="Rozina Dar" userId="ad6fce7d9b48f49e" providerId="LiveId" clId="{7F3D9058-78BD-4C65-961D-22B236695E8C}" dt="2026-10-16T17:08:19.654" v="59"/>
          <pc:sldLayoutMkLst>
            <pc:docMk/>
            <pc:sldMasterMk cId="0" sldId="2147483696"/>
            <pc:sldLayoutMk cId="0" sldId="2147483707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347116-8D29-DBC3-583E-A380488F2F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8992C05-8951-3903-A9C5-1822E3EEDD4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73ED7F-F276-94FB-884B-5071C2807D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15D159-653D-442D-9719-CB0B9891ED0E}" type="datetimeFigureOut">
              <a:rPr lang="en-US" smtClean="0"/>
              <a:pPr/>
              <a:t>10/16/2026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96F3C6-7020-F75B-818C-05FFA8A37A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C0ED89-8805-7788-6609-8D55E07269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39193-940D-4EB7-A174-B3FD218884D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27296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0AC8DC-7D74-AB2E-5B5B-E5C2E9DA47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83EE9A-AF61-4111-5085-3380C35B6C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37A252-DF06-F070-F157-31D824F513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15D159-653D-442D-9719-CB0B9891ED0E}" type="datetimeFigureOut">
              <a:rPr lang="en-US" smtClean="0"/>
              <a:pPr/>
              <a:t>10/16/2026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79D3F6-0B71-6D41-ADAD-41F4FB36E0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7648CD-42C7-F19A-8D16-67476D15F2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39193-940D-4EB7-A174-B3FD218884D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82068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A3C39C-9938-BCC9-CA51-285ADDCA7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F037F6D-7819-8C9F-929F-47B9553A43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03B64D-139F-00FF-F925-F2D11B4DB8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15D159-653D-442D-9719-CB0B9891ED0E}" type="datetimeFigureOut">
              <a:rPr lang="en-US" smtClean="0"/>
              <a:pPr/>
              <a:t>10/16/2026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70829B-A454-12F1-8868-4184C18CB2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F41F43-85D6-3C1B-E6A6-0D29E3ABE6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39193-940D-4EB7-A174-B3FD218884D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67396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BDD144-4FD8-E0C1-1504-D2A6FABBF5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4BD9D6-479F-1798-BD87-0CEC7E301FD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EE6796B-BE77-BF3D-863A-9888A41D0B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0AEBF84-DC3D-C817-9F1E-451877472C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15D159-653D-442D-9719-CB0B9891ED0E}" type="datetimeFigureOut">
              <a:rPr lang="en-US" smtClean="0"/>
              <a:pPr/>
              <a:t>10/16/2026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B2DA863-DC78-111E-CD09-59611C0EEF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ECD5E00-59C4-A5C4-6A7E-EB1CD1222E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39193-940D-4EB7-A174-B3FD218884D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02824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D86B5E-4EE2-D188-3221-D609056466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215DE2-8498-A8C7-D2BB-5A20CB87CB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FF6C210-AC5C-08DC-D074-05FF78C9116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2DE19AE-CB10-7BD0-6960-4718DE72C52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63D3F49-B7F9-CA6E-5321-ADA60DCD810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68685F5-C3BF-49AB-7CC3-526162D38A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15D159-653D-442D-9719-CB0B9891ED0E}" type="datetimeFigureOut">
              <a:rPr lang="en-US" smtClean="0"/>
              <a:pPr/>
              <a:t>10/16/2026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08D387A-7FFF-EB7A-046E-598C0B092B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EE5EB8E-FB30-A903-1A99-B1ECCC5723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39193-940D-4EB7-A174-B3FD218884D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86531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A511CD-4885-A853-FC53-E10431B911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832F679-01BE-54F4-6EFB-3C4FA5582D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15D159-653D-442D-9719-CB0B9891ED0E}" type="datetimeFigureOut">
              <a:rPr lang="en-US" smtClean="0"/>
              <a:pPr/>
              <a:t>10/16/2026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75F420A-4D76-7A82-674A-B23E1AFC65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7A3DD92-185E-65F0-1428-7F634AE741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39193-940D-4EB7-A174-B3FD218884D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35598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2C35C36-7BB5-7449-0E2A-F68D87B956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15D159-653D-442D-9719-CB0B9891ED0E}" type="datetimeFigureOut">
              <a:rPr lang="en-US" smtClean="0"/>
              <a:pPr/>
              <a:t>10/16/2026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A69DFA1-58EF-55C4-1A01-3E884E645B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8F246A7-2783-FD9B-24C5-D57A5508C5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39193-940D-4EB7-A174-B3FD218884D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193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62A090-7CC7-DD41-7CCD-171A095D2E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78D317-4CD4-D8E3-6E37-34EBF09BFC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2A74C3B-4400-2758-966A-9167FC5CE2C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8E50B9E-A77B-73D0-A023-008C11421E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15D159-653D-442D-9719-CB0B9891ED0E}" type="datetimeFigureOut">
              <a:rPr lang="en-US" smtClean="0"/>
              <a:pPr/>
              <a:t>10/16/2026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253F93-19FB-E42F-79A4-2F0C6F41EB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CD033F-D9B6-E488-9E1F-755C5806E9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39193-940D-4EB7-A174-B3FD218884D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78743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B1BE26-E1BD-941F-DCBE-11405DCF90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E4A0611-9D1A-1BB6-00B2-20C73D0BF422}"/>
              </a:ext>
            </a:extLst>
          </p:cNvPr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F2F8ED9-2C23-A673-0991-94848075244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114D27C-52AC-81C5-C3F2-76AF0E5B3E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15D159-653D-442D-9719-CB0B9891ED0E}" type="datetimeFigureOut">
              <a:rPr lang="en-US" smtClean="0"/>
              <a:pPr/>
              <a:t>10/16/2026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AACE399-151B-390F-2909-962A546A91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110FA63-2DFE-8592-2B4D-B55BDEEE1C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39193-940D-4EB7-A174-B3FD218884D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29436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F01105-5E67-DB0B-0AB8-BC9B602737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077E9C3-A84A-DD0E-F403-293BF0841A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6F4F00-5367-4141-4313-5AFB02C9FC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15D159-653D-442D-9719-CB0B9891ED0E}" type="datetimeFigureOut">
              <a:rPr lang="en-US" smtClean="0"/>
              <a:pPr/>
              <a:t>10/16/2026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49EF8F-56C5-0799-B126-CCE0430EF6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2770B5-CB20-1E92-DF16-B396C2CC6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39193-940D-4EB7-A174-B3FD218884D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08903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634A67D-38F7-0AF3-E147-CC515A3F02E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AC2D23D-D582-AB01-2ECF-351A5B004C0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335559-8926-A257-E1DC-8ABC08DE78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15D159-653D-442D-9719-CB0B9891ED0E}" type="datetimeFigureOut">
              <a:rPr lang="en-US" smtClean="0"/>
              <a:pPr/>
              <a:t>10/16/2026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C96B52-447D-4806-783E-C3AD16D0C4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85D48B-DB33-EA48-FD42-0FECFC0649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39193-940D-4EB7-A174-B3FD218884D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7020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F274146-BB71-B9C5-8E95-706B6D6C6C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D87D2D-EB12-13A3-A4C6-036B1D9BF4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B90FB9-BBD6-0B51-315E-42033FF69C9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215D159-653D-442D-9719-CB0B9891ED0E}" type="datetimeFigureOut">
              <a:rPr lang="en-US" smtClean="0"/>
              <a:pPr/>
              <a:t>10/16/2026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C99524-FAD4-3882-9226-3C791FDEE92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F06EB0-3EC2-1826-5145-47DFC24329C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3739193-940D-4EB7-A174-B3FD218884D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37207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ealthcareers.nhs.uk/we-are-the-nhs/healthcare-support-worker" TargetMode="External"/><Relationship Id="rId2" Type="http://schemas.openxmlformats.org/officeDocument/2006/relationships/hyperlink" Target="https://www.jobs.nhs.uk/candidate/jobadvert/E0177-26-9569?language=en&amp;page=44&amp;skipPhraseSuggester=true&amp;keyword=care%20worker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90600" y="990600"/>
            <a:ext cx="6858000" cy="990600"/>
          </a:xfrm>
        </p:spPr>
        <p:txBody>
          <a:bodyPr/>
          <a:lstStyle/>
          <a:p>
            <a:r>
              <a:rPr lang="en-US" dirty="0"/>
              <a:t>Self Awareness Presentation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581400"/>
            <a:ext cx="6858000" cy="20574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en-US" b="0" dirty="0">
                <a:latin typeface="Arial" panose="020B0604020202020204" pitchFamily="34" charset="0"/>
                <a:cs typeface="Arial" panose="020B0604020202020204" pitchFamily="34" charset="0"/>
              </a:rPr>
              <a:t>Student name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: Rozina Dar</a:t>
            </a:r>
          </a:p>
          <a:p>
            <a:r>
              <a:rPr lang="en-US" b="0" dirty="0">
                <a:latin typeface="Arial" panose="020B0604020202020204" pitchFamily="34" charset="0"/>
                <a:cs typeface="Arial" panose="020B0604020202020204" pitchFamily="34" charset="0"/>
              </a:rPr>
              <a:t>Student number: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2522563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en-US" b="0" dirty="0">
                <a:latin typeface="Arial" panose="020B0604020202020204" pitchFamily="34" charset="0"/>
                <a:cs typeface="Arial" panose="020B0604020202020204" pitchFamily="34" charset="0"/>
              </a:rPr>
              <a:t>odule title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: Professional Development within Health and Social Care</a:t>
            </a:r>
          </a:p>
          <a:p>
            <a:r>
              <a:rPr lang="en-US" b="0" dirty="0">
                <a:latin typeface="Arial" panose="020B0604020202020204" pitchFamily="34" charset="0"/>
                <a:cs typeface="Arial" panose="020B0604020202020204" pitchFamily="34" charset="0"/>
              </a:rPr>
              <a:t>Module code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: LCHS4009</a:t>
            </a:r>
          </a:p>
          <a:p>
            <a:r>
              <a:rPr lang="en-US" b="0" dirty="0">
                <a:latin typeface="Arial" panose="020B0604020202020204" pitchFamily="34" charset="0"/>
                <a:cs typeface="Arial" panose="020B0604020202020204" pitchFamily="34" charset="0"/>
              </a:rPr>
              <a:t>Lecturer’s name: Kal </a:t>
            </a:r>
            <a:r>
              <a:rPr lang="en-US" b="0" dirty="0" err="1">
                <a:latin typeface="Arial" panose="020B0604020202020204" pitchFamily="34" charset="0"/>
                <a:cs typeface="Arial" panose="020B0604020202020204" pitchFamily="34" charset="0"/>
              </a:rPr>
              <a:t>Alnababtah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Job Advert: Bank Care Assistant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Font typeface="Wingdings" pitchFamily="2" charset="2"/>
              <a:buChar char="q"/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Employer: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Barchester Healthcare</a:t>
            </a:r>
          </a:p>
          <a:p>
            <a:pPr>
              <a:buFont typeface="Wingdings" pitchFamily="2" charset="2"/>
              <a:buChar char="q"/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Location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: Stamford Bridge, YO411AJ, United Kingdom</a:t>
            </a:r>
          </a:p>
          <a:p>
            <a:pPr>
              <a:buFont typeface="Wingdings" pitchFamily="2" charset="2"/>
              <a:buChar char="q"/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Job type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: Bank/casual position</a:t>
            </a:r>
          </a:p>
          <a:p>
            <a:pPr>
              <a:buFont typeface="Wingdings" pitchFamily="2" charset="2"/>
              <a:buChar char="q"/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Working pattern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: Flexible, part time working</a:t>
            </a:r>
          </a:p>
          <a:p>
            <a:pPr>
              <a:buFont typeface="Wingdings" pitchFamily="2" charset="2"/>
              <a:buChar char="q"/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Pay: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£14.88 per hour</a:t>
            </a:r>
          </a:p>
          <a:p>
            <a:pPr>
              <a:buFont typeface="Wingdings" pitchFamily="2" charset="2"/>
              <a:buChar char="q"/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Closing date: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1 November 2026</a:t>
            </a:r>
          </a:p>
          <a:p>
            <a:pPr>
              <a:buFont typeface="Wingdings" pitchFamily="2" charset="2"/>
              <a:buChar char="q"/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Job Summary: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Barchester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Healthcare is looking for a Bank Care Assistant to join its care home team. The role involves helping residents enjoy a good quality of life by providing care, support, companionship and assistance with daily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activities.The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successful candidate will support residents with their individual needs while ensuring that they receive safe, respectful and person-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centred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care. Every day will be different, and duties may include helping residents with food and drink, following care plans and spending meaningful one-to-one time with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them.The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role is flexible and involves providing cover when required, including during staff annual leave or sickness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buFont typeface="Wingdings" pitchFamily="2" charset="2"/>
              <a:buChar char="q"/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Job Link: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You can also view the job advert here: https://www.jobs.nhs.uk/candidate/jobadvert/E0177-26-9569?language=en&amp;page=44&amp;skipPhraseSuggester=true&amp;keyword=care%20worker</a:t>
            </a:r>
          </a:p>
          <a:p>
            <a:endParaRPr lang="en-US" b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Understanding the job role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Main responsibilities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>
              <a:buFont typeface="Courier New" pitchFamily="49" charset="0"/>
              <a:buChar char="o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Supporting older residents with their daily living activities.</a:t>
            </a:r>
          </a:p>
          <a:p>
            <a:pPr>
              <a:buFont typeface="Courier New" pitchFamily="49" charset="0"/>
              <a:buChar char="o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Helping residents with food and drink.</a:t>
            </a:r>
          </a:p>
          <a:p>
            <a:pPr>
              <a:buFont typeface="Courier New" pitchFamily="49" charset="0"/>
              <a:buChar char="o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Following individual care plans accurately.</a:t>
            </a:r>
          </a:p>
          <a:p>
            <a:pPr>
              <a:buFont typeface="Courier New" pitchFamily="49" charset="0"/>
              <a:buChar char="o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Providing companionship and one-to-one support.</a:t>
            </a:r>
          </a:p>
          <a:p>
            <a:pPr>
              <a:buFont typeface="Courier New" pitchFamily="49" charset="0"/>
              <a:buChar char="o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Creating positive moments and helping residents maintain their dignity.</a:t>
            </a:r>
          </a:p>
          <a:p>
            <a:pPr>
              <a:buFont typeface="Courier New" pitchFamily="49" charset="0"/>
              <a:buChar char="o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Working flexibly to cover annual leave and sickness.</a:t>
            </a:r>
          </a:p>
          <a:p>
            <a:pPr>
              <a:buFont typeface="Courier New" pitchFamily="49" charset="0"/>
              <a:buChar char="o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Communicating effectively with residents, families and colleagues.</a:t>
            </a:r>
          </a:p>
          <a:p>
            <a:pPr>
              <a:buFont typeface="Courier New" pitchFamily="49" charset="0"/>
              <a:buChar char="o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Providing compassionate, person-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centred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care.</a:t>
            </a:r>
          </a:p>
          <a:p>
            <a:pPr>
              <a:buFont typeface="Arial" pitchFamily="34" charset="0"/>
              <a:buChar char="•"/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Main qualities required:</a:t>
            </a:r>
          </a:p>
          <a:p>
            <a:pPr>
              <a:buFont typeface="Courier New" pitchFamily="49" charset="0"/>
              <a:buChar char="o"/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Previous experience caring for older people.</a:t>
            </a:r>
          </a:p>
          <a:p>
            <a:pPr>
              <a:buFont typeface="Courier New" pitchFamily="49" charset="0"/>
              <a:buChar char="o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Excellent communication skills.</a:t>
            </a:r>
          </a:p>
          <a:p>
            <a:pPr>
              <a:buFont typeface="Courier New" pitchFamily="49" charset="0"/>
              <a:buChar char="o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Empathy and a warm-hearted approach.</a:t>
            </a:r>
          </a:p>
          <a:p>
            <a:pPr>
              <a:buFont typeface="Courier New" pitchFamily="49" charset="0"/>
              <a:buChar char="o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Compassion and dedication.</a:t>
            </a:r>
          </a:p>
          <a:p>
            <a:pPr>
              <a:buFont typeface="Courier New" pitchFamily="49" charset="0"/>
              <a:buChar char="o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A positive, “can-do” attitude.</a:t>
            </a:r>
          </a:p>
          <a:p>
            <a:pPr>
              <a:buFont typeface="Courier New" pitchFamily="49" charset="0"/>
              <a:buChar char="o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Flexibility and willingness to learn.</a:t>
            </a:r>
          </a:p>
          <a:p>
            <a:pPr>
              <a:buFont typeface="Courier New" pitchFamily="49" charset="0"/>
              <a:buChar char="o"/>
            </a:pP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81000"/>
            <a:ext cx="8534400" cy="758952"/>
          </a:xfrm>
        </p:spPr>
        <p:txBody>
          <a:bodyPr>
            <a:normAutofit fontScale="90000"/>
          </a:bodyPr>
          <a:lstStyle/>
          <a:p>
            <a:r>
              <a:rPr lang="en-US" dirty="0"/>
              <a:t>Personal SWOT Analysis for Bank Care </a:t>
            </a:r>
            <a:r>
              <a:rPr lang="en-US" dirty="0" err="1"/>
              <a:t>Asisstant</a:t>
            </a:r>
            <a:br>
              <a:rPr lang="en-US" dirty="0"/>
            </a:br>
            <a:r>
              <a:rPr lang="en-US" dirty="0"/>
              <a:t>S- My </a:t>
            </a:r>
            <a:r>
              <a:rPr lang="en-US" dirty="0" err="1"/>
              <a:t>Strenghts</a:t>
            </a:r>
            <a:r>
              <a:rPr lang="en-US" dirty="0"/>
              <a:t>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US" sz="1600" dirty="0"/>
              <a:t> </a:t>
            </a: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Compassion and empathy</a:t>
            </a:r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Evidence: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Caring for my sick mother for approximately two to three years.</a:t>
            </a:r>
          </a:p>
          <a:p>
            <a:pPr>
              <a:buNone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Job requirement: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Providing compassionate, respectful and person-</a:t>
            </a: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centred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care.</a:t>
            </a:r>
          </a:p>
          <a:p>
            <a:pPr>
              <a:buNone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Relevance: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Helps me understand residents’ feelings and protect their dignity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Barchester</a:t>
            </a:r>
            <a:endParaRPr lang="en-US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Healthcare, 2026).</a:t>
            </a:r>
          </a:p>
          <a:p>
            <a:pPr>
              <a:buNone/>
            </a:pP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Communication skills</a:t>
            </a:r>
          </a:p>
          <a:p>
            <a:pPr>
              <a:buNone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Evidence: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Developed through caring for my mother and supporting my family.</a:t>
            </a:r>
            <a:endParaRPr lang="en-US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Job requirement: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Communicating with residents, families and colleagues.</a:t>
            </a:r>
          </a:p>
          <a:p>
            <a:pPr>
              <a:buNone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Relevance: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Helps me listen carefully, </a:t>
            </a: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recognise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changes and report concerns accurately</a:t>
            </a:r>
          </a:p>
          <a:p>
            <a:pPr>
              <a:buNone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NHS Health Careers, </a:t>
            </a:r>
            <a:r>
              <a:rPr lang="en-US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n.d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.)</a:t>
            </a:r>
          </a:p>
          <a:p>
            <a:pPr>
              <a:buNone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Willingness to learn</a:t>
            </a:r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Evidence: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I am prepared to develop my professional care knowledge beyond my personal</a:t>
            </a:r>
          </a:p>
          <a:p>
            <a:pPr>
              <a:buNone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experience. </a:t>
            </a:r>
          </a:p>
          <a:p>
            <a:pPr>
              <a:buNone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Job requirement: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Completing training and developing care skills. </a:t>
            </a:r>
          </a:p>
          <a:p>
            <a:pPr>
              <a:buNone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Relevance: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Helps me build competence in care planning, dementia care and supporting</a:t>
            </a:r>
          </a:p>
          <a:p>
            <a:pPr>
              <a:buNone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complex needs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Barchester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Healthcare, 2026).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534400" cy="45719"/>
          </a:xfrm>
        </p:spPr>
        <p:txBody>
          <a:bodyPr>
            <a:normAutofit fontScale="90000"/>
          </a:bodyPr>
          <a:lstStyle/>
          <a:p>
            <a:r>
              <a:rPr lang="en-US" sz="3600" dirty="0"/>
              <a:t>W- My Weaknesses and how I would improve them</a:t>
            </a:r>
            <a:br>
              <a:rPr lang="en-US" sz="3600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990600"/>
            <a:ext cx="8503920" cy="5334000"/>
          </a:xfrm>
        </p:spPr>
        <p:txBody>
          <a:bodyPr>
            <a:noAutofit/>
          </a:bodyPr>
          <a:lstStyle/>
          <a:p>
            <a:pPr>
              <a:buFont typeface="Arial" pitchFamily="34" charset="0"/>
              <a:buChar char="•"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Limited experience in some specialist areas:</a:t>
            </a:r>
          </a:p>
          <a:p>
            <a:pPr>
              <a:buFont typeface="Courier New" pitchFamily="49" charset="0"/>
              <a:buChar char="o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Weakness: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Limited professional experience in dementia care, formal care planning and</a:t>
            </a:r>
          </a:p>
          <a:p>
            <a:pPr>
              <a:buFont typeface="Courier New" pitchFamily="49" charset="0"/>
              <a:buChar char="o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complex needs.</a:t>
            </a:r>
          </a:p>
          <a:p>
            <a:pPr>
              <a:buFont typeface="Courier New" pitchFamily="49" charset="0"/>
              <a:buChar char="o"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Why it matters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:  The role requires following care plans and providing safe, person </a:t>
            </a: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centred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Courier New" pitchFamily="49" charset="0"/>
              <a:buChar char="o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care to older residents.</a:t>
            </a:r>
          </a:p>
          <a:p>
            <a:pPr>
              <a:buFont typeface="Courier New" pitchFamily="49" charset="0"/>
              <a:buChar char="o"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Action: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Complete the training provided, observe experienced colleagues, read care plans</a:t>
            </a:r>
          </a:p>
          <a:p>
            <a:pPr>
              <a:buFont typeface="Courier New" pitchFamily="49" charset="0"/>
              <a:buChar char="o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carefully and ask for feedback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Barchester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Healthcare, 2026) </a:t>
            </a:r>
          </a:p>
          <a:p>
            <a:pPr>
              <a:buFont typeface="Courier New" pitchFamily="49" charset="0"/>
              <a:buChar char="o"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Strength used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: My willingness to learn, compassion and personal caring experience.</a:t>
            </a:r>
          </a:p>
          <a:p>
            <a:pPr>
              <a:buFont typeface="Courier New" pitchFamily="49" charset="0"/>
              <a:buChar char="o"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Expected result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: Greater knowledge, confidence and competence.</a:t>
            </a:r>
          </a:p>
          <a:p>
            <a:pPr>
              <a:buFont typeface="Courier New" pitchFamily="49" charset="0"/>
              <a:buChar char="o"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Confidence in unfamiliar situations</a:t>
            </a:r>
          </a:p>
          <a:p>
            <a:pPr>
              <a:buFont typeface="Courier New" pitchFamily="49" charset="0"/>
              <a:buChar char="o"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Weakness: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I may initially lack confidence in a new care-home environment or when supporting unfamiliar residents. </a:t>
            </a:r>
          </a:p>
          <a:p>
            <a:pPr>
              <a:buFont typeface="Courier New" pitchFamily="49" charset="0"/>
              <a:buChar char="o"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Why it matters: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Bank work involves different shifts, routines and residents’ needs.</a:t>
            </a:r>
          </a:p>
          <a:p>
            <a:pPr>
              <a:buFont typeface="Courier New" pitchFamily="49" charset="0"/>
              <a:buChar char="o"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Action: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Listen carefully to senior staff, follow procedures, ask questions and reflect on feedback.</a:t>
            </a:r>
          </a:p>
          <a:p>
            <a:pPr>
              <a:buFont typeface="Courier New" pitchFamily="49" charset="0"/>
              <a:buChar char="o"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Strength used: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My communication skills, reliability and positive attitude.</a:t>
            </a:r>
          </a:p>
          <a:p>
            <a:pPr>
              <a:buFont typeface="Courier New" pitchFamily="49" charset="0"/>
              <a:buChar char="o"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Expected result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: Improved confidence, adaptability and ability to provide appropriate care.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O- </a:t>
            </a:r>
            <a:r>
              <a:rPr lang="en-US" dirty="0" err="1"/>
              <a:t>Oppurtunities</a:t>
            </a:r>
            <a:r>
              <a:rPr lang="en-US" dirty="0"/>
              <a:t> available to 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295400"/>
            <a:ext cx="8766048" cy="5334000"/>
          </a:xfrm>
        </p:spPr>
        <p:txBody>
          <a:bodyPr>
            <a:normAutofit lnSpcReduction="10000"/>
          </a:bodyPr>
          <a:lstStyle/>
          <a:p>
            <a:pPr>
              <a:buFont typeface="Arial" pitchFamily="34" charset="0"/>
              <a:buChar char="•"/>
            </a:pP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Training and professional development- </a:t>
            </a:r>
          </a:p>
          <a:p>
            <a:pPr>
              <a:buFont typeface="Courier New" pitchFamily="49" charset="0"/>
              <a:buChar char="o"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Opportunity: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Barchester offers training and learning opportunities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(Barchester Healthcare, 2026).</a:t>
            </a:r>
          </a:p>
          <a:p>
            <a:pPr>
              <a:buFont typeface="Courier New" pitchFamily="49" charset="0"/>
              <a:buChar char="o"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Use: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Complete training and apply learning during shifts.</a:t>
            </a:r>
          </a:p>
          <a:p>
            <a:pPr>
              <a:buFont typeface="Courier New" pitchFamily="49" charset="0"/>
              <a:buChar char="o"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Strength: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Willingness to learn.</a:t>
            </a:r>
          </a:p>
          <a:p>
            <a:pPr>
              <a:buFont typeface="Courier New" pitchFamily="49" charset="0"/>
              <a:buChar char="o"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Benefit: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Improved knowledge, confidence and care skills.</a:t>
            </a: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Flexible bank working: </a:t>
            </a:r>
          </a:p>
          <a:p>
            <a:pPr>
              <a:buFont typeface="Courier New" pitchFamily="49" charset="0"/>
              <a:buChar char="o"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Opportunity: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Flexible shifts and experience covering staff absence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(Barchester Healthcare, 2026).</a:t>
            </a:r>
          </a:p>
          <a:p>
            <a:pPr>
              <a:buFont typeface="Courier New" pitchFamily="49" charset="0"/>
              <a:buChar char="o"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Use: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Accept suitable shifts and learn different care routines.</a:t>
            </a:r>
          </a:p>
          <a:p>
            <a:pPr>
              <a:buFont typeface="Courier New" pitchFamily="49" charset="0"/>
              <a:buChar char="o"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Strength: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Reliability and adaptability.</a:t>
            </a:r>
          </a:p>
          <a:p>
            <a:pPr>
              <a:buFont typeface="Courier New" pitchFamily="49" charset="0"/>
              <a:buChar char="o"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Benefit: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Valuable practical experience in a care-home environment.</a:t>
            </a:r>
          </a:p>
          <a:p>
            <a:pPr>
              <a:buFont typeface="Arial" pitchFamily="34" charset="0"/>
              <a:buChar char="•"/>
            </a:pP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Future career development </a:t>
            </a:r>
          </a:p>
          <a:p>
            <a:pPr>
              <a:buFont typeface="Arial" pitchFamily="34" charset="0"/>
              <a:buChar char="•"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Opportunity: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Healthcare support work could lead to further training or roles with greater responsibility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(NHS Health Careers, n.d.)</a:t>
            </a:r>
          </a:p>
          <a:p>
            <a:pPr>
              <a:buFont typeface="Arial" pitchFamily="34" charset="0"/>
              <a:buChar char="•"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Use: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Build experience and consider suitable future qualifications.</a:t>
            </a:r>
          </a:p>
          <a:p>
            <a:pPr>
              <a:buFontTx/>
              <a:buChar char="-"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Strength: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Compassion and commitment.</a:t>
            </a:r>
          </a:p>
          <a:p>
            <a:pPr>
              <a:buFontTx/>
              <a:buChar char="-"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Benefit: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Stronger preparation for a long-term career in health and social care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buFont typeface="Arial" pitchFamily="34" charset="0"/>
              <a:buChar char="•"/>
            </a:pPr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Arial" pitchFamily="34" charset="0"/>
              <a:buChar char="•"/>
            </a:pPr>
            <a:endParaRPr lang="en-US" sz="16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T- Threats and my action plan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2074" y="1524000"/>
            <a:ext cx="7886700" cy="4351338"/>
          </a:xfrm>
        </p:spPr>
        <p:txBody>
          <a:bodyPr>
            <a:noAutofit/>
          </a:bodyPr>
          <a:lstStyle/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Variable working hours: 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Bank work does not guarantee fixed hours. Shifts may change depending on staffing requirements.</a:t>
            </a:r>
          </a:p>
          <a:p>
            <a:pPr>
              <a:buNone/>
            </a:pPr>
            <a:r>
              <a:rPr 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My response:</a:t>
            </a:r>
          </a:p>
          <a:p>
            <a:pPr>
              <a:buFont typeface="Wingdings" pitchFamily="2" charset="2"/>
              <a:buChar char="Ø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Keep my availability updated.</a:t>
            </a:r>
          </a:p>
          <a:p>
            <a:pPr>
              <a:buFont typeface="Wingdings" pitchFamily="2" charset="2"/>
              <a:buChar char="Ø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Plan my time carefully.</a:t>
            </a:r>
          </a:p>
          <a:p>
            <a:pPr>
              <a:buFont typeface="Wingdings" pitchFamily="2" charset="2"/>
              <a:buChar char="Ø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Remain flexible where possible.</a:t>
            </a:r>
          </a:p>
          <a:p>
            <a:pPr>
              <a:buFont typeface="Wingdings" pitchFamily="2" charset="2"/>
              <a:buChar char="Ø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Physically demanding work: 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Care work can involve standing, assisting with mobility and completing repetitive tasks.</a:t>
            </a:r>
          </a:p>
          <a:p>
            <a:pPr>
              <a:buNone/>
            </a:pPr>
            <a:r>
              <a:rPr 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My response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:  </a:t>
            </a:r>
          </a:p>
          <a:p>
            <a:pPr>
              <a:buFont typeface="Wingdings" pitchFamily="2" charset="2"/>
              <a:buChar char="Ø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Follow moving and handling procedures.</a:t>
            </a:r>
          </a:p>
          <a:p>
            <a:pPr>
              <a:buFont typeface="Wingdings" pitchFamily="2" charset="2"/>
              <a:buChar char="Ø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Use equipment correctly.</a:t>
            </a:r>
          </a:p>
          <a:p>
            <a:pPr>
              <a:buFont typeface="Wingdings" pitchFamily="2" charset="2"/>
              <a:buChar char="Ø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Ask for assistance when required.</a:t>
            </a:r>
          </a:p>
          <a:p>
            <a:pPr algn="just">
              <a:buFont typeface="Arial" pitchFamily="34" charset="0"/>
              <a:buChar char="•"/>
            </a:pPr>
            <a:r>
              <a:rPr 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Challenging </a:t>
            </a:r>
            <a:r>
              <a:rPr lang="en-US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behaviour</a:t>
            </a:r>
            <a:r>
              <a:rPr 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 or changing health conditions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: Some residents may experience confusion, dementia or distress.</a:t>
            </a:r>
          </a:p>
          <a:p>
            <a:pPr algn="just">
              <a:buNone/>
            </a:pPr>
            <a:r>
              <a:rPr 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My response: </a:t>
            </a:r>
          </a:p>
          <a:p>
            <a:pPr algn="just">
              <a:buFont typeface="Wingdings" pitchFamily="2" charset="2"/>
              <a:buChar char="Ø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Use patience and de-escalation.</a:t>
            </a:r>
          </a:p>
          <a:p>
            <a:pPr algn="just">
              <a:buFont typeface="Wingdings" pitchFamily="2" charset="2"/>
              <a:buChar char="Ø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Avoid arguing with residents.</a:t>
            </a:r>
          </a:p>
          <a:p>
            <a:pPr algn="just">
              <a:buFont typeface="Wingdings" pitchFamily="2" charset="2"/>
              <a:buChar char="Ø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Listen and reassure them.</a:t>
            </a:r>
          </a:p>
          <a:p>
            <a:pPr>
              <a:buFont typeface="Wingdings" pitchFamily="2" charset="2"/>
              <a:buChar char="Ø"/>
            </a:pP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endParaRPr lang="en-US" sz="16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Barchester Healthcare (2026) ‘Care Assistant – Bank – Care Home’, </a:t>
            </a:r>
            <a:r>
              <a:rPr lang="en-GB" sz="1800" i="1" dirty="0">
                <a:latin typeface="Arial" panose="020B0604020202020204" pitchFamily="34" charset="0"/>
                <a:cs typeface="Arial" panose="020B0604020202020204" pitchFamily="34" charset="0"/>
              </a:rPr>
              <a:t>NHS Jobs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, 2 September. Available at: 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https://www.jobs.nhs.uk/candidate/jobadvert/E0177-26-9569?language=en&amp;page=44&amp;skipPhraseSuggester=true&amp;keyword=care%20worker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 (Accessed: 6 October 2026).</a:t>
            </a:r>
          </a:p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NHS Health Careers (n.d.) ‘We are healthcare support workers’. Available at: 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https://www.healthcareers.nhs.uk/we-are-the-nhs/healthcare-support-worker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 (Accessed: 6 October 2026).</a:t>
            </a:r>
          </a:p>
          <a:p>
            <a:pPr marL="0" indent="0">
              <a:buNone/>
            </a:pPr>
            <a:endParaRPr lang="en-US" sz="1600" b="1" dirty="0"/>
          </a:p>
          <a:p>
            <a:pPr>
              <a:buNone/>
            </a:pPr>
            <a:r>
              <a:rPr lang="en-US" sz="1600" b="1" dirty="0"/>
              <a:t> </a:t>
            </a:r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247</TotalTime>
  <Words>1070</Words>
  <Application>Microsoft Office PowerPoint</Application>
  <PresentationFormat>On-screen Show (4:3)</PresentationFormat>
  <Paragraphs>102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Aptos</vt:lpstr>
      <vt:lpstr>Aptos Display</vt:lpstr>
      <vt:lpstr>Arial</vt:lpstr>
      <vt:lpstr>Courier New</vt:lpstr>
      <vt:lpstr>Wingdings</vt:lpstr>
      <vt:lpstr>Office Theme</vt:lpstr>
      <vt:lpstr>Self Awareness Presentation</vt:lpstr>
      <vt:lpstr>Job Advert: Bank Care Assistant</vt:lpstr>
      <vt:lpstr>Understanding the job role</vt:lpstr>
      <vt:lpstr>Personal SWOT Analysis for Bank Care Asisstant S- My Strenghts:</vt:lpstr>
      <vt:lpstr>W- My Weaknesses and how I would improve them </vt:lpstr>
      <vt:lpstr>O- Oppurtunities available to me</vt:lpstr>
      <vt:lpstr>T- Threats and my action plan </vt:lpstr>
      <vt:lpstr>References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mg</dc:creator>
  <cp:lastModifiedBy>Rozina Dar</cp:lastModifiedBy>
  <cp:revision>26</cp:revision>
  <dcterms:created xsi:type="dcterms:W3CDTF">2026-10-05T15:04:36Z</dcterms:created>
  <dcterms:modified xsi:type="dcterms:W3CDTF">2026-10-16T17:30:39Z</dcterms:modified>
</cp:coreProperties>
</file>