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3"/>
  </p:notesMasterIdLst>
  <p:sldIdLst>
    <p:sldId id="266" r:id="rId26"/>
    <p:sldId id="283" r:id="rId27"/>
    <p:sldId id="285" r:id="rId28"/>
    <p:sldId id="287" r:id="rId29"/>
    <p:sldId id="286" r:id="rId30"/>
    <p:sldId id="284" r:id="rId31"/>
    <p:sldId id="272" r:id="rId32"/>
    <p:sldId id="275" r:id="rId33"/>
    <p:sldId id="279" r:id="rId34"/>
    <p:sldId id="288" r:id="rId35"/>
    <p:sldId id="277" r:id="rId36"/>
    <p:sldId id="289" r:id="rId37"/>
    <p:sldId id="290" r:id="rId38"/>
    <p:sldId id="291" r:id="rId39"/>
    <p:sldId id="292" r:id="rId40"/>
    <p:sldId id="295" r:id="rId41"/>
    <p:sldId id="293" r:id="rId42"/>
    <p:sldId id="294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6" r:id="rId53"/>
    <p:sldId id="307" r:id="rId54"/>
    <p:sldId id="308" r:id="rId55"/>
    <p:sldId id="314" r:id="rId56"/>
    <p:sldId id="310" r:id="rId57"/>
    <p:sldId id="311" r:id="rId58"/>
    <p:sldId id="309" r:id="rId59"/>
    <p:sldId id="312" r:id="rId60"/>
    <p:sldId id="313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5" r:id="rId72"/>
    <p:sldId id="326" r:id="rId73"/>
    <p:sldId id="327" r:id="rId74"/>
    <p:sldId id="328" r:id="rId75"/>
    <p:sldId id="329" r:id="rId76"/>
    <p:sldId id="330" r:id="rId77"/>
    <p:sldId id="331" r:id="rId78"/>
    <p:sldId id="332" r:id="rId79"/>
    <p:sldId id="333" r:id="rId80"/>
    <p:sldId id="334" r:id="rId81"/>
    <p:sldId id="282" r:id="rId8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presProps" Target="presProp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tableStyles" Target="tableStyles.xml"/><Relationship Id="rId61" Type="http://schemas.openxmlformats.org/officeDocument/2006/relationships/slide" Target="slides/slide36.xml"/><Relationship Id="rId82" Type="http://schemas.openxmlformats.org/officeDocument/2006/relationships/slide" Target="slides/slide5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E7F2F-F3F6-06A3-6E9A-B31675FAA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E84BDE-2544-F7A4-BCEF-B18231A3E3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57F99E-1818-8194-7A09-825D2868E7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14D3C-810A-A0B8-79DC-DC24DCDE88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76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BBF43F-DD95-0620-04AA-5D8ED6D9A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4A4A68-CB81-7EC9-9E79-EDEE27EA34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857B0A-6232-2D34-9F55-311C6CE044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CA3696-293C-78F7-06F5-770DE45A71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58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408CE-487F-ADE9-4BD5-C38385BE4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11741F-2E00-B986-5347-0DCC119DCE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CECC4E-D786-0709-9780-752D4E0188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720DB-22E4-733E-0A4F-2718AD3D0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70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F9754-A745-EDFE-9C41-0B964BC63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9EDA27-83F4-F345-89CD-285DFA794D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CC86C4-19F0-C043-48BA-4A2E78E5FA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1DBCAC-2793-6B5C-AD8E-7AC774DD5D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20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F9565-295A-E7D9-EAD8-EFA1D3E20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9416B1-1832-EFFF-33BE-BAF991F2AF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4E0724-C067-02FC-54AC-5F8332180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E0F796-DFB3-9345-4B86-E55611E49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677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6AF1F-8236-4FBD-5648-9A93CA801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14903-63C2-A194-612B-F666B6A860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77425F-AA29-EC20-E8E1-A8DF132F75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965BC1-889E-6ECA-F3AC-3532498745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199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AA57B-F8CA-369B-1431-0C9A5E1DA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084A0C-4262-4115-477E-6F5987C051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ED43F5-3AD7-52DC-2815-B112C70064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0928A-7ED2-F710-7623-D2EC221F0C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993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F4ABD-4C40-B95A-7D63-D7B4BA558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A7779D-7A28-8437-A3D4-5BEBBE1DF7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31962E-2CF9-F3E6-1273-E658AD756D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CFDF2-E556-3300-99FC-24163347E6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6733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53C40D-5053-80D1-06C3-9C3B41858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4666D-7310-6F06-8382-5D43D5855D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E7E455-6B4C-8FD2-DC6B-E8CBA551AE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F9C48D-1DD9-ABD2-34B4-2064BB61B5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235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406B2-ABF1-8A29-13DB-13458F806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9A9241-47AB-E36D-1E08-3B06B9A52F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D93D3A-3009-EB84-E4BE-1B9715CDF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E513D-8F5E-D846-3EB6-18794FE015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1222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1DFB0-8E41-332D-9E2C-7CFAE0A186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FCEC3-3481-69A2-8972-96409C22D2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CA510A-7C87-D092-B849-C3857DE981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7BA130-FF30-6437-CAE6-D3EE660C7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983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EBDA8-8F97-84B9-2D66-C49970964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2FED1E-D703-9163-8733-C11101B740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C35AB-A731-5533-0000-40565A87B7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68819-5161-B64E-90CE-1E7D542142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9757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DFA43-45CC-1484-0066-3B16788FD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EBDE64-F8D0-47B3-484A-9DB9FFBC57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E4C427-6F52-46A6-23EB-58FDBA0A01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93AF6-06E5-2374-A3E1-48AD6B779D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9664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5A0A8-2E04-C429-B4BB-324E7BCF3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193476-7EBC-D56C-C6F6-471C176721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11D685-D402-7204-6771-746887AB9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A5709F-836D-B5E7-994E-449402962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635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D5CE35-CC7B-3E9C-0376-C6694689B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1E06EC-6A60-28DE-EE34-75159F9077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7ECB2E-522C-76A1-FE4F-2F51A84B18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/>
              <a:t>Where are the overloads?</a:t>
            </a:r>
          </a:p>
          <a:p>
            <a:pPr marL="228600" indent="-228600">
              <a:buAutoNum type="arabicPeriod"/>
            </a:pPr>
            <a:r>
              <a:rPr lang="en-US" dirty="0"/>
              <a:t>Which links are carrying the most traffic?</a:t>
            </a:r>
          </a:p>
          <a:p>
            <a:pPr marL="228600" indent="-228600">
              <a:buAutoNum type="arabicPeriod"/>
            </a:pPr>
            <a:r>
              <a:rPr lang="en-US" dirty="0"/>
              <a:t>Was there network damage?</a:t>
            </a:r>
          </a:p>
          <a:p>
            <a:pPr marL="228600" indent="-228600">
              <a:buAutoNum type="arabicPeriod"/>
            </a:pPr>
            <a:r>
              <a:rPr lang="en-US" dirty="0"/>
              <a:t>Is there any underutilize capacity?</a:t>
            </a:r>
          </a:p>
          <a:p>
            <a:pPr marL="228600" indent="-228600">
              <a:buAutoNum type="arabicPeriod"/>
            </a:pPr>
            <a:r>
              <a:rPr lang="en-US" dirty="0"/>
              <a:t>Are calls to the affected area completing?</a:t>
            </a:r>
          </a:p>
          <a:p>
            <a:pPr marL="228600" indent="-228600">
              <a:buAutoNum type="arabicPeriod"/>
            </a:pPr>
            <a:r>
              <a:rPr lang="en-US" dirty="0"/>
              <a:t>Is the overload increasing or decreasing?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F9015-7CB2-2244-67F9-DB55D5AF5E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5892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7055E2-EE57-93B3-E6FF-00032CCB1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F04A4F-4853-E7D2-A243-23C081AAF0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DE0A66-0C27-C9D3-1C5C-A7229A550B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It takes talent and sometimes luck to select the proper parameter values [Becker et al (1995)]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32DC00-4C6D-4CBA-DF38-515A15D8C9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1124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5FBFC-AC81-91D0-0894-D4CE1ADD5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4AAF10-554E-4773-6DF4-9D615FDE40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051E4-F9FA-4669-455A-F416E4EC6B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C9B91-A437-AE96-38B6-9FA52BF74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721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9E080F-3CF4-E007-88FE-B7C419E0BB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A697A3-E997-5CB7-FC61-EADF7A8C82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AD0A8F-3267-DB10-4572-E881ADF39C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15E71B-ED89-D1BE-5190-60D63A3253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053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8EA023-9A5B-7E83-1617-A4A6A7CCC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BB4F96-24A9-F622-861B-6BAF7B2D67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49660-F823-3D73-7EA9-AC33074B60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5D997-439C-C479-9B77-7EF86A35D6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2494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BEC45-7305-E491-F5AD-F897509F7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335835-7646-CAD2-C3A4-554EBCA5A2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A8F11A-617A-733E-8B18-058E39C9B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31503-F374-8849-33E6-B0B802759C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66631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DE9169-E77A-CE44-B975-FE7DB5522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D1CB75-4EB8-EB4D-BA87-C7615235A6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9A656C-1F93-2391-401F-2BD2F11FA2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B9B98F-8D87-9BC5-BFD1-80B0073ED0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396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DF4C5-E91E-CB72-93FF-225C6C98A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18B766-855D-0E4F-9C4D-AA034F1089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38CBE5-C149-95A1-619A-9CBDEC9C87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68362-1C8F-0E6C-2EDF-0620D8F05C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230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AA077-8BC8-4D4B-72CA-DFFDE1A0D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C5895D-9EA2-B958-CF43-349DD24E8F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6CE17-B0A0-7E67-9E6C-024E32623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BC6ED0-B4B9-A144-017A-EC1A4940D8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491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40A1B-0E8C-6359-62DD-CDA534854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42CAAD-F729-72A1-0471-9D4B31389E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4ABC92-9CC9-D169-C928-56463BB0F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3280E1-F17D-9EF3-B710-3544DC61E9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432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53CEE-F37A-AD84-0A7E-BA92CFC59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147479-FAE8-CAFD-6835-D438B82FC6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B8E129-0265-33BB-5BB9-E392DFCB8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5986F2-3C00-7FFA-F8DE-FB6E7585EA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5794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01B15-32C1-52B6-0477-E876C6DB3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0C9615-3EEC-E77D-7007-F3B38113F6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22639C-2C20-5375-E9DF-23317E9BE2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C3BFE0-4D32-C795-76E7-F7F5876786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6889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C3A03-C2F6-509B-98D4-1731E2BAF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AEF726-F495-E0B9-54EC-CEA9220A9D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FD51E1-D425-050C-6F90-0636593E58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478343-7268-A110-64B8-007882439D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687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A2EEC-C2AF-45A4-B0B6-F1188448C4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65B7CC-10CD-1E33-33DE-455A830B04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A71B76-79B1-54D8-2C76-FE26C069C4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29EBEF-1D0B-C7A7-059E-3CD8026C8E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4869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2A98C-2B2F-35BA-5226-DC5DB9870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A276FE-9211-AA09-76B1-67B341FC17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7BEB2E-71EB-20B4-C399-B80B17DD1F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37D5AC-D53A-CEEE-B6A1-D3BEFA9963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2078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93629D-E97A-3E64-AC1D-C34A70368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5F176-EE21-BBA0-6266-6864C1229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3A419D-2175-62FF-5F23-AA7F48556C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57C14-D19E-A308-ABF8-7D51C9A754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28832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36B9CC-29C5-0AB9-6786-1795511F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6ACC3E-6C1B-C1D9-B3A9-506EEE748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0E96BB-731B-5519-620B-912E80A4C4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1.1B web sites</a:t>
            </a:r>
          </a:p>
          <a:p>
            <a:r>
              <a:rPr lang="en-US" dirty="0"/>
              <a:t>200M active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3BAF9-FDF2-85E3-355F-AA4C8BF0E0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4339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1BD0D1-6948-4AE2-9C99-DE235A09D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BA47EB-1F39-72D1-9288-CD53E4C3F1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E8025A-A3D8-F059-9B87-BA48C98195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BD950B-124E-F5C9-38F7-9BDE25A4C4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70110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1EE0E-9378-C791-B1A8-C59421597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13DE4F-861A-12BD-617E-9125A07523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6BF06F-3FD6-6CAF-3BDF-4D34815F11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0BC2D-2596-3D90-55CC-DA1B87920B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2697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FB593A-5F64-52B5-2514-C0F1A6D7F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AC7E8-D3AA-5F14-C522-93692B4686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9AD9D-7E2D-3B23-9AF0-1470FF3CC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3ED6E6-77A8-F509-7E29-60D7A84766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4971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159019-F6DA-6914-D239-582560A670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8AB6A9-D251-FC7D-0753-B9188B1658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0F6257-D7EC-D1AB-325B-F1A0AFA060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5E8C5-D86B-0DB4-1828-407784F7E1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4972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3E66D-7A68-63E0-F466-27E83E5F7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3576CB-C385-9D38-45DF-3A53D56ECD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FC1F4-81E2-783F-6A60-BE4C1A4CD7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6C52C-4911-F697-142C-FE6201AC30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22642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7FB83-4FA9-D542-A535-8BAA23372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DA836-ECE0-9BDD-2C58-3BEE2F741B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AE0E0D-480E-9C28-A732-7A5178E934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70F3F8-72D4-D1F6-5148-6D552A2444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283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7FDA85-A8DE-9B8E-3DFC-137CA3546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2427FD-09C9-B726-690A-D214A1C15C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9FA5AC-9BA9-AAF0-4018-DD8248304C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F30995-AC22-41C6-96DF-A544980EC2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73286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1A70F-55EF-E6D9-28D1-C1A691F81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FBA69-91BE-8B72-0DB2-1F4ADADB5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36EF2-9D7B-7416-9C25-5DBE0196B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2A99C-BA93-E7EE-9F9A-95E5E1E250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0837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1A70F-55EF-E6D9-28D1-C1A691F81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AFBA69-91BE-8B72-0DB2-1F4ADADB5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836EF2-9D7B-7416-9C25-5DBE0196BB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2A99C-BA93-E7EE-9F9A-95E5E1E250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68159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C4EE5-D17A-96DB-3729-BC37CACC9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3825B5-E5A5-C505-6776-AC5A4A87A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6E0D10-0E3D-A1D6-DF51-AB9A65598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6DB54-284F-874B-EDA6-971A7F00DD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94851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E754C-EC58-614A-917B-8D7D44D18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E06E12-1D7F-C8AB-2142-287C9EF206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BF7976-557E-AB00-87CD-32D8AAB9F0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64609-A578-CEF3-329D-4DA10E6027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79549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CB3C8-4D9E-7C0C-99E1-0EF4D73CE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3B3D7F-64E5-B1BB-FF35-DEE3FAD7BE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A40CE3-9F77-DDBE-B030-E2A5FF6C16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1844CF-A20C-2CF5-B7C3-24A892C8D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70602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33B503-DE85-2C09-7FFF-F99111034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5F746F-7434-7266-2ECA-F6FDE9A0AD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083AD-42F3-1DFA-C59A-B5898C8C7D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755BCB-51BA-FEFA-3396-3474A57B82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27407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3CD7E6-1260-031E-9A4D-6E88C04C0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360A5A-C273-7B59-2737-C37BF64090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D0D21E-EA2A-ADD6-7024-F9DDE32187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5945D-0AD8-67D7-69CA-8A859A48AE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9621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F4AA8-B9E5-320E-6BE2-39E2A96519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0090B4-630D-8866-E3FD-A98B744055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BD1A66-ED68-0119-04BC-93742A39B3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D7E45-A9D4-80ED-BDA9-042FB62DCE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38349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66C1D9-EABE-63B3-0AF8-3828B68BF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A493A2-F3FB-A19A-A598-3F32E45717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DFAF9D-BCE9-AB8E-7C7E-0038D1C44E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B5DBD3-CD7E-BF57-175F-EB52C3CD10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4120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F6E80-3724-B72C-6DA2-9F8EA1D5A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41DE73-97A0-687E-BAEC-01B11C4856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B6C60F-1885-6149-D717-48D20C1451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8652C9-AF67-C852-521F-9FCFBC6F37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2376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BEAC3E-59D4-CE42-B75B-777576FC8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0A02830-0492-D593-03EB-BF5270A6ABB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A49E9A-0E02-974D-66BC-0164560857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C43D5-D061-725D-B0AD-D6EFCABE9E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50551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EC8227-D82B-285F-4AD0-31C2C37843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4AF325-D2AF-8BA5-D5D6-E5A417F250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A25ACE-27D2-DB4A-7AA3-BAB8171D22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5E5575-0C9F-3DC4-1274-56E9071ECE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70368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95964-AD7B-6D76-8F38-BAB37D14B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E3CF81-C90D-AC32-A00F-F8D132E092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1A6D30-C083-C2EB-61F0-BD4E8ACD4D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ED226-6B0C-1469-735D-0D27F78329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283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RbcQT8Oz_yI?feature=oembed" TargetMode="External"/><Relationship Id="rId4" Type="http://schemas.openxmlformats.org/officeDocument/2006/relationships/image" Target="../media/image56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map.ijmacd.com/?edition=GB_en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 </a:t>
            </a:r>
            <a:r>
              <a:rPr lang="en-US" sz="6600" b="1" dirty="0" err="1"/>
              <a:t>Visualisation</a:t>
            </a:r>
            <a:endParaRPr lang="en-US" sz="6600" b="1" dirty="0"/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/>
              <a:t>Connectivity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3E53A-D03F-18FA-A7C0-378A1F49E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7F10FA-A1FE-1DDB-A007-89CA48D62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898AE7-8ED6-F2D8-6823-8678F25C1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A class of phenomena exist whose underlying feature is that of connection.</a:t>
            </a:r>
          </a:p>
          <a:p>
            <a:pPr lvl="1"/>
            <a:r>
              <a:rPr lang="en-US" sz="2800" dirty="0"/>
              <a:t>A lot of data rely on connection.</a:t>
            </a:r>
          </a:p>
          <a:p>
            <a:pPr lvl="1"/>
            <a:endParaRPr lang="en-US" sz="3200" dirty="0"/>
          </a:p>
          <a:p>
            <a:r>
              <a:rPr lang="en-US" sz="3200" dirty="0"/>
              <a:t>Connections appeal to the human ability to use spatiality and patterns to build a cognitive map.</a:t>
            </a:r>
          </a:p>
        </p:txBody>
      </p:sp>
    </p:spTree>
    <p:extLst>
      <p:ext uri="{BB962C8B-B14F-4D97-AF65-F5344CB8AC3E}">
        <p14:creationId xmlns:p14="http://schemas.microsoft.com/office/powerpoint/2010/main" val="186603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E3E2E-10A4-BFC6-65CA-9A7A26DAD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BD4C57-D695-6418-F29E-210B3DF83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8794EE-307D-E6BE-4B30-7C54BB9174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381" b="6926"/>
          <a:stretch/>
        </p:blipFill>
        <p:spPr>
          <a:xfrm>
            <a:off x="4323920" y="141402"/>
            <a:ext cx="7778133" cy="554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075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D8BB5B-53CF-0643-2390-5DC36AD8C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6715B-6142-1171-5B11-9157682DB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DF2E8-E663-91D9-36B1-7D8D27B89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Earlier maps had shown the topology, but had considered geography to be more important.</a:t>
            </a:r>
          </a:p>
          <a:p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A228C-6E27-2A38-7B83-9AFC51D6A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608" y="0"/>
            <a:ext cx="6964445" cy="5722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14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C67449-8A9C-E85D-1849-4CF1C5AFD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CC342D-8DD7-B72B-F6ED-C84F17DEE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C2EEB2-5A6D-329B-8C67-B1F3DEA40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Earlier maps had shown the topology but had considered geography to be more important.</a:t>
            </a:r>
          </a:p>
          <a:p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48CC8-7A21-701A-47C8-8AB8989B4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2464" y="0"/>
            <a:ext cx="6595096" cy="5710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565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DE2208-530E-DB09-25E3-224FE48D9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364EAA1-8B73-27C8-859A-25F0DCEFFB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11744" y="294744"/>
            <a:ext cx="7683783" cy="541073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505315D-CFFB-8752-BC80-1FB03044D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C82C8C-0C48-478D-23F5-F52B5FDFA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When travelling underground there is little point in considering geography.</a:t>
            </a:r>
          </a:p>
          <a:p>
            <a:r>
              <a:rPr lang="en-US" dirty="0"/>
              <a:t>You can’t see it, so why include it in the diagram?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37430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E92B7A-4E6D-AEFA-0DC7-02EF955B9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487" y="476250"/>
            <a:ext cx="7843838" cy="52292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4175681" cy="4100511"/>
          </a:xfrm>
        </p:spPr>
        <p:txBody>
          <a:bodyPr>
            <a:normAutofit/>
          </a:bodyPr>
          <a:lstStyle/>
          <a:p>
            <a:r>
              <a:rPr lang="en-US" dirty="0"/>
              <a:t>The London Underground diagram focuses on connections.</a:t>
            </a:r>
          </a:p>
          <a:p>
            <a:r>
              <a:rPr lang="en-US" dirty="0"/>
              <a:t>When travelling underground there is little point in considering geography.</a:t>
            </a:r>
          </a:p>
          <a:p>
            <a:r>
              <a:rPr lang="en-US" dirty="0"/>
              <a:t>You can’t see it, so why include it in the diagram?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Connectivity is demonstrated well in Graph-Based databases.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71E709-7A1E-B445-9B29-8A95AA849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377" y="2149312"/>
            <a:ext cx="5303154" cy="35405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3EDF9F-25A1-0A0B-9689-97B1B3011C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471" y="2149312"/>
            <a:ext cx="5027097" cy="3540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GB" dirty="0"/>
              <a:t>In many cases the basic connectivity information is enhanced by parameterisation.</a:t>
            </a:r>
          </a:p>
          <a:p>
            <a:endParaRPr lang="en-GB" dirty="0"/>
          </a:p>
          <a:p>
            <a:r>
              <a:rPr lang="en-GB" dirty="0"/>
              <a:t>SO-grams (‘significant other’ grams) are based on topology but become richer when the types of relationships are added as parameters.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7030B-B202-E8D9-2BDF-CA80E1869B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1DF8CC5-39FF-52EA-A36A-8CED0C4AEC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88482" y="73629"/>
            <a:ext cx="9215036" cy="5640980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4209535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706E3FA-CF55-0F5D-BD37-327E9CE38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530" y="605109"/>
            <a:ext cx="9684470" cy="507519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D3062-7690-8ADD-01D1-0670183A0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4138368"/>
            <a:ext cx="5439266" cy="162074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Organisation charts show connectedness of a special kind - personnel exist at clearly-defined levels within a hierarchy.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DB8CB8-2653-CF7C-8045-3D5FE5D78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A63AE76-0C4F-3F80-2709-A7B345B838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750" y="3814"/>
            <a:ext cx="7334250" cy="56968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8227015-EDC4-76B2-6370-C0AA5F7404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734" y="3057525"/>
            <a:ext cx="3381375" cy="264318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B7B241A-E9AB-4FA5-AEA4-D6C588B29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C8E1-D054-993F-62EB-A95F95D76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28763"/>
            <a:ext cx="63092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Function call graphs of software systems show how the software runs – these can be used to generate effective compilation strategies.</a:t>
            </a:r>
          </a:p>
        </p:txBody>
      </p:sp>
    </p:spTree>
    <p:extLst>
      <p:ext uri="{BB962C8B-B14F-4D97-AF65-F5344CB8AC3E}">
        <p14:creationId xmlns:p14="http://schemas.microsoft.com/office/powerpoint/2010/main" val="1234141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15B69-38A5-25B9-D97E-CC9D5083C8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66FCC5-E548-9FC1-6F19-6EEDE7C4C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Connections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12228-90ED-21C5-A3BA-B0FBDB36A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928406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Communication networks are a good example of huge connected systems.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22880E7-5D1C-F832-315E-A2D646E2EF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529" b="14303"/>
          <a:stretch/>
        </p:blipFill>
        <p:spPr>
          <a:xfrm>
            <a:off x="6324601" y="6702"/>
            <a:ext cx="5867400" cy="5680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81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60FEB-06D2-C23D-3B3C-6D4FB2633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05FEF5-3A0A-FAAF-2DF2-D9D07E64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92976-B523-DBC0-494B-AB19C6CAB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Connectivity is often studied in terms of </a:t>
            </a:r>
            <a:r>
              <a:rPr lang="en-GB" b="1" i="1" dirty="0"/>
              <a:t>graph theory</a:t>
            </a:r>
            <a:r>
              <a:rPr lang="en-GB" i="1" dirty="0"/>
              <a:t>.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It is represented using a graph composed of nodes and connecting links.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We have already looked at the connectivity of a small phone network.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This could be shown as a disjoint graph identifying an absence of conversations between groups of people.</a:t>
            </a:r>
          </a:p>
        </p:txBody>
      </p:sp>
    </p:spTree>
    <p:extLst>
      <p:ext uri="{BB962C8B-B14F-4D97-AF65-F5344CB8AC3E}">
        <p14:creationId xmlns:p14="http://schemas.microsoft.com/office/powerpoint/2010/main" val="1720531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CFF99-A28E-7C75-B54D-332083D08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4D837F-683A-FFE5-0936-D7C1873B8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0072CCF-8C60-D7A0-51CF-3E520C1FA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24469" y="169682"/>
            <a:ext cx="7563836" cy="5564778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5AD2E1-6AAE-9535-2879-597740D89E83}"/>
              </a:ext>
            </a:extLst>
          </p:cNvPr>
          <p:cNvSpPr txBox="1"/>
          <p:nvPr/>
        </p:nvSpPr>
        <p:spPr>
          <a:xfrm>
            <a:off x="166541" y="1269846"/>
            <a:ext cx="435792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This representation can easily be </a:t>
            </a:r>
            <a:r>
              <a:rPr lang="en-US" sz="2400" dirty="0" err="1"/>
              <a:t>parameterised</a:t>
            </a:r>
            <a:r>
              <a:rPr lang="en-US" sz="2400" dirty="0"/>
              <a:t> to show directedness to form a directed graph.</a:t>
            </a:r>
          </a:p>
        </p:txBody>
      </p:sp>
    </p:spTree>
    <p:extLst>
      <p:ext uri="{BB962C8B-B14F-4D97-AF65-F5344CB8AC3E}">
        <p14:creationId xmlns:p14="http://schemas.microsoft.com/office/powerpoint/2010/main" val="33127289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7C6D59-2951-8AA6-A14F-6EA8B14DB6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18E36D0-A6EF-E25D-337D-C8602B600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89153" y="1433170"/>
            <a:ext cx="9036621" cy="3498047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0999CEB-1069-82D5-A368-A422DF0BD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41" y="10998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54A77C-6620-6AAD-5E9D-61FE194C6B81}"/>
              </a:ext>
            </a:extLst>
          </p:cNvPr>
          <p:cNvSpPr txBox="1"/>
          <p:nvPr/>
        </p:nvSpPr>
        <p:spPr>
          <a:xfrm>
            <a:off x="166541" y="1269846"/>
            <a:ext cx="1185891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Links in a network might show capacity, current traffic density, ratio of incoming to outgoing messages.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Nodes may also be </a:t>
            </a:r>
            <a:r>
              <a:rPr lang="en-US" sz="2400" dirty="0" err="1"/>
              <a:t>parameterised</a:t>
            </a:r>
            <a:r>
              <a:rPr lang="en-US" sz="2400" dirty="0"/>
              <a:t>, such as aggregated incoming and outgoing messages.</a:t>
            </a:r>
          </a:p>
        </p:txBody>
      </p:sp>
    </p:spTree>
    <p:extLst>
      <p:ext uri="{BB962C8B-B14F-4D97-AF65-F5344CB8AC3E}">
        <p14:creationId xmlns:p14="http://schemas.microsoft.com/office/powerpoint/2010/main" val="1083583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D779A-57C0-9E8F-7C8B-C909A28EE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215C81-8A68-93E2-344B-238B51F72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Theory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DF6BE-71EC-E88D-0F92-2436BE3B5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Graphs of communication networks tend to be very large and complex.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A major </a:t>
            </a:r>
            <a:r>
              <a:rPr lang="en-US" dirty="0" err="1"/>
              <a:t>visualisation</a:t>
            </a:r>
            <a:r>
              <a:rPr lang="en-US" dirty="0"/>
              <a:t> problem with these is that the graph can rarely be presented in two dimensions without crossovers and occlusions.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Connectedness is treated in two ways:</a:t>
            </a:r>
          </a:p>
          <a:p>
            <a:pPr lvl="1"/>
            <a:r>
              <a:rPr lang="en-US" sz="2800" dirty="0"/>
              <a:t>General networks</a:t>
            </a:r>
          </a:p>
          <a:p>
            <a:pPr lvl="1"/>
            <a:r>
              <a:rPr lang="en-US" sz="2800" dirty="0"/>
              <a:t>Tree networks</a:t>
            </a:r>
          </a:p>
        </p:txBody>
      </p:sp>
    </p:spTree>
    <p:extLst>
      <p:ext uri="{BB962C8B-B14F-4D97-AF65-F5344CB8AC3E}">
        <p14:creationId xmlns:p14="http://schemas.microsoft.com/office/powerpoint/2010/main" val="3125056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E8ECD-7376-A1FA-E35F-CC1A8E64A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A59EB4-E1B1-9CB3-E5C1-73CF27A43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445" y="365125"/>
            <a:ext cx="6174556" cy="525324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5CE413D-5F41-7101-3A05-EA849DC2C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4BB34-D65D-C6D7-DB0E-9B781C1E5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6174556" cy="406842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A general network is one in which any node may be connected to any other node.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This means that loops may occur in the graph.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If each node is connected to every other node then the result is a fully-connected network.</a:t>
            </a:r>
          </a:p>
        </p:txBody>
      </p:sp>
    </p:spTree>
    <p:extLst>
      <p:ext uri="{BB962C8B-B14F-4D97-AF65-F5344CB8AC3E}">
        <p14:creationId xmlns:p14="http://schemas.microsoft.com/office/powerpoint/2010/main" val="2885678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11FBE6-7882-1AFD-BBD6-559AF59C7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72E0D84-4047-9A19-FE3C-BD6A19797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81359-FE86-BCD6-7D09-7A9EC1F6D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An example of this is the AT&amp;T Long Distance telephone network:</a:t>
            </a:r>
          </a:p>
          <a:p>
            <a:pPr lvl="1"/>
            <a:r>
              <a:rPr lang="en-US" sz="2600" dirty="0"/>
              <a:t>Over 110 nodes (switches)</a:t>
            </a:r>
          </a:p>
          <a:p>
            <a:pPr lvl="1"/>
            <a:r>
              <a:rPr lang="en-US" sz="2600" dirty="0"/>
              <a:t>Nearly fully-connected with over 12,000 links.</a:t>
            </a:r>
          </a:p>
          <a:p>
            <a:pPr>
              <a:lnSpc>
                <a:spcPct val="90000"/>
              </a:lnSpc>
            </a:pPr>
            <a:r>
              <a:rPr lang="en-US" dirty="0"/>
              <a:t>Data concerning the performance of the network is collected every 5 minutes.</a:t>
            </a:r>
          </a:p>
          <a:p>
            <a:pPr lvl="1"/>
            <a:r>
              <a:rPr lang="en-US" sz="2600" dirty="0"/>
              <a:t>Node data – aggregated incoming &amp; outgoing traffic.</a:t>
            </a:r>
          </a:p>
          <a:p>
            <a:pPr lvl="1"/>
            <a:r>
              <a:rPr lang="en-US" sz="2600" dirty="0"/>
              <a:t>Link data – traffic flow, capacity &amp; overload.</a:t>
            </a:r>
          </a:p>
          <a:p>
            <a:pPr>
              <a:lnSpc>
                <a:spcPct val="90000"/>
              </a:lnSpc>
            </a:pPr>
            <a:r>
              <a:rPr lang="en-US" dirty="0"/>
              <a:t>The appropriate </a:t>
            </a:r>
            <a:r>
              <a:rPr lang="en-US" dirty="0" err="1"/>
              <a:t>visualisation</a:t>
            </a:r>
            <a:r>
              <a:rPr lang="en-US" dirty="0"/>
              <a:t> technique to be used depends on the information being sought from the data.</a:t>
            </a:r>
          </a:p>
        </p:txBody>
      </p:sp>
    </p:spTree>
    <p:extLst>
      <p:ext uri="{BB962C8B-B14F-4D97-AF65-F5344CB8AC3E}">
        <p14:creationId xmlns:p14="http://schemas.microsoft.com/office/powerpoint/2010/main" val="33087488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E583B-102B-94AD-8975-F5490F800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466608-DFCB-4ABF-98EF-61C4DF1D5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731761" cy="1859601"/>
          </a:xfrm>
        </p:spPr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AACD8-4DDA-1F66-7847-C9B7753B1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07908"/>
            <a:ext cx="4731761" cy="3751207"/>
          </a:xfrm>
        </p:spPr>
        <p:txBody>
          <a:bodyPr>
            <a:normAutofit/>
          </a:bodyPr>
          <a:lstStyle/>
          <a:p>
            <a:r>
              <a:rPr lang="en-US" dirty="0"/>
              <a:t>We may have a wide range of questions based upon the same data.</a:t>
            </a:r>
          </a:p>
          <a:p>
            <a:pPr>
              <a:lnSpc>
                <a:spcPct val="90000"/>
              </a:lnSpc>
            </a:pPr>
            <a:r>
              <a:rPr lang="en-US" dirty="0"/>
              <a:t>Overload into and out of the Oakland node during the 1989 earthquake (coded as segment thickness and color, using bisected segments to show the directions).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D8F22F6-6F6C-AE9C-68B7-F5A7AF5639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9980" y="1"/>
            <a:ext cx="7102020" cy="575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5783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B35CA-C2DB-6D96-FB9D-AE8D9453B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1641B2-7AD8-755D-8CCB-CCBA303BB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731761" cy="1859601"/>
          </a:xfrm>
        </p:spPr>
        <p:txBody>
          <a:bodyPr>
            <a:normAutofit/>
          </a:bodyPr>
          <a:lstStyle/>
          <a:p>
            <a:r>
              <a:rPr lang="en-US" sz="6000" b="1" dirty="0"/>
              <a:t>General Networks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8CFA1-19E7-52E5-75F5-655622150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07908"/>
            <a:ext cx="4731761" cy="3751207"/>
          </a:xfrm>
        </p:spPr>
        <p:txBody>
          <a:bodyPr>
            <a:normAutofit/>
          </a:bodyPr>
          <a:lstStyle/>
          <a:p>
            <a:r>
              <a:rPr lang="en-US" dirty="0"/>
              <a:t>We may have a wide range of questions based upon the same data.</a:t>
            </a:r>
          </a:p>
          <a:p>
            <a:pPr>
              <a:lnSpc>
                <a:spcPct val="90000"/>
              </a:lnSpc>
            </a:pPr>
            <a:r>
              <a:rPr lang="en-US" dirty="0"/>
              <a:t>Network-wide load at the time of the 1986 San Francisco earthquake.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65668E6-2D8E-CB14-E944-C0D3E2392D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95890" y="1"/>
            <a:ext cx="7090200" cy="575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7300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EF9325-594C-E81E-9488-EE628845A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4B4429-8E99-D832-D859-196A39E69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A95CF-56C9-D35F-8881-CD09A786D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tables show phone calls made by a group of ten people over a period of seven days: </a:t>
            </a:r>
          </a:p>
          <a:p>
            <a:pPr>
              <a:lnSpc>
                <a:spcPct val="90000"/>
              </a:lnSpc>
            </a:pPr>
            <a:r>
              <a:rPr lang="en-US" dirty="0"/>
              <a:t>Create a </a:t>
            </a:r>
            <a:r>
              <a:rPr lang="en-US" dirty="0" err="1"/>
              <a:t>visualisation</a:t>
            </a:r>
            <a:r>
              <a:rPr lang="en-US" dirty="0"/>
              <a:t> of this data that allows you to identify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any subgroups within the subjects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the total amount of time each pair of subjects spent talking to each other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what proportion of time each subject was the caller, not the receiver.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286409-E479-032C-3BF4-0C5B1B8FD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66823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AEC02-5530-7A90-7F8E-774329071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BA88C2-A0A2-1C4F-FFEB-CE8C28DB6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6D72F-4483-EDFD-B06C-1DA301DB7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B22FA7-E848-5D33-9685-673E138CAF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91767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FC572-FFBF-226E-0745-2078B76E0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88298F-97C1-9CFB-0DC1-974A29F42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AFC38-28E9-7F52-84B5-E82693AF5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AF7ED-8AB6-E167-0067-5A57D64B94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500214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DA36F-3849-AC65-AF28-7CC8FA3BF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2DC067-3794-D327-E23B-0BA96AA64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1010A-2B3A-5382-C4EC-DA75F95C4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EE9201-FE1D-3D8A-0F0C-C2AEDD700A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53545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2EF2A-336B-77D4-34BD-40E5315D6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7B70C3-2EB5-6F97-54BE-0EC1F017E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88011-30C2-D98B-40F6-512B4C548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J – D10, F15, F13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4EDB35-73F8-BCBA-F4EA-5921A3C139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829" y="1690689"/>
            <a:ext cx="6046929" cy="3972784"/>
          </a:xfrm>
          <a:prstGeom prst="rect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32B836-F4F1-B2F7-AE3E-FA59927BAEC8}"/>
              </a:ext>
            </a:extLst>
          </p:cNvPr>
          <p:cNvSpPr txBox="1"/>
          <p:nvPr/>
        </p:nvSpPr>
        <p:spPr>
          <a:xfrm>
            <a:off x="3817856" y="2892251"/>
            <a:ext cx="3063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A, E, G, I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B, C, H</a:t>
            </a:r>
          </a:p>
          <a:p>
            <a:r>
              <a:rPr lang="en-US" sz="3200" b="1" dirty="0">
                <a:solidFill>
                  <a:srgbClr val="00B0F0"/>
                </a:solidFill>
              </a:rPr>
              <a:t>D, F, J</a:t>
            </a:r>
            <a:endParaRPr lang="en-GB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420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82500-B188-6D8C-42A5-DD554E472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C6B7B9-A25E-49EE-9AFD-DAA598744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C1C12-C76C-FC00-BCF0-C8BE69383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48" y="1690688"/>
            <a:ext cx="5737781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D1300C-A7AD-5B89-D187-02F7DB118DC1}"/>
              </a:ext>
            </a:extLst>
          </p:cNvPr>
          <p:cNvSpPr txBox="1"/>
          <p:nvPr/>
        </p:nvSpPr>
        <p:spPr>
          <a:xfrm>
            <a:off x="3817856" y="2892251"/>
            <a:ext cx="30637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A, E, G, I</a:t>
            </a:r>
          </a:p>
          <a:p>
            <a:r>
              <a:rPr lang="en-US" sz="3200" b="1" dirty="0">
                <a:solidFill>
                  <a:srgbClr val="00B050"/>
                </a:solidFill>
              </a:rPr>
              <a:t>B, C, H</a:t>
            </a:r>
          </a:p>
          <a:p>
            <a:r>
              <a:rPr lang="en-US" sz="3200" b="1" dirty="0">
                <a:solidFill>
                  <a:srgbClr val="00B0F0"/>
                </a:solidFill>
              </a:rPr>
              <a:t>D, F, J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844BA15-25B7-7078-5DE0-37E8D4BB9610}"/>
              </a:ext>
            </a:extLst>
          </p:cNvPr>
          <p:cNvSpPr/>
          <p:nvPr/>
        </p:nvSpPr>
        <p:spPr>
          <a:xfrm>
            <a:off x="7357621" y="2498103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829A5E2-DD50-6EE3-D372-4E2C26C3FE83}"/>
              </a:ext>
            </a:extLst>
          </p:cNvPr>
          <p:cNvSpPr/>
          <p:nvPr/>
        </p:nvSpPr>
        <p:spPr>
          <a:xfrm>
            <a:off x="6009400" y="2498103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AEBDE71-C283-826A-451D-18E2632B602D}"/>
              </a:ext>
            </a:extLst>
          </p:cNvPr>
          <p:cNvSpPr/>
          <p:nvPr/>
        </p:nvSpPr>
        <p:spPr>
          <a:xfrm>
            <a:off x="6007829" y="1305760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3B6C894-F0F1-1A6A-0674-7F23C517796E}"/>
              </a:ext>
            </a:extLst>
          </p:cNvPr>
          <p:cNvSpPr/>
          <p:nvPr/>
        </p:nvSpPr>
        <p:spPr>
          <a:xfrm>
            <a:off x="7357621" y="1305760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B0ECA03-7726-CF14-3B95-138816597837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54584" y="1574424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02DF85A-CA90-8E49-6682-F9B186D76010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630999" y="1843088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82B84EF-3EA0-70A3-1C22-81551C826F95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81207" y="1843088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7463AFC-FC99-A7BE-310F-7B330AC47A13}"/>
              </a:ext>
            </a:extLst>
          </p:cNvPr>
          <p:cNvCxnSpPr>
            <a:cxnSpLocks/>
          </p:cNvCxnSpPr>
          <p:nvPr/>
        </p:nvCxnSpPr>
        <p:spPr>
          <a:xfrm>
            <a:off x="6559297" y="2771628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7BA8AD-9D8F-18A7-0F61-4AE2633D0831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76085" y="1764398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7CC9056-9BA1-2F8A-AA72-E620B1684F2C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74514" y="1764398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val 25">
            <a:extLst>
              <a:ext uri="{FF2B5EF4-FFF2-40B4-BE49-F238E27FC236}">
                <a16:creationId xmlns:a16="http://schemas.microsoft.com/office/drawing/2014/main" id="{3223B554-A160-256D-FDDA-8B2CD571C936}"/>
              </a:ext>
            </a:extLst>
          </p:cNvPr>
          <p:cNvSpPr/>
          <p:nvPr/>
        </p:nvSpPr>
        <p:spPr>
          <a:xfrm>
            <a:off x="9274216" y="249810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2E68196A-4266-1BAE-7B10-2B2DA916610E}"/>
              </a:ext>
            </a:extLst>
          </p:cNvPr>
          <p:cNvSpPr/>
          <p:nvPr/>
        </p:nvSpPr>
        <p:spPr>
          <a:xfrm>
            <a:off x="10622437" y="249810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1F1BA05-276A-316A-E87C-CF3C97F730B7}"/>
              </a:ext>
            </a:extLst>
          </p:cNvPr>
          <p:cNvSpPr/>
          <p:nvPr/>
        </p:nvSpPr>
        <p:spPr>
          <a:xfrm>
            <a:off x="9952983" y="130576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DDC168A-6572-7C91-CF60-0E175F4ACA0F}"/>
              </a:ext>
            </a:extLst>
          </p:cNvPr>
          <p:cNvCxnSpPr>
            <a:cxnSpLocks/>
            <a:stCxn id="27" idx="0"/>
            <a:endCxn id="28" idx="5"/>
          </p:cNvCxnSpPr>
          <p:nvPr/>
        </p:nvCxnSpPr>
        <p:spPr>
          <a:xfrm flipH="1" flipV="1">
            <a:off x="10419668" y="1764398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D1F9319-30D5-B966-4DA6-5B23FF1A629A}"/>
              </a:ext>
            </a:extLst>
          </p:cNvPr>
          <p:cNvCxnSpPr>
            <a:cxnSpLocks/>
            <a:stCxn id="26" idx="6"/>
            <a:endCxn id="27" idx="2"/>
          </p:cNvCxnSpPr>
          <p:nvPr/>
        </p:nvCxnSpPr>
        <p:spPr>
          <a:xfrm>
            <a:off x="9820971" y="2766767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5AA7F4A-F020-F124-FAEB-E0AB8A45F74B}"/>
              </a:ext>
            </a:extLst>
          </p:cNvPr>
          <p:cNvCxnSpPr>
            <a:cxnSpLocks/>
            <a:stCxn id="26" idx="0"/>
            <a:endCxn id="28" idx="3"/>
          </p:cNvCxnSpPr>
          <p:nvPr/>
        </p:nvCxnSpPr>
        <p:spPr>
          <a:xfrm flipV="1">
            <a:off x="9547594" y="1764398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al 40">
            <a:extLst>
              <a:ext uri="{FF2B5EF4-FFF2-40B4-BE49-F238E27FC236}">
                <a16:creationId xmlns:a16="http://schemas.microsoft.com/office/drawing/2014/main" id="{93086C18-36ED-F0AD-D93A-87E04D2F0A12}"/>
              </a:ext>
            </a:extLst>
          </p:cNvPr>
          <p:cNvSpPr/>
          <p:nvPr/>
        </p:nvSpPr>
        <p:spPr>
          <a:xfrm>
            <a:off x="7650896" y="4692815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B83CF811-4D22-99D9-517B-6AB8620FBAC2}"/>
              </a:ext>
            </a:extLst>
          </p:cNvPr>
          <p:cNvSpPr/>
          <p:nvPr/>
        </p:nvSpPr>
        <p:spPr>
          <a:xfrm>
            <a:off x="8999117" y="4692815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93CE26A4-F5DC-9788-24C1-52C6CDC8D374}"/>
              </a:ext>
            </a:extLst>
          </p:cNvPr>
          <p:cNvSpPr/>
          <p:nvPr/>
        </p:nvSpPr>
        <p:spPr>
          <a:xfrm>
            <a:off x="8329663" y="3500472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AD3252F-9773-5D70-7B2D-0FB6DE1343FB}"/>
              </a:ext>
            </a:extLst>
          </p:cNvPr>
          <p:cNvCxnSpPr>
            <a:cxnSpLocks/>
            <a:stCxn id="42" idx="0"/>
            <a:endCxn id="43" idx="5"/>
          </p:cNvCxnSpPr>
          <p:nvPr/>
        </p:nvCxnSpPr>
        <p:spPr>
          <a:xfrm flipH="1" flipV="1">
            <a:off x="8796348" y="3959110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C461130-CDB1-1194-B801-6A9652A6A8FE}"/>
              </a:ext>
            </a:extLst>
          </p:cNvPr>
          <p:cNvCxnSpPr>
            <a:cxnSpLocks/>
            <a:stCxn id="41" idx="6"/>
            <a:endCxn id="42" idx="2"/>
          </p:cNvCxnSpPr>
          <p:nvPr/>
        </p:nvCxnSpPr>
        <p:spPr>
          <a:xfrm>
            <a:off x="8197651" y="4961479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BE09362-0CE1-A492-4881-977EFF971EB4}"/>
              </a:ext>
            </a:extLst>
          </p:cNvPr>
          <p:cNvCxnSpPr>
            <a:cxnSpLocks/>
            <a:stCxn id="41" idx="0"/>
            <a:endCxn id="43" idx="3"/>
          </p:cNvCxnSpPr>
          <p:nvPr/>
        </p:nvCxnSpPr>
        <p:spPr>
          <a:xfrm flipV="1">
            <a:off x="7924274" y="3959110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08066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BA602-3545-6C85-96A8-F1B83573FC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2117C0F4-EC35-10B5-95E9-D9E46159226F}"/>
              </a:ext>
            </a:extLst>
          </p:cNvPr>
          <p:cNvCxnSpPr>
            <a:cxnSpLocks/>
            <a:stCxn id="33" idx="5"/>
            <a:endCxn id="25" idx="1"/>
          </p:cNvCxnSpPr>
          <p:nvPr/>
        </p:nvCxnSpPr>
        <p:spPr>
          <a:xfrm>
            <a:off x="9281714" y="797437"/>
            <a:ext cx="963177" cy="81239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98EB610F-D903-3BBC-EF92-8E40616D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6ADC8EB-D0F2-0375-9D84-4EEDDFC2B8DD}"/>
              </a:ext>
            </a:extLst>
          </p:cNvPr>
          <p:cNvSpPr/>
          <p:nvPr/>
        </p:nvSpPr>
        <p:spPr>
          <a:xfrm>
            <a:off x="730709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5CFE9A5-CCBB-FFE1-23AE-0BDAD92132F3}"/>
              </a:ext>
            </a:extLst>
          </p:cNvPr>
          <p:cNvSpPr/>
          <p:nvPr/>
        </p:nvSpPr>
        <p:spPr>
          <a:xfrm>
            <a:off x="5958869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7E38AE5-BDFA-9653-ACE6-2CC4F217B4E3}"/>
              </a:ext>
            </a:extLst>
          </p:cNvPr>
          <p:cNvSpPr/>
          <p:nvPr/>
        </p:nvSpPr>
        <p:spPr>
          <a:xfrm>
            <a:off x="5957298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D758BF3-9D3B-891D-601A-CB7341360F37}"/>
              </a:ext>
            </a:extLst>
          </p:cNvPr>
          <p:cNvSpPr/>
          <p:nvPr/>
        </p:nvSpPr>
        <p:spPr>
          <a:xfrm>
            <a:off x="7307090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76A513-A850-E10C-589D-9CEB2FE43A42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04053" y="607463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F4C4715-3CD3-5CBD-914A-92F6F806AEE3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580468" y="876127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8118F02-2239-144E-25AD-48994DAFA72E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30676" y="876127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BD26F22-9B18-F70F-8B70-486ACEAFCF5F}"/>
              </a:ext>
            </a:extLst>
          </p:cNvPr>
          <p:cNvCxnSpPr>
            <a:cxnSpLocks/>
          </p:cNvCxnSpPr>
          <p:nvPr/>
        </p:nvCxnSpPr>
        <p:spPr>
          <a:xfrm>
            <a:off x="6508766" y="1804667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7A617A4-BAC4-008F-D7A0-D94EAFB2D874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25554" y="797437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EF04150-3C9D-4833-9A2A-18B0483EFBA5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23983" y="797437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AA3AF767-D48E-659C-DEA4-6CE4F41C2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915913"/>
              </p:ext>
            </p:extLst>
          </p:nvPr>
        </p:nvGraphicFramePr>
        <p:xfrm>
          <a:off x="3407637" y="483901"/>
          <a:ext cx="2062345" cy="1394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469">
                  <a:extLst>
                    <a:ext uri="{9D8B030D-6E8A-4147-A177-3AD203B41FA5}">
                      <a16:colId xmlns:a16="http://schemas.microsoft.com/office/drawing/2014/main" val="2432045311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299013682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810188584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4079495386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340539577"/>
                    </a:ext>
                  </a:extLst>
                </a:gridCol>
              </a:tblGrid>
              <a:tr h="226679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A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G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I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096533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A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3575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E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17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14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863520"/>
                  </a:ext>
                </a:extLst>
              </a:tr>
              <a:tr h="418849">
                <a:tc>
                  <a:txBody>
                    <a:bodyPr/>
                    <a:lstStyle/>
                    <a:p>
                      <a:r>
                        <a:rPr lang="en-US" sz="1000" b="1" dirty="0"/>
                        <a:t>G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 + 12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007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I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412693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1BE3CBC1-3334-5648-118B-3A5D0A05E4BA}"/>
              </a:ext>
            </a:extLst>
          </p:cNvPr>
          <p:cNvSpPr txBox="1"/>
          <p:nvPr/>
        </p:nvSpPr>
        <p:spPr>
          <a:xfrm>
            <a:off x="462484" y="1690688"/>
            <a:ext cx="60991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C01E32-7A38-16BB-3A9D-8949B46111AD}"/>
              </a:ext>
            </a:extLst>
          </p:cNvPr>
          <p:cNvSpPr txBox="1"/>
          <p:nvPr/>
        </p:nvSpPr>
        <p:spPr>
          <a:xfrm>
            <a:off x="6812182" y="33879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25</a:t>
            </a:r>
            <a:endParaRPr lang="en-GB" sz="1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4D198B8-C7D0-2031-B035-3629407C8BB6}"/>
              </a:ext>
            </a:extLst>
          </p:cNvPr>
          <p:cNvSpPr txBox="1"/>
          <p:nvPr/>
        </p:nvSpPr>
        <p:spPr>
          <a:xfrm>
            <a:off x="7604820" y="1080522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23</a:t>
            </a:r>
            <a:endParaRPr lang="en-GB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3D0978-D4DC-2864-3969-9DB0DDAFD794}"/>
              </a:ext>
            </a:extLst>
          </p:cNvPr>
          <p:cNvSpPr txBox="1"/>
          <p:nvPr/>
        </p:nvSpPr>
        <p:spPr>
          <a:xfrm>
            <a:off x="5832421" y="107651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36</a:t>
            </a:r>
            <a:endParaRPr lang="en-GB" sz="10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974891-8960-F6DB-95E9-6DF08AEC4622}"/>
              </a:ext>
            </a:extLst>
          </p:cNvPr>
          <p:cNvSpPr txBox="1"/>
          <p:nvPr/>
        </p:nvSpPr>
        <p:spPr>
          <a:xfrm>
            <a:off x="6805084" y="190073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23</a:t>
            </a:r>
            <a:endParaRPr lang="en-GB" sz="1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DBF4A20-7B76-4075-39F4-C920A5366533}"/>
              </a:ext>
            </a:extLst>
          </p:cNvPr>
          <p:cNvSpPr txBox="1"/>
          <p:nvPr/>
        </p:nvSpPr>
        <p:spPr>
          <a:xfrm>
            <a:off x="6902308" y="78803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14</a:t>
            </a:r>
            <a:endParaRPr lang="en-GB" sz="1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3806620-D840-D147-82F3-25F261FCBDE1}"/>
              </a:ext>
            </a:extLst>
          </p:cNvPr>
          <p:cNvSpPr txBox="1"/>
          <p:nvPr/>
        </p:nvSpPr>
        <p:spPr>
          <a:xfrm>
            <a:off x="6410357" y="942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</a:t>
            </a:r>
            <a:endParaRPr lang="en-GB" sz="1000" b="1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53FD4D8-FC79-2690-2459-F37208C52A0E}"/>
              </a:ext>
            </a:extLst>
          </p:cNvPr>
          <p:cNvSpPr/>
          <p:nvPr/>
        </p:nvSpPr>
        <p:spPr>
          <a:xfrm>
            <a:off x="10164821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25A77E03-91D3-CC42-3D5C-4A1FADE4E548}"/>
              </a:ext>
            </a:extLst>
          </p:cNvPr>
          <p:cNvSpPr/>
          <p:nvPr/>
        </p:nvSpPr>
        <p:spPr>
          <a:xfrm>
            <a:off x="881660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35D0FEE-6C6A-AC68-CE7F-B61C08416B04}"/>
              </a:ext>
            </a:extLst>
          </p:cNvPr>
          <p:cNvSpPr/>
          <p:nvPr/>
        </p:nvSpPr>
        <p:spPr>
          <a:xfrm>
            <a:off x="8815029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73DBACC5-654F-A172-B83E-59085B45EB9F}"/>
              </a:ext>
            </a:extLst>
          </p:cNvPr>
          <p:cNvSpPr/>
          <p:nvPr/>
        </p:nvSpPr>
        <p:spPr>
          <a:xfrm>
            <a:off x="10164821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1B093B4-CBFF-6911-B1B1-7D76D6B82EBA}"/>
              </a:ext>
            </a:extLst>
          </p:cNvPr>
          <p:cNvCxnSpPr>
            <a:cxnSpLocks/>
            <a:stCxn id="33" idx="6"/>
            <a:endCxn id="34" idx="2"/>
          </p:cNvCxnSpPr>
          <p:nvPr/>
        </p:nvCxnSpPr>
        <p:spPr>
          <a:xfrm>
            <a:off x="9361784" y="607463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8BBDF1E0-26BA-ABA3-6AAC-4BD94A83906C}"/>
              </a:ext>
            </a:extLst>
          </p:cNvPr>
          <p:cNvCxnSpPr>
            <a:cxnSpLocks/>
            <a:stCxn id="25" idx="0"/>
            <a:endCxn id="34" idx="4"/>
          </p:cNvCxnSpPr>
          <p:nvPr/>
        </p:nvCxnSpPr>
        <p:spPr>
          <a:xfrm flipV="1">
            <a:off x="10438199" y="876127"/>
            <a:ext cx="0" cy="65501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31129D5D-DA11-A0FE-25D5-D58D14647E7C}"/>
              </a:ext>
            </a:extLst>
          </p:cNvPr>
          <p:cNvCxnSpPr>
            <a:cxnSpLocks/>
            <a:stCxn id="33" idx="4"/>
            <a:endCxn id="32" idx="0"/>
          </p:cNvCxnSpPr>
          <p:nvPr/>
        </p:nvCxnSpPr>
        <p:spPr>
          <a:xfrm>
            <a:off x="9088407" y="876127"/>
            <a:ext cx="1571" cy="6550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3BC8694-7BEB-2B4C-5FBF-2A61F4D132F4}"/>
              </a:ext>
            </a:extLst>
          </p:cNvPr>
          <p:cNvCxnSpPr>
            <a:cxnSpLocks/>
          </p:cNvCxnSpPr>
          <p:nvPr/>
        </p:nvCxnSpPr>
        <p:spPr>
          <a:xfrm>
            <a:off x="9366497" y="1804667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F98E2E0-06D2-9743-1D59-CA96047F0110}"/>
              </a:ext>
            </a:extLst>
          </p:cNvPr>
          <p:cNvCxnSpPr>
            <a:cxnSpLocks/>
            <a:stCxn id="32" idx="7"/>
            <a:endCxn id="34" idx="3"/>
          </p:cNvCxnSpPr>
          <p:nvPr/>
        </p:nvCxnSpPr>
        <p:spPr>
          <a:xfrm flipV="1">
            <a:off x="9283285" y="797437"/>
            <a:ext cx="961606" cy="81239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C7465B8F-9552-B633-90A4-1D056E57B5C1}"/>
              </a:ext>
            </a:extLst>
          </p:cNvPr>
          <p:cNvCxnSpPr/>
          <p:nvPr/>
        </p:nvCxnSpPr>
        <p:spPr>
          <a:xfrm>
            <a:off x="11246177" y="1305760"/>
            <a:ext cx="593889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7BC584F-98B8-2783-607E-388092D116E4}"/>
              </a:ext>
            </a:extLst>
          </p:cNvPr>
          <p:cNvCxnSpPr/>
          <p:nvPr/>
        </p:nvCxnSpPr>
        <p:spPr>
          <a:xfrm>
            <a:off x="11246177" y="1909862"/>
            <a:ext cx="593889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F4C100B-58E6-5A3B-CA97-56FF2E788018}"/>
              </a:ext>
            </a:extLst>
          </p:cNvPr>
          <p:cNvCxnSpPr/>
          <p:nvPr/>
        </p:nvCxnSpPr>
        <p:spPr>
          <a:xfrm>
            <a:off x="11246177" y="2578744"/>
            <a:ext cx="59388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AAB01135-77E5-B6CB-84DA-E125D21ED885}"/>
              </a:ext>
            </a:extLst>
          </p:cNvPr>
          <p:cNvSpPr txBox="1"/>
          <p:nvPr/>
        </p:nvSpPr>
        <p:spPr>
          <a:xfrm>
            <a:off x="11173429" y="14098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Low</a:t>
            </a:r>
            <a:endParaRPr lang="en-GB" sz="20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21139A83-2422-B0B9-0317-0AD68A22B37E}"/>
              </a:ext>
            </a:extLst>
          </p:cNvPr>
          <p:cNvSpPr txBox="1"/>
          <p:nvPr/>
        </p:nvSpPr>
        <p:spPr>
          <a:xfrm>
            <a:off x="11173429" y="19665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Med</a:t>
            </a:r>
            <a:endParaRPr lang="en-GB" sz="20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C57BAF6-1A19-D4D5-84C3-C886C13DE95E}"/>
              </a:ext>
            </a:extLst>
          </p:cNvPr>
          <p:cNvSpPr txBox="1"/>
          <p:nvPr/>
        </p:nvSpPr>
        <p:spPr>
          <a:xfrm>
            <a:off x="11173429" y="2631323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High</a:t>
            </a:r>
            <a:endParaRPr lang="en-GB" sz="2000" dirty="0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D9C9F341-DEE5-8165-D756-42BE0B2DCE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1764326"/>
              </p:ext>
            </p:extLst>
          </p:nvPr>
        </p:nvGraphicFramePr>
        <p:xfrm>
          <a:off x="3407637" y="2332740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10+13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pic>
        <p:nvPicPr>
          <p:cNvPr id="63" name="Picture 62">
            <a:extLst>
              <a:ext uri="{FF2B5EF4-FFF2-40B4-BE49-F238E27FC236}">
                <a16:creationId xmlns:a16="http://schemas.microsoft.com/office/drawing/2014/main" id="{9F48A79B-3008-6D3F-5A27-2F8C2972C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392" y="2159984"/>
            <a:ext cx="1993565" cy="194479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43D8056B-8582-80EE-33DA-D6E5BF58DA86}"/>
              </a:ext>
            </a:extLst>
          </p:cNvPr>
          <p:cNvSpPr/>
          <p:nvPr/>
        </p:nvSpPr>
        <p:spPr>
          <a:xfrm>
            <a:off x="8883991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1209489F-CFF4-1AB7-35D6-5BE62EA288D6}"/>
              </a:ext>
            </a:extLst>
          </p:cNvPr>
          <p:cNvSpPr/>
          <p:nvPr/>
        </p:nvSpPr>
        <p:spPr>
          <a:xfrm>
            <a:off x="10232212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FF991A86-F9DD-EAFB-E078-6EDA4D1A18A2}"/>
              </a:ext>
            </a:extLst>
          </p:cNvPr>
          <p:cNvSpPr/>
          <p:nvPr/>
        </p:nvSpPr>
        <p:spPr>
          <a:xfrm>
            <a:off x="9562758" y="218591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7F160084-57EF-F882-2B18-C0BD9A672700}"/>
              </a:ext>
            </a:extLst>
          </p:cNvPr>
          <p:cNvCxnSpPr>
            <a:cxnSpLocks/>
            <a:stCxn id="72" idx="0"/>
            <a:endCxn id="73" idx="5"/>
          </p:cNvCxnSpPr>
          <p:nvPr/>
        </p:nvCxnSpPr>
        <p:spPr>
          <a:xfrm flipH="1" flipV="1">
            <a:off x="10029443" y="2644548"/>
            <a:ext cx="476147" cy="73370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7E9DAC7-7F0E-2E8A-EC1B-741771082AF9}"/>
              </a:ext>
            </a:extLst>
          </p:cNvPr>
          <p:cNvCxnSpPr>
            <a:cxnSpLocks/>
            <a:stCxn id="71" idx="6"/>
            <a:endCxn id="72" idx="2"/>
          </p:cNvCxnSpPr>
          <p:nvPr/>
        </p:nvCxnSpPr>
        <p:spPr>
          <a:xfrm>
            <a:off x="9430746" y="3646917"/>
            <a:ext cx="80146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93CFD191-67F8-A899-4AAB-CB90B9123515}"/>
              </a:ext>
            </a:extLst>
          </p:cNvPr>
          <p:cNvCxnSpPr>
            <a:cxnSpLocks/>
            <a:stCxn id="71" idx="0"/>
            <a:endCxn id="73" idx="3"/>
          </p:cNvCxnSpPr>
          <p:nvPr/>
        </p:nvCxnSpPr>
        <p:spPr>
          <a:xfrm flipV="1">
            <a:off x="9157369" y="2644548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7" name="Table 76">
            <a:extLst>
              <a:ext uri="{FF2B5EF4-FFF2-40B4-BE49-F238E27FC236}">
                <a16:creationId xmlns:a16="http://schemas.microsoft.com/office/drawing/2014/main" id="{AEB58756-24D6-F0CA-6900-7B40943CC8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701734"/>
              </p:ext>
            </p:extLst>
          </p:nvPr>
        </p:nvGraphicFramePr>
        <p:xfrm>
          <a:off x="3407637" y="4102534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sp>
        <p:nvSpPr>
          <p:cNvPr id="78" name="Oval 77">
            <a:extLst>
              <a:ext uri="{FF2B5EF4-FFF2-40B4-BE49-F238E27FC236}">
                <a16:creationId xmlns:a16="http://schemas.microsoft.com/office/drawing/2014/main" id="{997C009B-430F-49EF-BA71-D70990584328}"/>
              </a:ext>
            </a:extLst>
          </p:cNvPr>
          <p:cNvSpPr/>
          <p:nvPr/>
        </p:nvSpPr>
        <p:spPr>
          <a:xfrm>
            <a:off x="604325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D9E1324F-4B26-2CEF-4DD8-2CB2D2579C13}"/>
              </a:ext>
            </a:extLst>
          </p:cNvPr>
          <p:cNvSpPr/>
          <p:nvPr/>
        </p:nvSpPr>
        <p:spPr>
          <a:xfrm>
            <a:off x="739147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7C2BFB60-8DE0-2831-33D0-766A2058646F}"/>
              </a:ext>
            </a:extLst>
          </p:cNvPr>
          <p:cNvSpPr/>
          <p:nvPr/>
        </p:nvSpPr>
        <p:spPr>
          <a:xfrm>
            <a:off x="672202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E507575-AD5F-0B7A-0F01-6FDA8375D7A7}"/>
              </a:ext>
            </a:extLst>
          </p:cNvPr>
          <p:cNvCxnSpPr>
            <a:cxnSpLocks/>
            <a:stCxn id="79" idx="0"/>
            <a:endCxn id="80" idx="5"/>
          </p:cNvCxnSpPr>
          <p:nvPr/>
        </p:nvCxnSpPr>
        <p:spPr>
          <a:xfrm flipH="1" flipV="1">
            <a:off x="7188706" y="4374219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59F8C1E7-D2DB-C214-AFEF-4C9B88AC90BF}"/>
              </a:ext>
            </a:extLst>
          </p:cNvPr>
          <p:cNvCxnSpPr>
            <a:cxnSpLocks/>
            <a:stCxn id="78" idx="6"/>
            <a:endCxn id="79" idx="2"/>
          </p:cNvCxnSpPr>
          <p:nvPr/>
        </p:nvCxnSpPr>
        <p:spPr>
          <a:xfrm>
            <a:off x="6590009" y="5376588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17F6830E-0F18-65AD-436C-F1BBFE3DD5BF}"/>
              </a:ext>
            </a:extLst>
          </p:cNvPr>
          <p:cNvCxnSpPr>
            <a:cxnSpLocks/>
            <a:stCxn id="78" idx="0"/>
            <a:endCxn id="80" idx="3"/>
          </p:cNvCxnSpPr>
          <p:nvPr/>
        </p:nvCxnSpPr>
        <p:spPr>
          <a:xfrm flipV="1">
            <a:off x="6316632" y="4374219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val 89">
            <a:extLst>
              <a:ext uri="{FF2B5EF4-FFF2-40B4-BE49-F238E27FC236}">
                <a16:creationId xmlns:a16="http://schemas.microsoft.com/office/drawing/2014/main" id="{23FBCB64-7172-179A-FF06-DA0BCFBA10F6}"/>
              </a:ext>
            </a:extLst>
          </p:cNvPr>
          <p:cNvSpPr/>
          <p:nvPr/>
        </p:nvSpPr>
        <p:spPr>
          <a:xfrm>
            <a:off x="893217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C08AF882-834A-8177-26EE-CB8B7BD036F4}"/>
              </a:ext>
            </a:extLst>
          </p:cNvPr>
          <p:cNvSpPr/>
          <p:nvPr/>
        </p:nvSpPr>
        <p:spPr>
          <a:xfrm>
            <a:off x="1028039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2B5E78D-E2B4-A892-6693-CD32758A44AC}"/>
              </a:ext>
            </a:extLst>
          </p:cNvPr>
          <p:cNvSpPr/>
          <p:nvPr/>
        </p:nvSpPr>
        <p:spPr>
          <a:xfrm>
            <a:off x="961094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A3926228-384F-BB10-9308-84790B8C788D}"/>
              </a:ext>
            </a:extLst>
          </p:cNvPr>
          <p:cNvCxnSpPr>
            <a:cxnSpLocks/>
            <a:stCxn id="91" idx="0"/>
            <a:endCxn id="92" idx="5"/>
          </p:cNvCxnSpPr>
          <p:nvPr/>
        </p:nvCxnSpPr>
        <p:spPr>
          <a:xfrm flipH="1" flipV="1">
            <a:off x="10077626" y="4374219"/>
            <a:ext cx="476147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5144671-4232-F041-C761-2AC4FF6A89C2}"/>
              </a:ext>
            </a:extLst>
          </p:cNvPr>
          <p:cNvCxnSpPr>
            <a:cxnSpLocks/>
            <a:stCxn id="90" idx="6"/>
            <a:endCxn id="91" idx="2"/>
          </p:cNvCxnSpPr>
          <p:nvPr/>
        </p:nvCxnSpPr>
        <p:spPr>
          <a:xfrm>
            <a:off x="9478929" y="5376588"/>
            <a:ext cx="8014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8D04EBA4-5423-6EEC-901C-FDC7196C9C98}"/>
              </a:ext>
            </a:extLst>
          </p:cNvPr>
          <p:cNvCxnSpPr>
            <a:cxnSpLocks/>
            <a:stCxn id="90" idx="0"/>
            <a:endCxn id="92" idx="3"/>
          </p:cNvCxnSpPr>
          <p:nvPr/>
        </p:nvCxnSpPr>
        <p:spPr>
          <a:xfrm flipV="1">
            <a:off x="9205552" y="4374219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9F2B80EB-E996-FAF4-7DB4-AA50566E495D}"/>
              </a:ext>
            </a:extLst>
          </p:cNvPr>
          <p:cNvSpPr txBox="1"/>
          <p:nvPr/>
        </p:nvSpPr>
        <p:spPr>
          <a:xfrm>
            <a:off x="6784383" y="341152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13</a:t>
            </a:r>
            <a:endParaRPr lang="en-GB" sz="1000" b="1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44DE043-3030-5214-810C-22802C5F9C49}"/>
              </a:ext>
            </a:extLst>
          </p:cNvPr>
          <p:cNvSpPr txBox="1"/>
          <p:nvPr/>
        </p:nvSpPr>
        <p:spPr>
          <a:xfrm>
            <a:off x="7378088" y="276517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66</a:t>
            </a:r>
            <a:endParaRPr lang="en-GB" sz="1000" b="1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815EB4DD-2E92-CC6F-F24D-DCBFD7BB53C6}"/>
              </a:ext>
            </a:extLst>
          </p:cNvPr>
          <p:cNvSpPr txBox="1"/>
          <p:nvPr/>
        </p:nvSpPr>
        <p:spPr>
          <a:xfrm>
            <a:off x="6230675" y="274592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33</a:t>
            </a:r>
            <a:endParaRPr lang="en-GB" sz="1000" b="1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A542641-01B7-CA65-A6BF-46B279D533A5}"/>
              </a:ext>
            </a:extLst>
          </p:cNvPr>
          <p:cNvSpPr txBox="1"/>
          <p:nvPr/>
        </p:nvSpPr>
        <p:spPr>
          <a:xfrm>
            <a:off x="6253037" y="4580754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25</a:t>
            </a:r>
            <a:endParaRPr lang="en-GB" sz="1000" b="1" dirty="0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2F8733B4-DC14-C6CE-4CA1-3B8EA81520E9}"/>
              </a:ext>
            </a:extLst>
          </p:cNvPr>
          <p:cNvSpPr txBox="1"/>
          <p:nvPr/>
        </p:nvSpPr>
        <p:spPr>
          <a:xfrm>
            <a:off x="7426779" y="4590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</a:t>
            </a:r>
            <a:endParaRPr lang="en-GB" sz="1000" b="1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6CA670B0-AB96-23DF-55A5-E5F0D030F8BA}"/>
              </a:ext>
            </a:extLst>
          </p:cNvPr>
          <p:cNvSpPr txBox="1"/>
          <p:nvPr/>
        </p:nvSpPr>
        <p:spPr>
          <a:xfrm>
            <a:off x="6665891" y="5139690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48</a:t>
            </a:r>
            <a:endParaRPr lang="en-GB" sz="1000" b="1" dirty="0"/>
          </a:p>
        </p:txBody>
      </p:sp>
    </p:spTree>
    <p:extLst>
      <p:ext uri="{BB962C8B-B14F-4D97-AF65-F5344CB8AC3E}">
        <p14:creationId xmlns:p14="http://schemas.microsoft.com/office/powerpoint/2010/main" val="32202296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7A2A1-4771-772E-535D-3672BA3566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9C1E127F-05BE-85C3-1B6F-E33DE8919616}"/>
              </a:ext>
            </a:extLst>
          </p:cNvPr>
          <p:cNvCxnSpPr>
            <a:cxnSpLocks/>
            <a:stCxn id="33" idx="5"/>
            <a:endCxn id="25" idx="1"/>
          </p:cNvCxnSpPr>
          <p:nvPr/>
        </p:nvCxnSpPr>
        <p:spPr>
          <a:xfrm>
            <a:off x="9281714" y="797437"/>
            <a:ext cx="963177" cy="81239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DDE78A97-875C-BAF6-BD5C-F193B7E4B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B30D48C-34A5-E469-F600-4AFAF8F7481D}"/>
              </a:ext>
            </a:extLst>
          </p:cNvPr>
          <p:cNvSpPr/>
          <p:nvPr/>
        </p:nvSpPr>
        <p:spPr>
          <a:xfrm>
            <a:off x="730709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BC4DFCB-8AF2-A982-9369-9FE790B907EF}"/>
              </a:ext>
            </a:extLst>
          </p:cNvPr>
          <p:cNvSpPr/>
          <p:nvPr/>
        </p:nvSpPr>
        <p:spPr>
          <a:xfrm>
            <a:off x="5958869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B249BB3-6876-B60D-72AA-658587E911F0}"/>
              </a:ext>
            </a:extLst>
          </p:cNvPr>
          <p:cNvSpPr/>
          <p:nvPr/>
        </p:nvSpPr>
        <p:spPr>
          <a:xfrm>
            <a:off x="5957298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7A9ED2E-094F-B59E-64EE-713F63951E89}"/>
              </a:ext>
            </a:extLst>
          </p:cNvPr>
          <p:cNvSpPr/>
          <p:nvPr/>
        </p:nvSpPr>
        <p:spPr>
          <a:xfrm>
            <a:off x="7307090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E0540EB-6391-8D98-08DF-2C9839CC15E1}"/>
              </a:ext>
            </a:extLst>
          </p:cNvPr>
          <p:cNvCxnSpPr>
            <a:cxnSpLocks/>
            <a:stCxn id="8" idx="6"/>
            <a:endCxn id="9" idx="2"/>
          </p:cNvCxnSpPr>
          <p:nvPr/>
        </p:nvCxnSpPr>
        <p:spPr>
          <a:xfrm>
            <a:off x="6504053" y="607463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D71DE4-1F25-3329-F21C-F5AA7A5C5B68}"/>
              </a:ext>
            </a:extLst>
          </p:cNvPr>
          <p:cNvCxnSpPr>
            <a:cxnSpLocks/>
            <a:stCxn id="6" idx="0"/>
            <a:endCxn id="9" idx="4"/>
          </p:cNvCxnSpPr>
          <p:nvPr/>
        </p:nvCxnSpPr>
        <p:spPr>
          <a:xfrm flipV="1">
            <a:off x="7580468" y="876127"/>
            <a:ext cx="0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365C32B-78E2-F7CE-BCBD-FE3AF235A791}"/>
              </a:ext>
            </a:extLst>
          </p:cNvPr>
          <p:cNvCxnSpPr>
            <a:cxnSpLocks/>
            <a:stCxn id="8" idx="4"/>
            <a:endCxn id="7" idx="0"/>
          </p:cNvCxnSpPr>
          <p:nvPr/>
        </p:nvCxnSpPr>
        <p:spPr>
          <a:xfrm>
            <a:off x="6230676" y="876127"/>
            <a:ext cx="1571" cy="6550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D70A13-CBFC-54F0-ECBF-352694FB2202}"/>
              </a:ext>
            </a:extLst>
          </p:cNvPr>
          <p:cNvCxnSpPr>
            <a:cxnSpLocks/>
          </p:cNvCxnSpPr>
          <p:nvPr/>
        </p:nvCxnSpPr>
        <p:spPr>
          <a:xfrm>
            <a:off x="6508766" y="1804667"/>
            <a:ext cx="8030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A88027-E34A-1D37-191D-4DAE24A6E76B}"/>
              </a:ext>
            </a:extLst>
          </p:cNvPr>
          <p:cNvCxnSpPr>
            <a:cxnSpLocks/>
            <a:stCxn id="7" idx="7"/>
            <a:endCxn id="9" idx="3"/>
          </p:cNvCxnSpPr>
          <p:nvPr/>
        </p:nvCxnSpPr>
        <p:spPr>
          <a:xfrm flipV="1">
            <a:off x="6425554" y="797437"/>
            <a:ext cx="961606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8910E66-358A-9EA7-AF0E-2AC90C9E327B}"/>
              </a:ext>
            </a:extLst>
          </p:cNvPr>
          <p:cNvCxnSpPr>
            <a:cxnSpLocks/>
            <a:stCxn id="8" idx="5"/>
            <a:endCxn id="6" idx="1"/>
          </p:cNvCxnSpPr>
          <p:nvPr/>
        </p:nvCxnSpPr>
        <p:spPr>
          <a:xfrm>
            <a:off x="6423983" y="797437"/>
            <a:ext cx="963177" cy="8123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FE4202F2-361E-2AF2-A2AE-08892FBC8B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407637" y="483901"/>
          <a:ext cx="2062345" cy="1394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469">
                  <a:extLst>
                    <a:ext uri="{9D8B030D-6E8A-4147-A177-3AD203B41FA5}">
                      <a16:colId xmlns:a16="http://schemas.microsoft.com/office/drawing/2014/main" val="2432045311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299013682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2810188584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4079495386"/>
                    </a:ext>
                  </a:extLst>
                </a:gridCol>
                <a:gridCol w="412469">
                  <a:extLst>
                    <a:ext uri="{9D8B030D-6E8A-4147-A177-3AD203B41FA5}">
                      <a16:colId xmlns:a16="http://schemas.microsoft.com/office/drawing/2014/main" val="340539577"/>
                    </a:ext>
                  </a:extLst>
                </a:gridCol>
              </a:tblGrid>
              <a:tr h="226679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A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G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I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096533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A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3575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E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17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14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863520"/>
                  </a:ext>
                </a:extLst>
              </a:tr>
              <a:tr h="418849">
                <a:tc>
                  <a:txBody>
                    <a:bodyPr/>
                    <a:lstStyle/>
                    <a:p>
                      <a:r>
                        <a:rPr lang="en-US" sz="1000" b="1" dirty="0"/>
                        <a:t>G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 + 12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00776"/>
                  </a:ext>
                </a:extLst>
              </a:tr>
              <a:tr h="226679">
                <a:tc>
                  <a:txBody>
                    <a:bodyPr/>
                    <a:lstStyle/>
                    <a:p>
                      <a:r>
                        <a:rPr lang="en-US" sz="1000" b="1" dirty="0"/>
                        <a:t>I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19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15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412693"/>
                  </a:ext>
                </a:extLst>
              </a:tr>
            </a:tbl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D3764FA0-D71F-BA70-C7B5-3FBCC3289233}"/>
              </a:ext>
            </a:extLst>
          </p:cNvPr>
          <p:cNvSpPr txBox="1"/>
          <p:nvPr/>
        </p:nvSpPr>
        <p:spPr>
          <a:xfrm>
            <a:off x="462484" y="1690688"/>
            <a:ext cx="60991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A – E8, G9, I7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B – H12, C10, H14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C – H13, B10, B13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D – F9, J16, F14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E – G14, I8, A17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F – J6, J14, D12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G – A15, A12, I11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50"/>
                </a:solidFill>
              </a:rPr>
              <a:t>H – B11, B12, B17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FF0000"/>
                </a:solidFill>
              </a:rPr>
              <a:t>I – G12, A19, E15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solidFill>
                  <a:srgbClr val="00B0F0"/>
                </a:solidFill>
              </a:rPr>
              <a:t>J – D10, F15, F13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DABCD3-9B7B-644A-994B-D5B736B90F04}"/>
              </a:ext>
            </a:extLst>
          </p:cNvPr>
          <p:cNvSpPr txBox="1"/>
          <p:nvPr/>
        </p:nvSpPr>
        <p:spPr>
          <a:xfrm>
            <a:off x="6812182" y="33879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8:17</a:t>
            </a:r>
            <a:endParaRPr lang="en-GB" sz="10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9E3DE0-6601-2A27-A959-B8C2E50FB0BE}"/>
              </a:ext>
            </a:extLst>
          </p:cNvPr>
          <p:cNvSpPr txBox="1"/>
          <p:nvPr/>
        </p:nvSpPr>
        <p:spPr>
          <a:xfrm>
            <a:off x="7604820" y="1080522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8:15</a:t>
            </a:r>
            <a:endParaRPr lang="en-GB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D41D1B5-B0E5-1333-CFBA-14F175514012}"/>
              </a:ext>
            </a:extLst>
          </p:cNvPr>
          <p:cNvSpPr txBox="1"/>
          <p:nvPr/>
        </p:nvSpPr>
        <p:spPr>
          <a:xfrm>
            <a:off x="5832421" y="107651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9:27</a:t>
            </a:r>
            <a:endParaRPr lang="en-GB" sz="10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F6105BB-021C-063F-C5D7-6D73ED809AE0}"/>
              </a:ext>
            </a:extLst>
          </p:cNvPr>
          <p:cNvSpPr txBox="1"/>
          <p:nvPr/>
        </p:nvSpPr>
        <p:spPr>
          <a:xfrm>
            <a:off x="6805084" y="190073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11:12</a:t>
            </a:r>
            <a:endParaRPr lang="en-GB" sz="10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CB0161-C075-3A34-4F7C-1A6079A23E2F}"/>
              </a:ext>
            </a:extLst>
          </p:cNvPr>
          <p:cNvSpPr txBox="1"/>
          <p:nvPr/>
        </p:nvSpPr>
        <p:spPr>
          <a:xfrm>
            <a:off x="6902308" y="78803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0:14</a:t>
            </a:r>
            <a:endParaRPr lang="en-GB" sz="10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8E56824-21E0-3145-DE9B-4CC8B89C5FD5}"/>
              </a:ext>
            </a:extLst>
          </p:cNvPr>
          <p:cNvSpPr txBox="1"/>
          <p:nvPr/>
        </p:nvSpPr>
        <p:spPr>
          <a:xfrm>
            <a:off x="6325151" y="95296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7:19</a:t>
            </a:r>
            <a:endParaRPr lang="en-GB" sz="1000" b="1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BB203E7-6221-95D1-8E07-E6CE930E3154}"/>
              </a:ext>
            </a:extLst>
          </p:cNvPr>
          <p:cNvSpPr/>
          <p:nvPr/>
        </p:nvSpPr>
        <p:spPr>
          <a:xfrm>
            <a:off x="10164821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I</a:t>
            </a:r>
            <a:endParaRPr lang="en-GB" sz="2800" b="1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32D8AF-562A-DDE5-BB7F-E92F1EA4C5B2}"/>
              </a:ext>
            </a:extLst>
          </p:cNvPr>
          <p:cNvSpPr/>
          <p:nvPr/>
        </p:nvSpPr>
        <p:spPr>
          <a:xfrm>
            <a:off x="8816600" y="1531142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</a:t>
            </a:r>
            <a:endParaRPr lang="en-GB" sz="2800" b="1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2ECA5587-01EE-F9C0-D039-ECAE7AAF3FE8}"/>
              </a:ext>
            </a:extLst>
          </p:cNvPr>
          <p:cNvSpPr/>
          <p:nvPr/>
        </p:nvSpPr>
        <p:spPr>
          <a:xfrm>
            <a:off x="8815029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A</a:t>
            </a:r>
            <a:endParaRPr lang="en-GB" sz="2800" b="1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23F7FBC-3DB0-1516-6B71-EFBF86053920}"/>
              </a:ext>
            </a:extLst>
          </p:cNvPr>
          <p:cNvSpPr/>
          <p:nvPr/>
        </p:nvSpPr>
        <p:spPr>
          <a:xfrm>
            <a:off x="10164821" y="338799"/>
            <a:ext cx="546755" cy="5373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</a:t>
            </a:r>
            <a:endParaRPr lang="en-GB" sz="2800" b="1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1824654-CBDF-E08D-E695-793C2329C7E4}"/>
              </a:ext>
            </a:extLst>
          </p:cNvPr>
          <p:cNvCxnSpPr>
            <a:cxnSpLocks/>
            <a:stCxn id="33" idx="6"/>
            <a:endCxn id="34" idx="2"/>
          </p:cNvCxnSpPr>
          <p:nvPr/>
        </p:nvCxnSpPr>
        <p:spPr>
          <a:xfrm>
            <a:off x="9361784" y="607463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7A92423A-755E-5A07-31AA-C05757BE554B}"/>
              </a:ext>
            </a:extLst>
          </p:cNvPr>
          <p:cNvCxnSpPr>
            <a:cxnSpLocks/>
            <a:stCxn id="25" idx="0"/>
            <a:endCxn id="34" idx="4"/>
          </p:cNvCxnSpPr>
          <p:nvPr/>
        </p:nvCxnSpPr>
        <p:spPr>
          <a:xfrm flipV="1">
            <a:off x="10438199" y="876127"/>
            <a:ext cx="0" cy="65501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DF0994C-6E80-08C8-2B5B-A7ABD86036B9}"/>
              </a:ext>
            </a:extLst>
          </p:cNvPr>
          <p:cNvCxnSpPr>
            <a:cxnSpLocks/>
            <a:stCxn id="33" idx="4"/>
            <a:endCxn id="32" idx="0"/>
          </p:cNvCxnSpPr>
          <p:nvPr/>
        </p:nvCxnSpPr>
        <p:spPr>
          <a:xfrm>
            <a:off x="9088407" y="876127"/>
            <a:ext cx="1571" cy="65501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80DC9170-733D-600D-8AD2-F09AE2567F7F}"/>
              </a:ext>
            </a:extLst>
          </p:cNvPr>
          <p:cNvCxnSpPr>
            <a:cxnSpLocks/>
          </p:cNvCxnSpPr>
          <p:nvPr/>
        </p:nvCxnSpPr>
        <p:spPr>
          <a:xfrm>
            <a:off x="9366497" y="1804667"/>
            <a:ext cx="803037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B9838E7-A8EA-D4F2-64E7-D0F32E8BDAAC}"/>
              </a:ext>
            </a:extLst>
          </p:cNvPr>
          <p:cNvCxnSpPr>
            <a:cxnSpLocks/>
            <a:stCxn id="32" idx="7"/>
            <a:endCxn id="34" idx="3"/>
          </p:cNvCxnSpPr>
          <p:nvPr/>
        </p:nvCxnSpPr>
        <p:spPr>
          <a:xfrm flipV="1">
            <a:off x="9283285" y="797437"/>
            <a:ext cx="961606" cy="812395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755B0D70-4565-1E28-CB20-36424A55540E}"/>
              </a:ext>
            </a:extLst>
          </p:cNvPr>
          <p:cNvCxnSpPr/>
          <p:nvPr/>
        </p:nvCxnSpPr>
        <p:spPr>
          <a:xfrm>
            <a:off x="11246177" y="1305760"/>
            <a:ext cx="593889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79507DA4-9E08-16D3-F82B-FFFAF1C57E60}"/>
              </a:ext>
            </a:extLst>
          </p:cNvPr>
          <p:cNvCxnSpPr/>
          <p:nvPr/>
        </p:nvCxnSpPr>
        <p:spPr>
          <a:xfrm>
            <a:off x="11246177" y="1909862"/>
            <a:ext cx="593889" cy="0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FC47892F-6BC9-0DB0-068B-B931267E3D33}"/>
              </a:ext>
            </a:extLst>
          </p:cNvPr>
          <p:cNvCxnSpPr/>
          <p:nvPr/>
        </p:nvCxnSpPr>
        <p:spPr>
          <a:xfrm>
            <a:off x="11246177" y="2578744"/>
            <a:ext cx="59388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7DFEF972-1E1D-4DC5-5966-DF6BC324B072}"/>
              </a:ext>
            </a:extLst>
          </p:cNvPr>
          <p:cNvSpPr txBox="1"/>
          <p:nvPr/>
        </p:nvSpPr>
        <p:spPr>
          <a:xfrm>
            <a:off x="11173429" y="14098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Low</a:t>
            </a:r>
            <a:endParaRPr lang="en-GB" sz="20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AA33FC0F-26A7-1BC5-8CE9-B1B2B604FD12}"/>
              </a:ext>
            </a:extLst>
          </p:cNvPr>
          <p:cNvSpPr txBox="1"/>
          <p:nvPr/>
        </p:nvSpPr>
        <p:spPr>
          <a:xfrm>
            <a:off x="11173429" y="1966534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Med</a:t>
            </a:r>
            <a:endParaRPr lang="en-GB" sz="2000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BBFAFA2B-198A-7060-7304-A8F7B5A56780}"/>
              </a:ext>
            </a:extLst>
          </p:cNvPr>
          <p:cNvSpPr txBox="1"/>
          <p:nvPr/>
        </p:nvSpPr>
        <p:spPr>
          <a:xfrm>
            <a:off x="11173429" y="2631323"/>
            <a:ext cx="820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High</a:t>
            </a:r>
            <a:endParaRPr lang="en-GB" sz="2000" dirty="0"/>
          </a:p>
        </p:txBody>
      </p:sp>
      <p:graphicFrame>
        <p:nvGraphicFramePr>
          <p:cNvPr id="62" name="Table 61">
            <a:extLst>
              <a:ext uri="{FF2B5EF4-FFF2-40B4-BE49-F238E27FC236}">
                <a16:creationId xmlns:a16="http://schemas.microsoft.com/office/drawing/2014/main" id="{7648A875-A698-67E5-6EAD-68861AD94E35}"/>
              </a:ext>
            </a:extLst>
          </p:cNvPr>
          <p:cNvGraphicFramePr>
            <a:graphicFrameLocks noGrp="1"/>
          </p:cNvGraphicFramePr>
          <p:nvPr/>
        </p:nvGraphicFramePr>
        <p:xfrm>
          <a:off x="3407637" y="2332740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B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C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10+13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13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H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pic>
        <p:nvPicPr>
          <p:cNvPr id="63" name="Picture 62">
            <a:extLst>
              <a:ext uri="{FF2B5EF4-FFF2-40B4-BE49-F238E27FC236}">
                <a16:creationId xmlns:a16="http://schemas.microsoft.com/office/drawing/2014/main" id="{D39044DF-437A-B7FE-9A93-9CA315DDC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392" y="2159984"/>
            <a:ext cx="1993565" cy="194479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0C745266-3890-8C27-C09F-09D1D8755497}"/>
              </a:ext>
            </a:extLst>
          </p:cNvPr>
          <p:cNvSpPr/>
          <p:nvPr/>
        </p:nvSpPr>
        <p:spPr>
          <a:xfrm>
            <a:off x="8883991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</a:t>
            </a:r>
            <a:endParaRPr lang="en-GB" sz="2800" b="1" dirty="0"/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1045CAA0-AFAD-0BD6-746B-CD5BFEEDB33F}"/>
              </a:ext>
            </a:extLst>
          </p:cNvPr>
          <p:cNvSpPr/>
          <p:nvPr/>
        </p:nvSpPr>
        <p:spPr>
          <a:xfrm>
            <a:off x="10232212" y="3378253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H</a:t>
            </a:r>
            <a:endParaRPr lang="en-GB" sz="2800" b="1" dirty="0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21B086F0-98A1-2B41-B523-BA2451C771CA}"/>
              </a:ext>
            </a:extLst>
          </p:cNvPr>
          <p:cNvSpPr/>
          <p:nvPr/>
        </p:nvSpPr>
        <p:spPr>
          <a:xfrm>
            <a:off x="9562758" y="2185910"/>
            <a:ext cx="546755" cy="53732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B</a:t>
            </a:r>
            <a:endParaRPr lang="en-GB" sz="2800" b="1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698B21BA-2FAE-CDDD-B42A-D7D3290C5124}"/>
              </a:ext>
            </a:extLst>
          </p:cNvPr>
          <p:cNvCxnSpPr>
            <a:cxnSpLocks/>
            <a:stCxn id="72" idx="0"/>
            <a:endCxn id="73" idx="5"/>
          </p:cNvCxnSpPr>
          <p:nvPr/>
        </p:nvCxnSpPr>
        <p:spPr>
          <a:xfrm flipH="1" flipV="1">
            <a:off x="10029443" y="2644548"/>
            <a:ext cx="476147" cy="73370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88277E52-0167-17B0-29C3-8362D30BA2A2}"/>
              </a:ext>
            </a:extLst>
          </p:cNvPr>
          <p:cNvCxnSpPr>
            <a:cxnSpLocks/>
            <a:stCxn id="71" idx="6"/>
            <a:endCxn id="72" idx="2"/>
          </p:cNvCxnSpPr>
          <p:nvPr/>
        </p:nvCxnSpPr>
        <p:spPr>
          <a:xfrm>
            <a:off x="9430746" y="3646917"/>
            <a:ext cx="801466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8062A09F-8C40-D147-1FF5-DE0E50ED3688}"/>
              </a:ext>
            </a:extLst>
          </p:cNvPr>
          <p:cNvCxnSpPr>
            <a:cxnSpLocks/>
            <a:stCxn id="71" idx="0"/>
            <a:endCxn id="73" idx="3"/>
          </p:cNvCxnSpPr>
          <p:nvPr/>
        </p:nvCxnSpPr>
        <p:spPr>
          <a:xfrm flipV="1">
            <a:off x="9157369" y="2644548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7" name="Table 76">
            <a:extLst>
              <a:ext uri="{FF2B5EF4-FFF2-40B4-BE49-F238E27FC236}">
                <a16:creationId xmlns:a16="http://schemas.microsoft.com/office/drawing/2014/main" id="{EE1A673E-43A3-3E4A-2902-BDF99531618C}"/>
              </a:ext>
            </a:extLst>
          </p:cNvPr>
          <p:cNvGraphicFramePr>
            <a:graphicFrameLocks noGrp="1"/>
          </p:cNvGraphicFramePr>
          <p:nvPr/>
        </p:nvGraphicFramePr>
        <p:xfrm>
          <a:off x="3407637" y="4102534"/>
          <a:ext cx="2062344" cy="1459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586">
                  <a:extLst>
                    <a:ext uri="{9D8B030D-6E8A-4147-A177-3AD203B41FA5}">
                      <a16:colId xmlns:a16="http://schemas.microsoft.com/office/drawing/2014/main" val="382530079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3707391571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1432277714"/>
                    </a:ext>
                  </a:extLst>
                </a:gridCol>
                <a:gridCol w="515586">
                  <a:extLst>
                    <a:ext uri="{9D8B030D-6E8A-4147-A177-3AD203B41FA5}">
                      <a16:colId xmlns:a16="http://schemas.microsoft.com/office/drawing/2014/main" val="2779534100"/>
                    </a:ext>
                  </a:extLst>
                </a:gridCol>
              </a:tblGrid>
              <a:tr h="3485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2283041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D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9+14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12289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F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6+14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5990080"/>
                  </a:ext>
                </a:extLst>
              </a:tr>
              <a:tr h="348552">
                <a:tc>
                  <a:txBody>
                    <a:bodyPr/>
                    <a:lstStyle/>
                    <a:p>
                      <a:r>
                        <a:rPr lang="en-US" sz="1000" b="1" dirty="0"/>
                        <a:t>J</a:t>
                      </a:r>
                      <a:endParaRPr lang="en-GB" sz="1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11+12+17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302227"/>
                  </a:ext>
                </a:extLst>
              </a:tr>
            </a:tbl>
          </a:graphicData>
        </a:graphic>
      </p:graphicFrame>
      <p:sp>
        <p:nvSpPr>
          <p:cNvPr id="78" name="Oval 77">
            <a:extLst>
              <a:ext uri="{FF2B5EF4-FFF2-40B4-BE49-F238E27FC236}">
                <a16:creationId xmlns:a16="http://schemas.microsoft.com/office/drawing/2014/main" id="{476F8C4A-8574-3ACA-E9FE-8D9037D42007}"/>
              </a:ext>
            </a:extLst>
          </p:cNvPr>
          <p:cNvSpPr/>
          <p:nvPr/>
        </p:nvSpPr>
        <p:spPr>
          <a:xfrm>
            <a:off x="604325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6AD497D0-9F9C-F0D7-6E5F-BBDF59FD3118}"/>
              </a:ext>
            </a:extLst>
          </p:cNvPr>
          <p:cNvSpPr/>
          <p:nvPr/>
        </p:nvSpPr>
        <p:spPr>
          <a:xfrm>
            <a:off x="739147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20DA23CF-7E7F-809E-B095-9AFC8C01E162}"/>
              </a:ext>
            </a:extLst>
          </p:cNvPr>
          <p:cNvSpPr/>
          <p:nvPr/>
        </p:nvSpPr>
        <p:spPr>
          <a:xfrm>
            <a:off x="672202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7EA895CD-984A-6942-A163-3AC8899558EF}"/>
              </a:ext>
            </a:extLst>
          </p:cNvPr>
          <p:cNvCxnSpPr>
            <a:cxnSpLocks/>
            <a:stCxn id="79" idx="0"/>
            <a:endCxn id="80" idx="5"/>
          </p:cNvCxnSpPr>
          <p:nvPr/>
        </p:nvCxnSpPr>
        <p:spPr>
          <a:xfrm flipH="1" flipV="1">
            <a:off x="7188706" y="4374219"/>
            <a:ext cx="476147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F4A5317-71B5-FCC6-9174-AFCC15EF3025}"/>
              </a:ext>
            </a:extLst>
          </p:cNvPr>
          <p:cNvCxnSpPr>
            <a:cxnSpLocks/>
            <a:stCxn id="78" idx="6"/>
            <a:endCxn id="79" idx="2"/>
          </p:cNvCxnSpPr>
          <p:nvPr/>
        </p:nvCxnSpPr>
        <p:spPr>
          <a:xfrm>
            <a:off x="6590009" y="5376588"/>
            <a:ext cx="80146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8577CA3F-F09B-9F76-61E9-6E4771C9D22B}"/>
              </a:ext>
            </a:extLst>
          </p:cNvPr>
          <p:cNvCxnSpPr>
            <a:cxnSpLocks/>
            <a:stCxn id="78" idx="0"/>
            <a:endCxn id="80" idx="3"/>
          </p:cNvCxnSpPr>
          <p:nvPr/>
        </p:nvCxnSpPr>
        <p:spPr>
          <a:xfrm flipV="1">
            <a:off x="6316632" y="4374219"/>
            <a:ext cx="485459" cy="7337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val 89">
            <a:extLst>
              <a:ext uri="{FF2B5EF4-FFF2-40B4-BE49-F238E27FC236}">
                <a16:creationId xmlns:a16="http://schemas.microsoft.com/office/drawing/2014/main" id="{A7362CA9-D645-CB35-7E1C-7869E2090F89}"/>
              </a:ext>
            </a:extLst>
          </p:cNvPr>
          <p:cNvSpPr/>
          <p:nvPr/>
        </p:nvSpPr>
        <p:spPr>
          <a:xfrm>
            <a:off x="8932174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F</a:t>
            </a:r>
            <a:endParaRPr lang="en-GB" sz="2800" b="1" dirty="0"/>
          </a:p>
        </p:txBody>
      </p:sp>
      <p:sp>
        <p:nvSpPr>
          <p:cNvPr id="91" name="Oval 90">
            <a:extLst>
              <a:ext uri="{FF2B5EF4-FFF2-40B4-BE49-F238E27FC236}">
                <a16:creationId xmlns:a16="http://schemas.microsoft.com/office/drawing/2014/main" id="{1589EFA5-FDEF-5F13-27CC-C6D234843CE9}"/>
              </a:ext>
            </a:extLst>
          </p:cNvPr>
          <p:cNvSpPr/>
          <p:nvPr/>
        </p:nvSpPr>
        <p:spPr>
          <a:xfrm>
            <a:off x="10280395" y="5107924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J</a:t>
            </a:r>
            <a:endParaRPr lang="en-GB" sz="2800" b="1" dirty="0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0C1935E8-20F5-664F-F4B5-D37B7EC82921}"/>
              </a:ext>
            </a:extLst>
          </p:cNvPr>
          <p:cNvSpPr/>
          <p:nvPr/>
        </p:nvSpPr>
        <p:spPr>
          <a:xfrm>
            <a:off x="9610941" y="3915581"/>
            <a:ext cx="546755" cy="5373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D</a:t>
            </a:r>
            <a:endParaRPr lang="en-GB" sz="2800" b="1" dirty="0"/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6F5B7083-4A11-2291-8C5A-B07F8E0BCB68}"/>
              </a:ext>
            </a:extLst>
          </p:cNvPr>
          <p:cNvCxnSpPr>
            <a:cxnSpLocks/>
            <a:stCxn id="91" idx="0"/>
            <a:endCxn id="92" idx="5"/>
          </p:cNvCxnSpPr>
          <p:nvPr/>
        </p:nvCxnSpPr>
        <p:spPr>
          <a:xfrm flipH="1" flipV="1">
            <a:off x="10077626" y="4374219"/>
            <a:ext cx="476147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7A0C1BA7-F57C-B3E9-3C67-492F55D4A1F0}"/>
              </a:ext>
            </a:extLst>
          </p:cNvPr>
          <p:cNvCxnSpPr>
            <a:cxnSpLocks/>
            <a:stCxn id="90" idx="6"/>
            <a:endCxn id="91" idx="2"/>
          </p:cNvCxnSpPr>
          <p:nvPr/>
        </p:nvCxnSpPr>
        <p:spPr>
          <a:xfrm>
            <a:off x="9478929" y="5376588"/>
            <a:ext cx="80146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7551CABF-316F-0021-28AB-E6DE0D721919}"/>
              </a:ext>
            </a:extLst>
          </p:cNvPr>
          <p:cNvCxnSpPr>
            <a:cxnSpLocks/>
            <a:stCxn id="90" idx="0"/>
            <a:endCxn id="92" idx="3"/>
          </p:cNvCxnSpPr>
          <p:nvPr/>
        </p:nvCxnSpPr>
        <p:spPr>
          <a:xfrm flipV="1">
            <a:off x="9205552" y="4374219"/>
            <a:ext cx="485459" cy="733705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2286E384-40BF-2D6D-9951-E0C03F7E15F7}"/>
              </a:ext>
            </a:extLst>
          </p:cNvPr>
          <p:cNvSpPr txBox="1"/>
          <p:nvPr/>
        </p:nvSpPr>
        <p:spPr>
          <a:xfrm>
            <a:off x="6784383" y="341152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13:0</a:t>
            </a:r>
            <a:endParaRPr lang="en-GB" sz="1000" b="1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0775686A-7EED-E209-F5E7-913C673CE875}"/>
              </a:ext>
            </a:extLst>
          </p:cNvPr>
          <p:cNvSpPr txBox="1"/>
          <p:nvPr/>
        </p:nvSpPr>
        <p:spPr>
          <a:xfrm>
            <a:off x="7378088" y="2765179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26:40</a:t>
            </a:r>
            <a:endParaRPr lang="en-GB" sz="1000" b="1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A3903A32-AD6C-DA32-25F6-AD4ED81428F7}"/>
              </a:ext>
            </a:extLst>
          </p:cNvPr>
          <p:cNvSpPr txBox="1"/>
          <p:nvPr/>
        </p:nvSpPr>
        <p:spPr>
          <a:xfrm>
            <a:off x="6230675" y="274592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10:23</a:t>
            </a:r>
            <a:endParaRPr lang="en-GB" sz="1000" b="1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8104A63E-7425-35B7-1902-FF259152CAAD}"/>
              </a:ext>
            </a:extLst>
          </p:cNvPr>
          <p:cNvSpPr txBox="1"/>
          <p:nvPr/>
        </p:nvSpPr>
        <p:spPr>
          <a:xfrm>
            <a:off x="6176529" y="4532448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12:23</a:t>
            </a:r>
            <a:endParaRPr lang="en-GB" sz="1000" b="1" dirty="0"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0EDE52F8-62F5-2E45-32C7-044427A6D70E}"/>
              </a:ext>
            </a:extLst>
          </p:cNvPr>
          <p:cNvSpPr txBox="1"/>
          <p:nvPr/>
        </p:nvSpPr>
        <p:spPr>
          <a:xfrm>
            <a:off x="7426779" y="4590901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16:10</a:t>
            </a:r>
            <a:endParaRPr lang="en-GB" sz="1000" b="1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03E01B51-AFA9-2170-2191-E1670002251B}"/>
              </a:ext>
            </a:extLst>
          </p:cNvPr>
          <p:cNvSpPr txBox="1"/>
          <p:nvPr/>
        </p:nvSpPr>
        <p:spPr>
          <a:xfrm>
            <a:off x="6665891" y="5139690"/>
            <a:ext cx="4949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dirty="0"/>
              <a:t>20:28</a:t>
            </a:r>
            <a:endParaRPr lang="en-GB" sz="1000" b="1" dirty="0"/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57705302-EFAA-B103-A032-A8CAB9F01614}"/>
              </a:ext>
            </a:extLst>
          </p:cNvPr>
          <p:cNvSpPr/>
          <p:nvPr/>
        </p:nvSpPr>
        <p:spPr>
          <a:xfrm rot="2660613">
            <a:off x="9639867" y="1075010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4B8BAAEB-30C6-31A3-77D5-EA8542E27038}"/>
              </a:ext>
            </a:extLst>
          </p:cNvPr>
          <p:cNvSpPr/>
          <p:nvPr/>
        </p:nvSpPr>
        <p:spPr>
          <a:xfrm rot="13286258">
            <a:off x="9771609" y="1182224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D7AD9D40-B23D-3D19-B4D0-6BA26ABDA232}"/>
              </a:ext>
            </a:extLst>
          </p:cNvPr>
          <p:cNvSpPr/>
          <p:nvPr/>
        </p:nvSpPr>
        <p:spPr>
          <a:xfrm rot="8215559">
            <a:off x="9294821" y="1481263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02C52B00-0371-4F72-B885-A118A6209533}"/>
              </a:ext>
            </a:extLst>
          </p:cNvPr>
          <p:cNvSpPr/>
          <p:nvPr/>
        </p:nvSpPr>
        <p:spPr>
          <a:xfrm>
            <a:off x="9669654" y="519765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AA196909-7B56-E196-2733-E7848034D9E7}"/>
              </a:ext>
            </a:extLst>
          </p:cNvPr>
          <p:cNvSpPr/>
          <p:nvPr/>
        </p:nvSpPr>
        <p:spPr>
          <a:xfrm rot="10800000">
            <a:off x="9809556" y="518871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DC8791C0-50E1-438C-08C2-B8512EB8D2F9}"/>
              </a:ext>
            </a:extLst>
          </p:cNvPr>
          <p:cNvSpPr/>
          <p:nvPr/>
        </p:nvSpPr>
        <p:spPr>
          <a:xfrm rot="5400000">
            <a:off x="10366521" y="1103417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E4F66FA2-BFDF-9E92-F749-658828D0D92C}"/>
              </a:ext>
            </a:extLst>
          </p:cNvPr>
          <p:cNvSpPr/>
          <p:nvPr/>
        </p:nvSpPr>
        <p:spPr>
          <a:xfrm rot="16200000">
            <a:off x="10366521" y="1248098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9CC3141-B84D-8734-8C21-32F0F26079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01389" y="1078963"/>
            <a:ext cx="182896" cy="29263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7FA287A-8123-672D-3383-E018D7129A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9705759" y="1645558"/>
            <a:ext cx="182896" cy="29263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FA5E5FC4-4E28-AB08-6C62-A49B2324FB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41059">
            <a:off x="9315370" y="2873949"/>
            <a:ext cx="182896" cy="29263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316C2E34-E5D7-1025-0580-E8C1D44EC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615476">
            <a:off x="10188698" y="2884562"/>
            <a:ext cx="182896" cy="29263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1FE534AA-5588-3068-A86C-D07866924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25510">
            <a:off x="9370938" y="4575257"/>
            <a:ext cx="182896" cy="292633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EE8ADF7-ED78-CDFA-1DB4-20DDCD16EA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650887">
            <a:off x="10258417" y="4619045"/>
            <a:ext cx="182896" cy="29263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B6B6B33-EF94-E81F-6BA0-9BDF3075D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9787919" y="5239595"/>
            <a:ext cx="182896" cy="292633"/>
          </a:xfrm>
          <a:prstGeom prst="rect">
            <a:avLst/>
          </a:prstGeom>
        </p:spPr>
      </p:pic>
      <p:sp>
        <p:nvSpPr>
          <p:cNvPr id="47" name="Arrow: Right 46">
            <a:extLst>
              <a:ext uri="{FF2B5EF4-FFF2-40B4-BE49-F238E27FC236}">
                <a16:creationId xmlns:a16="http://schemas.microsoft.com/office/drawing/2014/main" id="{C1A74724-AA80-8717-EB4D-ECDEEAD75148}"/>
              </a:ext>
            </a:extLst>
          </p:cNvPr>
          <p:cNvSpPr/>
          <p:nvPr/>
        </p:nvSpPr>
        <p:spPr>
          <a:xfrm>
            <a:off x="10077626" y="3572276"/>
            <a:ext cx="140212" cy="14928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7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67D0D-A66E-6E85-3E43-1950C3ED68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304CE3-5978-1238-BF92-DFC62211F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539" y="1225485"/>
            <a:ext cx="6279343" cy="441456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F2A29A79-1D4C-A7CB-D819-0CEF137F0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Graph Based Representation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01544-09B2-F9ED-869B-BD652118E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6023727" cy="40684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3000" dirty="0"/>
              <a:t>Graphs can represent connections between people, things and services.</a:t>
            </a:r>
          </a:p>
          <a:p>
            <a:pPr>
              <a:lnSpc>
                <a:spcPct val="90000"/>
              </a:lnSpc>
            </a:pPr>
            <a:r>
              <a:rPr lang="en-US" sz="3000" dirty="0"/>
              <a:t>If I decide to borrow money from the bank to buy a house, then there are connections between me, the bank, the house and the house owner.</a:t>
            </a:r>
          </a:p>
          <a:p>
            <a:pPr>
              <a:lnSpc>
                <a:spcPct val="90000"/>
              </a:lnSpc>
            </a:pPr>
            <a:r>
              <a:rPr lang="en-US" sz="3000" dirty="0"/>
              <a:t>Graphs representing these connections can be used for many purposes, including the detection of fraud.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AED7858-43D7-E9B4-133D-03C8836C3354}"/>
              </a:ext>
            </a:extLst>
          </p:cNvPr>
          <p:cNvSpPr/>
          <p:nvPr/>
        </p:nvSpPr>
        <p:spPr>
          <a:xfrm>
            <a:off x="8936610" y="3236364"/>
            <a:ext cx="72586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Mark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A41B814-D088-399E-CE9D-64A3B05199ED}"/>
              </a:ext>
            </a:extLst>
          </p:cNvPr>
          <p:cNvSpPr/>
          <p:nvPr/>
        </p:nvSpPr>
        <p:spPr>
          <a:xfrm>
            <a:off x="7052820" y="1456269"/>
            <a:ext cx="78085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Judith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12CC8CC-A2BF-946C-4613-10062CC895D4}"/>
              </a:ext>
            </a:extLst>
          </p:cNvPr>
          <p:cNvSpPr/>
          <p:nvPr/>
        </p:nvSpPr>
        <p:spPr>
          <a:xfrm>
            <a:off x="10982226" y="4831065"/>
            <a:ext cx="923827" cy="8089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UWTSD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E221858-9179-A1A7-AA2A-7D7C0591D893}"/>
              </a:ext>
            </a:extLst>
          </p:cNvPr>
          <p:cNvSpPr/>
          <p:nvPr/>
        </p:nvSpPr>
        <p:spPr>
          <a:xfrm>
            <a:off x="8814061" y="4796008"/>
            <a:ext cx="923827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Gaynor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00E1B7C-D97A-D1DC-AB2D-29AD89384CF2}"/>
              </a:ext>
            </a:extLst>
          </p:cNvPr>
          <p:cNvSpPr/>
          <p:nvPr/>
        </p:nvSpPr>
        <p:spPr>
          <a:xfrm>
            <a:off x="5866526" y="3236363"/>
            <a:ext cx="725864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BANK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96A552-5BB4-9CB2-BAC5-4FFF032DD560}"/>
              </a:ext>
            </a:extLst>
          </p:cNvPr>
          <p:cNvSpPr txBox="1"/>
          <p:nvPr/>
        </p:nvSpPr>
        <p:spPr>
          <a:xfrm>
            <a:off x="7244912" y="3248759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Borrowing from</a:t>
            </a:r>
            <a:endParaRPr lang="en-GB" sz="1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CBEC8A-BEA2-B6F3-B917-91081A411A4C}"/>
              </a:ext>
            </a:extLst>
          </p:cNvPr>
          <p:cNvSpPr txBox="1"/>
          <p:nvPr/>
        </p:nvSpPr>
        <p:spPr>
          <a:xfrm>
            <a:off x="5929458" y="2217304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Borrowing from</a:t>
            </a:r>
            <a:endParaRPr lang="en-GB" sz="1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E97641F-2A01-08DF-0872-66A530523F17}"/>
              </a:ext>
            </a:extLst>
          </p:cNvPr>
          <p:cNvSpPr txBox="1"/>
          <p:nvPr/>
        </p:nvSpPr>
        <p:spPr>
          <a:xfrm>
            <a:off x="8797770" y="1498844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</a:t>
            </a:r>
            <a:endParaRPr lang="en-GB" sz="1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67A2FB-61D8-6984-8D25-305F0F266C46}"/>
              </a:ext>
            </a:extLst>
          </p:cNvPr>
          <p:cNvSpPr txBox="1"/>
          <p:nvPr/>
        </p:nvSpPr>
        <p:spPr>
          <a:xfrm>
            <a:off x="10711903" y="2463525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</a:t>
            </a:r>
            <a:endParaRPr lang="en-GB" sz="1000" b="1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3D1B1EB-D6D0-012C-89A5-1191B8AC32D5}"/>
              </a:ext>
            </a:extLst>
          </p:cNvPr>
          <p:cNvSpPr/>
          <p:nvPr/>
        </p:nvSpPr>
        <p:spPr>
          <a:xfrm>
            <a:off x="10982225" y="1456269"/>
            <a:ext cx="986760" cy="8089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House in Swansea</a:t>
            </a:r>
            <a:endParaRPr lang="en-GB" sz="1100" b="1" dirty="0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EB033B-C15C-B11C-678C-4FD784E54645}"/>
              </a:ext>
            </a:extLst>
          </p:cNvPr>
          <p:cNvSpPr txBox="1"/>
          <p:nvPr/>
        </p:nvSpPr>
        <p:spPr>
          <a:xfrm>
            <a:off x="9816202" y="3296039"/>
            <a:ext cx="1112363" cy="2462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000" b="1" dirty="0"/>
              <a:t>Buying from</a:t>
            </a:r>
            <a:endParaRPr lang="en-GB" sz="10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650612A-87A7-95E9-FBCA-363BB8F10E6A}"/>
              </a:ext>
            </a:extLst>
          </p:cNvPr>
          <p:cNvSpPr/>
          <p:nvPr/>
        </p:nvSpPr>
        <p:spPr>
          <a:xfrm>
            <a:off x="10982224" y="3248759"/>
            <a:ext cx="842042" cy="7352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</a:rPr>
              <a:t>House Owner</a:t>
            </a:r>
            <a:endParaRPr lang="en-GB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2864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FCD4F-674D-B983-771A-FC42BCAC99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D51D19-C308-FE90-BDDE-FE724DD9A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3C59D-A1A4-96C9-5D10-E3BC755F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684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dirty="0" err="1"/>
              <a:t>NetMaps</a:t>
            </a:r>
            <a:r>
              <a:rPr lang="en-US" sz="3000" dirty="0"/>
              <a:t> allow you to plot all of these relationships and look for unusual patterns.</a:t>
            </a:r>
          </a:p>
          <a:p>
            <a:pPr>
              <a:lnSpc>
                <a:spcPct val="90000"/>
              </a:lnSpc>
            </a:pPr>
            <a:endParaRPr lang="en-US" sz="3000" dirty="0"/>
          </a:p>
          <a:p>
            <a:pPr>
              <a:lnSpc>
                <a:spcPct val="90000"/>
              </a:lnSpc>
            </a:pPr>
            <a:r>
              <a:rPr lang="en-US" sz="3000" dirty="0"/>
              <a:t>In the UK, the Serious Fraud Office spent 8 man-years trying to identify the person behind a complex fraud case.</a:t>
            </a:r>
          </a:p>
          <a:p>
            <a:pPr lvl="1"/>
            <a:r>
              <a:rPr lang="en-US" sz="2800" dirty="0"/>
              <a:t>It took a single user four weeks to identify the same person from the same data using </a:t>
            </a:r>
            <a:r>
              <a:rPr lang="en-US" sz="2800" dirty="0" err="1"/>
              <a:t>NetMap</a:t>
            </a:r>
            <a:r>
              <a:rPr lang="en-US" sz="2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30624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9C3652-AF93-AC8C-2F96-FAF8C3627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8CB173-41DC-BC6C-1BFA-93E03C179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560731-1F92-8F4D-F41C-677CE01B2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647411" y="131974"/>
            <a:ext cx="6657583" cy="5539229"/>
          </a:xfrm>
        </p:spPr>
      </p:pic>
    </p:spTree>
    <p:extLst>
      <p:ext uri="{BB962C8B-B14F-4D97-AF65-F5344CB8AC3E}">
        <p14:creationId xmlns:p14="http://schemas.microsoft.com/office/powerpoint/2010/main" val="30136271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60F32-88B7-D0CC-870B-3CF261FAF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EC5C39-A008-5CB3-D5E0-819B0DB0CF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699703" y="0"/>
            <a:ext cx="6582169" cy="5718803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64443C4-D44B-8348-381E-5A1D23DA4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2F190D-B4BB-9B6D-5862-0F4880127936}"/>
              </a:ext>
            </a:extLst>
          </p:cNvPr>
          <p:cNvSpPr txBox="1"/>
          <p:nvPr/>
        </p:nvSpPr>
        <p:spPr>
          <a:xfrm>
            <a:off x="763571" y="2073897"/>
            <a:ext cx="41006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* </a:t>
            </a:r>
            <a:r>
              <a:rPr lang="en-US" sz="2800" dirty="0"/>
              <a:t>- Introducer</a:t>
            </a:r>
          </a:p>
          <a:p>
            <a:r>
              <a:rPr lang="en-GB" sz="2800" b="1" dirty="0"/>
              <a:t>+ - </a:t>
            </a:r>
            <a:r>
              <a:rPr lang="en-GB" sz="2800" dirty="0"/>
              <a:t>Estate Agent</a:t>
            </a:r>
          </a:p>
          <a:p>
            <a:r>
              <a:rPr lang="en-GB" sz="2800" b="1" dirty="0"/>
              <a:t># - </a:t>
            </a:r>
            <a:r>
              <a:rPr lang="en-GB" sz="2800" dirty="0"/>
              <a:t>Estate Agent</a:t>
            </a:r>
          </a:p>
          <a:p>
            <a:r>
              <a:rPr lang="en-GB" sz="2800" b="1" dirty="0"/>
              <a:t>! – </a:t>
            </a:r>
            <a:r>
              <a:rPr lang="en-GB" sz="2800" dirty="0"/>
              <a:t>Building Society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075786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BAA9FF-9214-B511-E8B9-57CD3B614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DDC5C16-89DD-326A-F121-9BA33D101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Netmaps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91A14-BAA8-78A1-C787-F1134F2A6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517715"/>
            <a:ext cx="5737781" cy="42414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Or you could have used it to see if you’re friends with your friends’ friends on Facebook…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sz="1600" dirty="0"/>
              <a:t>Facebook Friends Wheel.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D473E1-8BDD-CD9F-FC21-94BC48C36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954" y="161570"/>
            <a:ext cx="5495827" cy="549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9575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68C26-45BC-F227-606B-94577F041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3B8A5E9-4147-E6D2-B4DF-878535BF9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3A4CD-7C49-80BC-C199-3564538F2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What if we were to represent the WWW?</a:t>
            </a:r>
          </a:p>
          <a:p>
            <a:pPr lvl="1"/>
            <a:r>
              <a:rPr lang="en-US" sz="3100" dirty="0"/>
              <a:t>It is too large to try to represent as a graph in its entirety.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Consider two user groups interested in the connectivity of the web:</a:t>
            </a:r>
          </a:p>
          <a:p>
            <a:pPr lvl="1"/>
            <a:r>
              <a:rPr lang="en-US" sz="3100" dirty="0"/>
              <a:t>Users (where have I been and how did I get there?)</a:t>
            </a:r>
          </a:p>
          <a:p>
            <a:pPr lvl="1"/>
            <a:r>
              <a:rPr lang="en-US" sz="3100" dirty="0"/>
              <a:t>Administrators (how are people getting to my site and is it the way I imagined?)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Administrators have much in common with telecommunication network specialists.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Users may have several reasons for moving from one web page to another.</a:t>
            </a:r>
          </a:p>
          <a:p>
            <a:pPr lvl="1"/>
            <a:r>
              <a:rPr lang="en-US" sz="3100" dirty="0"/>
              <a:t>Building up a cognitive collage.</a:t>
            </a:r>
          </a:p>
          <a:p>
            <a:pPr lvl="1"/>
            <a:r>
              <a:rPr lang="en-US" sz="3100" dirty="0"/>
              <a:t>Searching for a well- or poorly-designed target.</a:t>
            </a:r>
          </a:p>
          <a:p>
            <a:pPr>
              <a:lnSpc>
                <a:spcPct val="90000"/>
              </a:lnSpc>
            </a:pPr>
            <a:r>
              <a:rPr lang="en-US" sz="3600" dirty="0"/>
              <a:t>The probability that the next page visited has already been seen is about 58%</a:t>
            </a:r>
          </a:p>
        </p:txBody>
      </p:sp>
    </p:spTree>
    <p:extLst>
      <p:ext uri="{BB962C8B-B14F-4D97-AF65-F5344CB8AC3E}">
        <p14:creationId xmlns:p14="http://schemas.microsoft.com/office/powerpoint/2010/main" val="19684315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D6A8F-69E2-C719-ED40-3F8867DBE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58FC2E-FDF3-46F7-4C43-0EA8BB66D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242576"/>
            <a:ext cx="2878317" cy="3292476"/>
          </a:xfrm>
        </p:spPr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pic>
        <p:nvPicPr>
          <p:cNvPr id="72" name="Content Placeholder 71">
            <a:extLst>
              <a:ext uri="{FF2B5EF4-FFF2-40B4-BE49-F238E27FC236}">
                <a16:creationId xmlns:a16="http://schemas.microsoft.com/office/drawing/2014/main" id="{29B07393-534C-F191-1544-1006DF025B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18234" y="116111"/>
            <a:ext cx="8760643" cy="5530746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6971198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3FECBB-B28A-F6D4-74C2-88AC93AAC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A527D0E-7E10-56C7-C389-0B87B6CEE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5B894-BE70-BC30-435C-A391D3FE6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/>
              <a:t>A display of the user’s past trajectory (a trace) would be very useful, particularly if a single direct interaction can return the user to a previously visited page.</a:t>
            </a:r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r>
              <a:rPr lang="en-US" sz="3200" dirty="0"/>
              <a:t>Such a trace can be represented graphically and enhanced by encoding with </a:t>
            </a:r>
            <a:r>
              <a:rPr lang="en-US" sz="3200" dirty="0" err="1"/>
              <a:t>colour</a:t>
            </a:r>
            <a:r>
              <a:rPr lang="en-US" sz="3200" dirty="0"/>
              <a:t>, position, size and arrow direction.</a:t>
            </a:r>
          </a:p>
          <a:p>
            <a:pPr>
              <a:lnSpc>
                <a:spcPct val="90000"/>
              </a:lnSpc>
            </a:pPr>
            <a:r>
              <a:rPr lang="en-US" sz="3200" dirty="0"/>
              <a:t>This can be extended to examine how large numbers of people travel between web pages; this can be useful for site designers.</a:t>
            </a:r>
          </a:p>
        </p:txBody>
      </p:sp>
    </p:spTree>
    <p:extLst>
      <p:ext uri="{BB962C8B-B14F-4D97-AF65-F5344CB8AC3E}">
        <p14:creationId xmlns:p14="http://schemas.microsoft.com/office/powerpoint/2010/main" val="8384457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D9503-290E-8203-8D06-DB11F4A5BB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DE7C66-A9DC-8998-36D9-A420BBCFB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EB819-C494-E313-C3E4-F9A7445C9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As well as Where am I? and Where have I been? users want to know Where can/should I go now?</a:t>
            </a:r>
          </a:p>
          <a:p>
            <a:pPr lvl="1"/>
            <a:r>
              <a:rPr lang="en-US" dirty="0"/>
              <a:t>A look-ahead feature would be useful both as context and as a clue to where to go next.</a:t>
            </a:r>
          </a:p>
          <a:p>
            <a:pPr lvl="1"/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Some clue or scent can be used to show what is available on a particular page.</a:t>
            </a:r>
          </a:p>
          <a:p>
            <a:pPr lvl="1"/>
            <a:r>
              <a:rPr lang="en-US" dirty="0"/>
              <a:t>This can be done through category codes or footprints, popular routes through web sites.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1336324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E8F7C-F2AA-8061-FF38-92EEE7E57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1C0152E-A398-5A42-10A6-0709E568D0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33534" y="47868"/>
            <a:ext cx="6658466" cy="553943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A5F90D9-FC9B-406A-B3A1-400506421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World Wide Web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DABB97-72AB-3CE4-E97B-E80021A48440}"/>
              </a:ext>
            </a:extLst>
          </p:cNvPr>
          <p:cNvSpPr txBox="1"/>
          <p:nvPr/>
        </p:nvSpPr>
        <p:spPr>
          <a:xfrm>
            <a:off x="160257" y="1545525"/>
            <a:ext cx="606143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Another approach is to map out the network of relevant websites relating to a topic.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TouchGraph</a:t>
            </a:r>
            <a:r>
              <a:rPr lang="en-US" sz="2800" dirty="0"/>
              <a:t> ( www.touchgraph.com ) allows you to input a search term and will then display a network of sites which contain information on that topic.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Selecting a node will display a link to the article on the site.</a:t>
            </a:r>
          </a:p>
        </p:txBody>
      </p:sp>
    </p:spTree>
    <p:extLst>
      <p:ext uri="{BB962C8B-B14F-4D97-AF65-F5344CB8AC3E}">
        <p14:creationId xmlns:p14="http://schemas.microsoft.com/office/powerpoint/2010/main" val="24584551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E0AB6-B962-5740-553B-867BBFDF4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0BEF885-1FB0-2EB5-A8C8-857C3AC96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5938951" y="612742"/>
            <a:ext cx="6092792" cy="506883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B646F9B-1337-D7D5-9FA9-7887A022E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Structures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84A092-1948-9B0B-2474-6358A853B82F}"/>
              </a:ext>
            </a:extLst>
          </p:cNvPr>
          <p:cNvSpPr txBox="1"/>
          <p:nvPr/>
        </p:nvSpPr>
        <p:spPr>
          <a:xfrm>
            <a:off x="160257" y="1545525"/>
            <a:ext cx="606143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All of the previous approaches can be used with networks that contain loops.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other form of connected data is represented by tree structures.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Examples of tree structures include: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Organisational</a:t>
            </a:r>
            <a:r>
              <a:rPr lang="en-US" sz="2800" dirty="0"/>
              <a:t> hierarchies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‘Normal’ directory structures</a:t>
            </a:r>
          </a:p>
        </p:txBody>
      </p:sp>
    </p:spTree>
    <p:extLst>
      <p:ext uri="{BB962C8B-B14F-4D97-AF65-F5344CB8AC3E}">
        <p14:creationId xmlns:p14="http://schemas.microsoft.com/office/powerpoint/2010/main" val="10565627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A6A8B1-2BE9-D00B-EB28-4D4F1E91C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AD3B83-3C3B-4CB1-9441-10A6DE33C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Structures</a:t>
            </a:r>
            <a:endParaRPr lang="en-GB" sz="6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77E130-CB1D-1B2E-C3ED-595034F6B2B8}"/>
              </a:ext>
            </a:extLst>
          </p:cNvPr>
          <p:cNvSpPr txBox="1"/>
          <p:nvPr/>
        </p:nvSpPr>
        <p:spPr>
          <a:xfrm>
            <a:off x="160257" y="1545525"/>
            <a:ext cx="490193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Trees are drawn from the root node down to the target / leaf node.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Terminology often refers to parent, sibling and child nodes.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C80CD0-D6AE-F00E-EB93-7BD13EC929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62195" y="517094"/>
            <a:ext cx="7129806" cy="523396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0723176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F9F5B-24F4-AFC3-A18F-CB3D42A701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D4AFD5-7FC7-6A97-B22F-2A1D8DCDD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CF443-DD4B-404C-EB69-A9BA77315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759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Tree graphs can take up a lot of room.</a:t>
            </a:r>
          </a:p>
          <a:p>
            <a:r>
              <a:rPr lang="en-US" dirty="0"/>
              <a:t>Imagine a flat tree, shown in a two-dimensional space.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sz="1100" dirty="0"/>
          </a:p>
          <a:p>
            <a:r>
              <a:rPr lang="en-US" dirty="0" err="1"/>
              <a:t>Remodelling</a:t>
            </a:r>
            <a:r>
              <a:rPr lang="en-US" dirty="0"/>
              <a:t> in a three-dimensional space may be more efficient use of room.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61C5DF-1E7C-421A-07C6-3F30DA586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0208" y="2981402"/>
            <a:ext cx="7931583" cy="174360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3645516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AC6B1-FCA2-525B-389D-CE9FC78DB2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AAFF82-F4CB-E91D-1C2A-80855F5EC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AC54F-92FC-5D99-09CA-4EDB5B5EC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4223208" cy="3710871"/>
          </a:xfrm>
        </p:spPr>
        <p:txBody>
          <a:bodyPr/>
          <a:lstStyle/>
          <a:p>
            <a:r>
              <a:rPr lang="en-US" dirty="0"/>
              <a:t>A two-dimensional view of the data arranged in a cone is easier to handle.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053A99-BB6A-4C52-29C8-8EC306311A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6012" y="41604"/>
            <a:ext cx="7619470" cy="567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9284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00BB0-43F5-0822-CE7E-DCA388AE3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D3D259-7776-DCC0-F818-BAD91715A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Cone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9F0B-3338-3E28-E431-E705B06CD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4223208" cy="3710871"/>
          </a:xfrm>
        </p:spPr>
        <p:txBody>
          <a:bodyPr/>
          <a:lstStyle/>
          <a:p>
            <a:r>
              <a:rPr lang="en-US" dirty="0"/>
              <a:t>A two-dimensional view of the data arranged in a cone is easier to handle.</a:t>
            </a:r>
          </a:p>
          <a:p>
            <a:endParaRPr lang="en-GB" dirty="0"/>
          </a:p>
        </p:txBody>
      </p:sp>
      <p:pic>
        <p:nvPicPr>
          <p:cNvPr id="4" name="Online Media 3" title="Cone Trees: Animated 3D Visualizations of Hierarchical Information by Robertson et al">
            <a:hlinkClick r:id="" action="ppaction://media"/>
            <a:extLst>
              <a:ext uri="{FF2B5EF4-FFF2-40B4-BE49-F238E27FC236}">
                <a16:creationId xmlns:a16="http://schemas.microsoft.com/office/drawing/2014/main" id="{1F928EE6-AF79-82A9-4F7C-13E326B3BD4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488731" y="94268"/>
            <a:ext cx="7444033" cy="558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49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700BB0-43F5-0822-CE7E-DCA388AE3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D3D259-7776-DCC0-F818-BAD91715A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9F0B-3338-3E28-E431-E705B06CD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3710871"/>
          </a:xfrm>
        </p:spPr>
        <p:txBody>
          <a:bodyPr/>
          <a:lstStyle/>
          <a:p>
            <a:r>
              <a:rPr lang="en-US" dirty="0"/>
              <a:t>Tree maps allow the structure of a tree to be spread across the entire area of a page or screen.</a:t>
            </a:r>
          </a:p>
          <a:p>
            <a:r>
              <a:rPr lang="en-US" dirty="0"/>
              <a:t>A large rectangle represents the root node.</a:t>
            </a:r>
          </a:p>
          <a:p>
            <a:r>
              <a:rPr lang="en-US" dirty="0"/>
              <a:t>This is then divided into sections representing the second-generation nodes.</a:t>
            </a:r>
          </a:p>
          <a:p>
            <a:r>
              <a:rPr lang="en-US" dirty="0"/>
              <a:t>Each second-generation node is divided into sections for the third-generation nodes.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80399E-0010-9FFA-C930-64488DC370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903" y="4031953"/>
            <a:ext cx="8008595" cy="202948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45595878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AA257-8381-FC17-93CE-7E0BB8F46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10B434-84E3-876D-4723-8B1A98A09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3A1BDA-371C-CB7A-FE3D-80543E18BF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4507" y="1105754"/>
            <a:ext cx="9982985" cy="464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843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3A757-DDFD-1FA4-FF0E-0389290E7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B0FCD8-EB01-9EA6-7CFA-CA9552283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105E68B9-3CD0-9A84-02FA-EFCE63BAF7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17476" y="0"/>
            <a:ext cx="7519446" cy="603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5256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0CE99-17A5-51BF-8506-5B9BD8351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2D985F9-D468-D8BE-3930-BF2C57391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Tree Maps</a:t>
            </a:r>
            <a:endParaRPr lang="en-GB" sz="6000" b="1" dirty="0"/>
          </a:p>
        </p:txBody>
      </p:sp>
      <p:pic>
        <p:nvPicPr>
          <p:cNvPr id="6" name="Content Placeholder 5">
            <a:hlinkClick r:id="rId3"/>
            <a:extLst>
              <a:ext uri="{FF2B5EF4-FFF2-40B4-BE49-F238E27FC236}">
                <a16:creationId xmlns:a16="http://schemas.microsoft.com/office/drawing/2014/main" id="{9A61B5E3-84E6-45D9-B3AD-AD6C40CB57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/>
        </p:blipFill>
        <p:spPr>
          <a:xfrm>
            <a:off x="3667027" y="-1"/>
            <a:ext cx="8446415" cy="57312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70C661-75B7-F685-97AE-7A1CA757803A}"/>
              </a:ext>
            </a:extLst>
          </p:cNvPr>
          <p:cNvSpPr txBox="1"/>
          <p:nvPr/>
        </p:nvSpPr>
        <p:spPr>
          <a:xfrm>
            <a:off x="3909767" y="5731254"/>
            <a:ext cx="61038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https://newsmap.ijmacd.com/?edition=GB_en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5383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FE481-87B3-B350-3804-2BD8D980A7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9176052-B982-8718-54B9-E8C51E76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8F318F3-BD25-6BCA-0563-0FDA279D0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16546" y="97475"/>
            <a:ext cx="9275454" cy="5539509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03336982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3E104-77C8-CDBA-FD59-273DDFDD1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FF637D0-D652-17EF-0DED-55E6FD7C5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7DA35-7C85-FE0B-2605-84BE599C36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6137" y="-8235"/>
            <a:ext cx="8345864" cy="572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399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534763-72BA-B1EC-C498-AE4DD7135C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065032-890F-F605-C1C8-09F3AB3D1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0F5D7E-E02B-5BA4-B805-CDA6E132369C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38884698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EBE85-CE5F-056A-3E26-9B888E5E6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5944A27-2270-EFA1-6704-9E5491C5D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EA38946-6F1A-1932-7A00-BD20F78472DF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25A2C8-51B4-67DA-2D2E-FC245E32E45E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CA50FA-D4BE-1BCF-212E-E20138EB4045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D600F0-FBFE-4F5F-7F38-1C67B740D422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59851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2F8E5E-F8DD-AB6E-1C40-0F956E0ED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8C3027E-3B3A-BB4C-F5C2-93FD76956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2514C8-BB4E-E091-5504-6929AA4455CF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669828-FF26-1C07-AD1A-34C85AE7ADCA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72982C-459B-5E27-6319-7A0764BA846F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6655FC-B59D-E18A-2174-C50B63119857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EE7DC6-E909-CAC1-E54D-BA852E927A46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F3FDCBE-C371-DC26-2123-427772AF1401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9C0C3A-DF62-23D5-C579-D20A3C2C5B48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3CE157-B7E7-9D84-D5FE-4617E00EAE63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C099103-60D1-A946-B9FC-0173C8FD5169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3AC3FA5-F724-C9CB-ECB4-F31E7FF12584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A09BDE2-EFBA-91A4-C9CB-E919BAAE94B2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8697906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AD0B5-9BAB-9F1A-17F6-E8448DF25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34E7746-9EAF-4A8D-23EB-535F9C0B6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90B9F1-4682-55B9-BCA5-2AD86A2A5B28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A25EEA9-08D9-C353-E724-5738813F3691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1272C1-0BB3-2CA7-5996-DA12A798F9BA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F4CDCB-3933-DA25-1D71-4597CB0D95D4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B349EC-7454-1C9A-3A3A-B9963F928999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ABD8D4-86E1-01CB-84EC-48E14D2ABB37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366F9F-2651-0D55-6978-0C3A360009DA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B6756C-6BD3-FA40-F94C-B43D20F0968E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8BCC4C3-BC7D-320A-2FD4-40040E347D1C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D19303-AFD9-0524-BA5A-BEBE6A7A0767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2D9084-BDE4-B510-66F1-B33F06CD1BCD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C62AD1-D3E7-DFF9-AC06-EC5FB325EB8F}"/>
              </a:ext>
            </a:extLst>
          </p:cNvPr>
          <p:cNvSpPr/>
          <p:nvPr/>
        </p:nvSpPr>
        <p:spPr>
          <a:xfrm>
            <a:off x="5014665" y="241326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PragueCastle.jpg</a:t>
            </a:r>
            <a:endParaRPr lang="en-GB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481D3C-950B-36C4-A75F-E44E4B6B69C3}"/>
              </a:ext>
            </a:extLst>
          </p:cNvPr>
          <p:cNvSpPr/>
          <p:nvPr/>
        </p:nvSpPr>
        <p:spPr>
          <a:xfrm>
            <a:off x="5441324" y="241907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Party.jpg</a:t>
            </a:r>
            <a:endParaRPr lang="en-GB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273A3A-44E8-9B27-4B9C-E2CDF128B1A3}"/>
              </a:ext>
            </a:extLst>
          </p:cNvPr>
          <p:cNvSpPr/>
          <p:nvPr/>
        </p:nvSpPr>
        <p:spPr>
          <a:xfrm>
            <a:off x="5867983" y="2416404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Statue.jpg</a:t>
            </a:r>
            <a:endParaRPr lang="en-GB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DC16BB-3BD4-3D2F-F4D3-B6B8802CDBA2}"/>
              </a:ext>
            </a:extLst>
          </p:cNvPr>
          <p:cNvSpPr/>
          <p:nvPr/>
        </p:nvSpPr>
        <p:spPr>
          <a:xfrm>
            <a:off x="6550445" y="2413262"/>
            <a:ext cx="54027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beach.jpg</a:t>
            </a:r>
            <a:endParaRPr lang="en-GB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8F026C-EABA-B027-0D91-4508EA9CB59F}"/>
              </a:ext>
            </a:extLst>
          </p:cNvPr>
          <p:cNvSpPr/>
          <p:nvPr/>
        </p:nvSpPr>
        <p:spPr>
          <a:xfrm>
            <a:off x="7187150" y="2413262"/>
            <a:ext cx="495695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schooner.jpg</a:t>
            </a:r>
            <a:endParaRPr lang="en-GB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1D2C4E3-DA64-9AC6-6607-3289F4188694}"/>
              </a:ext>
            </a:extLst>
          </p:cNvPr>
          <p:cNvSpPr/>
          <p:nvPr/>
        </p:nvSpPr>
        <p:spPr>
          <a:xfrm>
            <a:off x="430091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/Castle</a:t>
            </a:r>
            <a:endParaRPr lang="en-GB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E6F822-6740-387E-0E90-39E2285A7A34}"/>
              </a:ext>
            </a:extLst>
          </p:cNvPr>
          <p:cNvSpPr/>
          <p:nvPr/>
        </p:nvSpPr>
        <p:spPr>
          <a:xfrm>
            <a:off x="2652958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/General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6600409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12856-94A2-1C1B-4144-02FAF0452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432B22-9FEF-FA22-BA80-31212916F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270857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045A7C2-8848-095C-0D06-AB42D2A4BEE2}"/>
              </a:ext>
            </a:extLst>
          </p:cNvPr>
          <p:cNvSpPr/>
          <p:nvPr/>
        </p:nvSpPr>
        <p:spPr>
          <a:xfrm>
            <a:off x="75414" y="1253765"/>
            <a:ext cx="12038029" cy="442117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2000" b="1" dirty="0"/>
              <a:t>/Data</a:t>
            </a:r>
            <a:endParaRPr lang="en-GB" sz="2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C29A97C-81AD-C82A-ABE0-7F31527312EF}"/>
              </a:ext>
            </a:extLst>
          </p:cNvPr>
          <p:cNvSpPr/>
          <p:nvPr/>
        </p:nvSpPr>
        <p:spPr>
          <a:xfrm>
            <a:off x="150829" y="1687398"/>
            <a:ext cx="7843101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/Holidays</a:t>
            </a: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04744F3-7E11-1928-B511-6B158081090C}"/>
              </a:ext>
            </a:extLst>
          </p:cNvPr>
          <p:cNvSpPr/>
          <p:nvPr/>
        </p:nvSpPr>
        <p:spPr>
          <a:xfrm>
            <a:off x="8144756" y="1687398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/Work</a:t>
            </a:r>
            <a:endParaRPr lang="en-GB" b="1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C5B76B-D2D1-45C4-0A0C-BFFADB8ACFE0}"/>
              </a:ext>
            </a:extLst>
          </p:cNvPr>
          <p:cNvSpPr/>
          <p:nvPr/>
        </p:nvSpPr>
        <p:spPr>
          <a:xfrm>
            <a:off x="10144810" y="1687397"/>
            <a:ext cx="1847654" cy="3836709"/>
          </a:xfrm>
          <a:prstGeom prst="rect">
            <a:avLst/>
          </a:prstGeom>
          <a:solidFill>
            <a:srgbClr val="FFC00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/Woodwork</a:t>
            </a:r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921D8BF-4F38-7680-75D6-A97034080EF2}"/>
              </a:ext>
            </a:extLst>
          </p:cNvPr>
          <p:cNvSpPr/>
          <p:nvPr/>
        </p:nvSpPr>
        <p:spPr>
          <a:xfrm>
            <a:off x="338576" y="2030054"/>
            <a:ext cx="4421959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/Oct2014</a:t>
            </a:r>
            <a:endParaRPr lang="en-GB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CF73056-98D8-00CB-0733-F6F452B05D7A}"/>
              </a:ext>
            </a:extLst>
          </p:cNvPr>
          <p:cNvSpPr/>
          <p:nvPr/>
        </p:nvSpPr>
        <p:spPr>
          <a:xfrm>
            <a:off x="4948282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/Sept2013</a:t>
            </a:r>
            <a:endParaRPr lang="en-GB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5A2A93-19AC-FCB9-2E44-99C249308807}"/>
              </a:ext>
            </a:extLst>
          </p:cNvPr>
          <p:cNvSpPr/>
          <p:nvPr/>
        </p:nvSpPr>
        <p:spPr>
          <a:xfrm>
            <a:off x="6471106" y="2030054"/>
            <a:ext cx="1292262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b="1" dirty="0"/>
              <a:t>/Feb2014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6DFE8A-E06B-A859-EDAC-337AB9D3902E}"/>
              </a:ext>
            </a:extLst>
          </p:cNvPr>
          <p:cNvSpPr/>
          <p:nvPr/>
        </p:nvSpPr>
        <p:spPr>
          <a:xfrm>
            <a:off x="8224492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Office.jpg</a:t>
            </a:r>
            <a:endParaRPr lang="en-GB" b="1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DC21F5-52AC-73D5-CE6C-9DC2B3D6B0EA}"/>
              </a:ext>
            </a:extLst>
          </p:cNvPr>
          <p:cNvSpPr/>
          <p:nvPr/>
        </p:nvSpPr>
        <p:spPr>
          <a:xfrm>
            <a:off x="9108451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Staff.jpg</a:t>
            </a:r>
            <a:endParaRPr lang="en-GB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046F2C-FDBC-0618-71EF-A09C7E99A129}"/>
              </a:ext>
            </a:extLst>
          </p:cNvPr>
          <p:cNvSpPr/>
          <p:nvPr/>
        </p:nvSpPr>
        <p:spPr>
          <a:xfrm>
            <a:off x="10215116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Table.jpg</a:t>
            </a:r>
            <a:endParaRPr lang="en-GB" b="1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3BDE46-E503-4B5D-F2AF-E3127448BEE8}"/>
              </a:ext>
            </a:extLst>
          </p:cNvPr>
          <p:cNvSpPr/>
          <p:nvPr/>
        </p:nvSpPr>
        <p:spPr>
          <a:xfrm>
            <a:off x="11117930" y="2030054"/>
            <a:ext cx="806386" cy="3352652"/>
          </a:xfrm>
          <a:prstGeom prst="rect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Chair.jpg</a:t>
            </a:r>
            <a:endParaRPr lang="en-GB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0EE3726-E610-9D15-AC19-7CDBF27166DF}"/>
              </a:ext>
            </a:extLst>
          </p:cNvPr>
          <p:cNvSpPr/>
          <p:nvPr/>
        </p:nvSpPr>
        <p:spPr>
          <a:xfrm>
            <a:off x="5014665" y="241326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PragueCastle.jpg</a:t>
            </a:r>
            <a:endParaRPr lang="en-GB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7C3369-A6F4-72BA-FE30-FC6B634A92E3}"/>
              </a:ext>
            </a:extLst>
          </p:cNvPr>
          <p:cNvSpPr/>
          <p:nvPr/>
        </p:nvSpPr>
        <p:spPr>
          <a:xfrm>
            <a:off x="5441324" y="2419072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Party.jpg</a:t>
            </a:r>
            <a:endParaRPr lang="en-GB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3C1F2B-0193-A23C-B2F4-3C071D30A6D6}"/>
              </a:ext>
            </a:extLst>
          </p:cNvPr>
          <p:cNvSpPr/>
          <p:nvPr/>
        </p:nvSpPr>
        <p:spPr>
          <a:xfrm>
            <a:off x="5867983" y="2416404"/>
            <a:ext cx="311479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Statue.jpg</a:t>
            </a:r>
            <a:endParaRPr lang="en-GB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F8140F2-AD3E-713E-FF36-FB6EB9832F8F}"/>
              </a:ext>
            </a:extLst>
          </p:cNvPr>
          <p:cNvSpPr/>
          <p:nvPr/>
        </p:nvSpPr>
        <p:spPr>
          <a:xfrm>
            <a:off x="6550445" y="2413262"/>
            <a:ext cx="54027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beach.jpg</a:t>
            </a:r>
            <a:endParaRPr lang="en-GB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A5CED8-B1D6-B297-29C7-4D82689C9BBD}"/>
              </a:ext>
            </a:extLst>
          </p:cNvPr>
          <p:cNvSpPr/>
          <p:nvPr/>
        </p:nvSpPr>
        <p:spPr>
          <a:xfrm>
            <a:off x="7187150" y="2413262"/>
            <a:ext cx="495695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schooner.jpg</a:t>
            </a:r>
            <a:endParaRPr lang="en-GB" b="1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ABFF10D-9228-024D-8FA2-2D0BB632776B}"/>
              </a:ext>
            </a:extLst>
          </p:cNvPr>
          <p:cNvSpPr/>
          <p:nvPr/>
        </p:nvSpPr>
        <p:spPr>
          <a:xfrm>
            <a:off x="430091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/Castle</a:t>
            </a:r>
            <a:endParaRPr lang="en-GB" b="1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1BA6C70-DCD1-06E7-939E-1297E2E100A6}"/>
              </a:ext>
            </a:extLst>
          </p:cNvPr>
          <p:cNvSpPr/>
          <p:nvPr/>
        </p:nvSpPr>
        <p:spPr>
          <a:xfrm>
            <a:off x="2652958" y="2413262"/>
            <a:ext cx="1964317" cy="2856322"/>
          </a:xfrm>
          <a:prstGeom prst="rect">
            <a:avLst/>
          </a:prstGeom>
          <a:solidFill>
            <a:srgbClr val="92D05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/>
          <a:lstStyle/>
          <a:p>
            <a:r>
              <a:rPr lang="en-US" b="1" dirty="0"/>
              <a:t>/General</a:t>
            </a:r>
            <a:endParaRPr lang="en-GB" b="1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12F066-2CE7-74F6-39EB-CC36A88AA5F7}"/>
              </a:ext>
            </a:extLst>
          </p:cNvPr>
          <p:cNvSpPr/>
          <p:nvPr/>
        </p:nvSpPr>
        <p:spPr>
          <a:xfrm>
            <a:off x="531925" y="286904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gateway.jpg</a:t>
            </a:r>
            <a:endParaRPr lang="en-GB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0F33AA-099D-60A6-58C9-929B78AEFDFD}"/>
              </a:ext>
            </a:extLst>
          </p:cNvPr>
          <p:cNvSpPr/>
          <p:nvPr/>
        </p:nvSpPr>
        <p:spPr>
          <a:xfrm>
            <a:off x="1182134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tower.jpg</a:t>
            </a:r>
            <a:endParaRPr lang="en-GB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3FB2CD-8315-99D2-E698-193E21BCDA97}"/>
              </a:ext>
            </a:extLst>
          </p:cNvPr>
          <p:cNvSpPr/>
          <p:nvPr/>
        </p:nvSpPr>
        <p:spPr>
          <a:xfrm>
            <a:off x="1834349" y="286904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greathall.jpg</a:t>
            </a:r>
            <a:endParaRPr lang="en-GB" b="1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40BF813-EFF6-47FE-9B2B-FE6479C85706}"/>
              </a:ext>
            </a:extLst>
          </p:cNvPr>
          <p:cNvSpPr/>
          <p:nvPr/>
        </p:nvSpPr>
        <p:spPr>
          <a:xfrm>
            <a:off x="2755957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group.jpg</a:t>
            </a:r>
            <a:endParaRPr lang="en-GB" b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C145D8-04A1-64A7-E5B1-4671A5727F1B}"/>
              </a:ext>
            </a:extLst>
          </p:cNvPr>
          <p:cNvSpPr/>
          <p:nvPr/>
        </p:nvSpPr>
        <p:spPr>
          <a:xfrm>
            <a:off x="3406166" y="2856770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forest.jpg</a:t>
            </a:r>
            <a:endParaRPr lang="en-GB" b="1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A1CF715-66FD-73FC-515E-B0E178EEA715}"/>
              </a:ext>
            </a:extLst>
          </p:cNvPr>
          <p:cNvSpPr/>
          <p:nvPr/>
        </p:nvSpPr>
        <p:spPr>
          <a:xfrm>
            <a:off x="4058381" y="2862905"/>
            <a:ext cx="473844" cy="2301562"/>
          </a:xfrm>
          <a:prstGeom prst="rect">
            <a:avLst/>
          </a:prstGeom>
          <a:solidFill>
            <a:srgbClr val="7030A0"/>
          </a:solidFill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b="1" dirty="0"/>
              <a:t>boat.jpg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464313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54F883-2B42-288C-290F-4C3E0C7F9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400A10-C36D-9E7E-60BB-BD0D962BD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643CD-D904-0D12-218D-2748F5C72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33566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There are many </a:t>
            </a:r>
            <a:r>
              <a:rPr lang="en-US" dirty="0" err="1"/>
              <a:t>visualisation</a:t>
            </a:r>
            <a:r>
              <a:rPr lang="en-US" dirty="0"/>
              <a:t> problems that require us to show connectivity.</a:t>
            </a:r>
          </a:p>
          <a:p>
            <a:pPr>
              <a:lnSpc>
                <a:spcPct val="90000"/>
              </a:lnSpc>
            </a:pPr>
            <a:r>
              <a:rPr lang="en-US" dirty="0"/>
              <a:t>These are mathematically described using graph theory.</a:t>
            </a:r>
          </a:p>
          <a:p>
            <a:pPr>
              <a:lnSpc>
                <a:spcPct val="90000"/>
              </a:lnSpc>
            </a:pPr>
            <a:r>
              <a:rPr lang="en-US" dirty="0"/>
              <a:t>Two basic connections structures to deal with:</a:t>
            </a:r>
          </a:p>
          <a:p>
            <a:pPr lvl="1"/>
            <a:r>
              <a:rPr lang="en-US" sz="2800" dirty="0"/>
              <a:t>General networks (partially- and fully-connected)</a:t>
            </a:r>
          </a:p>
          <a:p>
            <a:pPr lvl="1"/>
            <a:r>
              <a:rPr lang="en-US" sz="2800" dirty="0"/>
              <a:t>Tree structures</a:t>
            </a:r>
          </a:p>
        </p:txBody>
      </p:sp>
    </p:spTree>
    <p:extLst>
      <p:ext uri="{BB962C8B-B14F-4D97-AF65-F5344CB8AC3E}">
        <p14:creationId xmlns:p14="http://schemas.microsoft.com/office/powerpoint/2010/main" val="87420565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2443</Words>
  <Application>Microsoft Office PowerPoint</Application>
  <PresentationFormat>Widescreen</PresentationFormat>
  <Paragraphs>570</Paragraphs>
  <Slides>57</Slides>
  <Notes>55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57</vt:i4>
      </vt:variant>
    </vt:vector>
  </HeadingPairs>
  <TitlesOfParts>
    <vt:vector size="82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Connections</vt:lpstr>
      <vt:lpstr>Connections</vt:lpstr>
      <vt:lpstr>Connections</vt:lpstr>
      <vt:lpstr>Connections</vt:lpstr>
      <vt:lpstr>Connections</vt:lpstr>
      <vt:lpstr>Connections</vt:lpstr>
      <vt:lpstr>Connections</vt:lpstr>
      <vt:lpstr>Connections</vt:lpstr>
      <vt:lpstr>PowerPoint Presentation</vt:lpstr>
      <vt:lpstr>Connections</vt:lpstr>
      <vt:lpstr>Connections</vt:lpstr>
      <vt:lpstr>Connections</vt:lpstr>
      <vt:lpstr>Graph Theory</vt:lpstr>
      <vt:lpstr>Graph Theory</vt:lpstr>
      <vt:lpstr>Graph Theory</vt:lpstr>
      <vt:lpstr>Graph Theory</vt:lpstr>
      <vt:lpstr>General Networks</vt:lpstr>
      <vt:lpstr>General Networks</vt:lpstr>
      <vt:lpstr>General Networks</vt:lpstr>
      <vt:lpstr>General Networks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Graph Based Representation</vt:lpstr>
      <vt:lpstr>Netmaps</vt:lpstr>
      <vt:lpstr>Netmaps</vt:lpstr>
      <vt:lpstr>Netmaps</vt:lpstr>
      <vt:lpstr>Netmaps</vt:lpstr>
      <vt:lpstr>World Wide Web</vt:lpstr>
      <vt:lpstr>World Wide Web</vt:lpstr>
      <vt:lpstr>World Wide Web</vt:lpstr>
      <vt:lpstr>World Wide Web</vt:lpstr>
      <vt:lpstr>World Wide Web</vt:lpstr>
      <vt:lpstr>Tree Structures</vt:lpstr>
      <vt:lpstr>Tree Structures</vt:lpstr>
      <vt:lpstr>Cone Trees</vt:lpstr>
      <vt:lpstr>Cone Trees</vt:lpstr>
      <vt:lpstr>Cone Trees</vt:lpstr>
      <vt:lpstr>Tree Maps</vt:lpstr>
      <vt:lpstr>Tree Maps</vt:lpstr>
      <vt:lpstr>Tree Maps</vt:lpstr>
      <vt:lpstr>Tree Maps</vt:lpstr>
      <vt:lpstr>Exercise</vt:lpstr>
      <vt:lpstr>Exercise</vt:lpstr>
      <vt:lpstr>Exercise</vt:lpstr>
      <vt:lpstr>Exercise</vt:lpstr>
      <vt:lpstr>Exercise</vt:lpstr>
      <vt:lpstr>Exercise</vt:lpstr>
      <vt:lpstr>Exercise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79</cp:revision>
  <dcterms:created xsi:type="dcterms:W3CDTF">2021-03-09T15:35:42Z</dcterms:created>
  <dcterms:modified xsi:type="dcterms:W3CDTF">2024-11-18T23:22:03Z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