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7"/>
  </p:notesMasterIdLst>
  <p:sldIdLst>
    <p:sldId id="292" r:id="rId9"/>
    <p:sldId id="294" r:id="rId10"/>
    <p:sldId id="295" r:id="rId11"/>
    <p:sldId id="436" r:id="rId12"/>
    <p:sldId id="438" r:id="rId13"/>
    <p:sldId id="439" r:id="rId14"/>
    <p:sldId id="440" r:id="rId15"/>
    <p:sldId id="482" r:id="rId16"/>
    <p:sldId id="461" r:id="rId17"/>
    <p:sldId id="483" r:id="rId18"/>
    <p:sldId id="484" r:id="rId19"/>
    <p:sldId id="485" r:id="rId20"/>
    <p:sldId id="486" r:id="rId21"/>
    <p:sldId id="487" r:id="rId22"/>
    <p:sldId id="488" r:id="rId23"/>
    <p:sldId id="489" r:id="rId24"/>
    <p:sldId id="490" r:id="rId25"/>
    <p:sldId id="40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3B60"/>
    <a:srgbClr val="3839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779" autoAdjust="0"/>
  </p:normalViewPr>
  <p:slideViewPr>
    <p:cSldViewPr snapToGrid="0">
      <p:cViewPr varScale="1">
        <p:scale>
          <a:sx n="75" d="100"/>
          <a:sy n="75" d="100"/>
        </p:scale>
        <p:origin x="1836" y="5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E77A6D88-7057-49C7-829B-13D2CDB12F02}"/>
    <pc:docChg chg="modSld">
      <pc:chgData name="Nitheesh Kaliyamurthy" userId="2821ebda-f4ac-4963-9a4e-a836dfc45829" providerId="ADAL" clId="{E77A6D88-7057-49C7-829B-13D2CDB12F02}" dt="2023-03-15T10:14:58.418" v="18" actId="20577"/>
      <pc:docMkLst>
        <pc:docMk/>
      </pc:docMkLst>
      <pc:sldChg chg="modSp mod">
        <pc:chgData name="Nitheesh Kaliyamurthy" userId="2821ebda-f4ac-4963-9a4e-a836dfc45829" providerId="ADAL" clId="{E77A6D88-7057-49C7-829B-13D2CDB12F02}" dt="2023-03-15T10:14:58.418" v="18" actId="20577"/>
        <pc:sldMkLst>
          <pc:docMk/>
          <pc:sldMk cId="840170834" sldId="405"/>
        </pc:sldMkLst>
        <pc:spChg chg="mod">
          <ac:chgData name="Nitheesh Kaliyamurthy" userId="2821ebda-f4ac-4963-9a4e-a836dfc45829" providerId="ADAL" clId="{E77A6D88-7057-49C7-829B-13D2CDB12F02}" dt="2023-03-15T10:14:58.418" v="18" actId="20577"/>
          <ac:spMkLst>
            <pc:docMk/>
            <pc:sldMk cId="840170834" sldId="405"/>
            <ac:spMk id="6" creationId="{98E88FFA-DAF0-787D-6893-8D44E887BCD9}"/>
          </ac:spMkLst>
        </pc:spChg>
      </pc:sldChg>
      <pc:sldChg chg="modNotesTx">
        <pc:chgData name="Nitheesh Kaliyamurthy" userId="2821ebda-f4ac-4963-9a4e-a836dfc45829" providerId="ADAL" clId="{E77A6D88-7057-49C7-829B-13D2CDB12F02}" dt="2023-03-15T10:13:55.891" v="0" actId="6549"/>
        <pc:sldMkLst>
          <pc:docMk/>
          <pc:sldMk cId="3851050501" sldId="436"/>
        </pc:sldMkLst>
      </pc:sldChg>
      <pc:sldChg chg="modNotesTx">
        <pc:chgData name="Nitheesh Kaliyamurthy" userId="2821ebda-f4ac-4963-9a4e-a836dfc45829" providerId="ADAL" clId="{E77A6D88-7057-49C7-829B-13D2CDB12F02}" dt="2023-03-15T10:13:58.114" v="1" actId="6549"/>
        <pc:sldMkLst>
          <pc:docMk/>
          <pc:sldMk cId="3998893889" sldId="438"/>
        </pc:sldMkLst>
      </pc:sldChg>
      <pc:sldChg chg="modNotesTx">
        <pc:chgData name="Nitheesh Kaliyamurthy" userId="2821ebda-f4ac-4963-9a4e-a836dfc45829" providerId="ADAL" clId="{E77A6D88-7057-49C7-829B-13D2CDB12F02}" dt="2023-03-15T10:14:01.920" v="2" actId="6549"/>
        <pc:sldMkLst>
          <pc:docMk/>
          <pc:sldMk cId="594535599" sldId="440"/>
        </pc:sldMkLst>
      </pc:sldChg>
      <pc:sldChg chg="modNotesTx">
        <pc:chgData name="Nitheesh Kaliyamurthy" userId="2821ebda-f4ac-4963-9a4e-a836dfc45829" providerId="ADAL" clId="{E77A6D88-7057-49C7-829B-13D2CDB12F02}" dt="2023-03-15T10:14:06.949" v="4" actId="6549"/>
        <pc:sldMkLst>
          <pc:docMk/>
          <pc:sldMk cId="456285494" sldId="461"/>
        </pc:sldMkLst>
      </pc:sldChg>
      <pc:sldChg chg="modNotesTx">
        <pc:chgData name="Nitheesh Kaliyamurthy" userId="2821ebda-f4ac-4963-9a4e-a836dfc45829" providerId="ADAL" clId="{E77A6D88-7057-49C7-829B-13D2CDB12F02}" dt="2023-03-15T10:14:04.500" v="3" actId="6549"/>
        <pc:sldMkLst>
          <pc:docMk/>
          <pc:sldMk cId="3249699950" sldId="482"/>
        </pc:sldMkLst>
      </pc:sldChg>
      <pc:sldChg chg="modNotesTx">
        <pc:chgData name="Nitheesh Kaliyamurthy" userId="2821ebda-f4ac-4963-9a4e-a836dfc45829" providerId="ADAL" clId="{E77A6D88-7057-49C7-829B-13D2CDB12F02}" dt="2023-03-15T10:14:09.291" v="5" actId="6549"/>
        <pc:sldMkLst>
          <pc:docMk/>
          <pc:sldMk cId="2852890104" sldId="483"/>
        </pc:sldMkLst>
      </pc:sldChg>
      <pc:sldChg chg="modNotesTx">
        <pc:chgData name="Nitheesh Kaliyamurthy" userId="2821ebda-f4ac-4963-9a4e-a836dfc45829" providerId="ADAL" clId="{E77A6D88-7057-49C7-829B-13D2CDB12F02}" dt="2023-03-15T10:14:11.775" v="6" actId="6549"/>
        <pc:sldMkLst>
          <pc:docMk/>
          <pc:sldMk cId="452163213" sldId="484"/>
        </pc:sldMkLst>
      </pc:sldChg>
      <pc:sldChg chg="modNotesTx">
        <pc:chgData name="Nitheesh Kaliyamurthy" userId="2821ebda-f4ac-4963-9a4e-a836dfc45829" providerId="ADAL" clId="{E77A6D88-7057-49C7-829B-13D2CDB12F02}" dt="2023-03-15T10:14:14.673" v="7" actId="6549"/>
        <pc:sldMkLst>
          <pc:docMk/>
          <pc:sldMk cId="1194951172" sldId="485"/>
        </pc:sldMkLst>
      </pc:sldChg>
      <pc:sldChg chg="modNotesTx">
        <pc:chgData name="Nitheesh Kaliyamurthy" userId="2821ebda-f4ac-4963-9a4e-a836dfc45829" providerId="ADAL" clId="{E77A6D88-7057-49C7-829B-13D2CDB12F02}" dt="2023-03-15T10:14:18.740" v="8" actId="6549"/>
        <pc:sldMkLst>
          <pc:docMk/>
          <pc:sldMk cId="2897532974" sldId="487"/>
        </pc:sldMkLst>
      </pc:sldChg>
      <pc:sldChg chg="modNotesTx">
        <pc:chgData name="Nitheesh Kaliyamurthy" userId="2821ebda-f4ac-4963-9a4e-a836dfc45829" providerId="ADAL" clId="{E77A6D88-7057-49C7-829B-13D2CDB12F02}" dt="2023-03-15T10:14:22.645" v="9" actId="6549"/>
        <pc:sldMkLst>
          <pc:docMk/>
          <pc:sldMk cId="2718415632" sldId="489"/>
        </pc:sldMkLst>
      </pc:sldChg>
      <pc:sldChg chg="modNotesTx">
        <pc:chgData name="Nitheesh Kaliyamurthy" userId="2821ebda-f4ac-4963-9a4e-a836dfc45829" providerId="ADAL" clId="{E77A6D88-7057-49C7-829B-13D2CDB12F02}" dt="2023-03-15T10:14:25.168" v="10" actId="6549"/>
        <pc:sldMkLst>
          <pc:docMk/>
          <pc:sldMk cId="136793379" sldId="4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18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965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991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33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29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673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365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8418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defTabSz="914400" ea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9673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365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70438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71492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475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6532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07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2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25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6" Type="http://schemas.openxmlformats.org/officeDocument/2006/relationships/image" Target="../media/image24.png"/><Relationship Id="rId5" Type="http://schemas.openxmlformats.org/officeDocument/2006/relationships/image" Target="../media/image12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9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sv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33.sv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42.svg"/><Relationship Id="rId1" Type="http://schemas.openxmlformats.org/officeDocument/2006/relationships/tags" Target="../tags/tag9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sv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39.sv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45.png"/><Relationship Id="rId12" Type="http://schemas.openxmlformats.org/officeDocument/2006/relationships/image" Target="../media/image38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6" Type="http://schemas.openxmlformats.org/officeDocument/2006/relationships/image" Target="../media/image33.svg"/><Relationship Id="rId11" Type="http://schemas.openxmlformats.org/officeDocument/2006/relationships/image" Target="../media/image47.png"/><Relationship Id="rId5" Type="http://schemas.openxmlformats.org/officeDocument/2006/relationships/image" Target="../media/image32.png"/><Relationship Id="rId10" Type="http://schemas.openxmlformats.org/officeDocument/2006/relationships/image" Target="../media/image46.png"/><Relationship Id="rId4" Type="http://schemas.openxmlformats.org/officeDocument/2006/relationships/image" Target="../media/image44.png"/><Relationship Id="rId9" Type="http://schemas.openxmlformats.org/officeDocument/2006/relationships/image" Target="../media/image36.svg"/><Relationship Id="rId14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5.png"/><Relationship Id="rId18" Type="http://schemas.openxmlformats.org/officeDocument/2006/relationships/image" Target="../media/image55.png"/><Relationship Id="rId26" Type="http://schemas.openxmlformats.org/officeDocument/2006/relationships/image" Target="../media/image61.png"/><Relationship Id="rId3" Type="http://schemas.openxmlformats.org/officeDocument/2006/relationships/notesSlide" Target="../notesSlides/notesSlide11.xml"/><Relationship Id="rId21" Type="http://schemas.openxmlformats.org/officeDocument/2006/relationships/image" Target="../media/image58.png"/><Relationship Id="rId34" Type="http://schemas.openxmlformats.org/officeDocument/2006/relationships/image" Target="../media/image69.png"/><Relationship Id="rId7" Type="http://schemas.openxmlformats.org/officeDocument/2006/relationships/image" Target="../media/image30.png"/><Relationship Id="rId12" Type="http://schemas.openxmlformats.org/officeDocument/2006/relationships/image" Target="../media/image51.png"/><Relationship Id="rId17" Type="http://schemas.openxmlformats.org/officeDocument/2006/relationships/image" Target="../media/image54.png"/><Relationship Id="rId25" Type="http://schemas.openxmlformats.org/officeDocument/2006/relationships/image" Target="../media/image42.svg"/><Relationship Id="rId33" Type="http://schemas.openxmlformats.org/officeDocument/2006/relationships/image" Target="../media/image68.png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53.png"/><Relationship Id="rId20" Type="http://schemas.openxmlformats.org/officeDocument/2006/relationships/image" Target="../media/image57.png"/><Relationship Id="rId29" Type="http://schemas.openxmlformats.org/officeDocument/2006/relationships/image" Target="../media/image64.png"/><Relationship Id="rId1" Type="http://schemas.openxmlformats.org/officeDocument/2006/relationships/tags" Target="../tags/tag11.xml"/><Relationship Id="rId6" Type="http://schemas.openxmlformats.org/officeDocument/2006/relationships/image" Target="../media/image49.png"/><Relationship Id="rId11" Type="http://schemas.openxmlformats.org/officeDocument/2006/relationships/image" Target="../media/image33.svg"/><Relationship Id="rId24" Type="http://schemas.openxmlformats.org/officeDocument/2006/relationships/image" Target="../media/image41.png"/><Relationship Id="rId32" Type="http://schemas.openxmlformats.org/officeDocument/2006/relationships/image" Target="../media/image67.png"/><Relationship Id="rId5" Type="http://schemas.openxmlformats.org/officeDocument/2006/relationships/image" Target="../media/image39.svg"/><Relationship Id="rId15" Type="http://schemas.openxmlformats.org/officeDocument/2006/relationships/image" Target="../media/image52.png"/><Relationship Id="rId23" Type="http://schemas.openxmlformats.org/officeDocument/2006/relationships/image" Target="../media/image60.png"/><Relationship Id="rId28" Type="http://schemas.openxmlformats.org/officeDocument/2006/relationships/image" Target="../media/image63.png"/><Relationship Id="rId36" Type="http://schemas.openxmlformats.org/officeDocument/2006/relationships/image" Target="../media/image71.png"/><Relationship Id="rId10" Type="http://schemas.openxmlformats.org/officeDocument/2006/relationships/image" Target="../media/image32.png"/><Relationship Id="rId19" Type="http://schemas.openxmlformats.org/officeDocument/2006/relationships/image" Target="../media/image56.png"/><Relationship Id="rId31" Type="http://schemas.openxmlformats.org/officeDocument/2006/relationships/image" Target="../media/image66.svg"/><Relationship Id="rId4" Type="http://schemas.openxmlformats.org/officeDocument/2006/relationships/image" Target="../media/image38.png"/><Relationship Id="rId9" Type="http://schemas.openxmlformats.org/officeDocument/2006/relationships/image" Target="../media/image50.png"/><Relationship Id="rId14" Type="http://schemas.openxmlformats.org/officeDocument/2006/relationships/image" Target="../media/image36.svg"/><Relationship Id="rId22" Type="http://schemas.openxmlformats.org/officeDocument/2006/relationships/image" Target="../media/image59.png"/><Relationship Id="rId27" Type="http://schemas.openxmlformats.org/officeDocument/2006/relationships/image" Target="../media/image62.svg"/><Relationship Id="rId30" Type="http://schemas.openxmlformats.org/officeDocument/2006/relationships/image" Target="../media/image65.png"/><Relationship Id="rId35" Type="http://schemas.openxmlformats.org/officeDocument/2006/relationships/image" Target="../media/image70.svg"/><Relationship Id="rId8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4" Type="http://schemas.openxmlformats.org/officeDocument/2006/relationships/image" Target="../media/image7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Deployment!!!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Network Programmability</a:t>
            </a:r>
          </a:p>
          <a:p>
            <a:r>
              <a:rPr lang="en-GB" i="1"/>
              <a:t>(ACCB5029)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72649" y="68104"/>
            <a:ext cx="551935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Previously, we discussed about Devnet skills, and course work briefing. We discussed Software Development and Design. I hope you had a clarity on Software Development life cycle and its development methodologies. Followed by discussion on version control systems, the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importance of clean coding, overviewing object-oriented programming, Unit Testing.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The last week’s discussion on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APIs, its designs, its use, architectural styles should have given clarity on how these technologies are used in real time environment providing better user experience</a:t>
            </a:r>
            <a:r>
              <a:rPr lang="en-GB" altLang="en-US" i="1" dirty="0">
                <a:solidFill>
                  <a:schemeClr val="tx1">
                    <a:lumMod val="50000"/>
                  </a:schemeClr>
                </a:solidFill>
              </a:rPr>
              <a:t>. Today’s lecture focuses on Application deployment.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1011265"/>
            <a:ext cx="598428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b="1" dirty="0">
                <a:solidFill>
                  <a:schemeClr val="bg1"/>
                </a:solidFill>
              </a:rPr>
              <a:t>Previously,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Overview, Linux and Python Skills Review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Devnet Developer Environment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Software Development &amp; Design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Implement software version control using GIT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Methods, Functions, Modules and Classes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Formats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APIs, Design and Architecture, REST APIs</a:t>
            </a:r>
            <a:endParaRPr lang="en-GB" b="1" dirty="0">
              <a:solidFill>
                <a:schemeClr val="bg1"/>
              </a:solidFill>
            </a:endParaRPr>
          </a:p>
          <a:p>
            <a:pPr fontAlgn="t"/>
            <a:endParaRPr lang="en-GB" b="1" dirty="0">
              <a:solidFill>
                <a:schemeClr val="bg1"/>
              </a:solidFill>
            </a:endParaRPr>
          </a:p>
          <a:p>
            <a:pPr fontAlgn="t"/>
            <a:r>
              <a:rPr lang="en-GB" b="1" dirty="0">
                <a:solidFill>
                  <a:schemeClr val="bg1"/>
                </a:solidFill>
              </a:rPr>
              <a:t>This week,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Understand Deployment Choices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Creating and Deploying Application 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Continuous Integration/ Continuous Deployment</a:t>
            </a:r>
          </a:p>
        </p:txBody>
      </p:sp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C2C015D5-B228-98C2-3B53-06C121DA00C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338562" y="557682"/>
            <a:ext cx="1869159" cy="453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5A0FC2-3CE5-A3BD-F0B8-A50A3881B55B}"/>
              </a:ext>
            </a:extLst>
          </p:cNvPr>
          <p:cNvSpPr txBox="1"/>
          <p:nvPr/>
        </p:nvSpPr>
        <p:spPr>
          <a:xfrm>
            <a:off x="5984281" y="3484424"/>
            <a:ext cx="620771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Previous week’s Tutorial</a:t>
            </a:r>
            <a:endParaRPr lang="en-GB" i="1" dirty="0">
              <a:solidFill>
                <a:schemeClr val="tx1">
                  <a:lumMod val="50000"/>
                </a:schemeClr>
              </a:solidFill>
            </a:endParaRP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Setup Lab environments, Review Linux and Python, PIP, and Python virtual environments, Version Control Systems, OOPS, Code Review and Testing, Integrate APIs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week’s Tutorial and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to work with your Group.</a:t>
            </a:r>
            <a:endParaRPr lang="en-US" b="1" i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b="1" i="1" dirty="0">
                <a:solidFill>
                  <a:srgbClr val="FF0000"/>
                </a:solidFill>
              </a:rPr>
              <a:t>Lab 7: Create and Deploy a Sample Application</a:t>
            </a: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b="1" i="1" dirty="0">
                <a:solidFill>
                  <a:srgbClr val="FF0000"/>
                </a:solidFill>
              </a:rPr>
              <a:t>Lab 8: Building a CI/CD Pipeline using Jenkins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Deployment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1114888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 piece of code, before it reaches to the user, passes through several environments focusing to improve its quality &amp; reliability. These </a:t>
            </a:r>
            <a:r>
              <a:rPr lang="en-US" b="1" dirty="0">
                <a:solidFill>
                  <a:srgbClr val="002060"/>
                </a:solidFill>
              </a:rPr>
              <a:t>environments are self-contained </a:t>
            </a:r>
            <a:r>
              <a:rPr lang="en-US" dirty="0">
                <a:solidFill>
                  <a:srgbClr val="002060"/>
                </a:solidFill>
              </a:rPr>
              <a:t>and mimic the ultimate environment in which the code will live. Typically, large organizations use a four-tier structure:</a:t>
            </a:r>
          </a:p>
        </p:txBody>
      </p:sp>
      <p:graphicFrame>
        <p:nvGraphicFramePr>
          <p:cNvPr id="4" name="Table 9">
            <a:extLst>
              <a:ext uri="{FF2B5EF4-FFF2-40B4-BE49-F238E27FC236}">
                <a16:creationId xmlns:a16="http://schemas.microsoft.com/office/drawing/2014/main" id="{BDEBAF2A-E294-3864-03D8-831B5078AB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312745"/>
              </p:ext>
            </p:extLst>
          </p:nvPr>
        </p:nvGraphicFramePr>
        <p:xfrm>
          <a:off x="0" y="1453518"/>
          <a:ext cx="12192000" cy="42561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65850138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909622527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70545652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358715717"/>
                    </a:ext>
                  </a:extLst>
                </a:gridCol>
              </a:tblGrid>
              <a:tr h="377288">
                <a:tc>
                  <a:txBody>
                    <a:bodyPr/>
                    <a:lstStyle/>
                    <a:p>
                      <a:pPr marL="0" marR="0" lvl="0" indent="0" algn="ctr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Testing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Staging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Production 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268648"/>
                  </a:ext>
                </a:extLst>
              </a:tr>
              <a:tr h="3859947">
                <a:tc>
                  <a:txBody>
                    <a:bodyPr/>
                    <a:lstStyle/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This environment is used for </a:t>
                      </a:r>
                      <a:r>
                        <a:rPr lang="en-US" sz="2000" b="1" dirty="0"/>
                        <a:t>coding</a:t>
                      </a:r>
                      <a:r>
                        <a:rPr lang="en-US" sz="2000" dirty="0"/>
                        <a:t>. </a:t>
                      </a:r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endParaRPr lang="en-US" sz="2000" dirty="0"/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It is also used to manage fundamental aspects of the infrastructure, such as containers or cloud networking.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This environment is used for </a:t>
                      </a:r>
                      <a:r>
                        <a:rPr lang="en-US" sz="2000" b="1" dirty="0"/>
                        <a:t>testing the code</a:t>
                      </a:r>
                      <a:r>
                        <a:rPr lang="en-US" sz="2000" dirty="0"/>
                        <a:t>. </a:t>
                      </a:r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It should be structurally like the final production environment, on a much smaller scale. </a:t>
                      </a:r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It often includes automated testing tools as well as integration with a version control system.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algn="just">
                        <a:buFont typeface="Courier New" panose="02070309020205020404" pitchFamily="49" charset="0"/>
                        <a:buChar char="o"/>
                      </a:pPr>
                      <a:r>
                        <a:rPr lang="en-US" sz="2000" dirty="0"/>
                        <a:t>This environment is used for </a:t>
                      </a:r>
                      <a:r>
                        <a:rPr lang="en-US" sz="2000" b="1" dirty="0"/>
                        <a:t>final acceptance</a:t>
                      </a:r>
                      <a:r>
                        <a:rPr lang="en-US" sz="2000" dirty="0"/>
                        <a:t> testing in a realistic environment. </a:t>
                      </a:r>
                    </a:p>
                    <a:p>
                      <a:pPr marL="342900" indent="-342900" algn="just">
                        <a:buFont typeface="Courier New" panose="02070309020205020404" pitchFamily="49" charset="0"/>
                        <a:buChar char="o"/>
                      </a:pPr>
                      <a:endParaRPr lang="en-US" sz="2000" dirty="0"/>
                    </a:p>
                    <a:p>
                      <a:pPr marL="342900" indent="-342900" algn="just">
                        <a:buFont typeface="Courier New" panose="02070309020205020404" pitchFamily="49" charset="0"/>
                        <a:buChar char="o"/>
                      </a:pPr>
                      <a:r>
                        <a:rPr lang="en-US" sz="2000" dirty="0"/>
                        <a:t>After the code has been tested, it moves to the staging environment.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This </a:t>
                      </a:r>
                      <a:r>
                        <a:rPr lang="en-US" sz="2000" b="1" dirty="0"/>
                        <a:t>environment is used for deploying the final code for the end user interaction</a:t>
                      </a:r>
                      <a:r>
                        <a:rPr lang="en-US" sz="2000" dirty="0"/>
                        <a:t>. </a:t>
                      </a:r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endParaRPr lang="en-US" sz="2000" dirty="0"/>
                    </a:p>
                    <a:p>
                      <a:pPr marL="342900" marR="0" lvl="0" indent="-34290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dirty="0"/>
                        <a:t>It must be sized and constructed to handle expected traffic, including surges that might come seasonally or with a particular event.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167786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85105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 dirty="0"/>
              <a:t>Deployment Models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862" y="4095372"/>
            <a:ext cx="5396514" cy="1441884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2000" i="1" dirty="0">
                <a:solidFill>
                  <a:srgbClr val="002060"/>
                </a:solidFill>
              </a:rPr>
              <a:t>There are various deployment models that can be used to deploy a software. These include Bare Metal, Virtual Machines, Container-based Infrastructure and Serverless Computing.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AD2722-2D79-5280-91E8-9573EC4FE770}"/>
              </a:ext>
            </a:extLst>
          </p:cNvPr>
          <p:cNvGrpSpPr/>
          <p:nvPr/>
        </p:nvGrpSpPr>
        <p:grpSpPr>
          <a:xfrm>
            <a:off x="8755072" y="17808"/>
            <a:ext cx="3231066" cy="2467798"/>
            <a:chOff x="3851371" y="-43537"/>
            <a:chExt cx="4546562" cy="347253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7F69503D-FAC2-19B4-C4F3-43BBD008FC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3179" t="11642" r="23252" b="15296"/>
            <a:stretch/>
          </p:blipFill>
          <p:spPr>
            <a:xfrm>
              <a:off x="3969997" y="33801"/>
              <a:ext cx="4427936" cy="3395199"/>
            </a:xfrm>
            <a:prstGeom prst="rect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C5CC436-BD07-68B1-B84D-0CAD50EFA57A}"/>
                </a:ext>
              </a:extLst>
            </p:cNvPr>
            <p:cNvSpPr txBox="1"/>
            <p:nvPr/>
          </p:nvSpPr>
          <p:spPr>
            <a:xfrm>
              <a:off x="3851371" y="-43537"/>
              <a:ext cx="1942966" cy="5197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>
                <a:buNone/>
              </a:pPr>
              <a:r>
                <a:rPr lang="en-US" sz="1800" b="1" dirty="0"/>
                <a:t>Bare Metal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B5352CA-F5DC-4F8D-FD35-93758AF4D559}"/>
              </a:ext>
            </a:extLst>
          </p:cNvPr>
          <p:cNvGrpSpPr/>
          <p:nvPr/>
        </p:nvGrpSpPr>
        <p:grpSpPr>
          <a:xfrm>
            <a:off x="205862" y="622578"/>
            <a:ext cx="5396515" cy="3304055"/>
            <a:chOff x="6795485" y="1246777"/>
            <a:chExt cx="5396515" cy="3304055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54F5A3E-2694-3E85-472B-316E8FF429F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795485" y="1585344"/>
              <a:ext cx="5396515" cy="296548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650FF85-EE26-919B-D71F-0209B4EDF33E}"/>
                </a:ext>
              </a:extLst>
            </p:cNvPr>
            <p:cNvSpPr txBox="1"/>
            <p:nvPr/>
          </p:nvSpPr>
          <p:spPr>
            <a:xfrm>
              <a:off x="6795485" y="1246777"/>
              <a:ext cx="260362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lvl="1">
                <a:buNone/>
              </a:pPr>
              <a:r>
                <a:rPr lang="en-US" sz="1800" b="1" dirty="0"/>
                <a:t>Virtual </a:t>
              </a:r>
              <a:r>
                <a:rPr lang="en-US" b="1" dirty="0"/>
                <a:t>Machines (VMs)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D037E65-8429-58F0-7318-0D5014215F62}"/>
              </a:ext>
            </a:extLst>
          </p:cNvPr>
          <p:cNvGrpSpPr/>
          <p:nvPr/>
        </p:nvGrpSpPr>
        <p:grpSpPr>
          <a:xfrm>
            <a:off x="5686680" y="2116274"/>
            <a:ext cx="5638009" cy="3588864"/>
            <a:chOff x="5686680" y="2116274"/>
            <a:chExt cx="5638009" cy="358886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9AC5BD0-D4E6-A970-A2E3-003438189F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14045" y="2485606"/>
              <a:ext cx="5610644" cy="321953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3D38B97-288E-64F2-D622-363EB95F9AEE}"/>
                </a:ext>
              </a:extLst>
            </p:cNvPr>
            <p:cNvSpPr txBox="1"/>
            <p:nvPr/>
          </p:nvSpPr>
          <p:spPr>
            <a:xfrm>
              <a:off x="5686680" y="2116274"/>
              <a:ext cx="315715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spcBef>
                  <a:spcPts val="300"/>
                </a:spcBef>
                <a:spcAft>
                  <a:spcPts val="300"/>
                </a:spcAft>
                <a:buNone/>
              </a:pPr>
              <a:r>
                <a:rPr lang="en-US" sz="1800" b="1" dirty="0"/>
                <a:t>Container-based infrastructure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9889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686"/>
            <a:ext cx="3599688" cy="5800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Deployment Models</a:t>
            </a:r>
            <a:endParaRPr lang="en-US" sz="2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4255" y="68057"/>
            <a:ext cx="7748016" cy="13708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1400" dirty="0">
                <a:solidFill>
                  <a:srgbClr val="FFFFFF"/>
                </a:solidFill>
              </a:rPr>
              <a:t>It works as follows: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400" dirty="0">
                <a:solidFill>
                  <a:srgbClr val="FFFFFF"/>
                </a:solidFill>
              </a:rPr>
              <a:t>The developer creates an application.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400" dirty="0">
                <a:solidFill>
                  <a:srgbClr val="FFFFFF"/>
                </a:solidFill>
              </a:rPr>
              <a:t>The developer deploys the application as a container, so that it can run easily in any appropriate environment.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400" dirty="0">
                <a:solidFill>
                  <a:srgbClr val="FFFFFF"/>
                </a:solidFill>
              </a:rPr>
              <a:t>The developer deploys that container to a serverless computing provider. This deployment includes a specification of how long the function should remain inactive before it is spun down.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400" dirty="0">
                <a:solidFill>
                  <a:srgbClr val="FFFFFF"/>
                </a:solidFill>
              </a:rPr>
              <a:t>When necessary, the application calls the function.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400" dirty="0">
                <a:solidFill>
                  <a:srgbClr val="FFFFFF"/>
                </a:solidFill>
              </a:rPr>
              <a:t>The provider spins up an instance of the container, performs the needed task, and returns the result.</a:t>
            </a: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endParaRPr lang="en-US" sz="1400" dirty="0">
              <a:solidFill>
                <a:srgbClr val="FFFFFF"/>
              </a:solidFill>
            </a:endParaRPr>
          </a:p>
          <a:p>
            <a:pPr marL="342900" lvl="1">
              <a:spcBef>
                <a:spcPct val="20000"/>
              </a:spcBef>
              <a:spcAft>
                <a:spcPts val="400"/>
              </a:spcAft>
              <a:buSzPct val="100000"/>
            </a:pPr>
            <a:endParaRPr lang="en-US" sz="1400" dirty="0">
              <a:solidFill>
                <a:srgbClr val="FFFFFF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78EB88-C521-AB41-A692-732E3A81D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674" y="2877832"/>
            <a:ext cx="10010652" cy="32784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5A87BC-E6F7-D0B3-C393-7041954AD716}"/>
              </a:ext>
            </a:extLst>
          </p:cNvPr>
          <p:cNvSpPr txBox="1"/>
          <p:nvPr/>
        </p:nvSpPr>
        <p:spPr>
          <a:xfrm>
            <a:off x="1161988" y="585216"/>
            <a:ext cx="28049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FFFFFF"/>
                </a:solidFill>
              </a:rPr>
              <a:t>Serverless Computing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C73418-F4F0-505D-57E4-0E1D0151DC00}"/>
              </a:ext>
            </a:extLst>
          </p:cNvPr>
          <p:cNvSpPr txBox="1"/>
          <p:nvPr/>
        </p:nvSpPr>
        <p:spPr>
          <a:xfrm>
            <a:off x="2818452" y="2969637"/>
            <a:ext cx="69804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ctr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1800" b="1" dirty="0">
                <a:solidFill>
                  <a:srgbClr val="383939"/>
                </a:solidFill>
              </a:rPr>
              <a:t>Serverless computing takes advantage of a modern trend towards applications that are built around services. </a:t>
            </a:r>
            <a:endParaRPr lang="en-GB" dirty="0">
              <a:solidFill>
                <a:srgbClr val="383939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1D335B4-D2D9-B46E-A79C-895D9D19A1A7}"/>
              </a:ext>
            </a:extLst>
          </p:cNvPr>
          <p:cNvSpPr txBox="1"/>
          <p:nvPr/>
        </p:nvSpPr>
        <p:spPr>
          <a:xfrm>
            <a:off x="-29030" y="6204515"/>
            <a:ext cx="121798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i="1" dirty="0">
                <a:solidFill>
                  <a:srgbClr val="383939"/>
                </a:solidFill>
              </a:rPr>
              <a:t>Application makes a call to another program or workload to accomplish a particular task, to create an environment where applications are made available on an “as needed” basis.</a:t>
            </a: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974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3D blue concept kitchen">
            <a:extLst>
              <a:ext uri="{FF2B5EF4-FFF2-40B4-BE49-F238E27FC236}">
                <a16:creationId xmlns:a16="http://schemas.microsoft.com/office/drawing/2014/main" id="{1CBD87C3-C3D2-B6AD-0A33-F20A05D379D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1600"/>
            <a:ext cx="7364628" cy="3682314"/>
          </a:xfrm>
          <a:prstGeom prst="rect">
            <a:avLst/>
          </a:prstGeom>
        </p:spPr>
      </p:pic>
      <p:pic>
        <p:nvPicPr>
          <p:cNvPr id="1028" name="Picture 4" descr="Leek, Tomato, Goat Cheese Pizza Recipe - Food.com">
            <a:extLst>
              <a:ext uri="{FF2B5EF4-FFF2-40B4-BE49-F238E27FC236}">
                <a16:creationId xmlns:a16="http://schemas.microsoft.com/office/drawing/2014/main" id="{C213D6DE-DE30-22B3-B7E9-747A9D98A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09" y="2472829"/>
            <a:ext cx="3351696" cy="223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Abundant produce in reusable bags">
            <a:extLst>
              <a:ext uri="{FF2B5EF4-FFF2-40B4-BE49-F238E27FC236}">
                <a16:creationId xmlns:a16="http://schemas.microsoft.com/office/drawing/2014/main" id="{80BEC03F-0B08-4335-A920-CC63CA574D1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09" y="46339"/>
            <a:ext cx="2393091" cy="1794818"/>
          </a:xfrm>
          <a:prstGeom prst="rect">
            <a:avLst/>
          </a:prstGeom>
        </p:spPr>
      </p:pic>
      <p:sp>
        <p:nvSpPr>
          <p:cNvPr id="18" name="Arrow: Striped Right 17">
            <a:extLst>
              <a:ext uri="{FF2B5EF4-FFF2-40B4-BE49-F238E27FC236}">
                <a16:creationId xmlns:a16="http://schemas.microsoft.com/office/drawing/2014/main" id="{444363C2-D119-005A-8064-898F038624B6}"/>
              </a:ext>
            </a:extLst>
          </p:cNvPr>
          <p:cNvSpPr/>
          <p:nvPr/>
        </p:nvSpPr>
        <p:spPr>
          <a:xfrm flipH="1">
            <a:off x="3043883" y="471224"/>
            <a:ext cx="2393092" cy="903617"/>
          </a:xfrm>
          <a:prstGeom prst="stripedRightArrow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Bare Metal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sp>
        <p:nvSpPr>
          <p:cNvPr id="21" name="Arrow: Striped Right 20">
            <a:extLst>
              <a:ext uri="{FF2B5EF4-FFF2-40B4-BE49-F238E27FC236}">
                <a16:creationId xmlns:a16="http://schemas.microsoft.com/office/drawing/2014/main" id="{84801933-6A6E-CFF6-A88B-163AFC7FEE06}"/>
              </a:ext>
            </a:extLst>
          </p:cNvPr>
          <p:cNvSpPr/>
          <p:nvPr/>
        </p:nvSpPr>
        <p:spPr>
          <a:xfrm flipH="1">
            <a:off x="4271620" y="2988252"/>
            <a:ext cx="2186341" cy="907830"/>
          </a:xfrm>
          <a:prstGeom prst="stripedRightArrow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Container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sp>
        <p:nvSpPr>
          <p:cNvPr id="22" name="Arrow: Striped Right 21">
            <a:extLst>
              <a:ext uri="{FF2B5EF4-FFF2-40B4-BE49-F238E27FC236}">
                <a16:creationId xmlns:a16="http://schemas.microsoft.com/office/drawing/2014/main" id="{D5C687B3-FB63-CFA7-3848-D3F86F5D1E44}"/>
              </a:ext>
            </a:extLst>
          </p:cNvPr>
          <p:cNvSpPr/>
          <p:nvPr/>
        </p:nvSpPr>
        <p:spPr>
          <a:xfrm>
            <a:off x="3033297" y="4705995"/>
            <a:ext cx="2433428" cy="907830"/>
          </a:xfrm>
          <a:prstGeom prst="stripedRightArrow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Serverless 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sp>
        <p:nvSpPr>
          <p:cNvPr id="23" name="Arrow: Striped Right 22">
            <a:extLst>
              <a:ext uri="{FF2B5EF4-FFF2-40B4-BE49-F238E27FC236}">
                <a16:creationId xmlns:a16="http://schemas.microsoft.com/office/drawing/2014/main" id="{553B4D49-61E2-2FC2-BAF7-728507A545BD}"/>
              </a:ext>
            </a:extLst>
          </p:cNvPr>
          <p:cNvSpPr/>
          <p:nvPr/>
        </p:nvSpPr>
        <p:spPr>
          <a:xfrm>
            <a:off x="5339762" y="1571078"/>
            <a:ext cx="2433428" cy="907830"/>
          </a:xfrm>
          <a:prstGeom prst="stripedRightArrow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Virtual 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pic>
        <p:nvPicPr>
          <p:cNvPr id="25" name="Picture 24" descr="Mountain A-frame cabin">
            <a:extLst>
              <a:ext uri="{FF2B5EF4-FFF2-40B4-BE49-F238E27FC236}">
                <a16:creationId xmlns:a16="http://schemas.microsoft.com/office/drawing/2014/main" id="{81527C24-F94E-330B-AB92-AE54E0FEE3B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993" y="0"/>
            <a:ext cx="3821007" cy="5726735"/>
          </a:xfrm>
          <a:prstGeom prst="rect">
            <a:avLst/>
          </a:prstGeom>
        </p:spPr>
      </p:pic>
      <p:pic>
        <p:nvPicPr>
          <p:cNvPr id="1026" name="Picture 2" descr="Portable Gas Stove : Amazon.co.uk: Sports &amp; Outdoors">
            <a:extLst>
              <a:ext uri="{FF2B5EF4-FFF2-40B4-BE49-F238E27FC236}">
                <a16:creationId xmlns:a16="http://schemas.microsoft.com/office/drawing/2014/main" id="{E68E9F53-7FCE-7EE7-2B08-749649317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238" y="110433"/>
            <a:ext cx="3565424" cy="202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Takeout paper cups, bag, and boxes on cafe counter">
            <a:extLst>
              <a:ext uri="{FF2B5EF4-FFF2-40B4-BE49-F238E27FC236}">
                <a16:creationId xmlns:a16="http://schemas.microsoft.com/office/drawing/2014/main" id="{C7C339E7-F888-78C2-E948-C115F815C90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024" y="4076891"/>
            <a:ext cx="2393092" cy="159539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453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Deployment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1490"/>
            <a:ext cx="11865165" cy="477994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</a:rPr>
              <a:t>VM, Serverless computing, and container-based deployment are different approaches to deploying and managing applications in the cloud</a:t>
            </a:r>
            <a:endParaRPr lang="en-US" dirty="0">
              <a:solidFill>
                <a:srgbClr val="002060"/>
              </a:solidFill>
            </a:endParaRPr>
          </a:p>
        </p:txBody>
      </p:sp>
      <p:graphicFrame>
        <p:nvGraphicFramePr>
          <p:cNvPr id="4" name="Table 9">
            <a:extLst>
              <a:ext uri="{FF2B5EF4-FFF2-40B4-BE49-F238E27FC236}">
                <a16:creationId xmlns:a16="http://schemas.microsoft.com/office/drawing/2014/main" id="{BDEBAF2A-E294-3864-03D8-831B5078AB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8795518"/>
              </p:ext>
            </p:extLst>
          </p:nvPr>
        </p:nvGraphicFramePr>
        <p:xfrm>
          <a:off x="0" y="1268942"/>
          <a:ext cx="12192000" cy="43201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65850138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909622527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70545652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112707943"/>
                    </a:ext>
                  </a:extLst>
                </a:gridCol>
              </a:tblGrid>
              <a:tr h="352598">
                <a:tc>
                  <a:txBody>
                    <a:bodyPr/>
                    <a:lstStyle/>
                    <a:p>
                      <a:pPr marL="0" marR="0" lvl="0" indent="0" algn="ctr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None/>
                        <a:tabLst/>
                        <a:defRPr/>
                      </a:pPr>
                      <a:r>
                        <a:rPr lang="en-US" sz="2000" b="1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Bare Metal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None/>
                        <a:tabLst/>
                        <a:defRPr/>
                      </a:pPr>
                      <a:r>
                        <a:rPr lang="en-US" sz="2000" b="1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VM 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None/>
                        <a:tabLst/>
                        <a:defRPr/>
                      </a:pPr>
                      <a:r>
                        <a:rPr lang="en-US" sz="2000" b="1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Container-based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None/>
                        <a:tabLst/>
                      </a:pPr>
                      <a:r>
                        <a:rPr lang="en-US" sz="2000" b="1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Serverless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268648"/>
                  </a:ext>
                </a:extLst>
              </a:tr>
              <a:tr h="3923876">
                <a:tc>
                  <a:txBody>
                    <a:bodyPr/>
                    <a:lstStyle/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Installs and configures OS in a physical hardware.</a:t>
                      </a:r>
                    </a:p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</a:rPr>
                        <a:t>Control over the hardware.</a:t>
                      </a:r>
                    </a:p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US" sz="2000" b="0" i="0" kern="1200" baseline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</a:rPr>
                        <a:t>Human Intervention, Manual Configuration, High level maintenance</a:t>
                      </a:r>
                    </a:p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endParaRPr lang="en-US" sz="2000" b="0" i="0" kern="1200" baseline="0" dirty="0">
                        <a:solidFill>
                          <a:srgbClr val="002060"/>
                        </a:solidFill>
                        <a:latin typeface="+mn-lt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GB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Runs VM on top of hypervisor, using the hardware resources</a:t>
                      </a:r>
                    </a:p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GB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Flexibility and Isolation</a:t>
                      </a:r>
                    </a:p>
                    <a:p>
                      <a:pPr marL="342900" marR="0" lvl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GB" sz="2000" b="0" i="0" kern="1200" baseline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Additional overhead and complexity</a:t>
                      </a:r>
                      <a:endParaRPr lang="en-US" sz="2000" b="0" i="0" kern="1200" baseline="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GB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Runs applications in a container, using the OS Kernel. It requires all the required dependencies and libraries to run the application.</a:t>
                      </a:r>
                    </a:p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GB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Scalability and Portability</a:t>
                      </a:r>
                    </a:p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US" sz="2000" b="0" i="0" kern="1200" baseline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More application-level configurations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US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Runs the functions in response to specific events triggered by requests.</a:t>
                      </a:r>
                    </a:p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US" sz="2000" b="0" i="0" kern="1200" baseline="0" dirty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On-demand resource utilization</a:t>
                      </a:r>
                    </a:p>
                    <a:p>
                      <a:pPr marL="342900" marR="0" indent="-342900" algn="just" defTabSz="457105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</a:pPr>
                      <a:r>
                        <a:rPr lang="en-US" sz="2000" b="0" i="0" kern="1200" baseline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Distributed across multiple instances increasing its complexity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167786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4969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B1074A1C-CF45-BEC4-DB24-80CB553881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0939" y="2892953"/>
            <a:ext cx="4620739" cy="2680028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234" y="6023282"/>
            <a:ext cx="10515595" cy="722119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lvl="1" indent="0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GB" sz="1800" b="1" dirty="0">
                <a:solidFill>
                  <a:srgbClr val="374151"/>
                </a:solidFill>
                <a:latin typeface="Söhne"/>
              </a:rPr>
              <a:t>Google Drive is a public cloud storage service offered by Google</a:t>
            </a:r>
          </a:p>
          <a:p>
            <a:pPr marL="114300" lvl="1" indent="0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GB" sz="1800" b="1" i="0" dirty="0">
                <a:solidFill>
                  <a:srgbClr val="374151"/>
                </a:solidFill>
                <a:effectLst/>
                <a:latin typeface="Söhne"/>
              </a:rPr>
              <a:t>Alexa is an example of an edge cloud</a:t>
            </a:r>
            <a:endParaRPr lang="en-US" sz="1800" b="1" dirty="0"/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2C449A22-D1B9-4959-FF35-E37CCCFDA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2630913"/>
            <a:ext cx="5459889" cy="3330532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50F6197C-9676-6F62-D39C-F77CBADDA02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07" b="2519"/>
          <a:stretch/>
        </p:blipFill>
        <p:spPr>
          <a:xfrm>
            <a:off x="3192746" y="10044"/>
            <a:ext cx="4102871" cy="240977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652" y="2470056"/>
            <a:ext cx="10515595" cy="9478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Infrastructure</a:t>
            </a:r>
            <a:endParaRPr lang="en-US" sz="40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97004A2-090F-090E-3277-B35CF5F72673}"/>
              </a:ext>
            </a:extLst>
          </p:cNvPr>
          <p:cNvGrpSpPr/>
          <p:nvPr/>
        </p:nvGrpSpPr>
        <p:grpSpPr>
          <a:xfrm>
            <a:off x="8268824" y="85423"/>
            <a:ext cx="3084971" cy="2660788"/>
            <a:chOff x="8268824" y="85423"/>
            <a:chExt cx="3084971" cy="2660788"/>
          </a:xfrm>
        </p:grpSpPr>
        <p:pic>
          <p:nvPicPr>
            <p:cNvPr id="11" name="Picture 10" descr="Diagram&#10;&#10;Description automatically generated">
              <a:extLst>
                <a:ext uri="{FF2B5EF4-FFF2-40B4-BE49-F238E27FC236}">
                  <a16:creationId xmlns:a16="http://schemas.microsoft.com/office/drawing/2014/main" id="{4B596E64-0667-2AD0-628E-D3931201799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268824" y="85423"/>
              <a:ext cx="3084971" cy="2660788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FD49FDE-E945-901A-5AAA-0C1E6DBBCAB9}"/>
                </a:ext>
              </a:extLst>
            </p:cNvPr>
            <p:cNvSpPr txBox="1"/>
            <p:nvPr/>
          </p:nvSpPr>
          <p:spPr>
            <a:xfrm>
              <a:off x="8789950" y="104043"/>
              <a:ext cx="143571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b="1" dirty="0">
                  <a:solidFill>
                    <a:srgbClr val="213B60"/>
                  </a:solidFill>
                </a:rPr>
                <a:t>Hybrid Cloud</a:t>
              </a:r>
              <a:endParaRPr lang="en-GB" sz="1400" b="1" dirty="0">
                <a:solidFill>
                  <a:srgbClr val="213B60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58DF205-A198-7FC3-CCC0-849727C5321E}"/>
              </a:ext>
            </a:extLst>
          </p:cNvPr>
          <p:cNvGrpSpPr/>
          <p:nvPr/>
        </p:nvGrpSpPr>
        <p:grpSpPr>
          <a:xfrm>
            <a:off x="223211" y="104043"/>
            <a:ext cx="1769362" cy="1885557"/>
            <a:chOff x="223211" y="104043"/>
            <a:chExt cx="1769362" cy="1885557"/>
          </a:xfrm>
        </p:grpSpPr>
        <p:pic>
          <p:nvPicPr>
            <p:cNvPr id="7" name="Graphic 6" descr="Remote work with solid fill">
              <a:extLst>
                <a:ext uri="{FF2B5EF4-FFF2-40B4-BE49-F238E27FC236}">
                  <a16:creationId xmlns:a16="http://schemas.microsoft.com/office/drawing/2014/main" id="{02C95E95-E676-1467-77BC-7F42CBE5B17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223211" y="104043"/>
              <a:ext cx="1769362" cy="1769362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A7532DC-BFEC-D944-FED1-55952426B3CA}"/>
                </a:ext>
              </a:extLst>
            </p:cNvPr>
            <p:cNvSpPr txBox="1"/>
            <p:nvPr/>
          </p:nvSpPr>
          <p:spPr>
            <a:xfrm>
              <a:off x="439081" y="1681823"/>
              <a:ext cx="1435719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400" b="1" dirty="0">
                  <a:solidFill>
                    <a:srgbClr val="213B60"/>
                  </a:solidFill>
                </a:rPr>
                <a:t>On Premises</a:t>
              </a:r>
              <a:endParaRPr lang="en-GB" sz="1400" b="1" dirty="0">
                <a:solidFill>
                  <a:srgbClr val="213B60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56285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399" y="0"/>
            <a:ext cx="5431971" cy="3159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Container Deployment</a:t>
            </a:r>
          </a:p>
        </p:txBody>
      </p:sp>
      <p:pic>
        <p:nvPicPr>
          <p:cNvPr id="7" name="Picture 6" descr="Fresh bread loaves on a container">
            <a:extLst>
              <a:ext uri="{FF2B5EF4-FFF2-40B4-BE49-F238E27FC236}">
                <a16:creationId xmlns:a16="http://schemas.microsoft.com/office/drawing/2014/main" id="{760F1FF0-3AA5-F129-3B45-7BD921B24AD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" r="-2" b="-2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2" name="Picture 4" descr="Leek, Tomato, Goat Cheese Pizza Recipe - Food.com">
            <a:extLst>
              <a:ext uri="{FF2B5EF4-FFF2-40B4-BE49-F238E27FC236}">
                <a16:creationId xmlns:a16="http://schemas.microsoft.com/office/drawing/2014/main" id="{F22A99DF-10BD-B0E4-ECE1-603EF5E92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90" r="-2" b="19049"/>
          <a:stretch/>
        </p:blipFill>
        <p:spPr bwMode="auto"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75" y="534199"/>
            <a:ext cx="5923353" cy="610608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The most </a:t>
            </a:r>
            <a:r>
              <a:rPr lang="en-US" b="1" dirty="0">
                <a:solidFill>
                  <a:srgbClr val="002060"/>
                </a:solidFill>
              </a:rPr>
              <a:t>popular way to containerize an application is to deploy it as a Docker container</a:t>
            </a:r>
            <a:r>
              <a:rPr lang="en-US" dirty="0">
                <a:solidFill>
                  <a:srgbClr val="002060"/>
                </a:solidFill>
              </a:rPr>
              <a:t>.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Docker is a format that </a:t>
            </a:r>
            <a:r>
              <a:rPr lang="en-US" b="1" dirty="0">
                <a:solidFill>
                  <a:srgbClr val="002060"/>
                </a:solidFill>
              </a:rPr>
              <a:t>wraps several different technologies to create containers</a:t>
            </a:r>
            <a:r>
              <a:rPr lang="en-US" dirty="0">
                <a:solidFill>
                  <a:srgbClr val="002060"/>
                </a:solidFill>
              </a:rPr>
              <a:t>. These technologies are:</a:t>
            </a:r>
          </a:p>
          <a:p>
            <a:pPr marL="631825" lvl="1" indent="-273050" algn="just" defTabSz="457105">
              <a:lnSpc>
                <a:spcPct val="100000"/>
              </a:lnSpc>
              <a:spcBef>
                <a:spcPct val="20000"/>
              </a:spcBef>
              <a:buBlip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</a:buBlip>
            </a:pPr>
            <a:r>
              <a:rPr lang="en-US" altLang="en-US" sz="2000" b="1" dirty="0">
                <a:solidFill>
                  <a:srgbClr val="002060"/>
                </a:solidFill>
              </a:rPr>
              <a:t>Namespaces </a:t>
            </a:r>
            <a:r>
              <a:rPr lang="en-US" altLang="en-US" sz="2000" dirty="0">
                <a:solidFill>
                  <a:srgbClr val="002060"/>
                </a:solidFill>
              </a:rPr>
              <a:t>- These isolate different parts of the running container.</a:t>
            </a:r>
          </a:p>
          <a:p>
            <a:pPr marL="631825" lvl="1" indent="-273050" algn="just" defTabSz="457105">
              <a:lnSpc>
                <a:spcPct val="100000"/>
              </a:lnSpc>
              <a:spcBef>
                <a:spcPct val="20000"/>
              </a:spcBef>
              <a:buBlip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</a:buBlip>
            </a:pPr>
            <a:r>
              <a:rPr lang="en-US" altLang="en-US" sz="2000" b="1" dirty="0">
                <a:solidFill>
                  <a:srgbClr val="002060"/>
                </a:solidFill>
              </a:rPr>
              <a:t>Control groups</a:t>
            </a:r>
            <a:r>
              <a:rPr lang="en-US" altLang="en-US" sz="2000" dirty="0">
                <a:solidFill>
                  <a:srgbClr val="002060"/>
                </a:solidFill>
              </a:rPr>
              <a:t> - These </a:t>
            </a:r>
            <a:r>
              <a:rPr lang="en-US" altLang="en-US" sz="2000" dirty="0" err="1">
                <a:solidFill>
                  <a:srgbClr val="002060"/>
                </a:solidFill>
              </a:rPr>
              <a:t>cgroups</a:t>
            </a:r>
            <a:r>
              <a:rPr lang="en-US" altLang="en-US" sz="2000" dirty="0">
                <a:solidFill>
                  <a:srgbClr val="002060"/>
                </a:solidFill>
              </a:rPr>
              <a:t> are a standard Linux concept that enables the system to limit the resources, used by an application.</a:t>
            </a:r>
          </a:p>
          <a:p>
            <a:pPr marL="631825" lvl="1" indent="-273050" algn="just" defTabSz="457105">
              <a:lnSpc>
                <a:spcPct val="100000"/>
              </a:lnSpc>
              <a:spcBef>
                <a:spcPct val="20000"/>
              </a:spcBef>
              <a:buBlip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</a:buBlip>
            </a:pPr>
            <a:r>
              <a:rPr lang="en-US" altLang="en-US" sz="2000" b="1" dirty="0">
                <a:solidFill>
                  <a:srgbClr val="002060"/>
                </a:solidFill>
              </a:rPr>
              <a:t>Union File Systems </a:t>
            </a:r>
            <a:r>
              <a:rPr lang="en-US" altLang="en-US" sz="2000" dirty="0">
                <a:solidFill>
                  <a:srgbClr val="002060"/>
                </a:solidFill>
              </a:rPr>
              <a:t>- These </a:t>
            </a:r>
            <a:r>
              <a:rPr lang="en-US" altLang="en-US" sz="2000" dirty="0" err="1">
                <a:solidFill>
                  <a:srgbClr val="002060"/>
                </a:solidFill>
              </a:rPr>
              <a:t>UnionFS</a:t>
            </a:r>
            <a:r>
              <a:rPr lang="en-US" altLang="en-US" sz="2000" dirty="0">
                <a:solidFill>
                  <a:srgbClr val="002060"/>
                </a:solidFill>
              </a:rPr>
              <a:t> are file systems that are built layer by layer, combining resources.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 Docker image is a </a:t>
            </a:r>
            <a:r>
              <a:rPr lang="en-US" b="1" dirty="0">
                <a:solidFill>
                  <a:srgbClr val="002060"/>
                </a:solidFill>
              </a:rPr>
              <a:t>set of read-only files that have no state and contains source code, libraries, and other dependencies</a:t>
            </a:r>
            <a:r>
              <a:rPr lang="en-US" dirty="0">
                <a:solidFill>
                  <a:srgbClr val="002060"/>
                </a:solidFill>
              </a:rPr>
              <a:t> needed to run an application.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 </a:t>
            </a:r>
            <a:r>
              <a:rPr lang="en-US" b="1" dirty="0">
                <a:solidFill>
                  <a:srgbClr val="002060"/>
                </a:solidFill>
              </a:rPr>
              <a:t>Docker container is the run-time instance of a Docker image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Creating a container involves </a:t>
            </a:r>
            <a:r>
              <a:rPr lang="en-US" b="1" dirty="0">
                <a:solidFill>
                  <a:srgbClr val="002060"/>
                </a:solidFill>
              </a:rPr>
              <a:t>pulling an image or a template from a repository</a:t>
            </a:r>
            <a:r>
              <a:rPr lang="en-US" dirty="0">
                <a:solidFill>
                  <a:srgbClr val="002060"/>
                </a:solidFill>
              </a:rPr>
              <a:t>, then using it to create a container.</a:t>
            </a:r>
            <a:endParaRPr lang="en-US" altLang="en-US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5289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0FE17D-BF88-CF38-90B8-540D8EB11D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590"/>
            <a:ext cx="9046029" cy="674619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C953AD-B094-AA51-002F-50CB0D5F0F7B}"/>
              </a:ext>
            </a:extLst>
          </p:cNvPr>
          <p:cNvSpPr txBox="1"/>
          <p:nvPr/>
        </p:nvSpPr>
        <p:spPr>
          <a:xfrm>
            <a:off x="0" y="5289222"/>
            <a:ext cx="6019800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a simple text-file which is required to compile the code.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Tx/>
              <a:buSzTx/>
              <a:buFontTx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defines the steps that the 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ＭＳ Ｐゴシック" charset="0"/>
                <a:cs typeface="Times New Roman" panose="02020603050405020304" pitchFamily="18" charset="0"/>
              </a:rPr>
              <a:t>docker build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command takes to create an image that can be used to create the target container.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C18B12-F5E6-D582-AE74-87308DB0C5BD}"/>
              </a:ext>
            </a:extLst>
          </p:cNvPr>
          <p:cNvGrpSpPr/>
          <p:nvPr/>
        </p:nvGrpSpPr>
        <p:grpSpPr>
          <a:xfrm>
            <a:off x="595993" y="4833258"/>
            <a:ext cx="1464767" cy="415374"/>
            <a:chOff x="595993" y="4833258"/>
            <a:chExt cx="1464767" cy="415374"/>
          </a:xfrm>
        </p:grpSpPr>
        <p:pic>
          <p:nvPicPr>
            <p:cNvPr id="9" name="Picture 8" descr="Vector graphics of shiny yellow document web icon | Free SVG">
              <a:extLst>
                <a:ext uri="{FF2B5EF4-FFF2-40B4-BE49-F238E27FC236}">
                  <a16:creationId xmlns:a16="http://schemas.microsoft.com/office/drawing/2014/main" id="{F6F910B1-D682-7FAE-BE85-0911188206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86" y="4833258"/>
              <a:ext cx="415374" cy="415374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209B5ED-52EA-8584-69A9-929A4F6120F2}"/>
                </a:ext>
              </a:extLst>
            </p:cNvPr>
            <p:cNvSpPr txBox="1"/>
            <p:nvPr/>
          </p:nvSpPr>
          <p:spPr>
            <a:xfrm>
              <a:off x="595993" y="4879300"/>
              <a:ext cx="115660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Dockerfile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52163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5440" y="1770507"/>
            <a:ext cx="3716762" cy="360525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lvl="1" indent="0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GB" sz="1800" b="1" dirty="0">
                <a:solidFill>
                  <a:srgbClr val="374151"/>
                </a:solidFill>
                <a:latin typeface="Söhne"/>
              </a:rPr>
              <a:t>Create an instance of the Flask class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C63BDE9-C6D2-5CF8-CB55-E651701E339A}"/>
              </a:ext>
            </a:extLst>
          </p:cNvPr>
          <p:cNvGrpSpPr/>
          <p:nvPr/>
        </p:nvGrpSpPr>
        <p:grpSpPr>
          <a:xfrm>
            <a:off x="138062" y="361594"/>
            <a:ext cx="1948543" cy="1413712"/>
            <a:chOff x="138062" y="361594"/>
            <a:chExt cx="1948543" cy="1413712"/>
          </a:xfrm>
        </p:grpSpPr>
        <p:pic>
          <p:nvPicPr>
            <p:cNvPr id="6" name="Picture 5" descr="Vector graphics of shiny yellow document web icon | Free SVG">
              <a:extLst>
                <a:ext uri="{FF2B5EF4-FFF2-40B4-BE49-F238E27FC236}">
                  <a16:creationId xmlns:a16="http://schemas.microsoft.com/office/drawing/2014/main" id="{7E5444DC-8A5E-93A7-522C-CAAB25889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143" y="361594"/>
              <a:ext cx="1044380" cy="1044380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E3D2938-36F3-F341-509F-A97BE7E639D5}"/>
                </a:ext>
              </a:extLst>
            </p:cNvPr>
            <p:cNvSpPr txBox="1"/>
            <p:nvPr/>
          </p:nvSpPr>
          <p:spPr>
            <a:xfrm>
              <a:off x="138062" y="1405974"/>
              <a:ext cx="194854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sample_app.py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E35276D6-8293-86F9-26F2-8F483E10DFF4}"/>
              </a:ext>
            </a:extLst>
          </p:cNvPr>
          <p:cNvSpPr txBox="1"/>
          <p:nvPr/>
        </p:nvSpPr>
        <p:spPr>
          <a:xfrm>
            <a:off x="1741830" y="741800"/>
            <a:ext cx="313361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display the client IP address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65B619E-5C8A-21DB-8BED-8F6CB5C8C14D}"/>
              </a:ext>
            </a:extLst>
          </p:cNvPr>
          <p:cNvGrpSpPr/>
          <p:nvPr/>
        </p:nvGrpSpPr>
        <p:grpSpPr>
          <a:xfrm>
            <a:off x="5421173" y="442873"/>
            <a:ext cx="6767778" cy="1190625"/>
            <a:chOff x="5286160" y="940341"/>
            <a:chExt cx="6767778" cy="1190625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03A1B327-0753-0976-F23B-678C31E6C41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281788" y="940341"/>
              <a:ext cx="5772150" cy="1190625"/>
            </a:xfrm>
            <a:prstGeom prst="rect">
              <a:avLst/>
            </a:prstGeom>
          </p:spPr>
        </p:pic>
        <p:pic>
          <p:nvPicPr>
            <p:cNvPr id="25" name="Graphic 24" descr="Badge 1 with solid fill">
              <a:extLst>
                <a:ext uri="{FF2B5EF4-FFF2-40B4-BE49-F238E27FC236}">
                  <a16:creationId xmlns:a16="http://schemas.microsoft.com/office/drawing/2014/main" id="{7E978850-417F-1FC6-35C2-D4D3DC7E4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286160" y="1044227"/>
              <a:ext cx="914400" cy="914400"/>
            </a:xfrm>
            <a:prstGeom prst="rect">
              <a:avLst/>
            </a:prstGeom>
          </p:spPr>
        </p:pic>
      </p:grpSp>
      <p:sp>
        <p:nvSpPr>
          <p:cNvPr id="27" name="Content Placeholder 4">
            <a:extLst>
              <a:ext uri="{FF2B5EF4-FFF2-40B4-BE49-F238E27FC236}">
                <a16:creationId xmlns:a16="http://schemas.microsoft.com/office/drawing/2014/main" id="{60FC7D02-20B3-2629-D77F-94833A805EC4}"/>
              </a:ext>
            </a:extLst>
          </p:cNvPr>
          <p:cNvSpPr txBox="1">
            <a:spLocks/>
          </p:cNvSpPr>
          <p:nvPr/>
        </p:nvSpPr>
        <p:spPr>
          <a:xfrm>
            <a:off x="4875440" y="29524"/>
            <a:ext cx="4519572" cy="360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kern="1200" baseline="0">
                <a:solidFill>
                  <a:schemeClr val="bg1"/>
                </a:solidFill>
                <a:latin typeface="+mn-lt"/>
                <a:ea typeface="+mn-ea"/>
                <a:cs typeface="CiscoSans ExtraLight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Import required methods from Flask library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D558704-25BD-6D95-B6E7-C91D5C126434}"/>
              </a:ext>
            </a:extLst>
          </p:cNvPr>
          <p:cNvGrpSpPr/>
          <p:nvPr/>
        </p:nvGrpSpPr>
        <p:grpSpPr>
          <a:xfrm>
            <a:off x="5421173" y="2090199"/>
            <a:ext cx="3853128" cy="914400"/>
            <a:chOff x="5421173" y="2090199"/>
            <a:chExt cx="3853128" cy="914400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EED93FA-444B-EFEC-DD9A-F2DF609D21F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416801" y="2394999"/>
              <a:ext cx="2857500" cy="304800"/>
            </a:xfrm>
            <a:prstGeom prst="rect">
              <a:avLst/>
            </a:prstGeom>
          </p:spPr>
        </p:pic>
        <p:pic>
          <p:nvPicPr>
            <p:cNvPr id="30" name="Graphic 29" descr="Badge with solid fill">
              <a:extLst>
                <a:ext uri="{FF2B5EF4-FFF2-40B4-BE49-F238E27FC236}">
                  <a16:creationId xmlns:a16="http://schemas.microsoft.com/office/drawing/2014/main" id="{5257205D-06CB-94D7-81D3-A72581E48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421173" y="2090199"/>
              <a:ext cx="914400" cy="914400"/>
            </a:xfrm>
            <a:prstGeom prst="rect">
              <a:avLst/>
            </a:prstGeom>
          </p:spPr>
        </p:pic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F08CD50C-669C-1239-DB77-65D4E1D9422B}"/>
              </a:ext>
            </a:extLst>
          </p:cNvPr>
          <p:cNvSpPr txBox="1"/>
          <p:nvPr/>
        </p:nvSpPr>
        <p:spPr>
          <a:xfrm>
            <a:off x="0" y="2921851"/>
            <a:ext cx="500230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Define a method to display the client IP address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1E0220F-D4A5-49F4-5968-88A465DA7EED}"/>
              </a:ext>
            </a:extLst>
          </p:cNvPr>
          <p:cNvGrpSpPr/>
          <p:nvPr/>
        </p:nvGrpSpPr>
        <p:grpSpPr>
          <a:xfrm>
            <a:off x="1100592" y="3282590"/>
            <a:ext cx="11051140" cy="1320470"/>
            <a:chOff x="1100592" y="3282590"/>
            <a:chExt cx="11051140" cy="1320470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7C4583C2-EA40-FD19-24C9-DEF34DD5949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289275" y="3282590"/>
              <a:ext cx="9862457" cy="1320470"/>
            </a:xfrm>
            <a:prstGeom prst="rect">
              <a:avLst/>
            </a:prstGeom>
          </p:spPr>
        </p:pic>
        <p:pic>
          <p:nvPicPr>
            <p:cNvPr id="34" name="Graphic 33" descr="Badge 3 with solid fill">
              <a:extLst>
                <a:ext uri="{FF2B5EF4-FFF2-40B4-BE49-F238E27FC236}">
                  <a16:creationId xmlns:a16="http://schemas.microsoft.com/office/drawing/2014/main" id="{7972D9D9-1C94-969E-4243-FC53B6ECEDC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100592" y="3500871"/>
              <a:ext cx="914400" cy="914400"/>
            </a:xfrm>
            <a:prstGeom prst="rect">
              <a:avLst/>
            </a:prstGeom>
          </p:spPr>
        </p:pic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C37C81CB-EFD6-B16D-6182-B6936D245E67}"/>
              </a:ext>
            </a:extLst>
          </p:cNvPr>
          <p:cNvSpPr txBox="1"/>
          <p:nvPr/>
        </p:nvSpPr>
        <p:spPr>
          <a:xfrm>
            <a:off x="138062" y="479632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Configure the app to run locally at http://0.0.0.0:8080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D59D1B19-4DD9-3AE6-3E1B-736369F06E98}"/>
              </a:ext>
            </a:extLst>
          </p:cNvPr>
          <p:cNvGrpSpPr/>
          <p:nvPr/>
        </p:nvGrpSpPr>
        <p:grpSpPr>
          <a:xfrm>
            <a:off x="1100592" y="5336966"/>
            <a:ext cx="6113108" cy="1028700"/>
            <a:chOff x="1100592" y="5336966"/>
            <a:chExt cx="6113108" cy="1028700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5CA91A13-29E0-9EA8-53B8-798256D26D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2289275" y="5336966"/>
              <a:ext cx="4924425" cy="1028700"/>
            </a:xfrm>
            <a:prstGeom prst="rect">
              <a:avLst/>
            </a:prstGeom>
          </p:spPr>
        </p:pic>
        <p:pic>
          <p:nvPicPr>
            <p:cNvPr id="40" name="Graphic 39" descr="Badge 4 with solid fill">
              <a:extLst>
                <a:ext uri="{FF2B5EF4-FFF2-40B4-BE49-F238E27FC236}">
                  <a16:creationId xmlns:a16="http://schemas.microsoft.com/office/drawing/2014/main" id="{30AF99D8-E328-A3DB-802B-BB79E67150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1100592" y="5391595"/>
              <a:ext cx="914400" cy="914400"/>
            </a:xfrm>
            <a:prstGeom prst="rect">
              <a:avLst/>
            </a:prstGeom>
          </p:spPr>
        </p:pic>
      </p:grpSp>
      <p:pic>
        <p:nvPicPr>
          <p:cNvPr id="42" name="Picture 41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64464BD-D259-5304-1809-7CA287CFD7DC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597930" y="5194554"/>
            <a:ext cx="3553802" cy="14928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9495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4" grpId="0" animBg="1"/>
      <p:bldP spid="27" grpId="0"/>
      <p:bldP spid="33" grpId="0"/>
      <p:bldP spid="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35276D6-8293-86F9-26F2-8F483E10DFF4}"/>
              </a:ext>
            </a:extLst>
          </p:cNvPr>
          <p:cNvSpPr txBox="1"/>
          <p:nvPr/>
        </p:nvSpPr>
        <p:spPr>
          <a:xfrm>
            <a:off x="568843" y="148354"/>
            <a:ext cx="313361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display the client IP address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ontent Placeholder 4">
            <a:extLst>
              <a:ext uri="{FF2B5EF4-FFF2-40B4-BE49-F238E27FC236}">
                <a16:creationId xmlns:a16="http://schemas.microsoft.com/office/drawing/2014/main" id="{60FC7D02-20B3-2629-D77F-94833A805EC4}"/>
              </a:ext>
            </a:extLst>
          </p:cNvPr>
          <p:cNvSpPr txBox="1">
            <a:spLocks/>
          </p:cNvSpPr>
          <p:nvPr/>
        </p:nvSpPr>
        <p:spPr>
          <a:xfrm>
            <a:off x="4875440" y="29523"/>
            <a:ext cx="7276292" cy="413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kern="1200" baseline="0">
                <a:solidFill>
                  <a:schemeClr val="bg1"/>
                </a:solidFill>
                <a:latin typeface="+mn-lt"/>
                <a:ea typeface="+mn-ea"/>
                <a:cs typeface="CiscoSans ExtraLight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Import required methods from Flask library and create an instance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08CD50C-669C-1239-DB77-65D4E1D9422B}"/>
              </a:ext>
            </a:extLst>
          </p:cNvPr>
          <p:cNvSpPr txBox="1"/>
          <p:nvPr/>
        </p:nvSpPr>
        <p:spPr>
          <a:xfrm>
            <a:off x="4400492" y="2169202"/>
            <a:ext cx="521746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Use render template to display the client IP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37C81CB-EFD6-B16D-6182-B6936D245E67}"/>
              </a:ext>
            </a:extLst>
          </p:cNvPr>
          <p:cNvSpPr txBox="1"/>
          <p:nvPr/>
        </p:nvSpPr>
        <p:spPr>
          <a:xfrm>
            <a:off x="2228411" y="43003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run locally at http://0.0.0.0:8080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5C4E36B-9FFA-FE95-164A-D358BA241F78}"/>
              </a:ext>
            </a:extLst>
          </p:cNvPr>
          <p:cNvGrpSpPr/>
          <p:nvPr/>
        </p:nvGrpSpPr>
        <p:grpSpPr>
          <a:xfrm>
            <a:off x="262452" y="780547"/>
            <a:ext cx="1948543" cy="1081363"/>
            <a:chOff x="262452" y="780547"/>
            <a:chExt cx="1948543" cy="1081363"/>
          </a:xfrm>
        </p:grpSpPr>
        <p:pic>
          <p:nvPicPr>
            <p:cNvPr id="6" name="Picture 5" descr="Vector graphics of shiny yellow document web icon | Free SVG">
              <a:extLst>
                <a:ext uri="{FF2B5EF4-FFF2-40B4-BE49-F238E27FC236}">
                  <a16:creationId xmlns:a16="http://schemas.microsoft.com/office/drawing/2014/main" id="{7E5444DC-8A5E-93A7-522C-CAAB25889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3108" y="780547"/>
              <a:ext cx="760161" cy="760161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E3D2938-36F3-F341-509F-A97BE7E639D5}"/>
                </a:ext>
              </a:extLst>
            </p:cNvPr>
            <p:cNvSpPr txBox="1"/>
            <p:nvPr/>
          </p:nvSpPr>
          <p:spPr>
            <a:xfrm>
              <a:off x="262452" y="1554133"/>
              <a:ext cx="194854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sample_app.py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D9794504-9A6C-DD55-EC7A-C8CCD3858DE0}"/>
              </a:ext>
            </a:extLst>
          </p:cNvPr>
          <p:cNvGrpSpPr/>
          <p:nvPr/>
        </p:nvGrpSpPr>
        <p:grpSpPr>
          <a:xfrm>
            <a:off x="1752782" y="780544"/>
            <a:ext cx="1592717" cy="1099972"/>
            <a:chOff x="1752782" y="780544"/>
            <a:chExt cx="1592717" cy="1099972"/>
          </a:xfrm>
        </p:grpSpPr>
        <p:pic>
          <p:nvPicPr>
            <p:cNvPr id="3" name="Picture 2" descr="Vector graphics of shiny yellow document web icon | Free SVG">
              <a:extLst>
                <a:ext uri="{FF2B5EF4-FFF2-40B4-BE49-F238E27FC236}">
                  <a16:creationId xmlns:a16="http://schemas.microsoft.com/office/drawing/2014/main" id="{4981A822-3B56-A7FB-DD5C-EFC9EC4AE7F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48331" y="780544"/>
              <a:ext cx="760161" cy="760161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25A1DFB-9029-73A9-942D-61269B865D93}"/>
                </a:ext>
              </a:extLst>
            </p:cNvPr>
            <p:cNvSpPr txBox="1"/>
            <p:nvPr/>
          </p:nvSpPr>
          <p:spPr>
            <a:xfrm>
              <a:off x="1752782" y="1572739"/>
              <a:ext cx="159271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Index.html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7D8007A-FA64-95FC-BC79-E556ED1BB5B4}"/>
              </a:ext>
            </a:extLst>
          </p:cNvPr>
          <p:cNvGrpSpPr/>
          <p:nvPr/>
        </p:nvGrpSpPr>
        <p:grpSpPr>
          <a:xfrm>
            <a:off x="3091758" y="780545"/>
            <a:ext cx="1592717" cy="1095227"/>
            <a:chOff x="3091758" y="780545"/>
            <a:chExt cx="1592717" cy="1095227"/>
          </a:xfrm>
        </p:grpSpPr>
        <p:pic>
          <p:nvPicPr>
            <p:cNvPr id="7" name="Picture 6" descr="Vector graphics of shiny yellow document web icon | Free SVG">
              <a:extLst>
                <a:ext uri="{FF2B5EF4-FFF2-40B4-BE49-F238E27FC236}">
                  <a16:creationId xmlns:a16="http://schemas.microsoft.com/office/drawing/2014/main" id="{805146FC-E6E1-A6F7-3388-B3B2B87CA7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62640" y="780545"/>
              <a:ext cx="760161" cy="760161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C0CDDD1-9327-7400-3291-ADB9C258AB7D}"/>
                </a:ext>
              </a:extLst>
            </p:cNvPr>
            <p:cNvSpPr txBox="1"/>
            <p:nvPr/>
          </p:nvSpPr>
          <p:spPr>
            <a:xfrm>
              <a:off x="3091758" y="1567995"/>
              <a:ext cx="159271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style.css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C7659AF-7FBB-C355-000F-F115A6AF86AE}"/>
              </a:ext>
            </a:extLst>
          </p:cNvPr>
          <p:cNvGrpSpPr/>
          <p:nvPr/>
        </p:nvGrpSpPr>
        <p:grpSpPr>
          <a:xfrm>
            <a:off x="4684475" y="397854"/>
            <a:ext cx="7245072" cy="1730872"/>
            <a:chOff x="4684475" y="397854"/>
            <a:chExt cx="7245072" cy="1730872"/>
          </a:xfrm>
        </p:grpSpPr>
        <p:pic>
          <p:nvPicPr>
            <p:cNvPr id="25" name="Graphic 24" descr="Badge 1 with solid fill">
              <a:extLst>
                <a:ext uri="{FF2B5EF4-FFF2-40B4-BE49-F238E27FC236}">
                  <a16:creationId xmlns:a16="http://schemas.microsoft.com/office/drawing/2014/main" id="{7E978850-417F-1FC6-35C2-D4D3DC7E4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684475" y="818441"/>
              <a:ext cx="914400" cy="914400"/>
            </a:xfrm>
            <a:prstGeom prst="rect">
              <a:avLst/>
            </a:prstGeom>
          </p:spPr>
        </p:pic>
        <p:pic>
          <p:nvPicPr>
            <p:cNvPr id="11" name="Picture 10" descr="Text&#10;&#10;Description automatically generated">
              <a:extLst>
                <a:ext uri="{FF2B5EF4-FFF2-40B4-BE49-F238E27FC236}">
                  <a16:creationId xmlns:a16="http://schemas.microsoft.com/office/drawing/2014/main" id="{72C9841F-A748-2D0F-57E6-43B6528551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b="38409"/>
            <a:stretch/>
          </p:blipFill>
          <p:spPr bwMode="auto">
            <a:xfrm>
              <a:off x="5729192" y="397854"/>
              <a:ext cx="6200355" cy="1730872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3DE9026-4877-1A6C-5A50-DDC8B07DC9C5}"/>
              </a:ext>
            </a:extLst>
          </p:cNvPr>
          <p:cNvGrpSpPr/>
          <p:nvPr/>
        </p:nvGrpSpPr>
        <p:grpSpPr>
          <a:xfrm>
            <a:off x="3702453" y="2497057"/>
            <a:ext cx="8321813" cy="1730872"/>
            <a:chOff x="3702453" y="2497057"/>
            <a:chExt cx="8321813" cy="1730872"/>
          </a:xfrm>
        </p:grpSpPr>
        <p:pic>
          <p:nvPicPr>
            <p:cNvPr id="30" name="Graphic 29" descr="Badge with solid fill">
              <a:extLst>
                <a:ext uri="{FF2B5EF4-FFF2-40B4-BE49-F238E27FC236}">
                  <a16:creationId xmlns:a16="http://schemas.microsoft.com/office/drawing/2014/main" id="{5257205D-06CB-94D7-81D3-A72581E48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702453" y="2905293"/>
              <a:ext cx="914400" cy="914400"/>
            </a:xfrm>
            <a:prstGeom prst="rect">
              <a:avLst/>
            </a:prstGeom>
          </p:spPr>
        </p:pic>
        <p:pic>
          <p:nvPicPr>
            <p:cNvPr id="14" name="Picture 13" descr="Text&#10;&#10;Description automatically generated">
              <a:extLst>
                <a:ext uri="{FF2B5EF4-FFF2-40B4-BE49-F238E27FC236}">
                  <a16:creationId xmlns:a16="http://schemas.microsoft.com/office/drawing/2014/main" id="{E5DCD0D6-469D-6F88-4F60-C5F74101CCD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002306" y="2497057"/>
              <a:ext cx="7021960" cy="1730872"/>
            </a:xfrm>
            <a:prstGeom prst="rect">
              <a:avLst/>
            </a:prstGeom>
          </p:spPr>
        </p:pic>
      </p:grpSp>
      <p:pic>
        <p:nvPicPr>
          <p:cNvPr id="16" name="Picture 15" descr="Text&#10;&#10;Description automatically generated">
            <a:extLst>
              <a:ext uri="{FF2B5EF4-FFF2-40B4-BE49-F238E27FC236}">
                <a16:creationId xmlns:a16="http://schemas.microsoft.com/office/drawing/2014/main" id="{BD22CEB2-0D0F-06A9-90E4-0DEC057CAE5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7352" y="2112139"/>
            <a:ext cx="3253392" cy="133162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6CA4FB12-B692-D3BE-594F-20DA2B079C93}"/>
              </a:ext>
            </a:extLst>
          </p:cNvPr>
          <p:cNvGrpSpPr/>
          <p:nvPr/>
        </p:nvGrpSpPr>
        <p:grpSpPr>
          <a:xfrm>
            <a:off x="1874048" y="4661448"/>
            <a:ext cx="4874194" cy="1489403"/>
            <a:chOff x="1874048" y="4661448"/>
            <a:chExt cx="4874194" cy="1489403"/>
          </a:xfrm>
        </p:grpSpPr>
        <p:pic>
          <p:nvPicPr>
            <p:cNvPr id="18" name="Graphic 17" descr="Badge 3 with solid fill">
              <a:extLst>
                <a:ext uri="{FF2B5EF4-FFF2-40B4-BE49-F238E27FC236}">
                  <a16:creationId xmlns:a16="http://schemas.microsoft.com/office/drawing/2014/main" id="{EAD0FB8F-27C4-2C35-E7D9-B22D44D3B9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874048" y="4892122"/>
              <a:ext cx="914400" cy="914400"/>
            </a:xfrm>
            <a:prstGeom prst="rect">
              <a:avLst/>
            </a:prstGeom>
          </p:spPr>
        </p:pic>
        <p:pic>
          <p:nvPicPr>
            <p:cNvPr id="19" name="Picture 18" descr="Graphical user interface, text, application, chat or text message&#10;&#10;Description automatically generated">
              <a:extLst>
                <a:ext uri="{FF2B5EF4-FFF2-40B4-BE49-F238E27FC236}">
                  <a16:creationId xmlns:a16="http://schemas.microsoft.com/office/drawing/2014/main" id="{3D1AE1FF-A2DE-D956-AE37-E2CBF1ACC99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3002638" y="4661448"/>
              <a:ext cx="3745604" cy="1489403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177163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7" grpId="0"/>
      <p:bldP spid="33" grpId="0"/>
      <p:bldP spid="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35276D6-8293-86F9-26F2-8F483E10DFF4}"/>
              </a:ext>
            </a:extLst>
          </p:cNvPr>
          <p:cNvSpPr txBox="1"/>
          <p:nvPr/>
        </p:nvSpPr>
        <p:spPr>
          <a:xfrm>
            <a:off x="568843" y="148354"/>
            <a:ext cx="313361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display the client IP address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Graphic 17" descr="Badge 3 with solid fill">
            <a:extLst>
              <a:ext uri="{FF2B5EF4-FFF2-40B4-BE49-F238E27FC236}">
                <a16:creationId xmlns:a16="http://schemas.microsoft.com/office/drawing/2014/main" id="{EAD0FB8F-27C4-2C35-E7D9-B22D44D3B9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53813" y="2403206"/>
            <a:ext cx="572316" cy="572316"/>
          </a:xfrm>
          <a:prstGeom prst="rect">
            <a:avLst/>
          </a:prstGeom>
        </p:spPr>
      </p:pic>
      <p:pic>
        <p:nvPicPr>
          <p:cNvPr id="2" name="Picture 1" descr="Clipart - folder applications">
            <a:extLst>
              <a:ext uri="{FF2B5EF4-FFF2-40B4-BE49-F238E27FC236}">
                <a16:creationId xmlns:a16="http://schemas.microsoft.com/office/drawing/2014/main" id="{3772C333-AFA0-1C24-9312-A710E797E1D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679" y="789431"/>
            <a:ext cx="1935835" cy="19424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3C561A-2C15-3D0E-5D08-666C766077E0}"/>
              </a:ext>
            </a:extLst>
          </p:cNvPr>
          <p:cNvSpPr txBox="1"/>
          <p:nvPr/>
        </p:nvSpPr>
        <p:spPr>
          <a:xfrm>
            <a:off x="-22094" y="1978910"/>
            <a:ext cx="19485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sample_app.sh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DE16786-3267-33B3-7716-0D1C682AAFEE}"/>
              </a:ext>
            </a:extLst>
          </p:cNvPr>
          <p:cNvGrpSpPr/>
          <p:nvPr/>
        </p:nvGrpSpPr>
        <p:grpSpPr>
          <a:xfrm>
            <a:off x="247352" y="818441"/>
            <a:ext cx="1157027" cy="1044380"/>
            <a:chOff x="247352" y="818441"/>
            <a:chExt cx="1157027" cy="1044380"/>
          </a:xfrm>
        </p:grpSpPr>
        <p:pic>
          <p:nvPicPr>
            <p:cNvPr id="4" name="Picture 3" descr="Vector graphics of shiny yellow document web icon | Free SVG">
              <a:extLst>
                <a:ext uri="{FF2B5EF4-FFF2-40B4-BE49-F238E27FC236}">
                  <a16:creationId xmlns:a16="http://schemas.microsoft.com/office/drawing/2014/main" id="{4205078F-73D4-0FAA-1406-53E79A79D89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7352" y="818441"/>
              <a:ext cx="1044380" cy="1044380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50FF5E1-2FD2-FEE1-BBA5-C8022E15D0B3}"/>
                </a:ext>
              </a:extLst>
            </p:cNvPr>
            <p:cNvSpPr txBox="1"/>
            <p:nvPr/>
          </p:nvSpPr>
          <p:spPr>
            <a:xfrm>
              <a:off x="286372" y="1364374"/>
              <a:ext cx="111800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374151"/>
                  </a:solidFill>
                  <a:effectLst/>
                  <a:uLnTx/>
                  <a:uFillTx/>
                  <a:latin typeface="Söhne"/>
                  <a:ea typeface="+mn-ea"/>
                  <a:cs typeface="+mn-cs"/>
                </a:rPr>
                <a:t>Bash File</a:t>
              </a:r>
            </a:p>
          </p:txBody>
        </p:sp>
      </p:grpSp>
      <p:sp>
        <p:nvSpPr>
          <p:cNvPr id="22" name="Arrow: Striped Right 21">
            <a:extLst>
              <a:ext uri="{FF2B5EF4-FFF2-40B4-BE49-F238E27FC236}">
                <a16:creationId xmlns:a16="http://schemas.microsoft.com/office/drawing/2014/main" id="{D9D5B57B-CB2E-23E2-F082-B933921E4606}"/>
              </a:ext>
            </a:extLst>
          </p:cNvPr>
          <p:cNvSpPr/>
          <p:nvPr/>
        </p:nvSpPr>
        <p:spPr>
          <a:xfrm rot="1082872">
            <a:off x="1601785" y="991340"/>
            <a:ext cx="917449" cy="47738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E026B0D-916A-5A8C-BE59-770F4EC0A520}"/>
              </a:ext>
            </a:extLst>
          </p:cNvPr>
          <p:cNvSpPr txBox="1"/>
          <p:nvPr/>
        </p:nvSpPr>
        <p:spPr>
          <a:xfrm>
            <a:off x="2519401" y="2625606"/>
            <a:ext cx="21866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Temporary Directory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AC5A908-5320-8376-4CD9-993A5018793F}"/>
              </a:ext>
            </a:extLst>
          </p:cNvPr>
          <p:cNvGrpSpPr/>
          <p:nvPr/>
        </p:nvGrpSpPr>
        <p:grpSpPr>
          <a:xfrm>
            <a:off x="7201134" y="92181"/>
            <a:ext cx="4422023" cy="1099972"/>
            <a:chOff x="126320" y="657350"/>
            <a:chExt cx="4422023" cy="1099972"/>
          </a:xfrm>
        </p:grpSpPr>
        <p:pic>
          <p:nvPicPr>
            <p:cNvPr id="28" name="Picture 27" descr="Vector graphics of shiny yellow document web icon | Free SVG">
              <a:extLst>
                <a:ext uri="{FF2B5EF4-FFF2-40B4-BE49-F238E27FC236}">
                  <a16:creationId xmlns:a16="http://schemas.microsoft.com/office/drawing/2014/main" id="{D2BEE2A7-4752-8851-F419-485914DEDFE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6976" y="657353"/>
              <a:ext cx="760161" cy="760161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B01868F-8EA5-2530-D85A-17BEF4871D65}"/>
                </a:ext>
              </a:extLst>
            </p:cNvPr>
            <p:cNvSpPr txBox="1"/>
            <p:nvPr/>
          </p:nvSpPr>
          <p:spPr>
            <a:xfrm>
              <a:off x="126320" y="1430939"/>
              <a:ext cx="194854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sample_app.py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1" name="Picture 30" descr="Vector graphics of shiny yellow document web icon | Free SVG">
              <a:extLst>
                <a:ext uri="{FF2B5EF4-FFF2-40B4-BE49-F238E27FC236}">
                  <a16:creationId xmlns:a16="http://schemas.microsoft.com/office/drawing/2014/main" id="{59C9F2D6-21AD-C272-9F89-9676F912821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12199" y="657350"/>
              <a:ext cx="760161" cy="760161"/>
            </a:xfrm>
            <a:prstGeom prst="rect">
              <a:avLst/>
            </a:prstGeom>
          </p:spPr>
        </p:pic>
        <p:pic>
          <p:nvPicPr>
            <p:cNvPr id="32" name="Picture 31" descr="Vector graphics of shiny yellow document web icon | Free SVG">
              <a:extLst>
                <a:ext uri="{FF2B5EF4-FFF2-40B4-BE49-F238E27FC236}">
                  <a16:creationId xmlns:a16="http://schemas.microsoft.com/office/drawing/2014/main" id="{2A90ED5F-A0EC-DDD1-897D-A8C981545A4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26508" y="657351"/>
              <a:ext cx="760161" cy="760161"/>
            </a:xfrm>
            <a:prstGeom prst="rect">
              <a:avLst/>
            </a:prstGeom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B6D7F92-42BD-0B63-923E-9F18138F6734}"/>
                </a:ext>
              </a:extLst>
            </p:cNvPr>
            <p:cNvSpPr txBox="1"/>
            <p:nvPr/>
          </p:nvSpPr>
          <p:spPr>
            <a:xfrm>
              <a:off x="1616650" y="1449545"/>
              <a:ext cx="159271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Index.html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DCD1D10E-D1CB-FFDF-F668-82CEAE792825}"/>
                </a:ext>
              </a:extLst>
            </p:cNvPr>
            <p:cNvSpPr txBox="1"/>
            <p:nvPr/>
          </p:nvSpPr>
          <p:spPr>
            <a:xfrm>
              <a:off x="2955626" y="1444801"/>
              <a:ext cx="159271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style.css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Arrow: Striped Right 35">
            <a:extLst>
              <a:ext uri="{FF2B5EF4-FFF2-40B4-BE49-F238E27FC236}">
                <a16:creationId xmlns:a16="http://schemas.microsoft.com/office/drawing/2014/main" id="{D99FE897-D64B-DFB4-50AD-46D3C3F5F8B9}"/>
              </a:ext>
            </a:extLst>
          </p:cNvPr>
          <p:cNvSpPr/>
          <p:nvPr/>
        </p:nvSpPr>
        <p:spPr>
          <a:xfrm rot="9271425">
            <a:off x="5604560" y="843539"/>
            <a:ext cx="917449" cy="47738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EBE5093-D4BC-53A4-2035-ACC1A50EAA14}"/>
              </a:ext>
            </a:extLst>
          </p:cNvPr>
          <p:cNvSpPr txBox="1"/>
          <p:nvPr/>
        </p:nvSpPr>
        <p:spPr>
          <a:xfrm>
            <a:off x="5501230" y="568627"/>
            <a:ext cx="6715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Copy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D63BEC4-FA21-44D0-94A3-02AA26AB4144}"/>
              </a:ext>
            </a:extLst>
          </p:cNvPr>
          <p:cNvGrpSpPr/>
          <p:nvPr/>
        </p:nvGrpSpPr>
        <p:grpSpPr>
          <a:xfrm>
            <a:off x="3142400" y="1618292"/>
            <a:ext cx="3645553" cy="413349"/>
            <a:chOff x="3142400" y="1618292"/>
            <a:chExt cx="3645553" cy="413349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25A1DFB-9029-73A9-942D-61269B865D93}"/>
                </a:ext>
              </a:extLst>
            </p:cNvPr>
            <p:cNvSpPr txBox="1"/>
            <p:nvPr/>
          </p:nvSpPr>
          <p:spPr>
            <a:xfrm>
              <a:off x="4600286" y="1646132"/>
              <a:ext cx="218766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Templates: Index.html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Picture 5" descr="Vector graphics of shiny yellow document web icon | Free SVG">
              <a:extLst>
                <a:ext uri="{FF2B5EF4-FFF2-40B4-BE49-F238E27FC236}">
                  <a16:creationId xmlns:a16="http://schemas.microsoft.com/office/drawing/2014/main" id="{7E5444DC-8A5E-93A7-522C-CAAB25889AC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42400" y="1618292"/>
              <a:ext cx="413349" cy="413349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DAF517A-3212-7D80-E2AA-FCC32EBF8A0D}"/>
              </a:ext>
            </a:extLst>
          </p:cNvPr>
          <p:cNvGrpSpPr/>
          <p:nvPr/>
        </p:nvGrpSpPr>
        <p:grpSpPr>
          <a:xfrm>
            <a:off x="3722859" y="1411617"/>
            <a:ext cx="2470143" cy="894746"/>
            <a:chOff x="3722859" y="1411617"/>
            <a:chExt cx="2470143" cy="89474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C0CDDD1-9327-7400-3291-ADB9C258AB7D}"/>
                </a:ext>
              </a:extLst>
            </p:cNvPr>
            <p:cNvSpPr txBox="1"/>
            <p:nvPr/>
          </p:nvSpPr>
          <p:spPr>
            <a:xfrm>
              <a:off x="4600285" y="1998586"/>
              <a:ext cx="159271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Static: style.css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39" name="Picture 38" descr="Vector graphics of shiny yellow document web icon | Free SVG">
              <a:extLst>
                <a:ext uri="{FF2B5EF4-FFF2-40B4-BE49-F238E27FC236}">
                  <a16:creationId xmlns:a16="http://schemas.microsoft.com/office/drawing/2014/main" id="{C7A61699-D627-40FF-3C71-58B70405FFA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22859" y="1411617"/>
              <a:ext cx="413349" cy="413349"/>
            </a:xfrm>
            <a:prstGeom prst="rect">
              <a:avLst/>
            </a:prstGeom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68C393C-DF00-D2F8-3749-267D46579020}"/>
              </a:ext>
            </a:extLst>
          </p:cNvPr>
          <p:cNvGrpSpPr/>
          <p:nvPr/>
        </p:nvGrpSpPr>
        <p:grpSpPr>
          <a:xfrm>
            <a:off x="2957133" y="968631"/>
            <a:ext cx="3594745" cy="643465"/>
            <a:chOff x="2957133" y="968631"/>
            <a:chExt cx="3594745" cy="643465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E3D2938-36F3-F341-509F-A97BE7E639D5}"/>
                </a:ext>
              </a:extLst>
            </p:cNvPr>
            <p:cNvSpPr txBox="1"/>
            <p:nvPr/>
          </p:nvSpPr>
          <p:spPr>
            <a:xfrm>
              <a:off x="4603335" y="1304319"/>
              <a:ext cx="194854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SimSun" panose="02010600030101010101" pitchFamily="2" charset="-122"/>
                  <a:cs typeface="+mn-cs"/>
                </a:rPr>
                <a:t>sample_app.py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0" name="Picture 39" descr="Vector graphics of shiny yellow document web icon | Free SVG">
              <a:extLst>
                <a:ext uri="{FF2B5EF4-FFF2-40B4-BE49-F238E27FC236}">
                  <a16:creationId xmlns:a16="http://schemas.microsoft.com/office/drawing/2014/main" id="{F22CB94A-4E90-F408-4187-51923010A91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7133" y="968631"/>
              <a:ext cx="413349" cy="413349"/>
            </a:xfrm>
            <a:prstGeom prst="rect">
              <a:avLst/>
            </a:prstGeom>
          </p:spPr>
        </p:pic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87DC6711-9687-0364-188C-46CBA4A606BA}"/>
              </a:ext>
            </a:extLst>
          </p:cNvPr>
          <p:cNvGrpSpPr/>
          <p:nvPr/>
        </p:nvGrpSpPr>
        <p:grpSpPr>
          <a:xfrm>
            <a:off x="52892" y="2336116"/>
            <a:ext cx="4575730" cy="1314538"/>
            <a:chOff x="328893" y="3028485"/>
            <a:chExt cx="4575730" cy="1314538"/>
          </a:xfrm>
        </p:grpSpPr>
        <p:pic>
          <p:nvPicPr>
            <p:cNvPr id="25" name="Graphic 24" descr="Badge 1 with solid fill">
              <a:extLst>
                <a:ext uri="{FF2B5EF4-FFF2-40B4-BE49-F238E27FC236}">
                  <a16:creationId xmlns:a16="http://schemas.microsoft.com/office/drawing/2014/main" id="{7E978850-417F-1FC6-35C2-D4D3DC7E49A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328893" y="3028485"/>
              <a:ext cx="607545" cy="607545"/>
            </a:xfrm>
            <a:prstGeom prst="rect">
              <a:avLst/>
            </a:prstGeom>
          </p:spPr>
        </p:pic>
        <p:pic>
          <p:nvPicPr>
            <p:cNvPr id="41" name="Picture 40" descr="Text&#10;&#10;Description automatically generated">
              <a:extLst>
                <a:ext uri="{FF2B5EF4-FFF2-40B4-BE49-F238E27FC236}">
                  <a16:creationId xmlns:a16="http://schemas.microsoft.com/office/drawing/2014/main" id="{0DF63C67-066C-A186-441A-A351E8B4F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68843" y="3647698"/>
              <a:ext cx="4335780" cy="695325"/>
            </a:xfrm>
            <a:prstGeom prst="rect">
              <a:avLst/>
            </a:prstGeom>
          </p:spPr>
        </p:pic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35E18EB-DFFF-77BC-5BE4-C2E34854C00D}"/>
              </a:ext>
            </a:extLst>
          </p:cNvPr>
          <p:cNvGrpSpPr/>
          <p:nvPr/>
        </p:nvGrpSpPr>
        <p:grpSpPr>
          <a:xfrm>
            <a:off x="6580589" y="727845"/>
            <a:ext cx="5050502" cy="1353488"/>
            <a:chOff x="6991872" y="1162542"/>
            <a:chExt cx="5050502" cy="1353488"/>
          </a:xfrm>
        </p:grpSpPr>
        <p:pic>
          <p:nvPicPr>
            <p:cNvPr id="30" name="Graphic 29" descr="Badge with solid fill">
              <a:extLst>
                <a:ext uri="{FF2B5EF4-FFF2-40B4-BE49-F238E27FC236}">
                  <a16:creationId xmlns:a16="http://schemas.microsoft.com/office/drawing/2014/main" id="{5257205D-06CB-94D7-81D3-A72581E486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6991872" y="1162542"/>
              <a:ext cx="612546" cy="612546"/>
            </a:xfrm>
            <a:prstGeom prst="rect">
              <a:avLst/>
            </a:prstGeom>
          </p:spPr>
        </p:pic>
        <p:pic>
          <p:nvPicPr>
            <p:cNvPr id="43" name="Picture 42" descr="A screenshot of a computer&#10;&#10;Description automatically generated with medium confidence">
              <a:extLst>
                <a:ext uri="{FF2B5EF4-FFF2-40B4-BE49-F238E27FC236}">
                  <a16:creationId xmlns:a16="http://schemas.microsoft.com/office/drawing/2014/main" id="{B7DAC8A3-7759-6486-5F84-335731E5BA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7201134" y="1750220"/>
              <a:ext cx="4841240" cy="765810"/>
            </a:xfrm>
            <a:prstGeom prst="rect">
              <a:avLst/>
            </a:prstGeom>
          </p:spPr>
        </p:pic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727BD9CC-2227-DB30-DBEE-329AA36E7B9C}"/>
              </a:ext>
            </a:extLst>
          </p:cNvPr>
          <p:cNvGrpSpPr/>
          <p:nvPr/>
        </p:nvGrpSpPr>
        <p:grpSpPr>
          <a:xfrm>
            <a:off x="6073141" y="2512216"/>
            <a:ext cx="952188" cy="1184800"/>
            <a:chOff x="6147829" y="2512216"/>
            <a:chExt cx="952188" cy="1184800"/>
          </a:xfrm>
        </p:grpSpPr>
        <p:pic>
          <p:nvPicPr>
            <p:cNvPr id="46" name="Picture 45" descr="Vector graphics of shiny yellow document web icon | Free SVG">
              <a:extLst>
                <a:ext uri="{FF2B5EF4-FFF2-40B4-BE49-F238E27FC236}">
                  <a16:creationId xmlns:a16="http://schemas.microsoft.com/office/drawing/2014/main" id="{2EA6DB7D-7333-B0B9-6B75-76E59DD8B0A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47829" y="2512216"/>
              <a:ext cx="886893" cy="886893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9239E0E-691A-B706-EEE7-00058A067437}"/>
                </a:ext>
              </a:extLst>
            </p:cNvPr>
            <p:cNvSpPr txBox="1"/>
            <p:nvPr/>
          </p:nvSpPr>
          <p:spPr>
            <a:xfrm>
              <a:off x="6148732" y="3420017"/>
              <a:ext cx="951285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Docker File</a:t>
              </a:r>
              <a:endPara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50" name="Picture 49">
            <a:extLst>
              <a:ext uri="{FF2B5EF4-FFF2-40B4-BE49-F238E27FC236}">
                <a16:creationId xmlns:a16="http://schemas.microsoft.com/office/drawing/2014/main" id="{BE321DAF-C88D-631E-3995-5E69367EB32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374241" y="2186168"/>
            <a:ext cx="3275965" cy="20129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E520E09A-2DC2-9541-F5C4-D1615B5255E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832550" y="2585888"/>
            <a:ext cx="4267200" cy="23622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4BDEFB41-9584-3988-0318-A667166FC75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374241" y="3020534"/>
            <a:ext cx="4167505" cy="463550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70B3941E-FBF3-FF7E-5539-520981F177A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374241" y="3628838"/>
            <a:ext cx="3056890" cy="209550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773E6F8A-F38B-480F-9E58-EB1C4F39371B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374241" y="3953563"/>
            <a:ext cx="4190365" cy="18097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2719DD0B-9462-3EAB-BA3A-5E2027752356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52177" y="4516600"/>
            <a:ext cx="1131721" cy="697456"/>
          </a:xfrm>
          <a:prstGeom prst="rect">
            <a:avLst/>
          </a:prstGeom>
        </p:spPr>
      </p:pic>
      <p:sp>
        <p:nvSpPr>
          <p:cNvPr id="57" name="Lightning Bolt 56">
            <a:extLst>
              <a:ext uri="{FF2B5EF4-FFF2-40B4-BE49-F238E27FC236}">
                <a16:creationId xmlns:a16="http://schemas.microsoft.com/office/drawing/2014/main" id="{2ABADC31-D53C-3D43-EA23-7264EA8EE13C}"/>
              </a:ext>
            </a:extLst>
          </p:cNvPr>
          <p:cNvSpPr/>
          <p:nvPr/>
        </p:nvSpPr>
        <p:spPr>
          <a:xfrm rot="5400000">
            <a:off x="4756974" y="2946436"/>
            <a:ext cx="1047650" cy="1404683"/>
          </a:xfrm>
          <a:prstGeom prst="lightningBol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71142BA-F9AB-6BBF-5504-FB6B3A0D96D0}"/>
              </a:ext>
            </a:extLst>
          </p:cNvPr>
          <p:cNvSpPr txBox="1"/>
          <p:nvPr/>
        </p:nvSpPr>
        <p:spPr>
          <a:xfrm>
            <a:off x="97041" y="3731426"/>
            <a:ext cx="641954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Build the Docker image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7916586-9465-2398-9E53-47E7FC4E2C9E}"/>
              </a:ext>
            </a:extLst>
          </p:cNvPr>
          <p:cNvGrpSpPr/>
          <p:nvPr/>
        </p:nvGrpSpPr>
        <p:grpSpPr>
          <a:xfrm>
            <a:off x="45720" y="4013044"/>
            <a:ext cx="2652959" cy="535334"/>
            <a:chOff x="1759016" y="4359746"/>
            <a:chExt cx="2652959" cy="535334"/>
          </a:xfrm>
        </p:grpSpPr>
        <p:pic>
          <p:nvPicPr>
            <p:cNvPr id="61" name="Picture 60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67590EF5-820A-67F5-85D2-389278C609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>
              <a:off x="2465700" y="4416545"/>
              <a:ext cx="1946275" cy="321945"/>
            </a:xfrm>
            <a:prstGeom prst="rect">
              <a:avLst/>
            </a:prstGeom>
          </p:spPr>
        </p:pic>
        <p:pic>
          <p:nvPicPr>
            <p:cNvPr id="62" name="Graphic 61" descr="Badge 4 with solid fill">
              <a:extLst>
                <a:ext uri="{FF2B5EF4-FFF2-40B4-BE49-F238E27FC236}">
                  <a16:creationId xmlns:a16="http://schemas.microsoft.com/office/drawing/2014/main" id="{A5E9DF0D-FA51-36C0-CD0F-63E5DFCF39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p:blipFill>
          <p:spPr>
            <a:xfrm>
              <a:off x="1759016" y="4359746"/>
              <a:ext cx="535334" cy="535334"/>
            </a:xfrm>
            <a:prstGeom prst="rect">
              <a:avLst/>
            </a:prstGeom>
          </p:spPr>
        </p:pic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AD1B01C9-AA60-9A27-46AB-AB9F84C38C95}"/>
              </a:ext>
            </a:extLst>
          </p:cNvPr>
          <p:cNvSpPr txBox="1"/>
          <p:nvPr/>
        </p:nvSpPr>
        <p:spPr>
          <a:xfrm>
            <a:off x="4689810" y="4345784"/>
            <a:ext cx="7665681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Add the docker run command to the sample-app.sh file to start the container.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E6A5DDE-133D-A14D-3784-07F3429D728C}"/>
              </a:ext>
            </a:extLst>
          </p:cNvPr>
          <p:cNvGrpSpPr/>
          <p:nvPr/>
        </p:nvGrpSpPr>
        <p:grpSpPr>
          <a:xfrm>
            <a:off x="4644771" y="4598851"/>
            <a:ext cx="7043092" cy="539544"/>
            <a:chOff x="4644771" y="4598851"/>
            <a:chExt cx="7043092" cy="539544"/>
          </a:xfrm>
        </p:grpSpPr>
        <p:pic>
          <p:nvPicPr>
            <p:cNvPr id="65" name="Graphic 64" descr="Badge 5 with solid fill">
              <a:extLst>
                <a:ext uri="{FF2B5EF4-FFF2-40B4-BE49-F238E27FC236}">
                  <a16:creationId xmlns:a16="http://schemas.microsoft.com/office/drawing/2014/main" id="{22A97BA2-8911-3285-9360-313EF471A4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p:blipFill>
          <p:spPr>
            <a:xfrm>
              <a:off x="4644771" y="4598851"/>
              <a:ext cx="539544" cy="539544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CDA43F64-1424-7077-4791-53031F8F16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>
              <a:off x="5245556" y="4736951"/>
              <a:ext cx="6442307" cy="270809"/>
            </a:xfrm>
            <a:prstGeom prst="rect">
              <a:avLst/>
            </a:prstGeom>
          </p:spPr>
        </p:pic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7C45647-AA7F-7199-1E03-A20D246ED75C}"/>
              </a:ext>
            </a:extLst>
          </p:cNvPr>
          <p:cNvGrpSpPr/>
          <p:nvPr/>
        </p:nvGrpSpPr>
        <p:grpSpPr>
          <a:xfrm>
            <a:off x="7100017" y="5180943"/>
            <a:ext cx="4639742" cy="539544"/>
            <a:chOff x="7100017" y="5180943"/>
            <a:chExt cx="4639742" cy="539544"/>
          </a:xfrm>
        </p:grpSpPr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D64AA3B1-FB4B-EF2D-8D28-137B3122DD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9"/>
            <a:srcRect l="25250" t="-12807"/>
            <a:stretch/>
          </p:blipFill>
          <p:spPr>
            <a:xfrm>
              <a:off x="7691505" y="5458220"/>
              <a:ext cx="4048254" cy="242966"/>
            </a:xfrm>
            <a:prstGeom prst="rect">
              <a:avLst/>
            </a:prstGeom>
          </p:spPr>
        </p:pic>
        <p:pic>
          <p:nvPicPr>
            <p:cNvPr id="69" name="Graphic 68" descr="Badge 6 with solid fill">
              <a:extLst>
                <a:ext uri="{FF2B5EF4-FFF2-40B4-BE49-F238E27FC236}">
                  <a16:creationId xmlns:a16="http://schemas.microsoft.com/office/drawing/2014/main" id="{A1239714-90C9-9AD2-8517-768D72229B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1"/>
                </a:ext>
              </a:extLst>
            </a:blip>
            <a:stretch>
              <a:fillRect/>
            </a:stretch>
          </p:blipFill>
          <p:spPr>
            <a:xfrm>
              <a:off x="7100017" y="5180943"/>
              <a:ext cx="539544" cy="539544"/>
            </a:xfrm>
            <a:prstGeom prst="rect">
              <a:avLst/>
            </a:prstGeom>
          </p:spPr>
        </p:pic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4890027A-F1D1-B2F5-0C24-483ED3D2B3D5}"/>
              </a:ext>
            </a:extLst>
          </p:cNvPr>
          <p:cNvSpPr txBox="1"/>
          <p:nvPr/>
        </p:nvSpPr>
        <p:spPr>
          <a:xfrm>
            <a:off x="7570323" y="5101577"/>
            <a:ext cx="5035803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40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Execute the bash script from the command line</a:t>
            </a:r>
          </a:p>
        </p:txBody>
      </p:sp>
      <p:pic>
        <p:nvPicPr>
          <p:cNvPr id="72" name="Picture 71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C9E661E-ACDA-B28B-7ADE-75D39F6F32A1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3401853" y="5305666"/>
            <a:ext cx="3725083" cy="1359116"/>
          </a:xfrm>
          <a:prstGeom prst="rect">
            <a:avLst/>
          </a:prstGeom>
        </p:spPr>
      </p:pic>
      <p:pic>
        <p:nvPicPr>
          <p:cNvPr id="55" name="Picture 54" descr="Box Cardboard Carton · Free vector graphic on Pixabay">
            <a:extLst>
              <a:ext uri="{FF2B5EF4-FFF2-40B4-BE49-F238E27FC236}">
                <a16:creationId xmlns:a16="http://schemas.microsoft.com/office/drawing/2014/main" id="{CD0C6FD2-8283-572D-320B-EF1EE5FA522F}"/>
              </a:ext>
            </a:extLst>
          </p:cNvPr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228" y="4399016"/>
            <a:ext cx="1427414" cy="1031902"/>
          </a:xfrm>
          <a:prstGeom prst="rect">
            <a:avLst/>
          </a:prstGeom>
        </p:spPr>
      </p:pic>
      <p:pic>
        <p:nvPicPr>
          <p:cNvPr id="12" name="Graphic 11" descr="Inbox">
            <a:extLst>
              <a:ext uri="{FF2B5EF4-FFF2-40B4-BE49-F238E27FC236}">
                <a16:creationId xmlns:a16="http://schemas.microsoft.com/office/drawing/2014/main" id="{28B5BC8E-5CAA-508E-B75A-228CE1B626D2}"/>
              </a:ext>
            </a:extLst>
          </p:cNvPr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2984141" y="4498331"/>
            <a:ext cx="401944" cy="401944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EE4F4658-D0A5-34BF-BEE8-24A890F40681}"/>
              </a:ext>
            </a:extLst>
          </p:cNvPr>
          <p:cNvGrpSpPr/>
          <p:nvPr/>
        </p:nvGrpSpPr>
        <p:grpSpPr>
          <a:xfrm>
            <a:off x="3253058" y="4788284"/>
            <a:ext cx="398870" cy="350111"/>
            <a:chOff x="13683635" y="4612107"/>
            <a:chExt cx="398870" cy="350111"/>
          </a:xfrm>
        </p:grpSpPr>
        <p:pic>
          <p:nvPicPr>
            <p:cNvPr id="15" name="Picture 14" descr="Vector graphics of shiny yellow document web icon | Free SVG">
              <a:extLst>
                <a:ext uri="{FF2B5EF4-FFF2-40B4-BE49-F238E27FC236}">
                  <a16:creationId xmlns:a16="http://schemas.microsoft.com/office/drawing/2014/main" id="{CAF5704E-84A2-7122-0FFC-D4A2C7257689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849098" y="4612107"/>
              <a:ext cx="233407" cy="233407"/>
            </a:xfrm>
            <a:prstGeom prst="rect">
              <a:avLst/>
            </a:prstGeom>
          </p:spPr>
        </p:pic>
        <p:pic>
          <p:nvPicPr>
            <p:cNvPr id="14" name="Picture 13" descr="Vector graphics of shiny yellow document web icon | Free SVG">
              <a:extLst>
                <a:ext uri="{FF2B5EF4-FFF2-40B4-BE49-F238E27FC236}">
                  <a16:creationId xmlns:a16="http://schemas.microsoft.com/office/drawing/2014/main" id="{B7C5FD0C-DC61-0184-695C-B11F7F37A6D9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775960" y="4682108"/>
              <a:ext cx="233407" cy="233407"/>
            </a:xfrm>
            <a:prstGeom prst="rect">
              <a:avLst/>
            </a:prstGeom>
          </p:spPr>
        </p:pic>
        <p:pic>
          <p:nvPicPr>
            <p:cNvPr id="16" name="Picture 15" descr="Vector graphics of shiny yellow document web icon | Free SVG">
              <a:extLst>
                <a:ext uri="{FF2B5EF4-FFF2-40B4-BE49-F238E27FC236}">
                  <a16:creationId xmlns:a16="http://schemas.microsoft.com/office/drawing/2014/main" id="{D7993841-59F4-BE3E-CC72-3330AEE08511}"/>
                </a:ext>
              </a:extLst>
            </p:cNvPr>
            <p:cNvPicPr>
              <a:picLocks noChangeAspect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83635" y="4728811"/>
              <a:ext cx="233407" cy="233407"/>
            </a:xfrm>
            <a:prstGeom prst="rect">
              <a:avLst/>
            </a:prstGeom>
          </p:spPr>
        </p:pic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7557DA22-9461-4BD0-C4B5-BE60DFF1D6CE}"/>
              </a:ext>
            </a:extLst>
          </p:cNvPr>
          <p:cNvSpPr txBox="1"/>
          <p:nvPr/>
        </p:nvSpPr>
        <p:spPr>
          <a:xfrm>
            <a:off x="3242684" y="4319002"/>
            <a:ext cx="7401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8080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Callout: Line 66">
            <a:extLst>
              <a:ext uri="{FF2B5EF4-FFF2-40B4-BE49-F238E27FC236}">
                <a16:creationId xmlns:a16="http://schemas.microsoft.com/office/drawing/2014/main" id="{387BFF28-33EB-A09E-7EE9-AFDC3F60F634}"/>
              </a:ext>
            </a:extLst>
          </p:cNvPr>
          <p:cNvSpPr/>
          <p:nvPr/>
        </p:nvSpPr>
        <p:spPr>
          <a:xfrm>
            <a:off x="348769" y="5307723"/>
            <a:ext cx="2954940" cy="1375686"/>
          </a:xfrm>
          <a:prstGeom prst="borderCallout1">
            <a:avLst>
              <a:gd name="adj1" fmla="val -1011"/>
              <a:gd name="adj2" fmla="val 67775"/>
              <a:gd name="adj3" fmla="val -30755"/>
              <a:gd name="adj4" fmla="val 1464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instance of the container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samplerunning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) and the instance docker image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sampleapp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753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5" grpId="0"/>
      <p:bldP spid="22" grpId="0" animBg="1"/>
      <p:bldP spid="23" grpId="0"/>
      <p:bldP spid="36" grpId="0" animBg="1"/>
      <p:bldP spid="38" grpId="0"/>
      <p:bldP spid="57" grpId="0" animBg="1"/>
      <p:bldP spid="59" grpId="0"/>
      <p:bldP spid="64" grpId="0"/>
      <p:bldP spid="71" grpId="0"/>
      <p:bldP spid="45" grpId="0"/>
      <p:bldP spid="6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Continuous Integration/ Continuous Deployment (CI/CD)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1114888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IN" dirty="0">
                <a:solidFill>
                  <a:srgbClr val="002060"/>
                </a:solidFill>
              </a:rPr>
              <a:t>Continuous Integration/Continuous Deployment (CI/CD)</a:t>
            </a:r>
            <a:r>
              <a:rPr lang="en-US" dirty="0">
                <a:solidFill>
                  <a:srgbClr val="002060"/>
                </a:solidFill>
              </a:rPr>
              <a:t> is a philosophy for software deployment that figures prominently in the field of DevOps.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DevOps is about communication and making certain all members of the team are working together to ensure smooth operation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Continuous Integration enables the developers on the project to </a:t>
            </a:r>
            <a:r>
              <a:rPr lang="en-US" b="1" i="1" dirty="0">
                <a:solidFill>
                  <a:srgbClr val="002060"/>
                </a:solidFill>
              </a:rPr>
              <a:t>continually merge the changes with the main branch of the existing application</a:t>
            </a:r>
            <a:r>
              <a:rPr lang="en-US" dirty="0">
                <a:solidFill>
                  <a:srgbClr val="002060"/>
                </a:solidFill>
              </a:rPr>
              <a:t>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The Continuous Integration process provides several additional benefits: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Code compilation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Unit test execution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Static code analysis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Integration testing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Packaging and versioning</a:t>
            </a:r>
          </a:p>
          <a:p>
            <a:pPr marL="1077913" lvl="1" indent="-358775" algn="just" defTabSz="457105">
              <a:lnSpc>
                <a:spcPct val="100000"/>
              </a:lnSpc>
              <a:spcBef>
                <a:spcPct val="20000"/>
              </a:spcBef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Publishing the version package to Docker Hub or other package repositories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920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0EF1D8-09CC-BA0A-EA70-CA63BF160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856" y="1552461"/>
            <a:ext cx="8534401" cy="415736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Continuous Integration/ Continuous Deployment (CI/CD)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47795"/>
            <a:ext cx="10330543" cy="5003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Start with the version artifact created as part of the CI process.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Automatically deploy the candidate version on staging.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DEA2BADE-8F00-2CEE-5D92-080700A964EF}"/>
              </a:ext>
            </a:extLst>
          </p:cNvPr>
          <p:cNvSpPr txBox="1">
            <a:spLocks/>
          </p:cNvSpPr>
          <p:nvPr/>
        </p:nvSpPr>
        <p:spPr>
          <a:xfrm>
            <a:off x="-1" y="1468818"/>
            <a:ext cx="5057601" cy="1114888"/>
          </a:xfrm>
          <a:prstGeom prst="rect">
            <a:avLst/>
          </a:prstGeom>
        </p:spPr>
        <p:txBody>
          <a:bodyPr vert="horz" lIns="91420" tIns="45710" rIns="91420" bIns="45710" rtlCol="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kern="1200" baseline="0">
                <a:solidFill>
                  <a:schemeClr val="bg1"/>
                </a:solidFill>
                <a:latin typeface="+mn-lt"/>
                <a:ea typeface="+mn-ea"/>
                <a:cs typeface="CiscoSans ExtraLight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Run gating tests identified by the team or organization.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If all gating tests pass, tag this build as suitable for production.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Continuous Deployment is the ultimate expression of CI/CD. 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AC047F6F-B8D6-6F53-9993-E1009EC1B6E8}"/>
              </a:ext>
            </a:extLst>
          </p:cNvPr>
          <p:cNvSpPr txBox="1">
            <a:spLocks/>
          </p:cNvSpPr>
          <p:nvPr/>
        </p:nvSpPr>
        <p:spPr>
          <a:xfrm>
            <a:off x="-1" y="3480606"/>
            <a:ext cx="3537856" cy="1114888"/>
          </a:xfrm>
          <a:prstGeom prst="rect">
            <a:avLst/>
          </a:prstGeom>
        </p:spPr>
        <p:txBody>
          <a:bodyPr vert="horz" lIns="91420" tIns="45710" rIns="91420" bIns="45710" rtlCol="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kern="1200" baseline="0">
                <a:solidFill>
                  <a:schemeClr val="bg1"/>
                </a:solidFill>
                <a:latin typeface="+mn-lt"/>
                <a:ea typeface="+mn-ea"/>
                <a:cs typeface="CiscoSans ExtraLight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It is a special type of Continuous Delivery in which, every version of software that is marked as ready for production gets deployed.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en-US" sz="2000" dirty="0">
              <a:solidFill>
                <a:srgbClr val="002060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1841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Continuous Integration/ Continuous Deployment (CI/CD)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1114888"/>
          </a:xfrm>
        </p:spPr>
        <p:txBody>
          <a:bodyPr/>
          <a:lstStyle/>
          <a:p>
            <a:pPr marL="0" indent="0" algn="just"/>
            <a:r>
              <a:rPr lang="en-US" dirty="0">
                <a:solidFill>
                  <a:srgbClr val="002060"/>
                </a:solidFill>
              </a:rPr>
              <a:t>The benefits of using CI/CD for development include: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Integration with agile methodologies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Shorter Mean Time To Resolution (MTTR)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Automated deployment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Less disruptive feature releases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Improved quality</a:t>
            </a:r>
          </a:p>
          <a:p>
            <a:pPr marL="814388" lvl="1" indent="-449263" algn="just" defTabSz="457105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Improved time to market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679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88FFA-DAF0-787D-6893-8D44E887BCD9}"/>
              </a:ext>
            </a:extLst>
          </p:cNvPr>
          <p:cNvSpPr txBox="1">
            <a:spLocks/>
          </p:cNvSpPr>
          <p:nvPr/>
        </p:nvSpPr>
        <p:spPr>
          <a:xfrm>
            <a:off x="7178511" y="16229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Complete Lab 7 &amp; 8</a:t>
            </a:r>
          </a:p>
          <a:p>
            <a:endParaRPr lang="en-GB" b="1" dirty="0"/>
          </a:p>
          <a:p>
            <a:r>
              <a:rPr lang="en-GB" b="1" i="1" dirty="0"/>
              <a:t>Network Programmability</a:t>
            </a:r>
          </a:p>
          <a:p>
            <a:r>
              <a:rPr lang="en-GB" i="1" dirty="0"/>
              <a:t>(ACCB5029)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954D29-52F6-46B1-B000-9B667CC4DAB4}">
  <ds:schemaRefs>
    <ds:schemaRef ds:uri="9902240c-f584-4322-946e-7b0be23bca91"/>
    <ds:schemaRef ds:uri="d2ec016d-25cf-4c07-aa6b-c53e267faa6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d2ec016d-25cf-4c07-aa6b-c53e267faa6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3526</TotalTime>
  <Words>1382</Words>
  <Application>Microsoft Office PowerPoint</Application>
  <PresentationFormat>Widescreen</PresentationFormat>
  <Paragraphs>178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Söhne</vt:lpstr>
      <vt:lpstr>Arial</vt:lpstr>
      <vt:lpstr>Calibri</vt:lpstr>
      <vt:lpstr>Calibri Light</vt:lpstr>
      <vt:lpstr>Courier New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Deployment</vt:lpstr>
      <vt:lpstr>Deployment Models</vt:lpstr>
      <vt:lpstr>Deployment Models</vt:lpstr>
      <vt:lpstr>PowerPoint Presentation</vt:lpstr>
      <vt:lpstr>Deployment</vt:lpstr>
      <vt:lpstr>Infrastructure</vt:lpstr>
      <vt:lpstr>Container Deployment</vt:lpstr>
      <vt:lpstr>PowerPoint Presentation</vt:lpstr>
      <vt:lpstr>PowerPoint Presentation</vt:lpstr>
      <vt:lpstr>PowerPoint Presentation</vt:lpstr>
      <vt:lpstr>PowerPoint Presentation</vt:lpstr>
      <vt:lpstr>Continuous Integration/ Continuous Deployment (CI/CD)</vt:lpstr>
      <vt:lpstr>Continuous Integration/ Continuous Deployment (CI/CD)</vt:lpstr>
      <vt:lpstr>Continuous Integration/ Continuous Deployment (CI/CD)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4</cp:revision>
  <dcterms:created xsi:type="dcterms:W3CDTF">2021-03-05T06:07:01Z</dcterms:created>
  <dcterms:modified xsi:type="dcterms:W3CDTF">2023-03-15T10:15:01Z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