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Lst>
  <p:sldIdLst>
    <p:sldId id="279" r:id="rId3"/>
    <p:sldId id="280" r:id="rId4"/>
    <p:sldId id="281" r:id="rId5"/>
    <p:sldId id="282" r:id="rId6"/>
    <p:sldId id="283" r:id="rId7"/>
    <p:sldId id="284"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F6159F-9825-4A90-99A2-4F20898D6BBF}" v="9" dt="2025-04-28T16:06:17.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microsoft.com/office/2016/11/relationships/changesInfo" Target="changesInfos/changesInfo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 Pickering (2407489)" userId="S::2407489@student.uwtsd.ac.uk::18ee204d-d51e-4e3a-8fa0-f039a145e6a3" providerId="AD" clId="Web-{EDF6159F-9825-4A90-99A2-4F20898D6BBF}"/>
    <pc:docChg chg="addSld delSld addMainMaster">
      <pc:chgData name="Alex Pickering (2407489)" userId="S::2407489@student.uwtsd.ac.uk::18ee204d-d51e-4e3a-8fa0-f039a145e6a3" providerId="AD" clId="Web-{EDF6159F-9825-4A90-99A2-4F20898D6BBF}" dt="2025-04-28T16:06:17.638" v="8"/>
      <pc:docMkLst>
        <pc:docMk/>
      </pc:docMkLst>
      <pc:sldChg chg="del">
        <pc:chgData name="Alex Pickering (2407489)" userId="S::2407489@student.uwtsd.ac.uk::18ee204d-d51e-4e3a-8fa0-f039a145e6a3" providerId="AD" clId="Web-{EDF6159F-9825-4A90-99A2-4F20898D6BBF}" dt="2025-04-28T16:05:20.103" v="6"/>
        <pc:sldMkLst>
          <pc:docMk/>
          <pc:sldMk cId="109857222" sldId="256"/>
        </pc:sldMkLst>
      </pc:sldChg>
      <pc:sldChg chg="add">
        <pc:chgData name="Alex Pickering (2407489)" userId="S::2407489@student.uwtsd.ac.uk::18ee204d-d51e-4e3a-8fa0-f039a145e6a3" providerId="AD" clId="Web-{EDF6159F-9825-4A90-99A2-4F20898D6BBF}" dt="2025-04-28T16:02:57.657" v="0"/>
        <pc:sldMkLst>
          <pc:docMk/>
          <pc:sldMk cId="815142861" sldId="279"/>
        </pc:sldMkLst>
      </pc:sldChg>
      <pc:sldChg chg="add">
        <pc:chgData name="Alex Pickering (2407489)" userId="S::2407489@student.uwtsd.ac.uk::18ee204d-d51e-4e3a-8fa0-f039a145e6a3" providerId="AD" clId="Web-{EDF6159F-9825-4A90-99A2-4F20898D6BBF}" dt="2025-04-28T16:03:32.284" v="1"/>
        <pc:sldMkLst>
          <pc:docMk/>
          <pc:sldMk cId="3799174556" sldId="280"/>
        </pc:sldMkLst>
      </pc:sldChg>
      <pc:sldChg chg="add del">
        <pc:chgData name="Alex Pickering (2407489)" userId="S::2407489@student.uwtsd.ac.uk::18ee204d-d51e-4e3a-8fa0-f039a145e6a3" providerId="AD" clId="Web-{EDF6159F-9825-4A90-99A2-4F20898D6BBF}" dt="2025-04-28T16:04:30.303" v="4"/>
        <pc:sldMkLst>
          <pc:docMk/>
          <pc:sldMk cId="3275577194" sldId="281"/>
        </pc:sldMkLst>
      </pc:sldChg>
      <pc:sldChg chg="add">
        <pc:chgData name="Alex Pickering (2407489)" userId="S::2407489@student.uwtsd.ac.uk::18ee204d-d51e-4e3a-8fa0-f039a145e6a3" providerId="AD" clId="Web-{EDF6159F-9825-4A90-99A2-4F20898D6BBF}" dt="2025-04-28T16:05:01.867" v="5"/>
        <pc:sldMkLst>
          <pc:docMk/>
          <pc:sldMk cId="3190242061" sldId="282"/>
        </pc:sldMkLst>
      </pc:sldChg>
      <pc:sldChg chg="add">
        <pc:chgData name="Alex Pickering (2407489)" userId="S::2407489@student.uwtsd.ac.uk::18ee204d-d51e-4e3a-8fa0-f039a145e6a3" providerId="AD" clId="Web-{EDF6159F-9825-4A90-99A2-4F20898D6BBF}" dt="2025-04-28T16:05:42.323" v="7"/>
        <pc:sldMkLst>
          <pc:docMk/>
          <pc:sldMk cId="1104720244" sldId="283"/>
        </pc:sldMkLst>
      </pc:sldChg>
      <pc:sldChg chg="add">
        <pc:chgData name="Alex Pickering (2407489)" userId="S::2407489@student.uwtsd.ac.uk::18ee204d-d51e-4e3a-8fa0-f039a145e6a3" providerId="AD" clId="Web-{EDF6159F-9825-4A90-99A2-4F20898D6BBF}" dt="2025-04-28T16:06:17.638" v="8"/>
        <pc:sldMkLst>
          <pc:docMk/>
          <pc:sldMk cId="705039526" sldId="284"/>
        </pc:sldMkLst>
      </pc:sldChg>
      <pc:sldMasterChg chg="add addSldLayout">
        <pc:chgData name="Alex Pickering (2407489)" userId="S::2407489@student.uwtsd.ac.uk::18ee204d-d51e-4e3a-8fa0-f039a145e6a3" providerId="AD" clId="Web-{EDF6159F-9825-4A90-99A2-4F20898D6BBF}" dt="2025-04-28T16:04:14.396" v="2"/>
        <pc:sldMasterMkLst>
          <pc:docMk/>
          <pc:sldMasterMk cId="2726389775" sldId="2147483648"/>
        </pc:sldMasterMkLst>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2289083224" sldId="2147483649"/>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2069420548" sldId="2147483650"/>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1094190492" sldId="2147483651"/>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3701257036" sldId="2147483652"/>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2261089225" sldId="2147483653"/>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1041576375" sldId="2147483654"/>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1769558593" sldId="2147483655"/>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1915706304" sldId="2147483656"/>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2210960249" sldId="2147483657"/>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1004735701" sldId="2147483658"/>
          </pc:sldLayoutMkLst>
        </pc:sldLayoutChg>
        <pc:sldLayoutChg chg="add">
          <pc:chgData name="Alex Pickering (2407489)" userId="S::2407489@student.uwtsd.ac.uk::18ee204d-d51e-4e3a-8fa0-f039a145e6a3" providerId="AD" clId="Web-{EDF6159F-9825-4A90-99A2-4F20898D6BBF}" dt="2025-04-28T16:04:14.396" v="2"/>
          <pc:sldLayoutMkLst>
            <pc:docMk/>
            <pc:sldMasterMk cId="2726389775" sldId="2147483648"/>
            <pc:sldLayoutMk cId="622231019"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28/04/2025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88545-5668-B490-7131-3DF2BD48B1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D7BA52-F875-0431-F3CE-07C9C0C516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638F8C-CF09-BC89-326C-512C57BC1D36}"/>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5" name="Footer Placeholder 4">
            <a:extLst>
              <a:ext uri="{FF2B5EF4-FFF2-40B4-BE49-F238E27FC236}">
                <a16:creationId xmlns:a16="http://schemas.microsoft.com/office/drawing/2014/main" id="{A855B656-03F4-A6CC-2CDF-0FA4F9277E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6ED053-D4A3-C902-31E9-A5FEFE430B4C}"/>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2289083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43B79-BF89-7C4A-56F4-ABB66EA145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261C7B-6F8A-A1EA-3706-B2BA34FB16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F275E7-80A3-7019-C727-7F3AE34FCF7F}"/>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5" name="Footer Placeholder 4">
            <a:extLst>
              <a:ext uri="{FF2B5EF4-FFF2-40B4-BE49-F238E27FC236}">
                <a16:creationId xmlns:a16="http://schemas.microsoft.com/office/drawing/2014/main" id="{14332910-37CE-FD6B-9504-3969CCF21A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85672F-FC45-4903-BBB0-F7D84F4DCDA5}"/>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20694205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C47CC-C316-477D-A817-22AD306860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595015-EA49-09AB-4479-E0EE05D7E00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D46381-A253-FDC9-3784-D13BB12E2C89}"/>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5" name="Footer Placeholder 4">
            <a:extLst>
              <a:ext uri="{FF2B5EF4-FFF2-40B4-BE49-F238E27FC236}">
                <a16:creationId xmlns:a16="http://schemas.microsoft.com/office/drawing/2014/main" id="{5EBCFB68-D45D-7BF0-4679-88970BC9DD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EB059B-74E3-4C86-B63B-65F2A44184F6}"/>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10941904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C3CA-E98E-7F9C-E7FB-89ABD0A8884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13BA1E-D660-8472-53D9-0463F01CF0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8B0ADC4-4A82-13E4-408F-2A10AD7311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C9B9B6-A31A-C6E4-B715-FA51BA5E5FC3}"/>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6" name="Footer Placeholder 5">
            <a:extLst>
              <a:ext uri="{FF2B5EF4-FFF2-40B4-BE49-F238E27FC236}">
                <a16:creationId xmlns:a16="http://schemas.microsoft.com/office/drawing/2014/main" id="{79389594-19DF-183E-2AA7-70B2F93B2C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3FCF79-4DBD-5C85-8CF3-B204F67E03D1}"/>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37012570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CE2C5-55EE-ED7B-9077-93BF29D2B96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1E7795-B88F-3B10-56C4-3EADB2D3C20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DC6C6E-B783-6E7A-471C-5DD5CA3370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A17A1B-2FE7-AB41-79DE-4A623B5CB9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0F80D3-99DE-0C34-02D9-DFFBE5B9DC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A119BE4-1CB2-1BD9-44BE-4450ACDFE8AA}"/>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8" name="Footer Placeholder 7">
            <a:extLst>
              <a:ext uri="{FF2B5EF4-FFF2-40B4-BE49-F238E27FC236}">
                <a16:creationId xmlns:a16="http://schemas.microsoft.com/office/drawing/2014/main" id="{4BA32CC5-3BD4-393E-325C-B62E9CA8762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EAC67B-5574-C61A-54C0-98DA6818EF93}"/>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2261089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B68CA-0704-DD7E-7565-7E54FF7A80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52217E-C997-44B7-A7BF-4A0313977B9F}"/>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4" name="Footer Placeholder 3">
            <a:extLst>
              <a:ext uri="{FF2B5EF4-FFF2-40B4-BE49-F238E27FC236}">
                <a16:creationId xmlns:a16="http://schemas.microsoft.com/office/drawing/2014/main" id="{0E47D444-70FD-9708-E4C9-B21E7463340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6FB607-9FEE-8AB0-712B-684270E97280}"/>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104157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FA9E18-3EE8-147D-BE2D-C7CB5B358CB4}"/>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3" name="Footer Placeholder 2">
            <a:extLst>
              <a:ext uri="{FF2B5EF4-FFF2-40B4-BE49-F238E27FC236}">
                <a16:creationId xmlns:a16="http://schemas.microsoft.com/office/drawing/2014/main" id="{AA8A2BE5-E41F-AF40-CE5D-EDF6EF8BAD4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68BF70-D2DC-6F03-F33A-040754B37FA2}"/>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1769558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27A34-5D74-7EE5-D9F9-1EBBDD0E91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F208499-1885-BB16-A92A-8784640AEC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0E9ADE-0C2A-6A29-AE53-F86E20B7B8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8A41BFD-C5A8-1FCB-731B-6289AFAD5109}"/>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6" name="Footer Placeholder 5">
            <a:extLst>
              <a:ext uri="{FF2B5EF4-FFF2-40B4-BE49-F238E27FC236}">
                <a16:creationId xmlns:a16="http://schemas.microsoft.com/office/drawing/2014/main" id="{CDCFD812-06FD-4A7D-F384-F6661E88E8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562A55-195B-FD7F-7998-72AE3E6F239D}"/>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19157063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4DE89-FF40-E6E0-3644-A9B2A4800B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45DFDB-E834-B25B-E886-6088CE70C1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E3142EF-8A7C-A2CC-A927-A48BC979C8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E2A67E-45ED-6598-4A73-177440A4925C}"/>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6" name="Footer Placeholder 5">
            <a:extLst>
              <a:ext uri="{FF2B5EF4-FFF2-40B4-BE49-F238E27FC236}">
                <a16:creationId xmlns:a16="http://schemas.microsoft.com/office/drawing/2014/main" id="{E9AEF6EE-461C-BC8B-85AC-DF7F96221E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DF799A-96F3-9002-FCBC-6CE21A360931}"/>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22109602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B8C3F-88C0-FAE0-C21C-8485F81AA7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45C1F4-450F-5E2B-25D3-C2CC052FB9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CE0BB-67EE-D5A9-B6F2-ACD59E6C6495}"/>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5" name="Footer Placeholder 4">
            <a:extLst>
              <a:ext uri="{FF2B5EF4-FFF2-40B4-BE49-F238E27FC236}">
                <a16:creationId xmlns:a16="http://schemas.microsoft.com/office/drawing/2014/main" id="{E266F20F-C638-09F8-E719-241522D658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B96D3-8419-0BEF-8308-ED08E0418043}"/>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10047357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09ED91D-C9A9-6A57-27D6-2EAABD0729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9F34FB-3C26-E6C6-DB72-41D6AEFC229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0741F7-00F3-1942-A373-DE05DEC9237D}"/>
              </a:ext>
            </a:extLst>
          </p:cNvPr>
          <p:cNvSpPr>
            <a:spLocks noGrp="1"/>
          </p:cNvSpPr>
          <p:nvPr>
            <p:ph type="dt" sz="half" idx="10"/>
          </p:nvPr>
        </p:nvSpPr>
        <p:spPr/>
        <p:txBody>
          <a:bodyPr/>
          <a:lstStyle/>
          <a:p>
            <a:fld id="{7CEBA43D-3285-4626-9C63-8F2775B0498F}" type="datetimeFigureOut">
              <a:rPr lang="en-GB" smtClean="0"/>
              <a:t>28/04/2025</a:t>
            </a:fld>
            <a:endParaRPr lang="en-GB"/>
          </a:p>
        </p:txBody>
      </p:sp>
      <p:sp>
        <p:nvSpPr>
          <p:cNvPr id="5" name="Footer Placeholder 4">
            <a:extLst>
              <a:ext uri="{FF2B5EF4-FFF2-40B4-BE49-F238E27FC236}">
                <a16:creationId xmlns:a16="http://schemas.microsoft.com/office/drawing/2014/main" id="{0FB79AC4-57A0-35D8-24A2-955D9B49F2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D59559-FBF4-162B-BC5D-590308A84318}"/>
              </a:ext>
            </a:extLst>
          </p:cNvPr>
          <p:cNvSpPr>
            <a:spLocks noGrp="1"/>
          </p:cNvSpPr>
          <p:nvPr>
            <p:ph type="sldNum" sz="quarter" idx="12"/>
          </p:nvPr>
        </p:nvSpPr>
        <p:spPr/>
        <p:txBody>
          <a:bodyPr/>
          <a:lstStyle/>
          <a:p>
            <a:fld id="{1D5E3E37-D1CA-4D51-B2D5-6A67DD49E9A0}" type="slidenum">
              <a:rPr lang="en-GB" smtClean="0"/>
              <a:t>‹#›</a:t>
            </a:fld>
            <a:endParaRPr lang="en-GB"/>
          </a:p>
        </p:txBody>
      </p:sp>
    </p:spTree>
    <p:extLst>
      <p:ext uri="{BB962C8B-B14F-4D97-AF65-F5344CB8AC3E}">
        <p14:creationId xmlns:p14="http://schemas.microsoft.com/office/powerpoint/2010/main" val="6222310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D076FA-FFF7-433E-6C8B-A313CD3819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33366F-2987-BC52-3824-DAB8971475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A24166-1A72-9082-7693-7CFAF0CA93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CEBA43D-3285-4626-9C63-8F2775B0498F}" type="datetimeFigureOut">
              <a:rPr lang="en-GB" smtClean="0"/>
              <a:t>28/04/2025</a:t>
            </a:fld>
            <a:endParaRPr lang="en-GB"/>
          </a:p>
        </p:txBody>
      </p:sp>
      <p:sp>
        <p:nvSpPr>
          <p:cNvPr id="5" name="Footer Placeholder 4">
            <a:extLst>
              <a:ext uri="{FF2B5EF4-FFF2-40B4-BE49-F238E27FC236}">
                <a16:creationId xmlns:a16="http://schemas.microsoft.com/office/drawing/2014/main" id="{E394FC11-5760-05B5-E534-A8245C92D9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14D2B46-0532-0263-D1CE-87A99FF351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D5E3E37-D1CA-4D51-B2D5-6A67DD49E9A0}" type="slidenum">
              <a:rPr lang="en-GB" smtClean="0"/>
              <a:t>‹#›</a:t>
            </a:fld>
            <a:endParaRPr lang="en-GB"/>
          </a:p>
        </p:txBody>
      </p:sp>
    </p:spTree>
    <p:extLst>
      <p:ext uri="{BB962C8B-B14F-4D97-AF65-F5344CB8AC3E}">
        <p14:creationId xmlns:p14="http://schemas.microsoft.com/office/powerpoint/2010/main" val="2726389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research-ebsco-com.ezproxy.uwtsd.ac.uk/c/onvpsy/viewer/pdf/thur3rr6mn?route=details" TargetMode="External"/><Relationship Id="rId3" Type="http://schemas.openxmlformats.org/officeDocument/2006/relationships/hyperlink" Target="https://popcenter.asu.edu/content/sara-model-0" TargetMode="External"/><Relationship Id="rId7" Type="http://schemas.openxmlformats.org/officeDocument/2006/relationships/hyperlink" Target="https://www.healthysurrey.org.uk/__data/assets/pdf_file/0011/325919/Problem-Solving-for-Communities-Using-OSARA-accessible-document.pdf" TargetMode="External"/><Relationship Id="rId2" Type="http://schemas.openxmlformats.org/officeDocument/2006/relationships/hyperlink" Target="https://academic.oup.com/bjc/article/60/1/219/5497056" TargetMode="External"/><Relationship Id="rId1" Type="http://schemas.openxmlformats.org/officeDocument/2006/relationships/slideLayout" Target="../slideLayouts/slideLayout2.xml"/><Relationship Id="rId6" Type="http://schemas.openxmlformats.org/officeDocument/2006/relationships/hyperlink" Target="https://criminaljusticeknowhow.com/the-sara-model/" TargetMode="External"/><Relationship Id="rId5" Type="http://schemas.openxmlformats.org/officeDocument/2006/relationships/hyperlink" Target="https://www.evidence-basedpolicing.org/refresher-sara-model-and-problem-oriented-policing/" TargetMode="External"/><Relationship Id="rId4" Type="http://schemas.openxmlformats.org/officeDocument/2006/relationships/hyperlink" Target="https://www.college.police.uk/guidance/problem-solving-policing" TargetMode="External"/><Relationship Id="rId9" Type="http://schemas.openxmlformats.org/officeDocument/2006/relationships/hyperlink" Target="https://www.policechiefmagazine.org/sara-model-operation-watersi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dirty="0">
                <a:latin typeface="+mj-lt"/>
                <a:ea typeface="+mj-ea"/>
                <a:cs typeface="+mj-cs"/>
              </a:rPr>
              <a:t>What is the SARA model?</a:t>
            </a:r>
          </a:p>
        </p:txBody>
      </p:sp>
      <p:sp>
        <p:nvSpPr>
          <p:cNvPr id="3" name="Subtitle 2"/>
          <p:cNvSpPr>
            <a:spLocks noGrp="1"/>
          </p:cNvSpPr>
          <p:nvPr>
            <p:ph type="subTitle" idx="1"/>
          </p:nvPr>
        </p:nvSpPr>
        <p:spPr>
          <a:xfrm>
            <a:off x="4493958" y="290047"/>
            <a:ext cx="7245459" cy="6365555"/>
          </a:xfrm>
        </p:spPr>
        <p:txBody>
          <a:bodyPr vert="horz" lIns="91440" tIns="45720" rIns="91440" bIns="45720" rtlCol="0" anchor="ctr">
            <a:normAutofit/>
          </a:bodyPr>
          <a:lstStyle/>
          <a:p>
            <a:pPr marL="342900" indent="-228600" algn="l">
              <a:buFont typeface="Arial" panose="020B0604020202020204" pitchFamily="34" charset="0"/>
              <a:buChar char="•"/>
            </a:pPr>
            <a:r>
              <a:rPr lang="en-GB" dirty="0"/>
              <a:t>The Sara model is a decision-making model that integrates research and analysis, customising solutions to specific issues by then assessing how those solutions worked (Evidence-Based Policing, 2025).</a:t>
            </a:r>
          </a:p>
          <a:p>
            <a:pPr marL="342900" indent="-228600" algn="l">
              <a:buFont typeface="Arial" panose="020B0604020202020204" pitchFamily="34" charset="0"/>
              <a:buChar char="•"/>
            </a:pPr>
            <a:r>
              <a:rPr lang="en-GB" dirty="0"/>
              <a:t>College of Policing (2022) states that the four stages of the Sara model are:</a:t>
            </a:r>
          </a:p>
          <a:p>
            <a:pPr marL="342900" indent="-228600" algn="l">
              <a:buFont typeface="Arial" panose="020B0604020202020204" pitchFamily="34" charset="0"/>
              <a:buChar char="•"/>
            </a:pPr>
            <a:r>
              <a:rPr lang="en-GB" dirty="0"/>
              <a:t>Scanning</a:t>
            </a:r>
          </a:p>
          <a:p>
            <a:pPr marL="342900" indent="-228600" algn="l">
              <a:buFont typeface="Arial" panose="020B0604020202020204" pitchFamily="34" charset="0"/>
              <a:buChar char="•"/>
            </a:pPr>
            <a:r>
              <a:rPr lang="en-GB" dirty="0"/>
              <a:t>Analysis</a:t>
            </a:r>
          </a:p>
          <a:p>
            <a:pPr marL="342900" indent="-228600" algn="l">
              <a:buFont typeface="Arial" panose="020B0604020202020204" pitchFamily="34" charset="0"/>
              <a:buChar char="•"/>
            </a:pPr>
            <a:r>
              <a:rPr lang="en-GB" dirty="0"/>
              <a:t>Response</a:t>
            </a:r>
          </a:p>
          <a:p>
            <a:pPr marL="342900" indent="-228600" algn="l">
              <a:buFont typeface="Arial" panose="020B0604020202020204" pitchFamily="34" charset="0"/>
              <a:buChar char="•"/>
            </a:pPr>
            <a:r>
              <a:rPr lang="en-GB" dirty="0"/>
              <a:t>Assessment</a:t>
            </a:r>
          </a:p>
          <a:p>
            <a:pPr marL="342900" indent="-228600" algn="l">
              <a:buFont typeface="Arial" panose="020B0604020202020204" pitchFamily="34" charset="0"/>
              <a:buChar char="•"/>
            </a:pPr>
            <a:endParaRPr lang="en-GB" sz="2000" dirty="0"/>
          </a:p>
        </p:txBody>
      </p:sp>
      <p:sp>
        <p:nvSpPr>
          <p:cNvPr id="4" name="Content Placeholder 4">
            <a:extLst>
              <a:ext uri="{FF2B5EF4-FFF2-40B4-BE49-F238E27FC236}">
                <a16:creationId xmlns:a16="http://schemas.microsoft.com/office/drawing/2014/main" id="{83511FB4-2F71-EA7E-C6A3-2CA5D9C588E7}"/>
              </a:ext>
            </a:extLst>
          </p:cNvPr>
          <p:cNvSpPr txBox="1">
            <a:spLocks/>
          </p:cNvSpPr>
          <p:nvPr/>
        </p:nvSpPr>
        <p:spPr>
          <a:xfrm>
            <a:off x="363854" y="4952306"/>
            <a:ext cx="3547243" cy="1458258"/>
          </a:xfrm>
          <a:prstGeom prst="rect">
            <a:avLst/>
          </a:prstGeom>
        </p:spPr>
        <p:txBody>
          <a:bodyPr vert="horz" lIns="91440" tIns="45720" rIns="91440" bIns="45720" rtlCol="0" anchor="ctr">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109728" indent="0">
              <a:buNone/>
            </a:pPr>
            <a:r>
              <a:rPr lang="en-US" sz="2400" dirty="0"/>
              <a:t>Alex Pickering (2407489)</a:t>
            </a:r>
          </a:p>
        </p:txBody>
      </p:sp>
    </p:spTree>
    <p:extLst>
      <p:ext uri="{BB962C8B-B14F-4D97-AF65-F5344CB8AC3E}">
        <p14:creationId xmlns:p14="http://schemas.microsoft.com/office/powerpoint/2010/main" val="815142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E5F56-9354-E42E-5108-C135F4AD813C}"/>
              </a:ext>
            </a:extLst>
          </p:cNvPr>
          <p:cNvSpPr>
            <a:spLocks noGrp="1"/>
          </p:cNvSpPr>
          <p:nvPr>
            <p:ph type="title"/>
          </p:nvPr>
        </p:nvSpPr>
        <p:spPr>
          <a:xfrm>
            <a:off x="810488" y="125145"/>
            <a:ext cx="10234859" cy="1412748"/>
          </a:xfrm>
        </p:spPr>
        <p:txBody>
          <a:bodyPr anchor="t">
            <a:normAutofit/>
          </a:bodyPr>
          <a:lstStyle/>
          <a:p>
            <a:r>
              <a:rPr lang="en-GB" sz="4000" dirty="0"/>
              <a:t>How does the Sara Model help gain the community's trust while policing the public?</a:t>
            </a:r>
          </a:p>
        </p:txBody>
      </p:sp>
      <p:sp>
        <p:nvSpPr>
          <p:cNvPr id="3" name="Content Placeholder 2">
            <a:extLst>
              <a:ext uri="{FF2B5EF4-FFF2-40B4-BE49-F238E27FC236}">
                <a16:creationId xmlns:a16="http://schemas.microsoft.com/office/drawing/2014/main" id="{0523EE2E-DFA0-5018-6EFB-1B010934352C}"/>
              </a:ext>
            </a:extLst>
          </p:cNvPr>
          <p:cNvSpPr>
            <a:spLocks noGrp="1"/>
          </p:cNvSpPr>
          <p:nvPr>
            <p:ph idx="1"/>
          </p:nvPr>
        </p:nvSpPr>
        <p:spPr>
          <a:xfrm>
            <a:off x="975439" y="2217343"/>
            <a:ext cx="10061002" cy="4409760"/>
          </a:xfrm>
        </p:spPr>
        <p:txBody>
          <a:bodyPr vert="horz" lIns="91440" tIns="45720" rIns="91440" bIns="45720" rtlCol="0" anchor="t">
            <a:normAutofit/>
          </a:bodyPr>
          <a:lstStyle/>
          <a:p>
            <a:r>
              <a:rPr lang="en-GB" sz="2400" dirty="0"/>
              <a:t>The scanning stage helps Identify recurring problems and the consequences of the problems to the community (Center for Problem-Oriented Policing, n.d.)</a:t>
            </a:r>
          </a:p>
          <a:p>
            <a:r>
              <a:rPr lang="en-GB" sz="2400" dirty="0"/>
              <a:t>The analysis stage can involve the police gathering and reviewing information from community input and surveys (Healthy Surrey, n.d.)</a:t>
            </a:r>
          </a:p>
          <a:p>
            <a:r>
              <a:rPr lang="en-GB" sz="2400" dirty="0"/>
              <a:t>Glenn (2020) tells us that the response stage is when the Police choose interventions to help get rid of the problem raised by the community</a:t>
            </a:r>
          </a:p>
          <a:p>
            <a:r>
              <a:rPr lang="en-GB" sz="2400" dirty="0"/>
              <a:t>The assessment stage looks at evaluating if the implementation or responses helped or solved the issue raised by the community (Porter, 2013, p. 176)</a:t>
            </a:r>
          </a:p>
          <a:p>
            <a:endParaRPr lang="en-GB" sz="2400"/>
          </a:p>
          <a:p>
            <a:endParaRPr lang="en-GB" sz="2400"/>
          </a:p>
          <a:p>
            <a:endParaRPr lang="en-GB" sz="2400"/>
          </a:p>
        </p:txBody>
      </p:sp>
    </p:spTree>
    <p:extLst>
      <p:ext uri="{BB962C8B-B14F-4D97-AF65-F5344CB8AC3E}">
        <p14:creationId xmlns:p14="http://schemas.microsoft.com/office/powerpoint/2010/main" val="379917455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24369-CF88-C50D-906F-86388165CDA6}"/>
              </a:ext>
            </a:extLst>
          </p:cNvPr>
          <p:cNvSpPr>
            <a:spLocks noGrp="1"/>
          </p:cNvSpPr>
          <p:nvPr>
            <p:ph type="title"/>
          </p:nvPr>
        </p:nvSpPr>
        <p:spPr>
          <a:xfrm>
            <a:off x="1285240" y="1050595"/>
            <a:ext cx="8074815" cy="1618489"/>
          </a:xfrm>
        </p:spPr>
        <p:txBody>
          <a:bodyPr anchor="ctr">
            <a:normAutofit/>
          </a:bodyPr>
          <a:lstStyle/>
          <a:p>
            <a:r>
              <a:rPr lang="en-GB" sz="4000"/>
              <a:t>The challenges of implementing the Sara Model within community policing</a:t>
            </a:r>
          </a:p>
        </p:txBody>
      </p:sp>
      <p:sp>
        <p:nvSpPr>
          <p:cNvPr id="3" name="Content Placeholder 2">
            <a:extLst>
              <a:ext uri="{FF2B5EF4-FFF2-40B4-BE49-F238E27FC236}">
                <a16:creationId xmlns:a16="http://schemas.microsoft.com/office/drawing/2014/main" id="{86F8ED39-CF68-CEB2-A790-CDBC5604B26F}"/>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GB" sz="2400"/>
              <a:t>Borrion et al (2019) argues that the Sara Model is too narrowly conceived</a:t>
            </a:r>
          </a:p>
          <a:p>
            <a:r>
              <a:rPr lang="en-GB" sz="2400"/>
              <a:t>Lack of trust in the police</a:t>
            </a:r>
          </a:p>
          <a:p>
            <a:r>
              <a:rPr lang="en-GB" sz="2400"/>
              <a:t>Lack of resources</a:t>
            </a:r>
          </a:p>
          <a:p>
            <a:r>
              <a:rPr lang="en-GB" sz="2400"/>
              <a:t>Overlooking the assessment stage</a:t>
            </a:r>
          </a:p>
        </p:txBody>
      </p:sp>
    </p:spTree>
    <p:extLst>
      <p:ext uri="{BB962C8B-B14F-4D97-AF65-F5344CB8AC3E}">
        <p14:creationId xmlns:p14="http://schemas.microsoft.com/office/powerpoint/2010/main" val="3275577194"/>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0A8DC-767E-F484-2084-3EEE1896DE7E}"/>
              </a:ext>
            </a:extLst>
          </p:cNvPr>
          <p:cNvSpPr>
            <a:spLocks noGrp="1"/>
          </p:cNvSpPr>
          <p:nvPr>
            <p:ph type="title"/>
          </p:nvPr>
        </p:nvSpPr>
        <p:spPr>
          <a:xfrm>
            <a:off x="826396" y="586855"/>
            <a:ext cx="4230100" cy="3387497"/>
          </a:xfrm>
        </p:spPr>
        <p:txBody>
          <a:bodyPr anchor="b">
            <a:normAutofit/>
          </a:bodyPr>
          <a:lstStyle/>
          <a:p>
            <a:pPr algn="r"/>
            <a:r>
              <a:rPr lang="en-GB" sz="4000" dirty="0"/>
              <a:t>Operation Waterside (Simpson and Volt, 2023)</a:t>
            </a:r>
          </a:p>
        </p:txBody>
      </p:sp>
      <p:sp>
        <p:nvSpPr>
          <p:cNvPr id="3" name="Content Placeholder 2">
            <a:extLst>
              <a:ext uri="{FF2B5EF4-FFF2-40B4-BE49-F238E27FC236}">
                <a16:creationId xmlns:a16="http://schemas.microsoft.com/office/drawing/2014/main" id="{F0DF7C8C-6D65-B720-CC3F-BFB2B94BD80C}"/>
              </a:ext>
            </a:extLst>
          </p:cNvPr>
          <p:cNvSpPr>
            <a:spLocks noGrp="1"/>
          </p:cNvSpPr>
          <p:nvPr>
            <p:ph idx="1"/>
          </p:nvPr>
        </p:nvSpPr>
        <p:spPr>
          <a:xfrm>
            <a:off x="6100592" y="433821"/>
            <a:ext cx="5667579" cy="5919856"/>
          </a:xfrm>
        </p:spPr>
        <p:txBody>
          <a:bodyPr vert="horz" lIns="91440" tIns="45720" rIns="91440" bIns="45720" rtlCol="0" anchor="ctr">
            <a:normAutofit/>
          </a:bodyPr>
          <a:lstStyle/>
          <a:p>
            <a:r>
              <a:rPr lang="en-GB" sz="2400" dirty="0"/>
              <a:t>Scanning stage- 40 Teenagers in the area involved in illegal activities</a:t>
            </a:r>
          </a:p>
          <a:p>
            <a:r>
              <a:rPr lang="en-GB" sz="2400" dirty="0"/>
              <a:t>Analysis stage- 18-year-old woman found to be facilitating the exploitation</a:t>
            </a:r>
          </a:p>
          <a:p>
            <a:r>
              <a:rPr lang="en-GB" sz="2400" dirty="0"/>
              <a:t>The response stage aimed to stop the exploitation by targeting all elements raised in the analysis stage</a:t>
            </a:r>
          </a:p>
          <a:p>
            <a:r>
              <a:rPr lang="en-GB" sz="2400" dirty="0"/>
              <a:t>Assessment stage proved that the operation was successful</a:t>
            </a:r>
          </a:p>
        </p:txBody>
      </p:sp>
    </p:spTree>
    <p:extLst>
      <p:ext uri="{BB962C8B-B14F-4D97-AF65-F5344CB8AC3E}">
        <p14:creationId xmlns:p14="http://schemas.microsoft.com/office/powerpoint/2010/main" val="3190242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54291-2448-C201-B468-196A15547102}"/>
              </a:ext>
            </a:extLst>
          </p:cNvPr>
          <p:cNvSpPr>
            <a:spLocks noGrp="1"/>
          </p:cNvSpPr>
          <p:nvPr>
            <p:ph type="title"/>
          </p:nvPr>
        </p:nvSpPr>
        <p:spPr>
          <a:xfrm>
            <a:off x="1156851" y="637762"/>
            <a:ext cx="9888496" cy="900131"/>
          </a:xfrm>
        </p:spPr>
        <p:txBody>
          <a:bodyPr anchor="t">
            <a:normAutofit/>
          </a:bodyPr>
          <a:lstStyle/>
          <a:p>
            <a:r>
              <a:rPr lang="en-GB" sz="4000" dirty="0"/>
              <a:t>Conclusion</a:t>
            </a:r>
          </a:p>
        </p:txBody>
      </p:sp>
      <p:sp>
        <p:nvSpPr>
          <p:cNvPr id="3" name="Content Placeholder 2">
            <a:extLst>
              <a:ext uri="{FF2B5EF4-FFF2-40B4-BE49-F238E27FC236}">
                <a16:creationId xmlns:a16="http://schemas.microsoft.com/office/drawing/2014/main" id="{26F5DEA0-0159-C1A8-8E7D-09A657037258}"/>
              </a:ext>
            </a:extLst>
          </p:cNvPr>
          <p:cNvSpPr>
            <a:spLocks noGrp="1"/>
          </p:cNvSpPr>
          <p:nvPr>
            <p:ph idx="1"/>
          </p:nvPr>
        </p:nvSpPr>
        <p:spPr>
          <a:xfrm>
            <a:off x="1155548" y="2217343"/>
            <a:ext cx="9880893" cy="3959619"/>
          </a:xfrm>
        </p:spPr>
        <p:txBody>
          <a:bodyPr vert="horz" lIns="91440" tIns="45720" rIns="91440" bIns="45720" rtlCol="0">
            <a:normAutofit/>
          </a:bodyPr>
          <a:lstStyle/>
          <a:p>
            <a:r>
              <a:rPr lang="en-GB" sz="2400" dirty="0"/>
              <a:t>The Sara model is used to scan and review recuring problems from an area</a:t>
            </a:r>
          </a:p>
          <a:p>
            <a:r>
              <a:rPr lang="en-GB" sz="2400" dirty="0"/>
              <a:t>It can be used to improve public trust in policing as it can involve the police collecting and reviewing inputs from the community from meetings and reports to help put in implementations to solve the issues</a:t>
            </a:r>
          </a:p>
          <a:p>
            <a:r>
              <a:rPr lang="en-GB" sz="2400" dirty="0"/>
              <a:t>The difficulties of implementing the strategy may be a lack of resources or a lack of trust in the police </a:t>
            </a:r>
          </a:p>
          <a:p>
            <a:endParaRPr lang="en-GB" sz="2400" dirty="0"/>
          </a:p>
          <a:p>
            <a:endParaRPr lang="en-GB" sz="2400" dirty="0"/>
          </a:p>
        </p:txBody>
      </p:sp>
    </p:spTree>
    <p:extLst>
      <p:ext uri="{BB962C8B-B14F-4D97-AF65-F5344CB8AC3E}">
        <p14:creationId xmlns:p14="http://schemas.microsoft.com/office/powerpoint/2010/main" val="1104720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FA11F-E50E-17C3-736B-92FB94E76670}"/>
              </a:ext>
            </a:extLst>
          </p:cNvPr>
          <p:cNvSpPr>
            <a:spLocks noGrp="1"/>
          </p:cNvSpPr>
          <p:nvPr>
            <p:ph type="title"/>
          </p:nvPr>
        </p:nvSpPr>
        <p:spPr>
          <a:xfrm>
            <a:off x="450273" y="4907"/>
            <a:ext cx="10903527" cy="896073"/>
          </a:xfrm>
        </p:spPr>
        <p:txBody>
          <a:bodyPr/>
          <a:lstStyle/>
          <a:p>
            <a:r>
              <a:rPr lang="en-GB" u="sng" dirty="0"/>
              <a:t>Reference list</a:t>
            </a:r>
          </a:p>
        </p:txBody>
      </p:sp>
      <p:sp>
        <p:nvSpPr>
          <p:cNvPr id="3" name="Content Placeholder 2">
            <a:extLst>
              <a:ext uri="{FF2B5EF4-FFF2-40B4-BE49-F238E27FC236}">
                <a16:creationId xmlns:a16="http://schemas.microsoft.com/office/drawing/2014/main" id="{50D02685-A48F-FF72-BFAB-8A28719EA368}"/>
              </a:ext>
            </a:extLst>
          </p:cNvPr>
          <p:cNvSpPr>
            <a:spLocks noGrp="1"/>
          </p:cNvSpPr>
          <p:nvPr>
            <p:ph idx="1"/>
          </p:nvPr>
        </p:nvSpPr>
        <p:spPr>
          <a:xfrm>
            <a:off x="117764" y="911226"/>
            <a:ext cx="11970326" cy="5833773"/>
          </a:xfrm>
        </p:spPr>
        <p:txBody>
          <a:bodyPr vert="horz" lIns="91440" tIns="45720" rIns="91440" bIns="45720" rtlCol="0" anchor="t">
            <a:normAutofit/>
          </a:bodyPr>
          <a:lstStyle/>
          <a:p>
            <a:r>
              <a:rPr lang="en-GB" sz="1600" err="1">
                <a:ea typeface="+mn-lt"/>
                <a:cs typeface="+mn-lt"/>
              </a:rPr>
              <a:t>Borrion</a:t>
            </a:r>
            <a:r>
              <a:rPr lang="en-GB" sz="1600" dirty="0">
                <a:ea typeface="+mn-lt"/>
                <a:cs typeface="+mn-lt"/>
              </a:rPr>
              <a:t>, H., Ekblom, P., </a:t>
            </a:r>
            <a:r>
              <a:rPr lang="en-GB" sz="1600" err="1">
                <a:ea typeface="+mn-lt"/>
                <a:cs typeface="+mn-lt"/>
              </a:rPr>
              <a:t>Alrajeh</a:t>
            </a:r>
            <a:r>
              <a:rPr lang="en-GB" sz="1600" dirty="0">
                <a:ea typeface="+mn-lt"/>
                <a:cs typeface="+mn-lt"/>
              </a:rPr>
              <a:t>, D., Li </a:t>
            </a:r>
            <a:r>
              <a:rPr lang="en-GB" sz="1600" err="1">
                <a:ea typeface="+mn-lt"/>
                <a:cs typeface="+mn-lt"/>
              </a:rPr>
              <a:t>Borrion</a:t>
            </a:r>
            <a:r>
              <a:rPr lang="en-GB" sz="1600" dirty="0">
                <a:ea typeface="+mn-lt"/>
                <a:cs typeface="+mn-lt"/>
              </a:rPr>
              <a:t>, A., Keane, A., Koch, D., Mitchener-Nissen, T. &amp; </a:t>
            </a:r>
            <a:r>
              <a:rPr lang="en-GB" sz="1600" err="1">
                <a:ea typeface="+mn-lt"/>
                <a:cs typeface="+mn-lt"/>
              </a:rPr>
              <a:t>Toubaline</a:t>
            </a:r>
            <a:r>
              <a:rPr lang="en-GB" sz="1600" dirty="0">
                <a:ea typeface="+mn-lt"/>
                <a:cs typeface="+mn-lt"/>
              </a:rPr>
              <a:t>, S., 2019. The Problem with Crime Problem-Solving: Towards a Second Generation POP? </a:t>
            </a:r>
            <a:r>
              <a:rPr lang="en-GB" sz="1600" i="1" dirty="0">
                <a:ea typeface="+mn-lt"/>
                <a:cs typeface="+mn-lt"/>
              </a:rPr>
              <a:t>The British Journal of Criminology</a:t>
            </a:r>
            <a:r>
              <a:rPr lang="en-GB" sz="1600" dirty="0">
                <a:ea typeface="+mn-lt"/>
                <a:cs typeface="+mn-lt"/>
              </a:rPr>
              <a:t>, 60(1), pp.222. Available at: </a:t>
            </a:r>
            <a:r>
              <a:rPr lang="en-GB" sz="1600" dirty="0">
                <a:ea typeface="+mn-lt"/>
                <a:cs typeface="+mn-lt"/>
                <a:hlinkClick r:id="rId2"/>
              </a:rPr>
              <a:t>https://academic.oup.com/bjc/article/60/1/219/5497056</a:t>
            </a:r>
            <a:r>
              <a:rPr lang="en-GB" sz="1600" dirty="0">
                <a:ea typeface="+mn-lt"/>
                <a:cs typeface="+mn-lt"/>
              </a:rPr>
              <a:t> [Accessed 24 April 2025]</a:t>
            </a:r>
          </a:p>
          <a:p>
            <a:r>
              <a:rPr lang="en-GB" sz="1600" dirty="0">
                <a:ea typeface="+mn-lt"/>
                <a:cs typeface="+mn-lt"/>
              </a:rPr>
              <a:t>Center for Problem-Oriented Policing. (n.d.). </a:t>
            </a:r>
            <a:r>
              <a:rPr lang="en-GB" sz="1600" i="1" dirty="0">
                <a:ea typeface="+mn-lt"/>
                <a:cs typeface="+mn-lt"/>
              </a:rPr>
              <a:t>The SARA Model</a:t>
            </a:r>
            <a:r>
              <a:rPr lang="en-GB" sz="1600" dirty="0">
                <a:ea typeface="+mn-lt"/>
                <a:cs typeface="+mn-lt"/>
              </a:rPr>
              <a:t>. Arizona State University. Available at: </a:t>
            </a:r>
            <a:r>
              <a:rPr lang="en-GB" sz="1600" dirty="0">
                <a:ea typeface="+mn-lt"/>
                <a:cs typeface="+mn-lt"/>
                <a:hlinkClick r:id="rId3"/>
              </a:rPr>
              <a:t>https://popcenter.asu.edu/content/sara-model-0</a:t>
            </a:r>
            <a:r>
              <a:rPr lang="en-GB" sz="1600" dirty="0">
                <a:ea typeface="+mn-lt"/>
                <a:cs typeface="+mn-lt"/>
              </a:rPr>
              <a:t> [Accessed 23 Apr. 2025]</a:t>
            </a:r>
          </a:p>
          <a:p>
            <a:r>
              <a:rPr lang="en-GB" sz="1600" dirty="0">
                <a:ea typeface="+mn-lt"/>
                <a:cs typeface="+mn-lt"/>
              </a:rPr>
              <a:t>College of Policing. (2022). </a:t>
            </a:r>
            <a:r>
              <a:rPr lang="en-GB" sz="1600" i="1" dirty="0">
                <a:ea typeface="+mn-lt"/>
                <a:cs typeface="+mn-lt"/>
              </a:rPr>
              <a:t>Problem-solving policing</a:t>
            </a:r>
            <a:r>
              <a:rPr lang="en-GB" sz="1600" dirty="0">
                <a:ea typeface="+mn-lt"/>
                <a:cs typeface="+mn-lt"/>
              </a:rPr>
              <a:t>. Available at: </a:t>
            </a:r>
            <a:r>
              <a:rPr lang="en-GB" sz="1600" dirty="0">
                <a:ea typeface="+mn-lt"/>
                <a:cs typeface="+mn-lt"/>
                <a:hlinkClick r:id="rId4"/>
              </a:rPr>
              <a:t>https://www.college.police.uk/guidance/problem-solving-policing</a:t>
            </a:r>
            <a:r>
              <a:rPr lang="en-GB" sz="1600" dirty="0">
                <a:ea typeface="+mn-lt"/>
                <a:cs typeface="+mn-lt"/>
              </a:rPr>
              <a:t> [Accessed 23 Apr. 2025].</a:t>
            </a:r>
            <a:endParaRPr lang="en-GB" sz="1600"/>
          </a:p>
          <a:p>
            <a:r>
              <a:rPr lang="en-GB" sz="1600" dirty="0">
                <a:ea typeface="+mn-lt"/>
                <a:cs typeface="+mn-lt"/>
              </a:rPr>
              <a:t>Evidence-Based Policing. (2025). </a:t>
            </a:r>
            <a:r>
              <a:rPr lang="en-GB" sz="1600" i="1" dirty="0">
                <a:ea typeface="+mn-lt"/>
                <a:cs typeface="+mn-lt"/>
              </a:rPr>
              <a:t>Refresher: SARA Model and Problem-Oriented Policing</a:t>
            </a:r>
            <a:r>
              <a:rPr lang="en-GB" sz="1600" dirty="0">
                <a:ea typeface="+mn-lt"/>
                <a:cs typeface="+mn-lt"/>
              </a:rPr>
              <a:t>. Evidence-Based Policing. Available at: </a:t>
            </a:r>
            <a:r>
              <a:rPr lang="en-GB" sz="1600" dirty="0">
                <a:ea typeface="+mn-lt"/>
                <a:cs typeface="+mn-lt"/>
                <a:hlinkClick r:id="rId5"/>
              </a:rPr>
              <a:t>https://www.evidence-basedpolicing.org/refresher-sara-model-and-problem-oriented-policing/</a:t>
            </a:r>
            <a:r>
              <a:rPr lang="en-GB" sz="1600" dirty="0">
                <a:ea typeface="+mn-lt"/>
                <a:cs typeface="+mn-lt"/>
              </a:rPr>
              <a:t> [Accessed 23 Apr. 2025].</a:t>
            </a:r>
          </a:p>
          <a:p>
            <a:r>
              <a:rPr lang="en-GB" sz="1600" dirty="0">
                <a:ea typeface="+mn-lt"/>
                <a:cs typeface="+mn-lt"/>
              </a:rPr>
              <a:t>Glenn, K.M., 2020. </a:t>
            </a:r>
            <a:r>
              <a:rPr lang="en-GB" sz="1600" i="1" dirty="0">
                <a:ea typeface="+mn-lt"/>
                <a:cs typeface="+mn-lt"/>
              </a:rPr>
              <a:t>The S.A.R.A. Model</a:t>
            </a:r>
            <a:r>
              <a:rPr lang="en-GB" sz="1600" dirty="0">
                <a:ea typeface="+mn-lt"/>
                <a:cs typeface="+mn-lt"/>
              </a:rPr>
              <a:t>. Criminal Justice Know How. Available at: </a:t>
            </a:r>
            <a:r>
              <a:rPr lang="en-GB" sz="1600" dirty="0">
                <a:ea typeface="+mn-lt"/>
                <a:cs typeface="+mn-lt"/>
                <a:hlinkClick r:id="rId6"/>
              </a:rPr>
              <a:t>https://criminaljusticeknowhow.com/the-sara-model/</a:t>
            </a:r>
            <a:r>
              <a:rPr lang="en-GB" sz="1600" dirty="0">
                <a:ea typeface="+mn-lt"/>
                <a:cs typeface="+mn-lt"/>
              </a:rPr>
              <a:t> [Accessed 23 Apr. 2025].  </a:t>
            </a:r>
          </a:p>
          <a:p>
            <a:r>
              <a:rPr lang="en-GB" sz="1600" dirty="0">
                <a:ea typeface="+mn-lt"/>
                <a:cs typeface="+mn-lt"/>
              </a:rPr>
              <a:t>Healthy Surrey. (n.d.). </a:t>
            </a:r>
            <a:r>
              <a:rPr lang="en-GB" sz="1600" i="1" dirty="0">
                <a:ea typeface="+mn-lt"/>
                <a:cs typeface="+mn-lt"/>
              </a:rPr>
              <a:t>Problem Solving for Communities Using the OSARA Model</a:t>
            </a:r>
            <a:r>
              <a:rPr lang="en-GB" sz="1600" dirty="0">
                <a:ea typeface="+mn-lt"/>
                <a:cs typeface="+mn-lt"/>
              </a:rPr>
              <a:t>. Retrieved April 24, 2025, from </a:t>
            </a:r>
            <a:r>
              <a:rPr lang="en-GB" sz="1600" dirty="0">
                <a:ea typeface="+mn-lt"/>
                <a:cs typeface="+mn-lt"/>
                <a:hlinkClick r:id="rId7"/>
              </a:rPr>
              <a:t>https://www.healthysurrey.org.uk/__data/assets/pdf_file/0011/325919/Problem-Solving-for-Communities-Using-OSARA-accessible-document.pdf</a:t>
            </a:r>
            <a:endParaRPr lang="en-GB" sz="1600" dirty="0">
              <a:ea typeface="+mn-lt"/>
              <a:cs typeface="+mn-lt"/>
            </a:endParaRPr>
          </a:p>
          <a:p>
            <a:r>
              <a:rPr lang="en-GB" sz="1600" dirty="0">
                <a:ea typeface="+mn-lt"/>
                <a:cs typeface="+mn-lt"/>
              </a:rPr>
              <a:t>Porter, L.E. (2013) ‘Beyond "oversight": a problem-oriented approach to police reform’, </a:t>
            </a:r>
            <a:r>
              <a:rPr lang="en-GB" sz="1600" i="1" dirty="0">
                <a:ea typeface="+mn-lt"/>
                <a:cs typeface="+mn-lt"/>
              </a:rPr>
              <a:t>Police Practice &amp; Research</a:t>
            </a:r>
            <a:r>
              <a:rPr lang="en-GB" sz="1600" dirty="0">
                <a:ea typeface="+mn-lt"/>
                <a:cs typeface="+mn-lt"/>
              </a:rPr>
              <a:t>, 14(2), pp. 176. Available at: </a:t>
            </a:r>
            <a:r>
              <a:rPr lang="en-GB" sz="1600" dirty="0">
                <a:ea typeface="+mn-lt"/>
                <a:cs typeface="+mn-lt"/>
                <a:hlinkClick r:id="rId8"/>
              </a:rPr>
              <a:t>https://research-ebsco-com.ezproxy.uwtsd.ac.uk/c/onvpsy/viewer/pdf/thur3rr6mn?route=details</a:t>
            </a:r>
            <a:r>
              <a:rPr lang="en-GB" sz="1600" dirty="0">
                <a:ea typeface="+mn-lt"/>
                <a:cs typeface="+mn-lt"/>
              </a:rPr>
              <a:t> (Accessed: 24 April 2025). </a:t>
            </a:r>
          </a:p>
          <a:p>
            <a:r>
              <a:rPr lang="en-GB" sz="1600" dirty="0">
                <a:ea typeface="+mn-lt"/>
                <a:cs typeface="+mn-lt"/>
              </a:rPr>
              <a:t>Simpson, R. and Volp, G., 2023. Applying the SARA Model in Operation Waterside: UK Agency Tackles Child Sexual Exploitation. </a:t>
            </a:r>
            <a:r>
              <a:rPr lang="en-GB" sz="1600" i="1" dirty="0">
                <a:ea typeface="+mn-lt"/>
                <a:cs typeface="+mn-lt"/>
              </a:rPr>
              <a:t>Police Chief Online</a:t>
            </a:r>
            <a:r>
              <a:rPr lang="en-GB" sz="1600" dirty="0">
                <a:ea typeface="+mn-lt"/>
                <a:cs typeface="+mn-lt"/>
              </a:rPr>
              <a:t>. Available at: </a:t>
            </a:r>
            <a:r>
              <a:rPr lang="en-GB" sz="1600" dirty="0">
                <a:ea typeface="+mn-lt"/>
                <a:cs typeface="+mn-lt"/>
                <a:hlinkClick r:id="rId9"/>
              </a:rPr>
              <a:t>https://www.policechiefmagazine.org/sara-model-operation-waterside/</a:t>
            </a:r>
            <a:r>
              <a:rPr lang="en-GB" sz="1600" dirty="0">
                <a:ea typeface="+mn-lt"/>
                <a:cs typeface="+mn-lt"/>
              </a:rPr>
              <a:t> [Accessed 25 April 2025]. </a:t>
            </a:r>
            <a:endParaRPr lang="en-GB" sz="1600" dirty="0"/>
          </a:p>
        </p:txBody>
      </p:sp>
    </p:spTree>
    <p:extLst>
      <p:ext uri="{BB962C8B-B14F-4D97-AF65-F5344CB8AC3E}">
        <p14:creationId xmlns:p14="http://schemas.microsoft.com/office/powerpoint/2010/main" val="7050395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2</vt:i4>
      </vt:variant>
      <vt:variant>
        <vt:lpstr>Slide Titles</vt:lpstr>
      </vt:variant>
      <vt:variant>
        <vt:i4>6</vt:i4>
      </vt:variant>
    </vt:vector>
  </HeadingPairs>
  <TitlesOfParts>
    <vt:vector size="8" baseType="lpstr">
      <vt:lpstr>office theme</vt:lpstr>
      <vt:lpstr>Office Theme</vt:lpstr>
      <vt:lpstr>What is the SARA model?</vt:lpstr>
      <vt:lpstr>How does the Sara Model help gain the community's trust while policing the public?</vt:lpstr>
      <vt:lpstr>The challenges of implementing the Sara Model within community policing</vt:lpstr>
      <vt:lpstr>Operation Waterside (Simpson and Volt, 2023)</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cp:revision>
  <dcterms:created xsi:type="dcterms:W3CDTF">2025-04-28T16:02:04Z</dcterms:created>
  <dcterms:modified xsi:type="dcterms:W3CDTF">2025-04-28T16:06:17Z</dcterms:modified>
</cp:coreProperties>
</file>