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12"/>
  </p:notesMasterIdLst>
  <p:sldIdLst>
    <p:sldId id="256" r:id="rId2"/>
    <p:sldId id="258" r:id="rId3"/>
    <p:sldId id="259" r:id="rId4"/>
    <p:sldId id="260" r:id="rId5"/>
    <p:sldId id="261" r:id="rId6"/>
    <p:sldId id="262" r:id="rId7"/>
    <p:sldId id="263" r:id="rId8"/>
    <p:sldId id="264" r:id="rId9"/>
    <p:sldId id="266"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5183" autoAdjust="0"/>
  </p:normalViewPr>
  <p:slideViewPr>
    <p:cSldViewPr snapToGrid="0">
      <p:cViewPr varScale="1">
        <p:scale>
          <a:sx n="51" d="100"/>
          <a:sy n="51" d="100"/>
        </p:scale>
        <p:origin x="190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BD6CB9-0DB3-4980-B105-70FBEFF04A83}" type="datetimeFigureOut">
              <a:rPr lang="en-US" smtClean="0"/>
              <a:t>12/5/2022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D4B6D1-C328-4623-999B-46EE2B9445A8}" type="slidenum">
              <a:rPr lang="en-US" smtClean="0"/>
              <a:t>‹#›</a:t>
            </a:fld>
            <a:endParaRPr lang="en-US"/>
          </a:p>
        </p:txBody>
      </p:sp>
    </p:spTree>
    <p:extLst>
      <p:ext uri="{BB962C8B-B14F-4D97-AF65-F5344CB8AC3E}">
        <p14:creationId xmlns:p14="http://schemas.microsoft.com/office/powerpoint/2010/main" val="15526958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6D4B6D1-C328-4623-999B-46EE2B9445A8}" type="slidenum">
              <a:rPr lang="en-US" smtClean="0"/>
              <a:t>2</a:t>
            </a:fld>
            <a:endParaRPr lang="en-US"/>
          </a:p>
        </p:txBody>
      </p:sp>
    </p:spTree>
    <p:extLst>
      <p:ext uri="{BB962C8B-B14F-4D97-AF65-F5344CB8AC3E}">
        <p14:creationId xmlns:p14="http://schemas.microsoft.com/office/powerpoint/2010/main" val="4231228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6D4B6D1-C328-4623-999B-46EE2B9445A8}" type="slidenum">
              <a:rPr lang="en-US" smtClean="0"/>
              <a:t>3</a:t>
            </a:fld>
            <a:endParaRPr lang="en-US"/>
          </a:p>
        </p:txBody>
      </p:sp>
    </p:spTree>
    <p:extLst>
      <p:ext uri="{BB962C8B-B14F-4D97-AF65-F5344CB8AC3E}">
        <p14:creationId xmlns:p14="http://schemas.microsoft.com/office/powerpoint/2010/main" val="41454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6D4B6D1-C328-4623-999B-46EE2B9445A8}" type="slidenum">
              <a:rPr lang="en-US" smtClean="0"/>
              <a:t>4</a:t>
            </a:fld>
            <a:endParaRPr lang="en-US"/>
          </a:p>
        </p:txBody>
      </p:sp>
    </p:spTree>
    <p:extLst>
      <p:ext uri="{BB962C8B-B14F-4D97-AF65-F5344CB8AC3E}">
        <p14:creationId xmlns:p14="http://schemas.microsoft.com/office/powerpoint/2010/main" val="39572872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6D4B6D1-C328-4623-999B-46EE2B9445A8}" type="slidenum">
              <a:rPr lang="en-US" smtClean="0"/>
              <a:t>5</a:t>
            </a:fld>
            <a:endParaRPr lang="en-US"/>
          </a:p>
        </p:txBody>
      </p:sp>
    </p:spTree>
    <p:extLst>
      <p:ext uri="{BB962C8B-B14F-4D97-AF65-F5344CB8AC3E}">
        <p14:creationId xmlns:p14="http://schemas.microsoft.com/office/powerpoint/2010/main" val="3590597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6D4B6D1-C328-4623-999B-46EE2B9445A8}" type="slidenum">
              <a:rPr lang="en-US" smtClean="0"/>
              <a:t>6</a:t>
            </a:fld>
            <a:endParaRPr lang="en-US"/>
          </a:p>
        </p:txBody>
      </p:sp>
    </p:spTree>
    <p:extLst>
      <p:ext uri="{BB962C8B-B14F-4D97-AF65-F5344CB8AC3E}">
        <p14:creationId xmlns:p14="http://schemas.microsoft.com/office/powerpoint/2010/main" val="5966258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6D4B6D1-C328-4623-999B-46EE2B9445A8}" type="slidenum">
              <a:rPr lang="en-US" smtClean="0"/>
              <a:t>7</a:t>
            </a:fld>
            <a:endParaRPr lang="en-US"/>
          </a:p>
        </p:txBody>
      </p:sp>
    </p:spTree>
    <p:extLst>
      <p:ext uri="{BB962C8B-B14F-4D97-AF65-F5344CB8AC3E}">
        <p14:creationId xmlns:p14="http://schemas.microsoft.com/office/powerpoint/2010/main" val="19046962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6D4B6D1-C328-4623-999B-46EE2B9445A8}" type="slidenum">
              <a:rPr lang="en-US" smtClean="0"/>
              <a:t>8</a:t>
            </a:fld>
            <a:endParaRPr lang="en-US"/>
          </a:p>
        </p:txBody>
      </p:sp>
    </p:spTree>
    <p:extLst>
      <p:ext uri="{BB962C8B-B14F-4D97-AF65-F5344CB8AC3E}">
        <p14:creationId xmlns:p14="http://schemas.microsoft.com/office/powerpoint/2010/main" val="32227063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6D4B6D1-C328-4623-999B-46EE2B9445A8}" type="slidenum">
              <a:rPr lang="en-US" smtClean="0"/>
              <a:t>9</a:t>
            </a:fld>
            <a:endParaRPr lang="en-US"/>
          </a:p>
        </p:txBody>
      </p:sp>
    </p:spTree>
    <p:extLst>
      <p:ext uri="{BB962C8B-B14F-4D97-AF65-F5344CB8AC3E}">
        <p14:creationId xmlns:p14="http://schemas.microsoft.com/office/powerpoint/2010/main" val="10629666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6D4B6D1-C328-4623-999B-46EE2B9445A8}" type="slidenum">
              <a:rPr lang="en-US" smtClean="0"/>
              <a:t>10</a:t>
            </a:fld>
            <a:endParaRPr lang="en-US"/>
          </a:p>
        </p:txBody>
      </p:sp>
    </p:spTree>
    <p:extLst>
      <p:ext uri="{BB962C8B-B14F-4D97-AF65-F5344CB8AC3E}">
        <p14:creationId xmlns:p14="http://schemas.microsoft.com/office/powerpoint/2010/main" val="35627147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69FB91D-1BDA-4BB2-87F8-9B3FA61876C8}"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25233677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9FB91D-1BDA-4BB2-87F8-9B3FA61876C8}"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3049442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9FB91D-1BDA-4BB2-87F8-9B3FA61876C8}"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24013352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9FB91D-1BDA-4BB2-87F8-9B3FA61876C8}" type="datetimeFigureOut">
              <a:rPr lang="en-US" smtClean="0"/>
              <a:t>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184992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9FB91D-1BDA-4BB2-87F8-9B3FA61876C8}" type="datetimeFigureOut">
              <a:rPr lang="en-US" smtClean="0"/>
              <a:t>12/5/2022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1133020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9FB91D-1BDA-4BB2-87F8-9B3FA61876C8}" type="datetimeFigureOut">
              <a:rPr lang="en-US" smtClean="0"/>
              <a:t>12/5/2022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4190633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9FB91D-1BDA-4BB2-87F8-9B3FA61876C8}" type="datetimeFigureOut">
              <a:rPr lang="en-US" smtClean="0"/>
              <a:t>12/5/2022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4192713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9FB91D-1BDA-4BB2-87F8-9B3FA61876C8}" type="datetimeFigureOut">
              <a:rPr lang="en-US" smtClean="0"/>
              <a:t>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32619714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9FB91D-1BDA-4BB2-87F8-9B3FA61876C8}" type="datetimeFigureOut">
              <a:rPr lang="en-US" smtClean="0"/>
              <a:t>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2813584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9FB91D-1BDA-4BB2-87F8-9B3FA61876C8}"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4097800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9FB91D-1BDA-4BB2-87F8-9B3FA61876C8}"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613368-F843-4B6B-BB6F-E363767BF6FB}" type="slidenum">
              <a:rPr lang="en-US" smtClean="0"/>
              <a:t>‹#›</a:t>
            </a:fld>
            <a:endParaRPr lang="en-US"/>
          </a:p>
        </p:txBody>
      </p:sp>
    </p:spTree>
    <p:extLst>
      <p:ext uri="{BB962C8B-B14F-4D97-AF65-F5344CB8AC3E}">
        <p14:creationId xmlns:p14="http://schemas.microsoft.com/office/powerpoint/2010/main" val="2887527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9FB91D-1BDA-4BB2-87F8-9B3FA61876C8}" type="datetimeFigureOut">
              <a:rPr lang="en-US" smtClean="0"/>
              <a:t>12/5/2022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613368-F843-4B6B-BB6F-E363767BF6FB}" type="slidenum">
              <a:rPr lang="en-US" smtClean="0"/>
              <a:t>‹#›</a:t>
            </a:fld>
            <a:endParaRPr lang="en-US"/>
          </a:p>
        </p:txBody>
      </p:sp>
    </p:spTree>
    <p:extLst>
      <p:ext uri="{BB962C8B-B14F-4D97-AF65-F5344CB8AC3E}">
        <p14:creationId xmlns:p14="http://schemas.microsoft.com/office/powerpoint/2010/main" val="16341083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4" name="Rectangle 3"/>
          <p:cNvSpPr/>
          <p:nvPr/>
        </p:nvSpPr>
        <p:spPr>
          <a:xfrm>
            <a:off x="1516505" y="1120380"/>
            <a:ext cx="9158990" cy="3416320"/>
          </a:xfrm>
          <a:prstGeom prst="rect">
            <a:avLst/>
          </a:prstGeom>
          <a:noFill/>
        </p:spPr>
        <p:txBody>
          <a:bodyPr wrap="squar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Student Name: Sadia Mirza</a:t>
            </a:r>
          </a:p>
          <a:p>
            <a:pPr algn="ctr"/>
            <a:r>
              <a:rPr lang="en-US" sz="5400" dirty="0">
                <a:ln w="0"/>
                <a:effectLst>
                  <a:outerShdw blurRad="38100" dist="19050" dir="2700000" algn="tl" rotWithShape="0">
                    <a:schemeClr val="dk1">
                      <a:alpha val="40000"/>
                    </a:schemeClr>
                  </a:outerShdw>
                </a:effectLst>
              </a:rPr>
              <a:t>Student ID: 2123470</a:t>
            </a:r>
          </a:p>
          <a:p>
            <a:pPr algn="ctr"/>
            <a:r>
              <a:rPr lang="en-US" sz="5400" b="0" cap="none" spc="0" dirty="0">
                <a:ln w="0"/>
                <a:solidFill>
                  <a:schemeClr val="tx1"/>
                </a:solidFill>
                <a:effectLst>
                  <a:outerShdw blurRad="38100" dist="19050" dir="2700000" algn="tl" rotWithShape="0">
                    <a:schemeClr val="dk1">
                      <a:alpha val="40000"/>
                    </a:schemeClr>
                  </a:outerShdw>
                </a:effectLst>
              </a:rPr>
              <a:t>Mod</a:t>
            </a:r>
            <a:r>
              <a:rPr lang="en-US" sz="5400" dirty="0">
                <a:ln w="0"/>
                <a:effectLst>
                  <a:outerShdw blurRad="38100" dist="19050" dir="2700000" algn="tl" rotWithShape="0">
                    <a:schemeClr val="dk1">
                      <a:alpha val="40000"/>
                    </a:schemeClr>
                  </a:outerShdw>
                </a:effectLst>
              </a:rPr>
              <a:t>ule: BMIH4006</a:t>
            </a:r>
          </a:p>
          <a:p>
            <a:pPr algn="ctr"/>
            <a:r>
              <a:rPr lang="en-US" sz="5400" b="0" cap="none" spc="0" dirty="0">
                <a:ln w="0"/>
                <a:solidFill>
                  <a:schemeClr val="tx1"/>
                </a:solidFill>
                <a:effectLst>
                  <a:outerShdw blurRad="38100" dist="19050" dir="2700000" algn="tl" rotWithShape="0">
                    <a:schemeClr val="dk1">
                      <a:alpha val="40000"/>
                    </a:schemeClr>
                  </a:outerShdw>
                </a:effectLst>
              </a:rPr>
              <a:t>Lecturer: Lola Villard</a:t>
            </a:r>
          </a:p>
        </p:txBody>
      </p:sp>
    </p:spTree>
    <p:extLst>
      <p:ext uri="{BB962C8B-B14F-4D97-AF65-F5344CB8AC3E}">
        <p14:creationId xmlns:p14="http://schemas.microsoft.com/office/powerpoint/2010/main" val="3889408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11490960" y="1930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p:cNvSpPr/>
          <p:nvPr/>
        </p:nvSpPr>
        <p:spPr>
          <a:xfrm>
            <a:off x="11856720" y="1930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203200" y="3454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p:cNvSpPr/>
          <p:nvPr/>
        </p:nvSpPr>
        <p:spPr>
          <a:xfrm>
            <a:off x="568960" y="3454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863815" y="-71335"/>
            <a:ext cx="1554049" cy="1696720"/>
          </a:xfrm>
          <a:prstGeom prst="rect">
            <a:avLst/>
          </a:prstGeom>
        </p:spPr>
      </p:pic>
      <p:sp>
        <p:nvSpPr>
          <p:cNvPr id="8" name="Rectangle 7"/>
          <p:cNvSpPr/>
          <p:nvPr/>
        </p:nvSpPr>
        <p:spPr>
          <a:xfrm>
            <a:off x="3805316" y="777025"/>
            <a:ext cx="3687291"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Introduction</a:t>
            </a: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87440" y="777025"/>
            <a:ext cx="6004560" cy="6004560"/>
          </a:xfrm>
          <a:prstGeom prst="rect">
            <a:avLst/>
          </a:prstGeom>
        </p:spPr>
      </p:pic>
      <p:sp>
        <p:nvSpPr>
          <p:cNvPr id="10" name="Rectangle 9"/>
          <p:cNvSpPr/>
          <p:nvPr/>
        </p:nvSpPr>
        <p:spPr>
          <a:xfrm>
            <a:off x="2298699" y="2842336"/>
            <a:ext cx="4546601" cy="1938992"/>
          </a:xfrm>
          <a:prstGeom prst="rect">
            <a:avLst/>
          </a:prstGeom>
        </p:spPr>
        <p:txBody>
          <a:bodyPr wrap="square">
            <a:spAutoFit/>
          </a:bodyPr>
          <a:lstStyle/>
          <a:p>
            <a:pPr algn="just"/>
            <a:r>
              <a:rPr lang="en-US" sz="2000" dirty="0">
                <a:latin typeface="Arial" panose="020B0604020202020204" pitchFamily="34" charset="0"/>
                <a:ea typeface="Calibri" panose="020F0502020204030204" pitchFamily="34" charset="0"/>
                <a:cs typeface="Arial" panose="020B0604020202020204" pitchFamily="34" charset="0"/>
              </a:rPr>
              <a:t>The hotel employee is the first individual a customer encounters when entering the hotel. Customer satisfaction is determined by hotel personnel' interactions with customers and their interpersonal skills</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14896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11490960" y="1930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p:cNvSpPr/>
          <p:nvPr/>
        </p:nvSpPr>
        <p:spPr>
          <a:xfrm>
            <a:off x="11856720" y="1930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203200" y="3454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p:cNvSpPr/>
          <p:nvPr/>
        </p:nvSpPr>
        <p:spPr>
          <a:xfrm>
            <a:off x="568960" y="3454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863815" y="-71335"/>
            <a:ext cx="1554049" cy="1696720"/>
          </a:xfrm>
          <a:prstGeom prst="rect">
            <a:avLst/>
          </a:prstGeom>
        </p:spPr>
      </p:pic>
      <p:sp>
        <p:nvSpPr>
          <p:cNvPr id="8" name="Rectangle 7"/>
          <p:cNvSpPr/>
          <p:nvPr/>
        </p:nvSpPr>
        <p:spPr>
          <a:xfrm>
            <a:off x="2616031" y="570499"/>
            <a:ext cx="8509169" cy="584775"/>
          </a:xfrm>
          <a:prstGeom prst="rect">
            <a:avLst/>
          </a:prstGeom>
          <a:noFill/>
        </p:spPr>
        <p:txBody>
          <a:bodyPr wrap="square" lIns="91440" tIns="45720" rIns="91440" bIns="45720">
            <a:spAutoFit/>
          </a:bodyPr>
          <a:lstStyle/>
          <a:p>
            <a:pPr algn="ctr"/>
            <a:r>
              <a:rPr lang="en-US" sz="3200" dirty="0"/>
              <a:t>Employee Engagement in the Success of a Hotel</a:t>
            </a:r>
            <a:endParaRPr lang="en-US" sz="8000" b="0" cap="none" spc="0" dirty="0">
              <a:ln w="0"/>
              <a:solidFill>
                <a:schemeClr val="tx1"/>
              </a:solidFill>
              <a:effectLst>
                <a:outerShdw blurRad="38100" dist="19050" dir="2700000" algn="tl" rotWithShape="0">
                  <a:schemeClr val="dk1">
                    <a:alpha val="40000"/>
                  </a:schemeClr>
                </a:outerShdw>
              </a:effectLst>
            </a:endParaRPr>
          </a:p>
        </p:txBody>
      </p:sp>
      <p:sp>
        <p:nvSpPr>
          <p:cNvPr id="10" name="Rectangle 9"/>
          <p:cNvSpPr/>
          <p:nvPr/>
        </p:nvSpPr>
        <p:spPr>
          <a:xfrm>
            <a:off x="1835469" y="3195320"/>
            <a:ext cx="4546601" cy="1631216"/>
          </a:xfrm>
          <a:prstGeom prst="rect">
            <a:avLst/>
          </a:prstGeom>
        </p:spPr>
        <p:txBody>
          <a:bodyPr wrap="square">
            <a:spAutoFit/>
          </a:bodyPr>
          <a:lstStyle/>
          <a:p>
            <a:pPr algn="just"/>
            <a:r>
              <a:rPr lang="en-US" sz="2000" dirty="0">
                <a:latin typeface="Arial" panose="020B0604020202020204" pitchFamily="34" charset="0"/>
                <a:cs typeface="Arial" panose="020B0604020202020204" pitchFamily="34" charset="0"/>
              </a:rPr>
              <a:t>A knowledgeable front desk employee will be even nicer and inspire consumers to return, improving conversions and encouraging repeat business.</a:t>
            </a:r>
            <a:endParaRPr lang="en-US" sz="2400" dirty="0">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05590" y="1027363"/>
            <a:ext cx="5300093" cy="4944116"/>
          </a:xfrm>
          <a:prstGeom prst="rect">
            <a:avLst/>
          </a:prstGeom>
        </p:spPr>
      </p:pic>
    </p:spTree>
    <p:extLst>
      <p:ext uri="{BB962C8B-B14F-4D97-AF65-F5344CB8AC3E}">
        <p14:creationId xmlns:p14="http://schemas.microsoft.com/office/powerpoint/2010/main" val="3878146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11490960" y="1930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p:cNvSpPr/>
          <p:nvPr/>
        </p:nvSpPr>
        <p:spPr>
          <a:xfrm>
            <a:off x="11856720" y="1930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203200" y="3454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p:cNvSpPr/>
          <p:nvPr/>
        </p:nvSpPr>
        <p:spPr>
          <a:xfrm>
            <a:off x="568960" y="3454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863815" y="-71335"/>
            <a:ext cx="1554049" cy="1696720"/>
          </a:xfrm>
          <a:prstGeom prst="rect">
            <a:avLst/>
          </a:prstGeom>
        </p:spPr>
      </p:pic>
      <p:sp>
        <p:nvSpPr>
          <p:cNvPr id="8" name="Rectangle 7"/>
          <p:cNvSpPr/>
          <p:nvPr/>
        </p:nvSpPr>
        <p:spPr>
          <a:xfrm>
            <a:off x="2616031" y="570499"/>
            <a:ext cx="8509169" cy="584775"/>
          </a:xfrm>
          <a:prstGeom prst="rect">
            <a:avLst/>
          </a:prstGeom>
          <a:noFill/>
        </p:spPr>
        <p:txBody>
          <a:bodyPr wrap="square" lIns="91440" tIns="45720" rIns="91440" bIns="45720">
            <a:spAutoFit/>
          </a:bodyPr>
          <a:lstStyle/>
          <a:p>
            <a:pPr algn="ctr"/>
            <a:r>
              <a:rPr lang="en-US" sz="3200" dirty="0"/>
              <a:t>Employee Engagement</a:t>
            </a:r>
            <a:endParaRPr lang="en-US" sz="8000" b="0" cap="none" spc="0" dirty="0">
              <a:ln w="0"/>
              <a:solidFill>
                <a:schemeClr val="tx1"/>
              </a:solidFill>
              <a:effectLst>
                <a:outerShdw blurRad="38100" dist="19050" dir="2700000" algn="tl" rotWithShape="0">
                  <a:schemeClr val="dk1">
                    <a:alpha val="40000"/>
                  </a:schemeClr>
                </a:outerShdw>
              </a:effectLst>
            </a:endParaRPr>
          </a:p>
        </p:txBody>
      </p:sp>
      <p:sp>
        <p:nvSpPr>
          <p:cNvPr id="10" name="Rectangle 9"/>
          <p:cNvSpPr/>
          <p:nvPr/>
        </p:nvSpPr>
        <p:spPr>
          <a:xfrm>
            <a:off x="1835469" y="3195320"/>
            <a:ext cx="4546601" cy="1323439"/>
          </a:xfrm>
          <a:prstGeom prst="rect">
            <a:avLst/>
          </a:prstGeom>
        </p:spPr>
        <p:txBody>
          <a:bodyPr wrap="square">
            <a:spAutoFit/>
          </a:bodyPr>
          <a:lstStyle/>
          <a:p>
            <a:pPr algn="just"/>
            <a:r>
              <a:rPr lang="en-US" sz="2000" dirty="0">
                <a:latin typeface="Arial" panose="020B0604020202020204" pitchFamily="34" charset="0"/>
                <a:cs typeface="Arial" panose="020B0604020202020204" pitchFamily="34" charset="0"/>
              </a:rPr>
              <a:t>Employee engagement is critical to a company's performance owing to the clear linkages between workplace pleasure and morale.</a:t>
            </a:r>
            <a:endParaRPr lang="en-US" sz="2800" dirty="0">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82540" y="2038639"/>
            <a:ext cx="7447597" cy="4552344"/>
          </a:xfrm>
          <a:prstGeom prst="rect">
            <a:avLst/>
          </a:prstGeom>
        </p:spPr>
      </p:pic>
    </p:spTree>
    <p:extLst>
      <p:ext uri="{BB962C8B-B14F-4D97-AF65-F5344CB8AC3E}">
        <p14:creationId xmlns:p14="http://schemas.microsoft.com/office/powerpoint/2010/main" val="1847717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11490960" y="1930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p:cNvSpPr/>
          <p:nvPr/>
        </p:nvSpPr>
        <p:spPr>
          <a:xfrm>
            <a:off x="11856720" y="1930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203200" y="3454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p:cNvSpPr/>
          <p:nvPr/>
        </p:nvSpPr>
        <p:spPr>
          <a:xfrm>
            <a:off x="568960" y="3454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863815" y="-71335"/>
            <a:ext cx="1554049" cy="1696720"/>
          </a:xfrm>
          <a:prstGeom prst="rect">
            <a:avLst/>
          </a:prstGeom>
        </p:spPr>
      </p:pic>
      <p:sp>
        <p:nvSpPr>
          <p:cNvPr id="8" name="Rectangle 7"/>
          <p:cNvSpPr/>
          <p:nvPr/>
        </p:nvSpPr>
        <p:spPr>
          <a:xfrm>
            <a:off x="2616031" y="570499"/>
            <a:ext cx="8509169" cy="584775"/>
          </a:xfrm>
          <a:prstGeom prst="rect">
            <a:avLst/>
          </a:prstGeom>
          <a:noFill/>
        </p:spPr>
        <p:txBody>
          <a:bodyPr wrap="square" lIns="91440" tIns="45720" rIns="91440" bIns="45720">
            <a:spAutoFit/>
          </a:bodyPr>
          <a:lstStyle/>
          <a:p>
            <a:pPr algn="ctr"/>
            <a:r>
              <a:rPr lang="en-US" sz="3200" dirty="0">
                <a:latin typeface="Arial" panose="020B0604020202020204" pitchFamily="34" charset="0"/>
                <a:cs typeface="Arial" panose="020B0604020202020204" pitchFamily="34" charset="0"/>
              </a:rPr>
              <a:t>The Aon Hewitt Employee Engagement Model</a:t>
            </a:r>
            <a:endParaRPr lang="en-US" sz="138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10" name="Rectangle 9"/>
          <p:cNvSpPr/>
          <p:nvPr/>
        </p:nvSpPr>
        <p:spPr>
          <a:xfrm>
            <a:off x="4010659" y="2242185"/>
            <a:ext cx="4546601" cy="3662541"/>
          </a:xfrm>
          <a:prstGeom prst="rect">
            <a:avLst/>
          </a:prstGeom>
        </p:spPr>
        <p:txBody>
          <a:bodyPr wrap="square">
            <a:spAutoFit/>
          </a:bodyPr>
          <a:lstStyle/>
          <a:p>
            <a:pPr algn="just"/>
            <a:r>
              <a:rPr lang="en-US" sz="2000" dirty="0">
                <a:latin typeface="Arial" panose="020B0604020202020204" pitchFamily="34" charset="0"/>
                <a:cs typeface="Arial" panose="020B0604020202020204" pitchFamily="34" charset="0"/>
              </a:rPr>
              <a:t>The AON-Hewitt model of engagement considers a combination of factors required for optimal performance and productivity. These include rational thought, emotions, intentions, and behaviors The model revolves around six employee engagement drivers (the areas in which employers have most control) and three outcomes.</a:t>
            </a:r>
          </a:p>
          <a:p>
            <a:pPr algn="just"/>
            <a:endParaRPr lang="en-U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3115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3 Employee Engagement Models, Theories And Framework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4600" y="1019912"/>
            <a:ext cx="8610600" cy="5448300"/>
          </a:xfrm>
          <a:prstGeom prst="rect">
            <a:avLst/>
          </a:prstGeom>
          <a:noFill/>
          <a:extLst>
            <a:ext uri="{909E8E84-426E-40DD-AFC4-6F175D3DCCD1}">
              <a14:hiddenFill xmlns:a14="http://schemas.microsoft.com/office/drawing/2010/main">
                <a:solidFill>
                  <a:srgbClr val="FFFFFF"/>
                </a:solidFill>
              </a14:hiddenFill>
            </a:ext>
          </a:extLst>
        </p:spPr>
      </p:pic>
      <p:sp>
        <p:nvSpPr>
          <p:cNvPr id="3" name="Rounded Rectangle 2"/>
          <p:cNvSpPr/>
          <p:nvPr/>
        </p:nvSpPr>
        <p:spPr>
          <a:xfrm>
            <a:off x="11490960" y="1930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p:cNvSpPr/>
          <p:nvPr/>
        </p:nvSpPr>
        <p:spPr>
          <a:xfrm>
            <a:off x="11856720" y="1930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203200" y="3454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p:cNvSpPr/>
          <p:nvPr/>
        </p:nvSpPr>
        <p:spPr>
          <a:xfrm>
            <a:off x="568960" y="3454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a:off x="863815" y="-71335"/>
            <a:ext cx="1554049" cy="1696720"/>
          </a:xfrm>
          <a:prstGeom prst="rect">
            <a:avLst/>
          </a:prstGeom>
        </p:spPr>
      </p:pic>
    </p:spTree>
    <p:extLst>
      <p:ext uri="{BB962C8B-B14F-4D97-AF65-F5344CB8AC3E}">
        <p14:creationId xmlns:p14="http://schemas.microsoft.com/office/powerpoint/2010/main" val="3427902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11490960" y="1930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p:cNvSpPr/>
          <p:nvPr/>
        </p:nvSpPr>
        <p:spPr>
          <a:xfrm>
            <a:off x="11856720" y="1930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203200" y="3454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p:cNvSpPr/>
          <p:nvPr/>
        </p:nvSpPr>
        <p:spPr>
          <a:xfrm>
            <a:off x="568960" y="3454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863815" y="-71335"/>
            <a:ext cx="1554049" cy="1696720"/>
          </a:xfrm>
          <a:prstGeom prst="rect">
            <a:avLst/>
          </a:prstGeom>
        </p:spPr>
      </p:pic>
      <p:sp>
        <p:nvSpPr>
          <p:cNvPr id="2" name="Rectangle 1"/>
          <p:cNvSpPr/>
          <p:nvPr/>
        </p:nvSpPr>
        <p:spPr>
          <a:xfrm>
            <a:off x="3163081" y="193040"/>
            <a:ext cx="7008842" cy="901593"/>
          </a:xfrm>
          <a:prstGeom prst="rect">
            <a:avLst/>
          </a:prstGeom>
        </p:spPr>
        <p:txBody>
          <a:bodyPr wrap="none">
            <a:spAutoFit/>
          </a:bodyPr>
          <a:lstStyle/>
          <a:p>
            <a:pPr algn="just">
              <a:lnSpc>
                <a:spcPct val="150000"/>
              </a:lnSpc>
              <a:spcAft>
                <a:spcPts val="800"/>
              </a:spcAft>
            </a:pPr>
            <a:r>
              <a:rPr lang="en-US" sz="4000" b="1" dirty="0">
                <a:latin typeface="Arial" panose="020B0604020202020204" pitchFamily="34" charset="0"/>
                <a:cs typeface="Arial" panose="020B0604020202020204" pitchFamily="34" charset="0"/>
              </a:rPr>
              <a:t>Data Analysis and Statistics</a:t>
            </a: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3905" y="1882662"/>
            <a:ext cx="10365295" cy="4032363"/>
          </a:xfrm>
          <a:prstGeom prst="rect">
            <a:avLst/>
          </a:prstGeom>
        </p:spPr>
      </p:pic>
    </p:spTree>
    <p:extLst>
      <p:ext uri="{BB962C8B-B14F-4D97-AF65-F5344CB8AC3E}">
        <p14:creationId xmlns:p14="http://schemas.microsoft.com/office/powerpoint/2010/main" val="772553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11490960" y="1930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p:cNvSpPr/>
          <p:nvPr/>
        </p:nvSpPr>
        <p:spPr>
          <a:xfrm>
            <a:off x="11856720" y="1930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203200" y="3454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p:cNvSpPr/>
          <p:nvPr/>
        </p:nvSpPr>
        <p:spPr>
          <a:xfrm>
            <a:off x="568960" y="3454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863815" y="-71335"/>
            <a:ext cx="1554049" cy="1696720"/>
          </a:xfrm>
          <a:prstGeom prst="rect">
            <a:avLst/>
          </a:prstGeom>
        </p:spPr>
      </p:pic>
      <p:sp>
        <p:nvSpPr>
          <p:cNvPr id="2" name="Rectangle 1"/>
          <p:cNvSpPr/>
          <p:nvPr/>
        </p:nvSpPr>
        <p:spPr>
          <a:xfrm>
            <a:off x="4075652" y="193040"/>
            <a:ext cx="2973891" cy="901593"/>
          </a:xfrm>
          <a:prstGeom prst="rect">
            <a:avLst/>
          </a:prstGeom>
        </p:spPr>
        <p:txBody>
          <a:bodyPr wrap="none">
            <a:spAutoFit/>
          </a:bodyPr>
          <a:lstStyle/>
          <a:p>
            <a:pPr algn="just">
              <a:lnSpc>
                <a:spcPct val="150000"/>
              </a:lnSpc>
              <a:spcAft>
                <a:spcPts val="800"/>
              </a:spcAft>
            </a:pPr>
            <a:r>
              <a:rPr lang="en-US" sz="4000" b="1" dirty="0">
                <a:latin typeface="Arial" panose="020B0604020202020204" pitchFamily="34" charset="0"/>
                <a:cs typeface="Arial" panose="020B0604020202020204" pitchFamily="34" charset="0"/>
              </a:rPr>
              <a:t>Conclusion</a:t>
            </a: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28986" y="1882775"/>
            <a:ext cx="4467225" cy="4467225"/>
          </a:xfrm>
          <a:prstGeom prst="rect">
            <a:avLst/>
          </a:prstGeom>
        </p:spPr>
      </p:pic>
    </p:spTree>
    <p:extLst>
      <p:ext uri="{BB962C8B-B14F-4D97-AF65-F5344CB8AC3E}">
        <p14:creationId xmlns:p14="http://schemas.microsoft.com/office/powerpoint/2010/main" val="202177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11490960" y="1930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p:cNvSpPr/>
          <p:nvPr/>
        </p:nvSpPr>
        <p:spPr>
          <a:xfrm>
            <a:off x="11856720" y="1930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203200" y="3454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p:cNvSpPr/>
          <p:nvPr/>
        </p:nvSpPr>
        <p:spPr>
          <a:xfrm>
            <a:off x="568960" y="3454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863815" y="-71335"/>
            <a:ext cx="1554049" cy="1696720"/>
          </a:xfrm>
          <a:prstGeom prst="rect">
            <a:avLst/>
          </a:prstGeom>
        </p:spPr>
      </p:pic>
      <p:sp>
        <p:nvSpPr>
          <p:cNvPr id="10" name="Rectangle 9"/>
          <p:cNvSpPr/>
          <p:nvPr/>
        </p:nvSpPr>
        <p:spPr>
          <a:xfrm>
            <a:off x="1046479" y="1405981"/>
            <a:ext cx="10332721" cy="5940088"/>
          </a:xfrm>
          <a:prstGeom prst="rect">
            <a:avLst/>
          </a:prstGeom>
        </p:spPr>
        <p:txBody>
          <a:bodyPr wrap="square">
            <a:spAutoFit/>
          </a:bodyPr>
          <a:lstStyle/>
          <a:p>
            <a:r>
              <a:rPr lang="en-US" sz="2000" b="1" dirty="0"/>
              <a:t>Reference </a:t>
            </a:r>
          </a:p>
          <a:p>
            <a:endParaRPr lang="en-US" dirty="0"/>
          </a:p>
          <a:p>
            <a:r>
              <a:rPr lang="en-US" dirty="0"/>
              <a:t>Byrne, Z., 2022. What is employee engagement?. Understanding Employee Engagement, pp. 78-90.</a:t>
            </a:r>
          </a:p>
          <a:p>
            <a:r>
              <a:rPr lang="en-US" dirty="0" err="1"/>
              <a:t>Georgides</a:t>
            </a:r>
            <a:r>
              <a:rPr lang="en-US" dirty="0"/>
              <a:t>, S., 2015. Employee engagement implementation leading towards employee creativity. Employee Engagement in Media Management, pp. 83-100.</a:t>
            </a:r>
          </a:p>
          <a:p>
            <a:r>
              <a:rPr lang="en-US" dirty="0"/>
              <a:t>Hopkins, J., 2016. Leadership and employee engagement. Employee Engagement in Theory and Practice, pp. 163-176.</a:t>
            </a:r>
          </a:p>
          <a:p>
            <a:r>
              <a:rPr lang="en-US" dirty="0"/>
              <a:t>Huckabee, T., 2018. Why does employee engagement matter?. Advancing Employee Engagement Using Lean Six Sigma, pp. 210-232.</a:t>
            </a:r>
          </a:p>
          <a:p>
            <a:r>
              <a:rPr lang="en-US" dirty="0" err="1"/>
              <a:t>Nazir</a:t>
            </a:r>
            <a:r>
              <a:rPr lang="en-US" dirty="0"/>
              <a:t>, O. and Islam, J.U., 2020. Effect of CSR activities on meaningfulness, compassion, and employee engagement: A sense-making theoretical approach. International Journal of Hospitality Management, 90, p.102630.</a:t>
            </a:r>
          </a:p>
          <a:p>
            <a:r>
              <a:rPr lang="en-US" dirty="0" err="1"/>
              <a:t>Motyka</a:t>
            </a:r>
            <a:r>
              <a:rPr lang="en-US" dirty="0"/>
              <a:t>, B., 2018. Employee engagement and performance: a systematic literature review. International Journal of Management and Economics, 54(3), pp.227-244.</a:t>
            </a:r>
          </a:p>
          <a:p>
            <a:r>
              <a:rPr lang="en-US" dirty="0"/>
              <a:t>Raza, A., </a:t>
            </a:r>
            <a:r>
              <a:rPr lang="en-US" dirty="0" err="1"/>
              <a:t>Farrukh</a:t>
            </a:r>
            <a:r>
              <a:rPr lang="en-US" dirty="0"/>
              <a:t>, M., Iqbal, M.K., Farhan, M. and Wu, Y., 2021. Corporate social responsibility and employees' voluntary pro‐environmental behavior: The role of organizational pride and employee engagement. Corporate Social Responsibility and Environmental Management, 28(3), pp.1104-1116.</a:t>
            </a:r>
          </a:p>
          <a:p>
            <a:r>
              <a:rPr lang="en-US" dirty="0" err="1"/>
              <a:t>Shrotryia</a:t>
            </a:r>
            <a:r>
              <a:rPr lang="en-US" dirty="0"/>
              <a:t>, V. D., 2019. Content validity of assessment instrument for employee engagement.. Sage Open, 9(1), p. 2673.</a:t>
            </a:r>
          </a:p>
          <a:p>
            <a:endParaRPr lang="en-US" dirty="0"/>
          </a:p>
          <a:p>
            <a:r>
              <a:rPr lang="en-US" dirty="0"/>
              <a:t> </a:t>
            </a:r>
          </a:p>
        </p:txBody>
      </p:sp>
    </p:spTree>
    <p:extLst>
      <p:ext uri="{BB962C8B-B14F-4D97-AF65-F5344CB8AC3E}">
        <p14:creationId xmlns:p14="http://schemas.microsoft.com/office/powerpoint/2010/main" val="2197824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11490960" y="1930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p:cNvSpPr/>
          <p:nvPr/>
        </p:nvSpPr>
        <p:spPr>
          <a:xfrm>
            <a:off x="11856720" y="1930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203200" y="345440"/>
            <a:ext cx="142240" cy="6004560"/>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le 5"/>
          <p:cNvSpPr/>
          <p:nvPr/>
        </p:nvSpPr>
        <p:spPr>
          <a:xfrm>
            <a:off x="568960" y="345440"/>
            <a:ext cx="142240" cy="6004560"/>
          </a:xfrm>
          <a:prstGeom prst="roundRect">
            <a:avLst>
              <a:gd name="adj" fmla="val 500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863815" y="-71335"/>
            <a:ext cx="1554049" cy="1696720"/>
          </a:xfrm>
          <a:prstGeom prst="rect">
            <a:avLst/>
          </a:prstGeom>
        </p:spPr>
      </p:pic>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16293" y="1227502"/>
            <a:ext cx="8735334" cy="5244736"/>
          </a:xfrm>
          <a:prstGeom prst="rect">
            <a:avLst/>
          </a:prstGeom>
        </p:spPr>
      </p:pic>
    </p:spTree>
    <p:extLst>
      <p:ext uri="{BB962C8B-B14F-4D97-AF65-F5344CB8AC3E}">
        <p14:creationId xmlns:p14="http://schemas.microsoft.com/office/powerpoint/2010/main" val="2430715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TotalTime>
  <Words>416</Words>
  <Application>Microsoft Office PowerPoint</Application>
  <PresentationFormat>Widescreen</PresentationFormat>
  <Paragraphs>35</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Zaphran Mirza</dc:creator>
  <cp:lastModifiedBy>Sadia Mirza</cp:lastModifiedBy>
  <cp:revision>11</cp:revision>
  <dcterms:created xsi:type="dcterms:W3CDTF">2022-12-01T17:03:42Z</dcterms:created>
  <dcterms:modified xsi:type="dcterms:W3CDTF">2022-12-05T17:54:31Z</dcterms:modified>
</cp:coreProperties>
</file>