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4"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63455" autoAdjust="0"/>
  </p:normalViewPr>
  <p:slideViewPr>
    <p:cSldViewPr snapToGrid="0">
      <p:cViewPr varScale="1">
        <p:scale>
          <a:sx n="54" d="100"/>
          <a:sy n="54" d="100"/>
        </p:scale>
        <p:origin x="181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ziana Mada" userId="991b0227ad82988e" providerId="LiveId" clId="{137AE713-0074-4FCA-88FE-6B9A7F9E0055}"/>
    <pc:docChg chg="modSld">
      <pc:chgData name="Sinziana Mada" userId="991b0227ad82988e" providerId="LiveId" clId="{137AE713-0074-4FCA-88FE-6B9A7F9E0055}" dt="2022-04-26T21:16:08.379" v="34" actId="20577"/>
      <pc:docMkLst>
        <pc:docMk/>
      </pc:docMkLst>
      <pc:sldChg chg="modSp mod">
        <pc:chgData name="Sinziana Mada" userId="991b0227ad82988e" providerId="LiveId" clId="{137AE713-0074-4FCA-88FE-6B9A7F9E0055}" dt="2022-04-26T21:16:08.379" v="34" actId="20577"/>
        <pc:sldMkLst>
          <pc:docMk/>
          <pc:sldMk cId="2058560930" sldId="256"/>
        </pc:sldMkLst>
        <pc:spChg chg="mod">
          <ac:chgData name="Sinziana Mada" userId="991b0227ad82988e" providerId="LiveId" clId="{137AE713-0074-4FCA-88FE-6B9A7F9E0055}" dt="2022-04-26T21:16:08.379" v="34" actId="20577"/>
          <ac:spMkLst>
            <pc:docMk/>
            <pc:sldMk cId="2058560930"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F5D585-34A6-43C6-98BA-4A091143D099}" type="datetimeFigureOut">
              <a:rPr lang="en-US" smtClean="0"/>
              <a:t>4/26/2022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59A9C-13E4-4936-AFDF-25A6F7D79C80}" type="slidenum">
              <a:rPr lang="en-US" smtClean="0"/>
              <a:t>‹#›</a:t>
            </a:fld>
            <a:endParaRPr lang="en-US"/>
          </a:p>
        </p:txBody>
      </p:sp>
    </p:spTree>
    <p:extLst>
      <p:ext uri="{BB962C8B-B14F-4D97-AF65-F5344CB8AC3E}">
        <p14:creationId xmlns:p14="http://schemas.microsoft.com/office/powerpoint/2010/main" val="1422923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It is important for every individual to acquire some skills according to the need of the job responsibilities. In the following presentation, the skills required for developing a career as a Hyman Resource Manager of an </a:t>
            </a:r>
            <a:r>
              <a:rPr lang="en-US" sz="1200" dirty="0" err="1">
                <a:solidFill>
                  <a:schemeClr val="tx1"/>
                </a:solidFill>
                <a:latin typeface="Times New Roman" panose="02020603050405020304" pitchFamily="18" charset="0"/>
                <a:cs typeface="Times New Roman" panose="02020603050405020304" pitchFamily="18" charset="0"/>
              </a:rPr>
              <a:t>organisation</a:t>
            </a:r>
            <a:r>
              <a:rPr lang="en-US" sz="1200" dirty="0">
                <a:solidFill>
                  <a:schemeClr val="tx1"/>
                </a:solidFill>
                <a:latin typeface="Times New Roman" panose="02020603050405020304" pitchFamily="18" charset="0"/>
                <a:cs typeface="Times New Roman" panose="02020603050405020304" pitchFamily="18" charset="0"/>
              </a:rPr>
              <a:t>. The following presentation will include SWOT Analysis, time management analysis as well as personal development plan</a:t>
            </a:r>
          </a:p>
          <a:p>
            <a:endParaRPr lang="en-US" dirty="0"/>
          </a:p>
        </p:txBody>
      </p:sp>
      <p:sp>
        <p:nvSpPr>
          <p:cNvPr id="4" name="Slide Number Placeholder 3"/>
          <p:cNvSpPr>
            <a:spLocks noGrp="1"/>
          </p:cNvSpPr>
          <p:nvPr>
            <p:ph type="sldNum" sz="quarter" idx="10"/>
          </p:nvPr>
        </p:nvSpPr>
        <p:spPr/>
        <p:txBody>
          <a:bodyPr/>
          <a:lstStyle/>
          <a:p>
            <a:fld id="{B0459A9C-13E4-4936-AFDF-25A6F7D79C80}" type="slidenum">
              <a:rPr lang="en-US" smtClean="0"/>
              <a:t>2</a:t>
            </a:fld>
            <a:endParaRPr lang="en-US"/>
          </a:p>
        </p:txBody>
      </p:sp>
    </p:spTree>
    <p:extLst>
      <p:ext uri="{BB962C8B-B14F-4D97-AF65-F5344CB8AC3E}">
        <p14:creationId xmlns:p14="http://schemas.microsoft.com/office/powerpoint/2010/main" val="3124542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SWOT Analysis</a:t>
            </a:r>
          </a:p>
          <a:p>
            <a:r>
              <a:rPr lang="en-US" sz="1200" kern="1200" dirty="0">
                <a:solidFill>
                  <a:schemeClr val="tx1"/>
                </a:solidFill>
                <a:effectLst/>
                <a:latin typeface="+mn-lt"/>
                <a:ea typeface="+mn-ea"/>
                <a:cs typeface="+mn-cs"/>
              </a:rPr>
              <a:t>The SWOT analysis of an HR manager as an employee includes some key capabilities and some common issues which are faced. The SWOT analysis is described below:</a:t>
            </a:r>
          </a:p>
          <a:p>
            <a:r>
              <a:rPr lang="en-US" sz="1200" kern="1200" dirty="0">
                <a:solidFill>
                  <a:schemeClr val="tx1"/>
                </a:solidFill>
                <a:effectLst/>
                <a:latin typeface="+mn-lt"/>
                <a:ea typeface="+mn-ea"/>
                <a:cs typeface="+mn-cs"/>
              </a:rPr>
              <a:t>Strengths:</a:t>
            </a:r>
          </a:p>
          <a:p>
            <a:r>
              <a:rPr lang="en-US" sz="1200" kern="1200" dirty="0">
                <a:solidFill>
                  <a:schemeClr val="tx1"/>
                </a:solidFill>
                <a:effectLst/>
                <a:latin typeface="+mn-lt"/>
                <a:ea typeface="+mn-ea"/>
                <a:cs typeface="+mn-cs"/>
              </a:rPr>
              <a:t>Major strengths required to be an efficient HR manager are:</a:t>
            </a:r>
          </a:p>
          <a:p>
            <a:r>
              <a:rPr lang="en-US" sz="1200" kern="1200" dirty="0">
                <a:solidFill>
                  <a:schemeClr val="tx1"/>
                </a:solidFill>
                <a:effectLst/>
                <a:latin typeface="+mn-lt"/>
                <a:ea typeface="+mn-ea"/>
                <a:cs typeface="+mn-cs"/>
              </a:rPr>
              <a:t>Communication Skills:</a:t>
            </a:r>
          </a:p>
          <a:p>
            <a:r>
              <a:rPr lang="en-US" sz="1200" kern="1200" dirty="0">
                <a:solidFill>
                  <a:schemeClr val="tx1"/>
                </a:solidFill>
                <a:effectLst/>
                <a:latin typeface="+mn-lt"/>
                <a:ea typeface="+mn-ea"/>
                <a:cs typeface="+mn-cs"/>
              </a:rPr>
              <a:t>For being an efficient manager of the human resources of a company, it is important to be able to communicate with the employees of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starting from the lower level to the top level (</a:t>
            </a:r>
            <a:r>
              <a:rPr lang="en-US" sz="1200" kern="1200" dirty="0" err="1">
                <a:solidFill>
                  <a:schemeClr val="tx1"/>
                </a:solidFill>
                <a:effectLst/>
                <a:latin typeface="+mn-lt"/>
                <a:ea typeface="+mn-ea"/>
                <a:cs typeface="+mn-cs"/>
              </a:rPr>
              <a:t>Felgate</a:t>
            </a:r>
            <a:r>
              <a:rPr lang="en-US" sz="1200" kern="1200" dirty="0">
                <a:solidFill>
                  <a:schemeClr val="tx1"/>
                </a:solidFill>
                <a:effectLst/>
                <a:latin typeface="+mn-lt"/>
                <a:ea typeface="+mn-ea"/>
                <a:cs typeface="+mn-cs"/>
              </a:rPr>
              <a:t>, 2020). Effective communication turns into efficient direction.</a:t>
            </a:r>
          </a:p>
          <a:p>
            <a:r>
              <a:rPr lang="en-US" sz="1200" kern="1200" dirty="0">
                <a:solidFill>
                  <a:schemeClr val="tx1"/>
                </a:solidFill>
                <a:effectLst/>
                <a:latin typeface="+mn-lt"/>
                <a:ea typeface="+mn-ea"/>
                <a:cs typeface="+mn-cs"/>
              </a:rPr>
              <a:t>Technical Knowledge:</a:t>
            </a:r>
          </a:p>
          <a:p>
            <a:r>
              <a:rPr lang="en-US" sz="1200" kern="1200" dirty="0">
                <a:solidFill>
                  <a:schemeClr val="tx1"/>
                </a:solidFill>
                <a:effectLst/>
                <a:latin typeface="+mn-lt"/>
                <a:ea typeface="+mn-ea"/>
                <a:cs typeface="+mn-cs"/>
              </a:rPr>
              <a:t>For conducting effective human resource management, it is important for an individual to have proper technical knowledge. The technical knowledge required consists of proper knowledge or skills required for performing the job responsibility.</a:t>
            </a:r>
          </a:p>
          <a:p>
            <a:r>
              <a:rPr lang="en-US" sz="1200" kern="1200" dirty="0">
                <a:solidFill>
                  <a:schemeClr val="tx1"/>
                </a:solidFill>
                <a:effectLst/>
                <a:latin typeface="+mn-lt"/>
                <a:ea typeface="+mn-ea"/>
                <a:cs typeface="+mn-cs"/>
              </a:rPr>
              <a:t>Public Speaking:</a:t>
            </a:r>
          </a:p>
          <a:p>
            <a:r>
              <a:rPr lang="en-US" sz="1200" kern="1200" dirty="0">
                <a:solidFill>
                  <a:schemeClr val="tx1"/>
                </a:solidFill>
                <a:effectLst/>
                <a:latin typeface="+mn-lt"/>
                <a:ea typeface="+mn-ea"/>
                <a:cs typeface="+mn-cs"/>
              </a:rPr>
              <a:t>For a human resource manager, it is important to be able to provide directions to the personnel (Park, 2015). Public speaking is a must for the human resource managers to provide accurate guidance.</a:t>
            </a:r>
          </a:p>
          <a:p>
            <a:r>
              <a:rPr lang="en-US" sz="1200" kern="1200" dirty="0">
                <a:solidFill>
                  <a:schemeClr val="tx1"/>
                </a:solidFill>
                <a:effectLst/>
                <a:latin typeface="+mn-lt"/>
                <a:ea typeface="+mn-ea"/>
                <a:cs typeface="+mn-cs"/>
              </a:rPr>
              <a:t>Leadership Qualities:</a:t>
            </a:r>
          </a:p>
          <a:p>
            <a:r>
              <a:rPr lang="en-US" sz="1200" kern="1200" dirty="0">
                <a:solidFill>
                  <a:schemeClr val="tx1"/>
                </a:solidFill>
                <a:effectLst/>
                <a:latin typeface="+mn-lt"/>
                <a:ea typeface="+mn-ea"/>
                <a:cs typeface="+mn-cs"/>
              </a:rPr>
              <a:t>An individual must acquire leadership qualities to be a successful manager. A good leader can execute effective </a:t>
            </a:r>
            <a:r>
              <a:rPr lang="en-US" sz="1200" kern="1200" dirty="0" err="1">
                <a:solidFill>
                  <a:schemeClr val="tx1"/>
                </a:solidFill>
                <a:effectLst/>
                <a:latin typeface="+mn-lt"/>
                <a:ea typeface="+mn-ea"/>
                <a:cs typeface="+mn-cs"/>
              </a:rPr>
              <a:t>managership</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Charismatic Personality:</a:t>
            </a:r>
          </a:p>
          <a:p>
            <a:r>
              <a:rPr lang="en-US" sz="1200" kern="1200" dirty="0">
                <a:solidFill>
                  <a:schemeClr val="tx1"/>
                </a:solidFill>
                <a:effectLst/>
                <a:latin typeface="+mn-lt"/>
                <a:ea typeface="+mn-ea"/>
                <a:cs typeface="+mn-cs"/>
              </a:rPr>
              <a:t>The personality of an individual plays an important role in the managerial skills (Park, 2015). The charismatic personality of an individual influences the human resources to follow the </a:t>
            </a:r>
            <a:r>
              <a:rPr lang="en-US" sz="1200" kern="1200" dirty="0" err="1">
                <a:solidFill>
                  <a:schemeClr val="tx1"/>
                </a:solidFill>
                <a:effectLst/>
                <a:latin typeface="+mn-lt"/>
                <a:ea typeface="+mn-ea"/>
                <a:cs typeface="+mn-cs"/>
              </a:rPr>
              <a:t>guidances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Weaknesses:</a:t>
            </a:r>
          </a:p>
          <a:p>
            <a:r>
              <a:rPr lang="en-US" sz="1200" kern="1200" dirty="0">
                <a:solidFill>
                  <a:schemeClr val="tx1"/>
                </a:solidFill>
                <a:effectLst/>
                <a:latin typeface="+mn-lt"/>
                <a:ea typeface="+mn-ea"/>
                <a:cs typeface="+mn-cs"/>
              </a:rPr>
              <a:t>Major weaknesses faced by an HR Manager are:</a:t>
            </a:r>
          </a:p>
          <a:p>
            <a:r>
              <a:rPr lang="en-US" sz="1200" kern="1200" dirty="0">
                <a:solidFill>
                  <a:schemeClr val="tx1"/>
                </a:solidFill>
                <a:effectLst/>
                <a:latin typeface="+mn-lt"/>
                <a:ea typeface="+mn-ea"/>
                <a:cs typeface="+mn-cs"/>
              </a:rPr>
              <a:t>Lack of cooperation:</a:t>
            </a:r>
          </a:p>
          <a:p>
            <a:r>
              <a:rPr lang="en-US" sz="1200" kern="1200" dirty="0">
                <a:solidFill>
                  <a:schemeClr val="tx1"/>
                </a:solidFill>
                <a:effectLst/>
                <a:latin typeface="+mn-lt"/>
                <a:ea typeface="+mn-ea"/>
                <a:cs typeface="+mn-cs"/>
              </a:rPr>
              <a:t>An HR manager is unable to perform the prescribed duties due to lack of cooperation from the subordinates (</a:t>
            </a:r>
            <a:r>
              <a:rPr lang="en-US" sz="1200" kern="1200" dirty="0" err="1">
                <a:solidFill>
                  <a:schemeClr val="tx1"/>
                </a:solidFill>
                <a:effectLst/>
                <a:latin typeface="+mn-lt"/>
                <a:ea typeface="+mn-ea"/>
                <a:cs typeface="+mn-cs"/>
              </a:rPr>
              <a:t>Felgate</a:t>
            </a:r>
            <a:r>
              <a:rPr lang="en-US" sz="1200" kern="1200" dirty="0">
                <a:solidFill>
                  <a:schemeClr val="tx1"/>
                </a:solidFill>
                <a:effectLst/>
                <a:latin typeface="+mn-lt"/>
                <a:ea typeface="+mn-ea"/>
                <a:cs typeface="+mn-cs"/>
              </a:rPr>
              <a:t>, 2020). Lack of cooperation results into unfulfilled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a:t>
            </a:r>
          </a:p>
          <a:p>
            <a:r>
              <a:rPr lang="en-US" sz="1200" kern="1200" dirty="0">
                <a:solidFill>
                  <a:schemeClr val="tx1"/>
                </a:solidFill>
                <a:effectLst/>
                <a:latin typeface="+mn-lt"/>
                <a:ea typeface="+mn-ea"/>
                <a:cs typeface="+mn-cs"/>
              </a:rPr>
              <a:t>Inadequate Resources:</a:t>
            </a:r>
          </a:p>
          <a:p>
            <a:r>
              <a:rPr lang="en-US" sz="1200" kern="1200" dirty="0">
                <a:solidFill>
                  <a:schemeClr val="tx1"/>
                </a:solidFill>
                <a:effectLst/>
                <a:latin typeface="+mn-lt"/>
                <a:ea typeface="+mn-ea"/>
                <a:cs typeface="+mn-cs"/>
              </a:rPr>
              <a:t>Unavailability of resources is one of the major weaknesses of an individual as an HR  (London, 2021). A manager of the human resources have to deal with various difficulties due to the inadequate resources available 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Lack of team spirit:</a:t>
            </a:r>
          </a:p>
          <a:p>
            <a:r>
              <a:rPr lang="en-US" sz="1200" kern="1200" dirty="0">
                <a:solidFill>
                  <a:schemeClr val="tx1"/>
                </a:solidFill>
                <a:effectLst/>
                <a:latin typeface="+mn-lt"/>
                <a:ea typeface="+mn-ea"/>
                <a:cs typeface="+mn-cs"/>
              </a:rPr>
              <a:t>If there is not enough Team Spirit or the will of working in teams among the employees, the human resource manager would have to deal with various employee management issues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Demotivated Manpower:</a:t>
            </a:r>
          </a:p>
          <a:p>
            <a:r>
              <a:rPr lang="en-US" sz="1200" kern="1200" dirty="0">
                <a:solidFill>
                  <a:schemeClr val="tx1"/>
                </a:solidFill>
                <a:effectLst/>
                <a:latin typeface="+mn-lt"/>
                <a:ea typeface="+mn-ea"/>
                <a:cs typeface="+mn-cs"/>
              </a:rPr>
              <a:t>If the human resources or manpower of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not motivated enough, the HR manager would have to invest adequate amount of time in energy for the motivation of the employees (London, 2021).</a:t>
            </a:r>
          </a:p>
          <a:p>
            <a:r>
              <a:rPr lang="en-US" sz="1200" kern="1200" dirty="0">
                <a:solidFill>
                  <a:schemeClr val="tx1"/>
                </a:solidFill>
                <a:effectLst/>
                <a:latin typeface="+mn-lt"/>
                <a:ea typeface="+mn-ea"/>
                <a:cs typeface="+mn-cs"/>
              </a:rPr>
              <a:t>Opportunities:</a:t>
            </a:r>
          </a:p>
          <a:p>
            <a:r>
              <a:rPr lang="en-US" sz="1200" kern="1200" dirty="0">
                <a:solidFill>
                  <a:schemeClr val="tx1"/>
                </a:solidFill>
                <a:effectLst/>
                <a:latin typeface="+mn-lt"/>
                <a:ea typeface="+mn-ea"/>
                <a:cs typeface="+mn-cs"/>
              </a:rPr>
              <a:t>Major opportunities of an efficient HR manager are:</a:t>
            </a:r>
          </a:p>
          <a:p>
            <a:r>
              <a:rPr lang="en-US" sz="1200" kern="1200" dirty="0">
                <a:solidFill>
                  <a:schemeClr val="tx1"/>
                </a:solidFill>
                <a:effectLst/>
                <a:latin typeface="+mn-lt"/>
                <a:ea typeface="+mn-ea"/>
                <a:cs typeface="+mn-cs"/>
              </a:rPr>
              <a:t>Skilled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If the human resources or manpower of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are skilled enough, it becomes easier for the HR manager to guide the employees towards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a:t>
            </a:r>
          </a:p>
          <a:p>
            <a:r>
              <a:rPr lang="en-US" sz="1200" kern="1200" dirty="0">
                <a:solidFill>
                  <a:schemeClr val="tx1"/>
                </a:solidFill>
                <a:effectLst/>
                <a:latin typeface="+mn-lt"/>
                <a:ea typeface="+mn-ea"/>
                <a:cs typeface="+mn-cs"/>
              </a:rPr>
              <a:t>Technological Advancements:</a:t>
            </a:r>
          </a:p>
          <a:p>
            <a:r>
              <a:rPr lang="en-US" sz="1200" kern="1200" dirty="0">
                <a:solidFill>
                  <a:schemeClr val="tx1"/>
                </a:solidFill>
                <a:effectLst/>
                <a:latin typeface="+mn-lt"/>
                <a:ea typeface="+mn-ea"/>
                <a:cs typeface="+mn-cs"/>
              </a:rPr>
              <a:t>As it is the duty of an HR to keep a record of the performance of the employees, technological advancements play an important role in making the task of the manager easier (</a:t>
            </a:r>
            <a:r>
              <a:rPr lang="en-US" sz="1200" kern="1200" dirty="0" err="1">
                <a:solidFill>
                  <a:schemeClr val="tx1"/>
                </a:solidFill>
                <a:effectLst/>
                <a:latin typeface="+mn-lt"/>
                <a:ea typeface="+mn-ea"/>
                <a:cs typeface="+mn-cs"/>
              </a:rPr>
              <a:t>Tullar</a:t>
            </a:r>
            <a:r>
              <a:rPr lang="en-US" sz="1200" kern="1200" dirty="0">
                <a:solidFill>
                  <a:schemeClr val="tx1"/>
                </a:solidFill>
                <a:effectLst/>
                <a:latin typeface="+mn-lt"/>
                <a:ea typeface="+mn-ea"/>
                <a:cs typeface="+mn-cs"/>
              </a:rPr>
              <a:t>, 2018).</a:t>
            </a:r>
          </a:p>
          <a:p>
            <a:r>
              <a:rPr lang="en-US" sz="1200" kern="1200" dirty="0">
                <a:solidFill>
                  <a:schemeClr val="tx1"/>
                </a:solidFill>
                <a:effectLst/>
                <a:latin typeface="+mn-lt"/>
                <a:ea typeface="+mn-ea"/>
                <a:cs typeface="+mn-cs"/>
              </a:rPr>
              <a:t>Adequate Remuneration Packages:</a:t>
            </a:r>
          </a:p>
          <a:p>
            <a:r>
              <a:rPr lang="en-US" sz="1200" kern="1200" dirty="0">
                <a:solidFill>
                  <a:schemeClr val="tx1"/>
                </a:solidFill>
                <a:effectLst/>
                <a:latin typeface="+mn-lt"/>
                <a:ea typeface="+mn-ea"/>
                <a:cs typeface="+mn-cs"/>
              </a:rPr>
              <a:t>Adequate amount of remuneration works as the main source of motivation for the employees and it did you says the burden of the HR manager.</a:t>
            </a:r>
          </a:p>
          <a:p>
            <a:r>
              <a:rPr lang="en-US" sz="1200" kern="1200" dirty="0">
                <a:solidFill>
                  <a:schemeClr val="tx1"/>
                </a:solidFill>
                <a:effectLst/>
                <a:latin typeface="+mn-lt"/>
                <a:ea typeface="+mn-ea"/>
                <a:cs typeface="+mn-cs"/>
              </a:rPr>
              <a:t>Effective Direction:</a:t>
            </a:r>
          </a:p>
          <a:p>
            <a:r>
              <a:rPr lang="en-US" sz="1200" kern="1200" dirty="0">
                <a:solidFill>
                  <a:schemeClr val="tx1"/>
                </a:solidFill>
                <a:effectLst/>
                <a:latin typeface="+mn-lt"/>
                <a:ea typeface="+mn-ea"/>
                <a:cs typeface="+mn-cs"/>
              </a:rPr>
              <a:t>Effective direction provided from the top level management of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very helpful for the HR manager to execute the prescribed tasks.</a:t>
            </a:r>
          </a:p>
          <a:p>
            <a:r>
              <a:rPr lang="en-US" sz="1200" kern="1200" dirty="0">
                <a:solidFill>
                  <a:schemeClr val="tx1"/>
                </a:solidFill>
                <a:effectLst/>
                <a:latin typeface="+mn-lt"/>
                <a:ea typeface="+mn-ea"/>
                <a:cs typeface="+mn-cs"/>
              </a:rPr>
              <a:t>Threats:</a:t>
            </a:r>
          </a:p>
          <a:p>
            <a:r>
              <a:rPr lang="en-US" sz="1200" kern="1200" dirty="0">
                <a:solidFill>
                  <a:schemeClr val="tx1"/>
                </a:solidFill>
                <a:effectLst/>
                <a:latin typeface="+mn-lt"/>
                <a:ea typeface="+mn-ea"/>
                <a:cs typeface="+mn-cs"/>
              </a:rPr>
              <a:t>Major threats of an efficient HR manager are:</a:t>
            </a:r>
          </a:p>
          <a:p>
            <a:r>
              <a:rPr lang="en-US" sz="1200" kern="1200" dirty="0">
                <a:solidFill>
                  <a:schemeClr val="tx1"/>
                </a:solidFill>
                <a:effectLst/>
                <a:latin typeface="+mn-lt"/>
                <a:ea typeface="+mn-ea"/>
                <a:cs typeface="+mn-cs"/>
              </a:rPr>
              <a:t>High turnover rate:</a:t>
            </a:r>
          </a:p>
          <a:p>
            <a:r>
              <a:rPr lang="en-US" sz="1200" kern="1200" dirty="0">
                <a:solidFill>
                  <a:schemeClr val="tx1"/>
                </a:solidFill>
                <a:effectLst/>
                <a:latin typeface="+mn-lt"/>
                <a:ea typeface="+mn-ea"/>
                <a:cs typeface="+mn-cs"/>
              </a:rPr>
              <a:t>Hi turnover rate is the result of large portion of employees leaving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which is a big threat for an HR manager.</a:t>
            </a:r>
          </a:p>
          <a:p>
            <a:r>
              <a:rPr lang="en-US" sz="1200" kern="1200" dirty="0">
                <a:solidFill>
                  <a:schemeClr val="tx1"/>
                </a:solidFill>
                <a:effectLst/>
                <a:latin typeface="+mn-lt"/>
                <a:ea typeface="+mn-ea"/>
                <a:cs typeface="+mn-cs"/>
              </a:rPr>
              <a:t>Increasing demand of employees:</a:t>
            </a:r>
          </a:p>
          <a:p>
            <a:r>
              <a:rPr lang="en-US" sz="1200" kern="1200" dirty="0">
                <a:solidFill>
                  <a:schemeClr val="tx1"/>
                </a:solidFill>
                <a:effectLst/>
                <a:latin typeface="+mn-lt"/>
                <a:ea typeface="+mn-ea"/>
                <a:cs typeface="+mn-cs"/>
              </a:rPr>
              <a:t>The employees and their increasing demands require a bigger budget which is tough and challenging for an HR manager.</a:t>
            </a:r>
          </a:p>
          <a:p>
            <a:r>
              <a:rPr lang="en-US" sz="1200" kern="1200" dirty="0">
                <a:solidFill>
                  <a:schemeClr val="tx1"/>
                </a:solidFill>
                <a:effectLst/>
                <a:latin typeface="+mn-lt"/>
                <a:ea typeface="+mn-ea"/>
                <a:cs typeface="+mn-cs"/>
              </a:rPr>
              <a:t>Workplace Conflict:</a:t>
            </a:r>
          </a:p>
          <a:p>
            <a:r>
              <a:rPr lang="en-US" sz="1200" kern="1200" dirty="0">
                <a:solidFill>
                  <a:schemeClr val="tx1"/>
                </a:solidFill>
                <a:effectLst/>
                <a:latin typeface="+mn-lt"/>
                <a:ea typeface="+mn-ea"/>
                <a:cs typeface="+mn-cs"/>
              </a:rPr>
              <a:t>As the HR manager is in charge of maintaining the coordination among the manpower of the company, conflicts among the employees is harmful for the HR manager.</a:t>
            </a:r>
          </a:p>
          <a:p>
            <a:r>
              <a:rPr lang="en-US" sz="1200" kern="1200" dirty="0">
                <a:solidFill>
                  <a:schemeClr val="tx1"/>
                </a:solidFill>
                <a:effectLst/>
                <a:latin typeface="+mn-lt"/>
                <a:ea typeface="+mn-ea"/>
                <a:cs typeface="+mn-cs"/>
              </a:rPr>
              <a:t>Unhealthy competition:</a:t>
            </a:r>
          </a:p>
          <a:p>
            <a:r>
              <a:rPr lang="en-US" sz="1200" kern="1200" dirty="0">
                <a:solidFill>
                  <a:schemeClr val="tx1"/>
                </a:solidFill>
                <a:effectLst/>
                <a:latin typeface="+mn-lt"/>
                <a:ea typeface="+mn-ea"/>
                <a:cs typeface="+mn-cs"/>
              </a:rPr>
              <a:t>Unhealthy competition results in lack of cooperation and support among the employees which makes the job of an HR manager more challenging.</a:t>
            </a:r>
          </a:p>
          <a:p>
            <a:endParaRPr lang="en-US" dirty="0"/>
          </a:p>
        </p:txBody>
      </p:sp>
      <p:sp>
        <p:nvSpPr>
          <p:cNvPr id="4" name="Slide Number Placeholder 3"/>
          <p:cNvSpPr>
            <a:spLocks noGrp="1"/>
          </p:cNvSpPr>
          <p:nvPr>
            <p:ph type="sldNum" sz="quarter" idx="10"/>
          </p:nvPr>
        </p:nvSpPr>
        <p:spPr/>
        <p:txBody>
          <a:bodyPr/>
          <a:lstStyle/>
          <a:p>
            <a:fld id="{B0459A9C-13E4-4936-AFDF-25A6F7D79C80}" type="slidenum">
              <a:rPr lang="en-US" smtClean="0"/>
              <a:t>3</a:t>
            </a:fld>
            <a:endParaRPr lang="en-US"/>
          </a:p>
        </p:txBody>
      </p:sp>
    </p:spTree>
    <p:extLst>
      <p:ext uri="{BB962C8B-B14F-4D97-AF65-F5344CB8AC3E}">
        <p14:creationId xmlns:p14="http://schemas.microsoft.com/office/powerpoint/2010/main" val="24593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Time Management Analysis:</a:t>
            </a:r>
          </a:p>
          <a:p>
            <a:r>
              <a:rPr lang="en-US" sz="1200" kern="1200" dirty="0">
                <a:solidFill>
                  <a:schemeClr val="tx1"/>
                </a:solidFill>
                <a:effectLst/>
                <a:latin typeface="+mn-lt"/>
                <a:ea typeface="+mn-ea"/>
                <a:cs typeface="+mn-cs"/>
              </a:rPr>
              <a:t>The time management analysis of an HR Manager according to the Eisenhower method is conducted below:</a:t>
            </a:r>
          </a:p>
          <a:p>
            <a:r>
              <a:rPr lang="en-US" sz="1200" kern="1200" dirty="0">
                <a:solidFill>
                  <a:schemeClr val="tx1"/>
                </a:solidFill>
                <a:effectLst/>
                <a:latin typeface="+mn-lt"/>
                <a:ea typeface="+mn-ea"/>
                <a:cs typeface="+mn-cs"/>
              </a:rPr>
              <a:t>Urgent and Important:</a:t>
            </a:r>
          </a:p>
          <a:p>
            <a:r>
              <a:rPr lang="en-US" sz="1200" kern="1200" dirty="0">
                <a:solidFill>
                  <a:schemeClr val="tx1"/>
                </a:solidFill>
                <a:effectLst/>
                <a:latin typeface="+mn-lt"/>
                <a:ea typeface="+mn-ea"/>
                <a:cs typeface="+mn-cs"/>
              </a:rPr>
              <a:t>Close deadlines:</a:t>
            </a:r>
          </a:p>
          <a:p>
            <a:r>
              <a:rPr lang="en-US" sz="1200" kern="1200" dirty="0">
                <a:solidFill>
                  <a:schemeClr val="tx1"/>
                </a:solidFill>
                <a:effectLst/>
                <a:latin typeface="+mn-lt"/>
                <a:ea typeface="+mn-ea"/>
                <a:cs typeface="+mn-cs"/>
              </a:rPr>
              <a:t>Directing the human resources to work on the deadlines which are near the corner is one of the most important and urgent tasks of an HR manager.</a:t>
            </a:r>
          </a:p>
          <a:p>
            <a:r>
              <a:rPr lang="en-US" sz="1200" kern="1200" dirty="0">
                <a:solidFill>
                  <a:schemeClr val="tx1"/>
                </a:solidFill>
                <a:effectLst/>
                <a:latin typeface="+mn-lt"/>
                <a:ea typeface="+mn-ea"/>
                <a:cs typeface="+mn-cs"/>
              </a:rPr>
              <a:t>Pressing Problems:</a:t>
            </a:r>
          </a:p>
          <a:p>
            <a:r>
              <a:rPr lang="en-US" sz="1200" kern="1200" dirty="0">
                <a:solidFill>
                  <a:schemeClr val="tx1"/>
                </a:solidFill>
                <a:effectLst/>
                <a:latin typeface="+mn-lt"/>
                <a:ea typeface="+mn-ea"/>
                <a:cs typeface="+mn-cs"/>
              </a:rPr>
              <a:t>To find appropriate solutions for the pressing problems 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also one of the important as well as urgent jobs of an HR manager.</a:t>
            </a:r>
          </a:p>
          <a:p>
            <a:r>
              <a:rPr lang="en-US" sz="1200" kern="1200" dirty="0">
                <a:solidFill>
                  <a:schemeClr val="tx1"/>
                </a:solidFill>
                <a:effectLst/>
                <a:latin typeface="+mn-lt"/>
                <a:ea typeface="+mn-ea"/>
                <a:cs typeface="+mn-cs"/>
              </a:rPr>
              <a:t>Assigning Tasks:</a:t>
            </a:r>
          </a:p>
          <a:p>
            <a:r>
              <a:rPr lang="en-US" sz="1200" kern="1200" dirty="0">
                <a:solidFill>
                  <a:schemeClr val="tx1"/>
                </a:solidFill>
                <a:effectLst/>
                <a:latin typeface="+mn-lt"/>
                <a:ea typeface="+mn-ea"/>
                <a:cs typeface="+mn-cs"/>
              </a:rPr>
              <a:t>To assign task to the employees according to the efficiency and the need of the job is one of the most important and urgent tasks of a human resource manager (</a:t>
            </a:r>
            <a:r>
              <a:rPr lang="en-US" sz="1200" kern="1200" dirty="0" err="1">
                <a:solidFill>
                  <a:schemeClr val="tx1"/>
                </a:solidFill>
                <a:effectLst/>
                <a:latin typeface="+mn-lt"/>
                <a:ea typeface="+mn-ea"/>
                <a:cs typeface="+mn-cs"/>
              </a:rPr>
              <a:t>Poell</a:t>
            </a:r>
            <a:r>
              <a:rPr lang="en-US"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Re-working:</a:t>
            </a:r>
          </a:p>
          <a:p>
            <a:r>
              <a:rPr lang="en-US" sz="1200" kern="1200" dirty="0">
                <a:solidFill>
                  <a:schemeClr val="tx1"/>
                </a:solidFill>
                <a:effectLst/>
                <a:latin typeface="+mn-lt"/>
                <a:ea typeface="+mn-ea"/>
                <a:cs typeface="+mn-cs"/>
              </a:rPr>
              <a:t>The HR managers often face such situations where they have to re-assign various tasks to different employees which is also urgent and important part of the job.</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Important but not Urgent:</a:t>
            </a:r>
          </a:p>
          <a:p>
            <a:r>
              <a:rPr lang="en-US" sz="1200" kern="1200" dirty="0">
                <a:solidFill>
                  <a:schemeClr val="tx1"/>
                </a:solidFill>
                <a:effectLst/>
                <a:latin typeface="+mn-lt"/>
                <a:ea typeface="+mn-ea"/>
                <a:cs typeface="+mn-cs"/>
              </a:rPr>
              <a:t>Planning:</a:t>
            </a:r>
          </a:p>
          <a:p>
            <a:r>
              <a:rPr lang="en-US" sz="1200" kern="1200" dirty="0">
                <a:solidFill>
                  <a:schemeClr val="tx1"/>
                </a:solidFill>
                <a:effectLst/>
                <a:latin typeface="+mn-lt"/>
                <a:ea typeface="+mn-ea"/>
                <a:cs typeface="+mn-cs"/>
              </a:rPr>
              <a:t>Planning and designing the jobs according to the capability of the human resources of the company is one of the important tasks of a human resource manager but it is not urgent (</a:t>
            </a:r>
            <a:r>
              <a:rPr lang="en-US" sz="1200" kern="1200" dirty="0" err="1">
                <a:solidFill>
                  <a:schemeClr val="tx1"/>
                </a:solidFill>
                <a:effectLst/>
                <a:latin typeface="+mn-lt"/>
                <a:ea typeface="+mn-ea"/>
                <a:cs typeface="+mn-cs"/>
              </a:rPr>
              <a:t>Poell</a:t>
            </a:r>
            <a:r>
              <a:rPr lang="en-US"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Prevention:</a:t>
            </a:r>
          </a:p>
          <a:p>
            <a:r>
              <a:rPr lang="en-US" sz="1200" kern="1200" dirty="0">
                <a:solidFill>
                  <a:schemeClr val="tx1"/>
                </a:solidFill>
                <a:effectLst/>
                <a:latin typeface="+mn-lt"/>
                <a:ea typeface="+mn-ea"/>
                <a:cs typeface="+mn-cs"/>
              </a:rPr>
              <a:t>Prevention of various problems aroused due to the division of job responsibilities is one of the most important tasks of an HR manager but it is not urgent all the time.</a:t>
            </a:r>
          </a:p>
          <a:p>
            <a:r>
              <a:rPr lang="en-US" sz="1200" kern="1200" dirty="0">
                <a:solidFill>
                  <a:schemeClr val="tx1"/>
                </a:solidFill>
                <a:effectLst/>
                <a:latin typeface="+mn-lt"/>
                <a:ea typeface="+mn-ea"/>
                <a:cs typeface="+mn-cs"/>
              </a:rPr>
              <a:t>Preparation:</a:t>
            </a:r>
          </a:p>
          <a:p>
            <a:r>
              <a:rPr lang="en-US" sz="1200" kern="1200" dirty="0">
                <a:solidFill>
                  <a:schemeClr val="tx1"/>
                </a:solidFill>
                <a:effectLst/>
                <a:latin typeface="+mn-lt"/>
                <a:ea typeface="+mn-ea"/>
                <a:cs typeface="+mn-cs"/>
              </a:rPr>
              <a:t>Preparing for training the employees for their respective job responsibilities is an important part of the job role of an HR manager but it is not an urgent task.</a:t>
            </a:r>
          </a:p>
          <a:p>
            <a:r>
              <a:rPr lang="en-US" sz="1200" kern="1200" dirty="0">
                <a:solidFill>
                  <a:schemeClr val="tx1"/>
                </a:solidFill>
                <a:effectLst/>
                <a:latin typeface="+mn-lt"/>
                <a:ea typeface="+mn-ea"/>
                <a:cs typeface="+mn-cs"/>
              </a:rPr>
              <a:t>Professional Development:</a:t>
            </a:r>
          </a:p>
          <a:p>
            <a:r>
              <a:rPr lang="en-US" sz="1200" kern="1200" dirty="0">
                <a:solidFill>
                  <a:schemeClr val="tx1"/>
                </a:solidFill>
                <a:effectLst/>
                <a:latin typeface="+mn-lt"/>
                <a:ea typeface="+mn-ea"/>
                <a:cs typeface="+mn-cs"/>
              </a:rPr>
              <a:t>An HR manager is required to design various professional development activities for the employees as it is one of the important part of the job role. Yet, it is not an urgent requirement for the HR manager to be executed.</a:t>
            </a:r>
          </a:p>
          <a:p>
            <a:r>
              <a:rPr lang="en-US" sz="1200" kern="1200" dirty="0">
                <a:solidFill>
                  <a:schemeClr val="tx1"/>
                </a:solidFill>
                <a:effectLst/>
                <a:latin typeface="+mn-lt"/>
                <a:ea typeface="+mn-ea"/>
                <a:cs typeface="+mn-cs"/>
              </a:rPr>
              <a:t>Urgent but not Important:</a:t>
            </a:r>
          </a:p>
          <a:p>
            <a:r>
              <a:rPr lang="en-US" sz="1200" kern="1200" dirty="0">
                <a:solidFill>
                  <a:schemeClr val="tx1"/>
                </a:solidFill>
                <a:effectLst/>
                <a:latin typeface="+mn-lt"/>
                <a:ea typeface="+mn-ea"/>
                <a:cs typeface="+mn-cs"/>
              </a:rPr>
              <a:t>The tasks which are mostly urgent but not necessarily important are:</a:t>
            </a:r>
          </a:p>
          <a:p>
            <a:r>
              <a:rPr lang="en-US" sz="1200" kern="1200" dirty="0">
                <a:solidFill>
                  <a:schemeClr val="tx1"/>
                </a:solidFill>
                <a:effectLst/>
                <a:latin typeface="+mn-lt"/>
                <a:ea typeface="+mn-ea"/>
                <a:cs typeface="+mn-cs"/>
              </a:rPr>
              <a:t>Responding to mails</a:t>
            </a:r>
          </a:p>
          <a:p>
            <a:r>
              <a:rPr lang="en-US" sz="1200" kern="1200" dirty="0">
                <a:solidFill>
                  <a:schemeClr val="tx1"/>
                </a:solidFill>
                <a:effectLst/>
                <a:latin typeface="+mn-lt"/>
                <a:ea typeface="+mn-ea"/>
                <a:cs typeface="+mn-cs"/>
              </a:rPr>
              <a:t>Attending phone calls</a:t>
            </a:r>
          </a:p>
          <a:p>
            <a:r>
              <a:rPr lang="en-US" sz="1200" kern="1200" dirty="0">
                <a:solidFill>
                  <a:schemeClr val="tx1"/>
                </a:solidFill>
                <a:effectLst/>
                <a:latin typeface="+mn-lt"/>
                <a:ea typeface="+mn-ea"/>
                <a:cs typeface="+mn-cs"/>
              </a:rPr>
              <a:t>Arranging meetings</a:t>
            </a:r>
          </a:p>
          <a:p>
            <a:r>
              <a:rPr lang="en-US" sz="1200" kern="1200" dirty="0">
                <a:solidFill>
                  <a:schemeClr val="tx1"/>
                </a:solidFill>
                <a:effectLst/>
                <a:latin typeface="+mn-lt"/>
                <a:ea typeface="+mn-ea"/>
                <a:cs typeface="+mn-cs"/>
              </a:rPr>
              <a:t>Neither urgent, nor Important:</a:t>
            </a:r>
          </a:p>
          <a:p>
            <a:r>
              <a:rPr lang="en-US" sz="1200" kern="1200" dirty="0">
                <a:solidFill>
                  <a:schemeClr val="tx1"/>
                </a:solidFill>
                <a:effectLst/>
                <a:latin typeface="+mn-lt"/>
                <a:ea typeface="+mn-ea"/>
                <a:cs typeface="+mn-cs"/>
              </a:rPr>
              <a:t>The tasks which are neither urgent nor Important are:</a:t>
            </a:r>
          </a:p>
          <a:p>
            <a:r>
              <a:rPr lang="en-US" sz="1200" kern="1200" dirty="0">
                <a:solidFill>
                  <a:schemeClr val="tx1"/>
                </a:solidFill>
                <a:effectLst/>
                <a:latin typeface="+mn-lt"/>
                <a:ea typeface="+mn-ea"/>
                <a:cs typeface="+mn-cs"/>
              </a:rPr>
              <a:t>Involving in workplace gossips</a:t>
            </a:r>
          </a:p>
          <a:p>
            <a:r>
              <a:rPr lang="en-US" sz="1200" kern="1200" dirty="0">
                <a:solidFill>
                  <a:schemeClr val="tx1"/>
                </a:solidFill>
                <a:effectLst/>
                <a:latin typeface="+mn-lt"/>
                <a:ea typeface="+mn-ea"/>
                <a:cs typeface="+mn-cs"/>
              </a:rPr>
              <a:t>Escape activities</a:t>
            </a:r>
          </a:p>
          <a:p>
            <a:r>
              <a:rPr lang="en-US" sz="1200" kern="1200" dirty="0">
                <a:solidFill>
                  <a:schemeClr val="tx1"/>
                </a:solidFill>
                <a:effectLst/>
                <a:latin typeface="+mn-lt"/>
                <a:ea typeface="+mn-ea"/>
                <a:cs typeface="+mn-cs"/>
              </a:rPr>
              <a:t>Unnecessary recreation</a:t>
            </a:r>
            <a:endParaRPr lang="en-US" dirty="0"/>
          </a:p>
        </p:txBody>
      </p:sp>
      <p:sp>
        <p:nvSpPr>
          <p:cNvPr id="4" name="Slide Number Placeholder 3"/>
          <p:cNvSpPr>
            <a:spLocks noGrp="1"/>
          </p:cNvSpPr>
          <p:nvPr>
            <p:ph type="sldNum" sz="quarter" idx="10"/>
          </p:nvPr>
        </p:nvSpPr>
        <p:spPr/>
        <p:txBody>
          <a:bodyPr/>
          <a:lstStyle/>
          <a:p>
            <a:fld id="{B0459A9C-13E4-4936-AFDF-25A6F7D79C80}" type="slidenum">
              <a:rPr lang="en-US" smtClean="0"/>
              <a:t>4</a:t>
            </a:fld>
            <a:endParaRPr lang="en-US"/>
          </a:p>
        </p:txBody>
      </p:sp>
    </p:spTree>
    <p:extLst>
      <p:ext uri="{BB962C8B-B14F-4D97-AF65-F5344CB8AC3E}">
        <p14:creationId xmlns:p14="http://schemas.microsoft.com/office/powerpoint/2010/main" val="3663305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Personal Development Plan:</a:t>
            </a:r>
          </a:p>
          <a:p>
            <a:r>
              <a:rPr lang="en-US" dirty="0">
                <a:latin typeface="Times New Roman" panose="02020603050405020304" pitchFamily="18" charset="0"/>
                <a:cs typeface="Times New Roman" panose="02020603050405020304" pitchFamily="18" charset="0"/>
              </a:rPr>
              <a:t>The</a:t>
            </a:r>
            <a:r>
              <a:rPr lang="en-US" baseline="0" dirty="0">
                <a:latin typeface="Times New Roman" panose="02020603050405020304" pitchFamily="18" charset="0"/>
                <a:cs typeface="Times New Roman" panose="02020603050405020304" pitchFamily="18" charset="0"/>
              </a:rPr>
              <a:t> goal set for the next six months is to get a job under the Human resource department of a reputed organization in UK. The mid-term goal of the company is to become the human resource manager of the company. The long-term goal is to conduct training sessions on human resource management in the organization.</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latin typeface="Times New Roman" panose="02020603050405020304" pitchFamily="18" charset="0"/>
                <a:cs typeface="Times New Roman" panose="02020603050405020304" pitchFamily="18" charset="0"/>
              </a:rPr>
              <a:t>For fulfilling the short-term goal, it is required to acquire knowledge about organizational behavior and industrial psychology. For fulfilling the mid-term goals, it is important to acquire </a:t>
            </a:r>
            <a:r>
              <a:rPr lang="en-GB" sz="1200" dirty="0">
                <a:effectLst/>
                <a:latin typeface="Times New Roman" panose="02020603050405020304" pitchFamily="18" charset="0"/>
                <a:cs typeface="Times New Roman" panose="02020603050405020304" pitchFamily="18" charset="0"/>
              </a:rPr>
              <a:t>leadership,</a:t>
            </a:r>
            <a:r>
              <a:rPr lang="en-GB" sz="1200" baseline="0" dirty="0">
                <a:effectLst/>
                <a:latin typeface="Times New Roman" panose="02020603050405020304" pitchFamily="18" charset="0"/>
                <a:cs typeface="Times New Roman" panose="02020603050405020304" pitchFamily="18" charset="0"/>
              </a:rPr>
              <a:t> communication and managerial skills.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a:effectLst/>
                <a:latin typeface="Times New Roman" panose="02020603050405020304" pitchFamily="18" charset="0"/>
                <a:ea typeface="Calibri" panose="020F0502020204030204" pitchFamily="34" charset="0"/>
                <a:cs typeface="Times New Roman" panose="02020603050405020304" pitchFamily="18" charset="0"/>
              </a:rPr>
              <a:t>To accomplish the goals, it would be required to attend various HRM courses, leadership courses and others.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0459A9C-13E4-4936-AFDF-25A6F7D79C80}" type="slidenum">
              <a:rPr lang="en-US" smtClean="0"/>
              <a:t>5</a:t>
            </a:fld>
            <a:endParaRPr lang="en-US"/>
          </a:p>
        </p:txBody>
      </p:sp>
    </p:spTree>
    <p:extLst>
      <p:ext uri="{BB962C8B-B14F-4D97-AF65-F5344CB8AC3E}">
        <p14:creationId xmlns:p14="http://schemas.microsoft.com/office/powerpoint/2010/main" val="1276970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major resources required to attain the</a:t>
            </a:r>
            <a:r>
              <a:rPr lang="en-US" baseline="0" dirty="0"/>
              <a:t> short-term, md-term and long-term goals include </a:t>
            </a:r>
            <a:r>
              <a:rPr lang="en-GB" sz="1200" dirty="0">
                <a:effectLst/>
                <a:latin typeface="Times New Roman" panose="02020603050405020304" pitchFamily="18" charset="0"/>
                <a:cs typeface="Times New Roman" panose="02020603050405020304" pitchFamily="18" charset="0"/>
              </a:rPr>
              <a:t>Spare time and financial support.</a:t>
            </a:r>
            <a:r>
              <a:rPr lang="en-GB" sz="1200" baseline="0" dirty="0">
                <a:effectLst/>
                <a:latin typeface="Times New Roman" panose="02020603050405020304" pitchFamily="18" charset="0"/>
                <a:cs typeface="Times New Roman" panose="02020603050405020304" pitchFamily="18" charset="0"/>
              </a:rPr>
              <a:t> The time schedule will start from the upcoming week till next 3 months for the short-term goal. The time schedule and limit for rest of the goals would be set according to the Completion of the short-term goal.</a:t>
            </a:r>
            <a:endParaRPr lang="en-US" sz="120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0459A9C-13E4-4936-AFDF-25A6F7D79C80}" type="slidenum">
              <a:rPr lang="en-US" smtClean="0"/>
              <a:t>6</a:t>
            </a:fld>
            <a:endParaRPr lang="en-US"/>
          </a:p>
        </p:txBody>
      </p:sp>
    </p:spTree>
    <p:extLst>
      <p:ext uri="{BB962C8B-B14F-4D97-AF65-F5344CB8AC3E}">
        <p14:creationId xmlns:p14="http://schemas.microsoft.com/office/powerpoint/2010/main" val="3782923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From the above presentation, it could be understood that what types of skills are required for an individual to acquire to be an efficient human resource manager. It could also be understood that which tasks are to be treated as urgent and important and which one is to be treated neither important nor urgent.</a:t>
            </a:r>
          </a:p>
          <a:p>
            <a:endParaRPr lang="en-US" dirty="0"/>
          </a:p>
        </p:txBody>
      </p:sp>
      <p:sp>
        <p:nvSpPr>
          <p:cNvPr id="4" name="Slide Number Placeholder 3"/>
          <p:cNvSpPr>
            <a:spLocks noGrp="1"/>
          </p:cNvSpPr>
          <p:nvPr>
            <p:ph type="sldNum" sz="quarter" idx="10"/>
          </p:nvPr>
        </p:nvSpPr>
        <p:spPr/>
        <p:txBody>
          <a:bodyPr/>
          <a:lstStyle/>
          <a:p>
            <a:fld id="{B0459A9C-13E4-4936-AFDF-25A6F7D79C80}" type="slidenum">
              <a:rPr lang="en-US" smtClean="0"/>
              <a:t>7</a:t>
            </a:fld>
            <a:endParaRPr lang="en-US"/>
          </a:p>
        </p:txBody>
      </p:sp>
    </p:spTree>
    <p:extLst>
      <p:ext uri="{BB962C8B-B14F-4D97-AF65-F5344CB8AC3E}">
        <p14:creationId xmlns:p14="http://schemas.microsoft.com/office/powerpoint/2010/main" val="1716562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459A9C-13E4-4936-AFDF-25A6F7D79C80}" type="slidenum">
              <a:rPr lang="en-US" smtClean="0"/>
              <a:t>8</a:t>
            </a:fld>
            <a:endParaRPr lang="en-US"/>
          </a:p>
        </p:txBody>
      </p:sp>
    </p:spTree>
    <p:extLst>
      <p:ext uri="{BB962C8B-B14F-4D97-AF65-F5344CB8AC3E}">
        <p14:creationId xmlns:p14="http://schemas.microsoft.com/office/powerpoint/2010/main" val="3299453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4/26/2022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2404534"/>
            <a:ext cx="8207203" cy="1646302"/>
          </a:xfrm>
        </p:spPr>
        <p:txBody>
          <a:bodyPr/>
          <a:lstStyle/>
          <a:p>
            <a:r>
              <a:rPr lang="en-US" sz="4000" b="1" dirty="0">
                <a:latin typeface="Times New Roman" panose="02020603050405020304" pitchFamily="18" charset="0"/>
                <a:cs typeface="Times New Roman" panose="02020603050405020304" pitchFamily="18" charset="0"/>
              </a:rPr>
              <a:t>Academic and Employability Skills</a:t>
            </a:r>
          </a:p>
        </p:txBody>
      </p:sp>
      <p:sp>
        <p:nvSpPr>
          <p:cNvPr id="3" name="Subtitle 2"/>
          <p:cNvSpPr>
            <a:spLocks noGrp="1"/>
          </p:cNvSpPr>
          <p:nvPr>
            <p:ph type="subTitle" idx="1"/>
          </p:nvPr>
        </p:nvSpPr>
        <p:spPr/>
        <p:txBody>
          <a:bodyPr>
            <a:normAutofit/>
          </a:bodyPr>
          <a:lstStyle/>
          <a:p>
            <a:pPr algn="just"/>
            <a:r>
              <a:rPr lang="en-US" sz="2400" dirty="0">
                <a:solidFill>
                  <a:schemeClr val="tx1"/>
                </a:solidFill>
                <a:latin typeface="Times New Roman" panose="02020603050405020304" pitchFamily="18" charset="0"/>
                <a:cs typeface="Times New Roman" panose="02020603050405020304" pitchFamily="18" charset="0"/>
              </a:rPr>
              <a:t>Student Name: Sinziana Madalina Ifrim</a:t>
            </a:r>
          </a:p>
          <a:p>
            <a:pPr algn="just"/>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8560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77334" y="2160589"/>
            <a:ext cx="8596668" cy="1482497"/>
          </a:xfrm>
        </p:spPr>
        <p:txBody>
          <a:bodyPr>
            <a:normAutofit lnSpcReduction="10000"/>
          </a:bodyPr>
          <a:lstStyle/>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It is important for every individual to acquire some skills according to the need of the job responsibilities. In the following presentation, the skills required for developing a career as a Hyman Resource Manager of an </a:t>
            </a:r>
            <a:r>
              <a:rPr lang="en-US" sz="2400" dirty="0" err="1">
                <a:solidFill>
                  <a:schemeClr val="tx1"/>
                </a:solidFill>
                <a:latin typeface="Times New Roman" panose="02020603050405020304" pitchFamily="18" charset="0"/>
                <a:cs typeface="Times New Roman" panose="02020603050405020304" pitchFamily="18" charset="0"/>
              </a:rPr>
              <a:t>organisation</a:t>
            </a:r>
            <a:r>
              <a:rPr lang="en-US" sz="2400" dirty="0">
                <a:solidFill>
                  <a:schemeClr val="tx1"/>
                </a:solidFill>
                <a:latin typeface="Times New Roman" panose="02020603050405020304" pitchFamily="18" charset="0"/>
                <a:cs typeface="Times New Roman" panose="02020603050405020304" pitchFamily="18" charset="0"/>
              </a:rPr>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7716" y="3873275"/>
            <a:ext cx="2576286" cy="2576286"/>
          </a:xfrm>
          <a:prstGeom prst="rect">
            <a:avLst/>
          </a:prstGeom>
        </p:spPr>
      </p:pic>
    </p:spTree>
    <p:extLst>
      <p:ext uri="{BB962C8B-B14F-4D97-AF65-F5344CB8AC3E}">
        <p14:creationId xmlns:p14="http://schemas.microsoft.com/office/powerpoint/2010/main" val="808086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834" y="342900"/>
            <a:ext cx="8596668" cy="673100"/>
          </a:xfrm>
        </p:spPr>
        <p:txBody>
          <a:bodyPr>
            <a:normAutofit/>
          </a:bodyPr>
          <a:lstStyle/>
          <a:p>
            <a:r>
              <a:rPr lang="en-US" b="1" dirty="0">
                <a:latin typeface="Times New Roman" panose="02020603050405020304" pitchFamily="18" charset="0"/>
                <a:cs typeface="Times New Roman" panose="02020603050405020304" pitchFamily="18" charset="0"/>
              </a:rPr>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11229548"/>
              </p:ext>
            </p:extLst>
          </p:nvPr>
        </p:nvGraphicFramePr>
        <p:xfrm>
          <a:off x="431800" y="1155700"/>
          <a:ext cx="9766300" cy="5359400"/>
        </p:xfrm>
        <a:graphic>
          <a:graphicData uri="http://schemas.openxmlformats.org/drawingml/2006/table">
            <a:tbl>
              <a:tblPr firstRow="1" firstCol="1" lastRow="1" lastCol="1" bandRow="1" bandCol="1">
                <a:tableStyleId>{5C22544A-7EE6-4342-B048-85BDC9FD1C3A}</a:tableStyleId>
              </a:tblPr>
              <a:tblGrid>
                <a:gridCol w="4883150">
                  <a:extLst>
                    <a:ext uri="{9D8B030D-6E8A-4147-A177-3AD203B41FA5}">
                      <a16:colId xmlns:a16="http://schemas.microsoft.com/office/drawing/2014/main" val="1100043320"/>
                    </a:ext>
                  </a:extLst>
                </a:gridCol>
                <a:gridCol w="4883150">
                  <a:extLst>
                    <a:ext uri="{9D8B030D-6E8A-4147-A177-3AD203B41FA5}">
                      <a16:colId xmlns:a16="http://schemas.microsoft.com/office/drawing/2014/main" val="4011896891"/>
                    </a:ext>
                  </a:extLst>
                </a:gridCol>
              </a:tblGrid>
              <a:tr h="2517021">
                <a:tc>
                  <a:txBody>
                    <a:bodyPr/>
                    <a:lstStyle/>
                    <a:p>
                      <a:pPr marL="0" marR="0" algn="ctr">
                        <a:spcBef>
                          <a:spcPts val="1200"/>
                        </a:spcBef>
                        <a:spcAft>
                          <a:spcPts val="300"/>
                        </a:spcAft>
                      </a:pPr>
                      <a:r>
                        <a:rPr lang="en-AU" sz="2000" dirty="0">
                          <a:solidFill>
                            <a:schemeClr val="accent2"/>
                          </a:solidFill>
                          <a:effectLst/>
                          <a:latin typeface="Times New Roman" panose="02020603050405020304" pitchFamily="18" charset="0"/>
                          <a:cs typeface="Times New Roman" panose="02020603050405020304" pitchFamily="18" charset="0"/>
                        </a:rPr>
                        <a:t>Strengths</a:t>
                      </a:r>
                      <a:endParaRPr lang="en-US" sz="2000" b="1" dirty="0">
                        <a:solidFill>
                          <a:schemeClr val="accent2"/>
                        </a:solidFill>
                        <a:effectLst/>
                        <a:latin typeface="Times New Roman" panose="02020603050405020304" pitchFamily="18" charset="0"/>
                        <a:cs typeface="Times New Roman" panose="02020603050405020304" pitchFamily="18" charset="0"/>
                      </a:endParaRPr>
                    </a:p>
                  </a:txBody>
                  <a:tcPr marL="35345" marR="35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a:lstStyle/>
                    <a:p>
                      <a:pPr marL="0" marR="0" algn="ctr">
                        <a:spcBef>
                          <a:spcPts val="1200"/>
                        </a:spcBef>
                        <a:spcAft>
                          <a:spcPts val="300"/>
                        </a:spcAft>
                      </a:pPr>
                      <a:r>
                        <a:rPr lang="en-AU" sz="2000" dirty="0">
                          <a:solidFill>
                            <a:schemeClr val="accent2"/>
                          </a:solidFill>
                          <a:effectLst/>
                          <a:latin typeface="Times New Roman" panose="02020603050405020304" pitchFamily="18" charset="0"/>
                          <a:cs typeface="Times New Roman" panose="02020603050405020304" pitchFamily="18" charset="0"/>
                        </a:rPr>
                        <a:t>Weaknesses</a:t>
                      </a:r>
                      <a:endParaRPr lang="en-US" sz="2000" dirty="0">
                        <a:solidFill>
                          <a:schemeClr val="accent2"/>
                        </a:solidFill>
                        <a:effectLst/>
                        <a:latin typeface="Times New Roman" panose="02020603050405020304" pitchFamily="18" charset="0"/>
                        <a:cs typeface="Times New Roman" panose="02020603050405020304" pitchFamily="18" charset="0"/>
                      </a:endParaRPr>
                    </a:p>
                    <a:p>
                      <a:pPr marL="0" marR="0">
                        <a:spcBef>
                          <a:spcPts val="0"/>
                        </a:spcBef>
                        <a:spcAft>
                          <a:spcPts val="0"/>
                        </a:spcAft>
                      </a:pPr>
                      <a:r>
                        <a:rPr lang="en-AU" sz="2000" dirty="0">
                          <a:solidFill>
                            <a:schemeClr val="accent2"/>
                          </a:solidFill>
                          <a:effectLst/>
                          <a:latin typeface="Times New Roman" panose="02020603050405020304" pitchFamily="18" charset="0"/>
                          <a:cs typeface="Times New Roman" panose="02020603050405020304" pitchFamily="18" charset="0"/>
                        </a:rPr>
                        <a:t> </a:t>
                      </a:r>
                      <a:endParaRPr lang="en-US" sz="2000" dirty="0">
                        <a:solidFill>
                          <a:schemeClr val="accent2"/>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5345" marR="35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3112075260"/>
                  </a:ext>
                </a:extLst>
              </a:tr>
              <a:tr h="2842379">
                <a:tc>
                  <a:txBody>
                    <a:bodyPr/>
                    <a:lstStyle/>
                    <a:p>
                      <a:pPr marL="0" marR="0" algn="ctr">
                        <a:spcBef>
                          <a:spcPts val="1200"/>
                        </a:spcBef>
                        <a:spcAft>
                          <a:spcPts val="300"/>
                        </a:spcAft>
                      </a:pPr>
                      <a:r>
                        <a:rPr lang="en-AU" sz="2000" dirty="0">
                          <a:solidFill>
                            <a:schemeClr val="accent2"/>
                          </a:solidFill>
                          <a:effectLst/>
                          <a:latin typeface="Times New Roman" panose="02020603050405020304" pitchFamily="18" charset="0"/>
                          <a:cs typeface="Times New Roman" panose="02020603050405020304" pitchFamily="18" charset="0"/>
                        </a:rPr>
                        <a:t>Opportunities</a:t>
                      </a:r>
                      <a:endParaRPr lang="en-US" sz="2000" dirty="0">
                        <a:solidFill>
                          <a:schemeClr val="accent2"/>
                        </a:solidFill>
                        <a:effectLst/>
                        <a:latin typeface="Times New Roman" panose="02020603050405020304" pitchFamily="18" charset="0"/>
                        <a:cs typeface="Times New Roman" panose="02020603050405020304" pitchFamily="18" charset="0"/>
                      </a:endParaRPr>
                    </a:p>
                    <a:p>
                      <a:pPr marL="457200" marR="0">
                        <a:spcBef>
                          <a:spcPts val="0"/>
                        </a:spcBef>
                        <a:spcAft>
                          <a:spcPts val="0"/>
                        </a:spcAft>
                      </a:pPr>
                      <a:r>
                        <a:rPr lang="en-AU" sz="2000" dirty="0">
                          <a:solidFill>
                            <a:schemeClr val="accent2"/>
                          </a:solidFill>
                          <a:effectLst/>
                          <a:latin typeface="Times New Roman" panose="02020603050405020304" pitchFamily="18" charset="0"/>
                          <a:cs typeface="Times New Roman" panose="02020603050405020304" pitchFamily="18" charset="0"/>
                        </a:rPr>
                        <a:t> </a:t>
                      </a:r>
                      <a:endParaRPr lang="en-US" sz="2000" dirty="0">
                        <a:solidFill>
                          <a:schemeClr val="accent2"/>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5345" marR="35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marL="0" marR="0" algn="ctr">
                        <a:spcBef>
                          <a:spcPts val="1200"/>
                        </a:spcBef>
                        <a:spcAft>
                          <a:spcPts val="300"/>
                        </a:spcAft>
                      </a:pPr>
                      <a:r>
                        <a:rPr lang="en-AU" sz="2000" dirty="0">
                          <a:solidFill>
                            <a:schemeClr val="accent2"/>
                          </a:solidFill>
                          <a:effectLst/>
                          <a:latin typeface="Times New Roman" panose="02020603050405020304" pitchFamily="18" charset="0"/>
                          <a:cs typeface="Times New Roman" panose="02020603050405020304" pitchFamily="18" charset="0"/>
                        </a:rPr>
                        <a:t>Threats</a:t>
                      </a:r>
                      <a:endParaRPr lang="en-US" sz="2000" dirty="0">
                        <a:solidFill>
                          <a:schemeClr val="accent2"/>
                        </a:solidFill>
                        <a:effectLst/>
                        <a:latin typeface="Times New Roman" panose="02020603050405020304" pitchFamily="18" charset="0"/>
                        <a:cs typeface="Times New Roman" panose="02020603050405020304" pitchFamily="18" charset="0"/>
                      </a:endParaRPr>
                    </a:p>
                    <a:p>
                      <a:pPr marL="457200" marR="0">
                        <a:spcBef>
                          <a:spcPts val="0"/>
                        </a:spcBef>
                        <a:spcAft>
                          <a:spcPts val="0"/>
                        </a:spcAft>
                      </a:pPr>
                      <a:r>
                        <a:rPr lang="en-AU" sz="2000" dirty="0">
                          <a:solidFill>
                            <a:schemeClr val="accent2"/>
                          </a:solidFill>
                          <a:effectLst/>
                          <a:latin typeface="Times New Roman" panose="02020603050405020304" pitchFamily="18" charset="0"/>
                          <a:cs typeface="Times New Roman" panose="02020603050405020304" pitchFamily="18" charset="0"/>
                        </a:rPr>
                        <a:t> </a:t>
                      </a:r>
                      <a:endParaRPr lang="en-US" sz="2000" dirty="0">
                        <a:solidFill>
                          <a:schemeClr val="accent2"/>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5345" marR="35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928323809"/>
                  </a:ext>
                </a:extLst>
              </a:tr>
            </a:tbl>
          </a:graphicData>
        </a:graphic>
      </p:graphicFrame>
      <p:sp>
        <p:nvSpPr>
          <p:cNvPr id="5" name="TextBox 4"/>
          <p:cNvSpPr txBox="1"/>
          <p:nvPr/>
        </p:nvSpPr>
        <p:spPr>
          <a:xfrm>
            <a:off x="901700" y="1687611"/>
            <a:ext cx="4229100" cy="1631216"/>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Skills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Technical Knowledge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Public Speaking</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Leadership Qualities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Charismatic Personality</a:t>
            </a:r>
          </a:p>
        </p:txBody>
      </p:sp>
      <p:sp>
        <p:nvSpPr>
          <p:cNvPr id="6" name="TextBox 5"/>
          <p:cNvSpPr txBox="1"/>
          <p:nvPr/>
        </p:nvSpPr>
        <p:spPr>
          <a:xfrm>
            <a:off x="5969000" y="1841500"/>
            <a:ext cx="4229100"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Lack of Cooperation</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Inadequate Resources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Lack of Team Spirit</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Demotivated Man power</a:t>
            </a:r>
          </a:p>
        </p:txBody>
      </p:sp>
      <p:sp>
        <p:nvSpPr>
          <p:cNvPr id="7" name="TextBox 6"/>
          <p:cNvSpPr txBox="1"/>
          <p:nvPr/>
        </p:nvSpPr>
        <p:spPr>
          <a:xfrm>
            <a:off x="812800" y="4456211"/>
            <a:ext cx="4229100"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Skilled </a:t>
            </a:r>
            <a:r>
              <a:rPr lang="en-US" sz="2000" dirty="0" err="1">
                <a:latin typeface="Times New Roman" panose="02020603050405020304" pitchFamily="18" charset="0"/>
                <a:cs typeface="Times New Roman" panose="02020603050405020304" pitchFamily="18" charset="0"/>
              </a:rPr>
              <a:t>Labour</a:t>
            </a: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Technological Advancement</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Adequate remuneration packages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Effective Direction</a:t>
            </a:r>
          </a:p>
        </p:txBody>
      </p:sp>
      <p:sp>
        <p:nvSpPr>
          <p:cNvPr id="8" name="TextBox 7"/>
          <p:cNvSpPr txBox="1"/>
          <p:nvPr/>
        </p:nvSpPr>
        <p:spPr>
          <a:xfrm>
            <a:off x="5969000" y="4457361"/>
            <a:ext cx="4229100"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High Turnover Rate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Increasing Demand of Employees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Workplace Conflict</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Unhealthy Competition</a:t>
            </a:r>
          </a:p>
        </p:txBody>
      </p:sp>
    </p:spTree>
    <p:extLst>
      <p:ext uri="{BB962C8B-B14F-4D97-AF65-F5344CB8AC3E}">
        <p14:creationId xmlns:p14="http://schemas.microsoft.com/office/powerpoint/2010/main" val="1759099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Time Management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76558681"/>
              </p:ext>
            </p:extLst>
          </p:nvPr>
        </p:nvGraphicFramePr>
        <p:xfrm>
          <a:off x="385234" y="1821180"/>
          <a:ext cx="9652000" cy="4746791"/>
        </p:xfrm>
        <a:graphic>
          <a:graphicData uri="http://schemas.openxmlformats.org/drawingml/2006/table">
            <a:tbl>
              <a:tblPr firstRow="1" firstCol="1" bandRow="1">
                <a:tableStyleId>{5C22544A-7EE6-4342-B048-85BDC9FD1C3A}</a:tableStyleId>
              </a:tblPr>
              <a:tblGrid>
                <a:gridCol w="297047">
                  <a:extLst>
                    <a:ext uri="{9D8B030D-6E8A-4147-A177-3AD203B41FA5}">
                      <a16:colId xmlns:a16="http://schemas.microsoft.com/office/drawing/2014/main" val="338287784"/>
                    </a:ext>
                  </a:extLst>
                </a:gridCol>
                <a:gridCol w="4662286">
                  <a:extLst>
                    <a:ext uri="{9D8B030D-6E8A-4147-A177-3AD203B41FA5}">
                      <a16:colId xmlns:a16="http://schemas.microsoft.com/office/drawing/2014/main" val="955893547"/>
                    </a:ext>
                  </a:extLst>
                </a:gridCol>
                <a:gridCol w="4692667">
                  <a:extLst>
                    <a:ext uri="{9D8B030D-6E8A-4147-A177-3AD203B41FA5}">
                      <a16:colId xmlns:a16="http://schemas.microsoft.com/office/drawing/2014/main" val="1463737110"/>
                    </a:ext>
                  </a:extLst>
                </a:gridCol>
              </a:tblGrid>
              <a:tr h="558800">
                <a:tc>
                  <a:txBody>
                    <a:bodyPr/>
                    <a:lstStyle/>
                    <a:p>
                      <a:pPr marL="0" marR="0" algn="ctr">
                        <a:lnSpc>
                          <a:spcPct val="100000"/>
                        </a:lnSpc>
                        <a:spcBef>
                          <a:spcPts val="0"/>
                        </a:spcBef>
                        <a:spcAft>
                          <a:spcPts val="0"/>
                        </a:spcAft>
                      </a:pPr>
                      <a:r>
                        <a:rPr lang="en-US" sz="900">
                          <a:effectLst/>
                        </a:rPr>
                        <a:t> </a:t>
                      </a:r>
                      <a:endParaRPr lang="en-US" sz="700">
                        <a:effectLst/>
                        <a:latin typeface="Calibri" panose="020F0502020204030204" pitchFamily="34" charset="0"/>
                        <a:ea typeface="Calibri" panose="020F0502020204030204" pitchFamily="34" charset="0"/>
                        <a:cs typeface="Times New Roman" panose="02020603050405020304" pitchFamily="18" charset="0"/>
                      </a:endParaRPr>
                    </a:p>
                  </a:txBody>
                  <a:tcPr marL="45739" marR="45739" marT="0" marB="0"/>
                </a:tc>
                <a:tc>
                  <a:txBody>
                    <a:bodyPr/>
                    <a:lstStyle/>
                    <a:p>
                      <a:pPr marL="0" marR="0" algn="ctr">
                        <a:lnSpc>
                          <a:spcPct val="100000"/>
                        </a:lnSpc>
                        <a:spcBef>
                          <a:spcPts val="0"/>
                        </a:spcBef>
                        <a:spcAft>
                          <a:spcPts val="0"/>
                        </a:spcAft>
                      </a:pPr>
                      <a:r>
                        <a:rPr lang="en-US" sz="2400" dirty="0">
                          <a:effectLst/>
                          <a:latin typeface="Times New Roman" panose="02020603050405020304" pitchFamily="18" charset="0"/>
                          <a:cs typeface="Times New Roman" panose="02020603050405020304" pitchFamily="18" charset="0"/>
                        </a:rPr>
                        <a:t>URGENT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739" marR="45739" marT="0" marB="0"/>
                </a:tc>
                <a:tc>
                  <a:txBody>
                    <a:bodyPr/>
                    <a:lstStyle/>
                    <a:p>
                      <a:pPr marL="0" marR="0" algn="ctr">
                        <a:lnSpc>
                          <a:spcPct val="100000"/>
                        </a:lnSpc>
                        <a:spcBef>
                          <a:spcPts val="0"/>
                        </a:spcBef>
                        <a:spcAft>
                          <a:spcPts val="0"/>
                        </a:spcAft>
                      </a:pPr>
                      <a:r>
                        <a:rPr lang="en-US" sz="2400" dirty="0">
                          <a:effectLst/>
                          <a:latin typeface="Times New Roman" panose="02020603050405020304" pitchFamily="18" charset="0"/>
                          <a:cs typeface="Times New Roman" panose="02020603050405020304" pitchFamily="18" charset="0"/>
                        </a:rPr>
                        <a:t>NOT URGENT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739" marR="45739" marT="0" marB="0"/>
                </a:tc>
                <a:extLst>
                  <a:ext uri="{0D108BD9-81ED-4DB2-BD59-A6C34878D82A}">
                    <a16:rowId xmlns:a16="http://schemas.microsoft.com/office/drawing/2014/main" val="2438888138"/>
                  </a:ext>
                </a:extLst>
              </a:tr>
              <a:tr h="2054391">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I</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M</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P</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O</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R</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A</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N</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739" marR="45739" marT="0" marB="0"/>
                </a:tc>
                <a:tc>
                  <a:txBody>
                    <a:bodyPr/>
                    <a:lstStyle/>
                    <a:p>
                      <a:pPr marL="171450" marR="0" indent="-1714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cs typeface="Times New Roman" panose="02020603050405020304" pitchFamily="18" charset="0"/>
                        </a:rPr>
                        <a:t>Close Deadlines </a:t>
                      </a:r>
                    </a:p>
                    <a:p>
                      <a:pPr marL="171450" marR="0" indent="-1714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cs typeface="Times New Roman" panose="02020603050405020304" pitchFamily="18" charset="0"/>
                        </a:rPr>
                        <a:t>Pressing Problems</a:t>
                      </a:r>
                    </a:p>
                    <a:p>
                      <a:pPr marL="171450" marR="0" indent="-1714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cs typeface="Times New Roman" panose="02020603050405020304" pitchFamily="18" charset="0"/>
                        </a:rPr>
                        <a:t>Assigning Tasks</a:t>
                      </a:r>
                    </a:p>
                    <a:p>
                      <a:pPr marL="171450" marR="0" indent="-1714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cs typeface="Times New Roman" panose="02020603050405020304" pitchFamily="18" charset="0"/>
                        </a:rPr>
                        <a:t>Re-working</a:t>
                      </a:r>
                    </a:p>
                    <a:p>
                      <a:pPr marL="0" marR="0" algn="l">
                        <a:lnSpc>
                          <a:spcPct val="100000"/>
                        </a:lnSpc>
                        <a:spcBef>
                          <a:spcPts val="0"/>
                        </a:spcBef>
                        <a:spcAft>
                          <a:spcPts val="0"/>
                        </a:spcAft>
                      </a:pPr>
                      <a:r>
                        <a:rPr lang="en-US" sz="2400" dirty="0">
                          <a:effectLst/>
                          <a:latin typeface="Times New Roman" panose="02020603050405020304" pitchFamily="18" charset="0"/>
                          <a:cs typeface="Times New Roman" panose="02020603050405020304" pitchFamily="18" charset="0"/>
                        </a:rPr>
                        <a:t>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739" marR="45739" marT="0" marB="0"/>
                </a:tc>
                <a:tc>
                  <a:txBody>
                    <a:bodyPr/>
                    <a:lstStyle/>
                    <a:p>
                      <a:pPr marL="285750" marR="0" indent="-2857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Planning</a:t>
                      </a:r>
                    </a:p>
                    <a:p>
                      <a:pPr marL="285750" marR="0" indent="-2857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Prevention</a:t>
                      </a:r>
                    </a:p>
                    <a:p>
                      <a:pPr marL="285750" marR="0" indent="-2857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Preparation</a:t>
                      </a:r>
                    </a:p>
                    <a:p>
                      <a:pPr marL="285750" marR="0" indent="-2857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Professional</a:t>
                      </a:r>
                      <a:r>
                        <a:rPr lang="en-US" sz="2400" baseline="0" dirty="0">
                          <a:effectLst/>
                          <a:latin typeface="Times New Roman" panose="02020603050405020304" pitchFamily="18" charset="0"/>
                          <a:ea typeface="Calibri" panose="020F0502020204030204" pitchFamily="34" charset="0"/>
                          <a:cs typeface="Times New Roman" panose="02020603050405020304" pitchFamily="18" charset="0"/>
                        </a:rPr>
                        <a:t> Development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739" marR="45739" marT="0" marB="0"/>
                </a:tc>
                <a:extLst>
                  <a:ext uri="{0D108BD9-81ED-4DB2-BD59-A6C34878D82A}">
                    <a16:rowId xmlns:a16="http://schemas.microsoft.com/office/drawing/2014/main" val="2052645711"/>
                  </a:ext>
                </a:extLst>
              </a:tr>
              <a:tr h="1557020">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N</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O</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I</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M</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P</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O</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R</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A</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N</a:t>
                      </a:r>
                    </a:p>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739" marR="45739" marT="0" marB="0"/>
                </a:tc>
                <a:tc>
                  <a:txBody>
                    <a:bodyPr/>
                    <a:lstStyle/>
                    <a:p>
                      <a:pPr marL="171450" marR="0" indent="-1714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cs typeface="Times New Roman" panose="02020603050405020304" pitchFamily="18" charset="0"/>
                        </a:rPr>
                        <a:t>Responding</a:t>
                      </a:r>
                      <a:r>
                        <a:rPr lang="en-US" sz="2400" baseline="0" dirty="0">
                          <a:effectLst/>
                          <a:latin typeface="Times New Roman" panose="02020603050405020304" pitchFamily="18" charset="0"/>
                          <a:cs typeface="Times New Roman" panose="02020603050405020304" pitchFamily="18" charset="0"/>
                        </a:rPr>
                        <a:t> to mails</a:t>
                      </a:r>
                    </a:p>
                    <a:p>
                      <a:pPr marL="171450" marR="0" indent="-171450" algn="l">
                        <a:lnSpc>
                          <a:spcPct val="100000"/>
                        </a:lnSpc>
                        <a:spcBef>
                          <a:spcPts val="0"/>
                        </a:spcBef>
                        <a:spcAft>
                          <a:spcPts val="0"/>
                        </a:spcAft>
                        <a:buFont typeface="Arial" panose="020B0604020202020204" pitchFamily="34" charset="0"/>
                        <a:buChar char="•"/>
                      </a:pPr>
                      <a:r>
                        <a:rPr lang="en-US" sz="2400" baseline="0" dirty="0">
                          <a:effectLst/>
                          <a:latin typeface="Times New Roman" panose="02020603050405020304" pitchFamily="18" charset="0"/>
                          <a:cs typeface="Times New Roman" panose="02020603050405020304" pitchFamily="18" charset="0"/>
                        </a:rPr>
                        <a:t>Attending Phone Calls</a:t>
                      </a:r>
                    </a:p>
                    <a:p>
                      <a:pPr marL="171450" marR="0" indent="-171450" algn="l">
                        <a:lnSpc>
                          <a:spcPct val="100000"/>
                        </a:lnSpc>
                        <a:spcBef>
                          <a:spcPts val="0"/>
                        </a:spcBef>
                        <a:spcAft>
                          <a:spcPts val="0"/>
                        </a:spcAft>
                        <a:buFont typeface="Arial" panose="020B0604020202020204" pitchFamily="34" charset="0"/>
                        <a:buChar char="•"/>
                      </a:pPr>
                      <a:r>
                        <a:rPr lang="en-US" sz="2400" baseline="0" dirty="0">
                          <a:effectLst/>
                          <a:latin typeface="Times New Roman" panose="02020603050405020304" pitchFamily="18" charset="0"/>
                          <a:cs typeface="Times New Roman" panose="02020603050405020304" pitchFamily="18" charset="0"/>
                        </a:rPr>
                        <a:t>Arranging Meetings</a:t>
                      </a:r>
                      <a:endParaRPr lang="en-US" sz="2400" dirty="0">
                        <a:effectLst/>
                        <a:latin typeface="Times New Roman" panose="02020603050405020304" pitchFamily="18" charset="0"/>
                        <a:cs typeface="Times New Roman" panose="02020603050405020304" pitchFamily="18" charset="0"/>
                      </a:endParaRPr>
                    </a:p>
                  </a:txBody>
                  <a:tcPr marL="45739" marR="45739" marT="0" marB="0"/>
                </a:tc>
                <a:tc>
                  <a:txBody>
                    <a:bodyPr/>
                    <a:lstStyle/>
                    <a:p>
                      <a:pPr marL="171450" marR="0" indent="-171450" algn="l">
                        <a:lnSpc>
                          <a:spcPct val="100000"/>
                        </a:lnSpc>
                        <a:spcBef>
                          <a:spcPts val="0"/>
                        </a:spcBef>
                        <a:spcAft>
                          <a:spcPts val="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Involving</a:t>
                      </a:r>
                      <a:r>
                        <a:rPr lang="en-US" sz="2400" baseline="0" dirty="0">
                          <a:effectLst/>
                          <a:latin typeface="Times New Roman" panose="02020603050405020304" pitchFamily="18" charset="0"/>
                          <a:ea typeface="Calibri" panose="020F0502020204030204" pitchFamily="34" charset="0"/>
                          <a:cs typeface="Times New Roman" panose="02020603050405020304" pitchFamily="18" charset="0"/>
                        </a:rPr>
                        <a:t> in workplace gossips</a:t>
                      </a:r>
                    </a:p>
                    <a:p>
                      <a:pPr marL="171450" marR="0" indent="-171450" algn="l">
                        <a:lnSpc>
                          <a:spcPct val="100000"/>
                        </a:lnSpc>
                        <a:spcBef>
                          <a:spcPts val="0"/>
                        </a:spcBef>
                        <a:spcAft>
                          <a:spcPts val="0"/>
                        </a:spcAft>
                        <a:buFont typeface="Arial" panose="020B0604020202020204" pitchFamily="34" charset="0"/>
                        <a:buChar char="•"/>
                      </a:pPr>
                      <a:r>
                        <a:rPr lang="en-US" sz="2400" baseline="0" dirty="0">
                          <a:effectLst/>
                          <a:latin typeface="Times New Roman" panose="02020603050405020304" pitchFamily="18" charset="0"/>
                          <a:ea typeface="Calibri" panose="020F0502020204030204" pitchFamily="34" charset="0"/>
                          <a:cs typeface="Times New Roman" panose="02020603050405020304" pitchFamily="18" charset="0"/>
                        </a:rPr>
                        <a:t>Escape Activities</a:t>
                      </a:r>
                    </a:p>
                    <a:p>
                      <a:pPr marL="171450" marR="0" indent="-171450" algn="l">
                        <a:lnSpc>
                          <a:spcPct val="100000"/>
                        </a:lnSpc>
                        <a:spcBef>
                          <a:spcPts val="0"/>
                        </a:spcBef>
                        <a:spcAft>
                          <a:spcPts val="0"/>
                        </a:spcAft>
                        <a:buFont typeface="Arial" panose="020B0604020202020204" pitchFamily="34" charset="0"/>
                        <a:buChar char="•"/>
                      </a:pPr>
                      <a:r>
                        <a:rPr lang="en-US" sz="2400" baseline="0" dirty="0">
                          <a:effectLst/>
                          <a:latin typeface="Times New Roman" panose="02020603050405020304" pitchFamily="18" charset="0"/>
                          <a:ea typeface="Calibri" panose="020F0502020204030204" pitchFamily="34" charset="0"/>
                          <a:cs typeface="Times New Roman" panose="02020603050405020304" pitchFamily="18" charset="0"/>
                        </a:rPr>
                        <a:t>Unnecessary Recreation</a:t>
                      </a:r>
                    </a:p>
                  </a:txBody>
                  <a:tcPr marL="45739" marR="45739" marT="0" marB="0"/>
                </a:tc>
                <a:extLst>
                  <a:ext uri="{0D108BD9-81ED-4DB2-BD59-A6C34878D82A}">
                    <a16:rowId xmlns:a16="http://schemas.microsoft.com/office/drawing/2014/main" val="4092510840"/>
                  </a:ext>
                </a:extLst>
              </a:tr>
            </a:tbl>
          </a:graphicData>
        </a:graphic>
      </p:graphicFrame>
    </p:spTree>
    <p:extLst>
      <p:ext uri="{BB962C8B-B14F-4D97-AF65-F5344CB8AC3E}">
        <p14:creationId xmlns:p14="http://schemas.microsoft.com/office/powerpoint/2010/main" val="2369084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234" y="266700"/>
            <a:ext cx="8596668" cy="774700"/>
          </a:xfrm>
        </p:spPr>
        <p:txBody>
          <a:bodyPr/>
          <a:lstStyle/>
          <a:p>
            <a:r>
              <a:rPr lang="en-US" b="1" dirty="0">
                <a:latin typeface="Times New Roman" panose="02020603050405020304" pitchFamily="18" charset="0"/>
                <a:cs typeface="Times New Roman" panose="02020603050405020304" pitchFamily="18" charset="0"/>
              </a:rPr>
              <a:t>Personal Development Plan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5021806"/>
              </p:ext>
            </p:extLst>
          </p:nvPr>
        </p:nvGraphicFramePr>
        <p:xfrm>
          <a:off x="304797" y="1397000"/>
          <a:ext cx="10693402" cy="5000279"/>
        </p:xfrm>
        <a:graphic>
          <a:graphicData uri="http://schemas.openxmlformats.org/drawingml/2006/table">
            <a:tbl>
              <a:tblPr firstRow="1" firstCol="1" bandRow="1">
                <a:tableStyleId>{5C22544A-7EE6-4342-B048-85BDC9FD1C3A}</a:tableStyleId>
              </a:tblPr>
              <a:tblGrid>
                <a:gridCol w="2672809">
                  <a:extLst>
                    <a:ext uri="{9D8B030D-6E8A-4147-A177-3AD203B41FA5}">
                      <a16:colId xmlns:a16="http://schemas.microsoft.com/office/drawing/2014/main" val="2392269643"/>
                    </a:ext>
                  </a:extLst>
                </a:gridCol>
                <a:gridCol w="2672809">
                  <a:extLst>
                    <a:ext uri="{9D8B030D-6E8A-4147-A177-3AD203B41FA5}">
                      <a16:colId xmlns:a16="http://schemas.microsoft.com/office/drawing/2014/main" val="393789799"/>
                    </a:ext>
                  </a:extLst>
                </a:gridCol>
                <a:gridCol w="2673892">
                  <a:extLst>
                    <a:ext uri="{9D8B030D-6E8A-4147-A177-3AD203B41FA5}">
                      <a16:colId xmlns:a16="http://schemas.microsoft.com/office/drawing/2014/main" val="2053666037"/>
                    </a:ext>
                  </a:extLst>
                </a:gridCol>
                <a:gridCol w="2673892">
                  <a:extLst>
                    <a:ext uri="{9D8B030D-6E8A-4147-A177-3AD203B41FA5}">
                      <a16:colId xmlns:a16="http://schemas.microsoft.com/office/drawing/2014/main" val="1082901213"/>
                    </a:ext>
                  </a:extLst>
                </a:gridCol>
              </a:tblGrid>
              <a:tr h="419100">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Short-Term Time Frame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endParaRPr lang="en-US" sz="1600" dirty="0">
                        <a:effectLst/>
                        <a:latin typeface="Times New Roman" panose="02020603050405020304" pitchFamily="18"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Mid-Term Time Frame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Long-Term Time Frame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txBody>
                  <a:tcPr marL="29208" marR="29208" marT="0" marB="0"/>
                </a:tc>
                <a:extLst>
                  <a:ext uri="{0D108BD9-81ED-4DB2-BD59-A6C34878D82A}">
                    <a16:rowId xmlns:a16="http://schemas.microsoft.com/office/drawing/2014/main" val="870405246"/>
                  </a:ext>
                </a:extLst>
              </a:tr>
              <a:tr h="595564">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Section 1 - My Goals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To attain a job under HR department of a reputed organisation of UK.</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To become the HR manager of the organisation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to conduct training sessions</a:t>
                      </a:r>
                      <a:r>
                        <a:rPr lang="en-GB" sz="1600" baseline="0" dirty="0">
                          <a:effectLst/>
                          <a:latin typeface="Times New Roman" panose="02020603050405020304" pitchFamily="18" charset="0"/>
                          <a:cs typeface="Times New Roman" panose="02020603050405020304" pitchFamily="18" charset="0"/>
                        </a:rPr>
                        <a:t> on Human Resource Management.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extLst>
                  <a:ext uri="{0D108BD9-81ED-4DB2-BD59-A6C34878D82A}">
                    <a16:rowId xmlns:a16="http://schemas.microsoft.com/office/drawing/2014/main" val="4203451544"/>
                  </a:ext>
                </a:extLst>
              </a:tr>
              <a:tr h="1836486">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Section 2 - Skills and Knowledge to be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Learned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Organisational</a:t>
                      </a:r>
                      <a:r>
                        <a:rPr lang="en-GB" sz="1600" baseline="0" dirty="0">
                          <a:effectLst/>
                          <a:latin typeface="Times New Roman" panose="02020603050405020304" pitchFamily="18" charset="0"/>
                          <a:cs typeface="Times New Roman" panose="02020603050405020304" pitchFamily="18" charset="0"/>
                        </a:rPr>
                        <a:t> behaviour and industrial psychology.</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leadership,</a:t>
                      </a:r>
                      <a:r>
                        <a:rPr lang="en-GB" sz="1600" baseline="0" dirty="0">
                          <a:effectLst/>
                          <a:latin typeface="Times New Roman" panose="02020603050405020304" pitchFamily="18" charset="0"/>
                          <a:cs typeface="Times New Roman" panose="02020603050405020304" pitchFamily="18" charset="0"/>
                        </a:rPr>
                        <a:t> communication and managerial skills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Skill</a:t>
                      </a:r>
                      <a:r>
                        <a:rPr lang="en-GB" sz="1600" baseline="0" dirty="0">
                          <a:effectLst/>
                          <a:latin typeface="Times New Roman" panose="02020603050405020304" pitchFamily="18" charset="0"/>
                          <a:cs typeface="Times New Roman" panose="02020603050405020304" pitchFamily="18" charset="0"/>
                        </a:rPr>
                        <a:t> development abilities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extLst>
                  <a:ext uri="{0D108BD9-81ED-4DB2-BD59-A6C34878D82A}">
                    <a16:rowId xmlns:a16="http://schemas.microsoft.com/office/drawing/2014/main" val="3932190862"/>
                  </a:ext>
                </a:extLst>
              </a:tr>
              <a:tr h="1526255">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Section 3 - Next Steps</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Attend HRM courses.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Focus on developing Leadership Abilities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Focus on Self-actualisation activities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9208" marR="29208" marT="0" marB="0"/>
                </a:tc>
                <a:extLst>
                  <a:ext uri="{0D108BD9-81ED-4DB2-BD59-A6C34878D82A}">
                    <a16:rowId xmlns:a16="http://schemas.microsoft.com/office/drawing/2014/main" val="62971316"/>
                  </a:ext>
                </a:extLst>
              </a:tr>
            </a:tbl>
          </a:graphicData>
        </a:graphic>
      </p:graphicFrame>
    </p:spTree>
    <p:extLst>
      <p:ext uri="{BB962C8B-B14F-4D97-AF65-F5344CB8AC3E}">
        <p14:creationId xmlns:p14="http://schemas.microsoft.com/office/powerpoint/2010/main" val="67466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434" y="292100"/>
            <a:ext cx="8596668" cy="762000"/>
          </a:xfrm>
        </p:spPr>
        <p:txBody>
          <a:bodyPr/>
          <a:lstStyle/>
          <a:p>
            <a:r>
              <a:rPr lang="en-US" b="1" dirty="0">
                <a:latin typeface="Times New Roman" panose="02020603050405020304" pitchFamily="18" charset="0"/>
                <a:cs typeface="Times New Roman" panose="02020603050405020304" pitchFamily="18" charset="0"/>
              </a:rPr>
              <a:t>Personal Development Plan</a:t>
            </a:r>
          </a:p>
        </p:txBody>
      </p:sp>
      <p:graphicFrame>
        <p:nvGraphicFramePr>
          <p:cNvPr id="5" name="Table 4"/>
          <p:cNvGraphicFramePr>
            <a:graphicFrameLocks noGrp="1"/>
          </p:cNvGraphicFramePr>
          <p:nvPr>
            <p:extLst>
              <p:ext uri="{D42A27DB-BD31-4B8C-83A1-F6EECF244321}">
                <p14:modId xmlns:p14="http://schemas.microsoft.com/office/powerpoint/2010/main" val="2274180300"/>
              </p:ext>
            </p:extLst>
          </p:nvPr>
        </p:nvGraphicFramePr>
        <p:xfrm>
          <a:off x="317499" y="1054100"/>
          <a:ext cx="10998201" cy="5747247"/>
        </p:xfrm>
        <a:graphic>
          <a:graphicData uri="http://schemas.openxmlformats.org/drawingml/2006/table">
            <a:tbl>
              <a:tblPr firstRow="1" firstCol="1" bandRow="1">
                <a:tableStyleId>{5C22544A-7EE6-4342-B048-85BDC9FD1C3A}</a:tableStyleId>
              </a:tblPr>
              <a:tblGrid>
                <a:gridCol w="2893745">
                  <a:extLst>
                    <a:ext uri="{9D8B030D-6E8A-4147-A177-3AD203B41FA5}">
                      <a16:colId xmlns:a16="http://schemas.microsoft.com/office/drawing/2014/main" val="1226555157"/>
                    </a:ext>
                  </a:extLst>
                </a:gridCol>
                <a:gridCol w="2700754">
                  <a:extLst>
                    <a:ext uri="{9D8B030D-6E8A-4147-A177-3AD203B41FA5}">
                      <a16:colId xmlns:a16="http://schemas.microsoft.com/office/drawing/2014/main" val="2512340354"/>
                    </a:ext>
                  </a:extLst>
                </a:gridCol>
                <a:gridCol w="2701851">
                  <a:extLst>
                    <a:ext uri="{9D8B030D-6E8A-4147-A177-3AD203B41FA5}">
                      <a16:colId xmlns:a16="http://schemas.microsoft.com/office/drawing/2014/main" val="856126891"/>
                    </a:ext>
                  </a:extLst>
                </a:gridCol>
                <a:gridCol w="2701851">
                  <a:extLst>
                    <a:ext uri="{9D8B030D-6E8A-4147-A177-3AD203B41FA5}">
                      <a16:colId xmlns:a16="http://schemas.microsoft.com/office/drawing/2014/main" val="3177528513"/>
                    </a:ext>
                  </a:extLst>
                </a:gridCol>
              </a:tblGrid>
              <a:tr h="483776">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Short-Term Time Frame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Mid-Term Time Frame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Long-Term Time Frame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extLst>
                  <a:ext uri="{0D108BD9-81ED-4DB2-BD59-A6C34878D82A}">
                    <a16:rowId xmlns:a16="http://schemas.microsoft.com/office/drawing/2014/main" val="335039079"/>
                  </a:ext>
                </a:extLst>
              </a:tr>
              <a:tr h="668147">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Section 4 - Resources</a:t>
                      </a:r>
                      <a:endParaRPr lang="en-US" sz="1600" dirty="0">
                        <a:effectLst/>
                        <a:latin typeface="Times New Roman" panose="02020603050405020304" pitchFamily="18"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Spare time and financial support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Financial Arrangement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Spare time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extLst>
                  <a:ext uri="{0D108BD9-81ED-4DB2-BD59-A6C34878D82A}">
                    <a16:rowId xmlns:a16="http://schemas.microsoft.com/office/drawing/2014/main" val="858839973"/>
                  </a:ext>
                </a:extLst>
              </a:tr>
              <a:tr h="624262">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Section 5 -  Time Schedule </a:t>
                      </a:r>
                      <a:endParaRPr lang="en-US" sz="1600" dirty="0">
                        <a:effectLst/>
                        <a:latin typeface="Times New Roman" panose="02020603050405020304" pitchFamily="18"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extLst>
                  <a:ext uri="{0D108BD9-81ED-4DB2-BD59-A6C34878D82A}">
                    <a16:rowId xmlns:a16="http://schemas.microsoft.com/office/drawing/2014/main" val="1245359376"/>
                  </a:ext>
                </a:extLst>
              </a:tr>
              <a:tr h="445829">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When will I start? </a:t>
                      </a:r>
                      <a:endParaRPr lang="en-US" sz="1600" dirty="0">
                        <a:effectLst/>
                        <a:latin typeface="Times New Roman" panose="02020603050405020304" pitchFamily="18"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ea typeface="+mn-ea"/>
                          <a:cs typeface="Times New Roman" panose="02020603050405020304" pitchFamily="18" charset="0"/>
                        </a:rPr>
                        <a:t>Next</a:t>
                      </a:r>
                      <a:r>
                        <a:rPr lang="en-GB" sz="1600" baseline="0" dirty="0">
                          <a:effectLst/>
                          <a:latin typeface="Times New Roman" panose="02020603050405020304" pitchFamily="18" charset="0"/>
                          <a:ea typeface="+mn-ea"/>
                          <a:cs typeface="Times New Roman" panose="02020603050405020304" pitchFamily="18" charset="0"/>
                        </a:rPr>
                        <a:t> week</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After 3</a:t>
                      </a:r>
                      <a:r>
                        <a:rPr lang="en-GB" sz="1600" baseline="0" dirty="0">
                          <a:effectLst/>
                          <a:latin typeface="Times New Roman" panose="02020603050405020304" pitchFamily="18" charset="0"/>
                          <a:cs typeface="Times New Roman" panose="02020603050405020304" pitchFamily="18" charset="0"/>
                        </a:rPr>
                        <a:t> months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ea typeface="+mn-ea"/>
                          <a:cs typeface="Times New Roman" panose="02020603050405020304" pitchFamily="18" charset="0"/>
                        </a:rPr>
                        <a:t>After</a:t>
                      </a:r>
                      <a:r>
                        <a:rPr lang="en-GB" sz="1600" baseline="0" dirty="0">
                          <a:effectLst/>
                          <a:latin typeface="Times New Roman" panose="02020603050405020304" pitchFamily="18" charset="0"/>
                          <a:ea typeface="+mn-ea"/>
                          <a:cs typeface="Times New Roman" panose="02020603050405020304" pitchFamily="18" charset="0"/>
                        </a:rPr>
                        <a:t> 2 years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extLst>
                  <a:ext uri="{0D108BD9-81ED-4DB2-BD59-A6C34878D82A}">
                    <a16:rowId xmlns:a16="http://schemas.microsoft.com/office/drawing/2014/main" val="4242825858"/>
                  </a:ext>
                </a:extLst>
              </a:tr>
              <a:tr h="725664">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When do I expect to finish?</a:t>
                      </a:r>
                      <a:endParaRPr lang="en-US" sz="1600" dirty="0">
                        <a:effectLst/>
                        <a:latin typeface="Times New Roman" panose="02020603050405020304" pitchFamily="18" charset="0"/>
                        <a:cs typeface="Times New Roman" panose="02020603050405020304" pitchFamily="18" charset="0"/>
                      </a:endParaRPr>
                    </a:p>
                    <a:p>
                      <a:pPr marL="0" marR="0" algn="ctr">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gn="ctr">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After 3 months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After a Year</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Till Retirement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extLst>
                  <a:ext uri="{0D108BD9-81ED-4DB2-BD59-A6C34878D82A}">
                    <a16:rowId xmlns:a16="http://schemas.microsoft.com/office/drawing/2014/main" val="477286412"/>
                  </a:ext>
                </a:extLst>
              </a:tr>
              <a:tr h="2176992">
                <a:tc>
                  <a:txBody>
                    <a:bodyPr/>
                    <a:lstStyle/>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Section 6 - Completion </a:t>
                      </a:r>
                      <a:endParaRPr lang="en-US" sz="1600">
                        <a:effectLst/>
                        <a:latin typeface="Times New Roman" panose="02020603050405020304" pitchFamily="18" charset="0"/>
                        <a:cs typeface="Times New Roman" panose="02020603050405020304" pitchFamily="18" charset="0"/>
                      </a:endParaRPr>
                    </a:p>
                    <a:p>
                      <a:pPr marL="0" marR="0" algn="r">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When have I completed each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step?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□__________</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Date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□__________</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Date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□__________</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Date</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□__________</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Date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□__________</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Date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□__________</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Date</a:t>
                      </a:r>
                      <a:endParaRPr lang="en-US" sz="160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a:effectLst/>
                          <a:latin typeface="Times New Roman" panose="02020603050405020304" pitchFamily="18" charset="0"/>
                          <a:cs typeface="Times New Roman" panose="02020603050405020304" pitchFamily="18" charset="0"/>
                        </a:rPr>
                        <a:t> </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tc>
                  <a:txBody>
                    <a:bodyPr/>
                    <a:lstStyle/>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□__________</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Date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□__________</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Date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□__________</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Date</a:t>
                      </a:r>
                      <a:endParaRPr lang="en-US" sz="1600" dirty="0">
                        <a:effectLst/>
                        <a:latin typeface="Times New Roman" panose="02020603050405020304" pitchFamily="18" charset="0"/>
                        <a:cs typeface="Times New Roman" panose="02020603050405020304" pitchFamily="18" charset="0"/>
                      </a:endParaRPr>
                    </a:p>
                    <a:p>
                      <a:pPr marL="0" marR="0">
                        <a:lnSpc>
                          <a:spcPct val="115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676" marR="34676" marT="0" marB="0"/>
                </a:tc>
                <a:extLst>
                  <a:ext uri="{0D108BD9-81ED-4DB2-BD59-A6C34878D82A}">
                    <a16:rowId xmlns:a16="http://schemas.microsoft.com/office/drawing/2014/main" val="1316513151"/>
                  </a:ext>
                </a:extLst>
              </a:tr>
            </a:tbl>
          </a:graphicData>
        </a:graphic>
      </p:graphicFrame>
    </p:spTree>
    <p:extLst>
      <p:ext uri="{BB962C8B-B14F-4D97-AF65-F5344CB8AC3E}">
        <p14:creationId xmlns:p14="http://schemas.microsoft.com/office/powerpoint/2010/main" val="1145238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77334" y="1800825"/>
            <a:ext cx="8596668" cy="3880773"/>
          </a:xfrm>
        </p:spPr>
        <p:txBody>
          <a:bodyPr>
            <a:normAutofit/>
          </a:bodyPr>
          <a:lstStyle/>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From the above presentation, it could be understood that what types of skills are required for an individual to acquire to be an efficient human resource manager. It could also be understood that which tasks are to be treated as urgent and important and which one is to be treated neither important nor urgent.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8783" y="3916125"/>
            <a:ext cx="3682629" cy="2671711"/>
          </a:xfrm>
          <a:prstGeom prst="rect">
            <a:avLst/>
          </a:prstGeom>
        </p:spPr>
      </p:pic>
    </p:spTree>
    <p:extLst>
      <p:ext uri="{BB962C8B-B14F-4D97-AF65-F5344CB8AC3E}">
        <p14:creationId xmlns:p14="http://schemas.microsoft.com/office/powerpoint/2010/main" val="977583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407170" y="1678709"/>
            <a:ext cx="10440939" cy="4680527"/>
          </a:xfrm>
        </p:spPr>
        <p:txBody>
          <a:bodyPr>
            <a:noAutofit/>
          </a:bodyPr>
          <a:lstStyle/>
          <a:p>
            <a:pPr marL="0" indent="0">
              <a:buNone/>
            </a:pPr>
            <a:r>
              <a:rPr lang="en-US" sz="2400" dirty="0" err="1">
                <a:solidFill>
                  <a:schemeClr val="tx1"/>
                </a:solidFill>
                <a:latin typeface="Times New Roman" panose="02020603050405020304" pitchFamily="18" charset="0"/>
                <a:cs typeface="Times New Roman" panose="02020603050405020304" pitchFamily="18" charset="0"/>
              </a:rPr>
              <a:t>Felgate</a:t>
            </a:r>
            <a:r>
              <a:rPr lang="en-US" sz="2400" dirty="0">
                <a:solidFill>
                  <a:schemeClr val="tx1"/>
                </a:solidFill>
                <a:latin typeface="Times New Roman" panose="02020603050405020304" pitchFamily="18" charset="0"/>
                <a:cs typeface="Times New Roman" panose="02020603050405020304" pitchFamily="18" charset="0"/>
              </a:rPr>
              <a:t>, Y., 2020. Human resource management moral competencies. SA Journal of Human Resource Management, 18.</a:t>
            </a:r>
          </a:p>
          <a:p>
            <a:pPr marL="0" indent="0">
              <a:buNone/>
            </a:pPr>
            <a:r>
              <a:rPr lang="en-US" sz="2400" dirty="0">
                <a:solidFill>
                  <a:schemeClr val="tx1"/>
                </a:solidFill>
                <a:latin typeface="Times New Roman" panose="02020603050405020304" pitchFamily="18" charset="0"/>
                <a:cs typeface="Times New Roman" panose="02020603050405020304" pitchFamily="18" charset="0"/>
              </a:rPr>
              <a:t>London, M., 2021. Team Learning and the Human Resource Development/Human Resource Management Interface. Human Resource Development Review, 21(1), pp.15-23.</a:t>
            </a:r>
          </a:p>
          <a:p>
            <a:pPr marL="0" indent="0">
              <a:buNone/>
            </a:pPr>
            <a:r>
              <a:rPr lang="en-US" sz="2400" dirty="0">
                <a:solidFill>
                  <a:schemeClr val="tx1"/>
                </a:solidFill>
                <a:latin typeface="Times New Roman" panose="02020603050405020304" pitchFamily="18" charset="0"/>
                <a:cs typeface="Times New Roman" panose="02020603050405020304" pitchFamily="18" charset="0"/>
              </a:rPr>
              <a:t>Park, S., 2015. Handbook of Human Resource Development. Human Resource Development Quarterly, 27(1), pp.151-154.</a:t>
            </a:r>
          </a:p>
          <a:p>
            <a:pPr marL="0" indent="0">
              <a:buNone/>
            </a:pPr>
            <a:r>
              <a:rPr lang="en-US" sz="2400" dirty="0" err="1">
                <a:solidFill>
                  <a:schemeClr val="tx1"/>
                </a:solidFill>
                <a:latin typeface="Times New Roman" panose="02020603050405020304" pitchFamily="18" charset="0"/>
                <a:cs typeface="Times New Roman" panose="02020603050405020304" pitchFamily="18" charset="0"/>
              </a:rPr>
              <a:t>Poell</a:t>
            </a:r>
            <a:r>
              <a:rPr lang="en-US" sz="2400" dirty="0">
                <a:solidFill>
                  <a:schemeClr val="tx1"/>
                </a:solidFill>
                <a:latin typeface="Times New Roman" panose="02020603050405020304" pitchFamily="18" charset="0"/>
                <a:cs typeface="Times New Roman" panose="02020603050405020304" pitchFamily="18" charset="0"/>
              </a:rPr>
              <a:t>, R., 2022. Will Human Resource Development Become Too Important to be Left to Human Resource Development Professionals? Employees and Managers as Strategic Human Resource Development Stakeholders. Human Resource Development Review, p.153448432210831.</a:t>
            </a:r>
          </a:p>
          <a:p>
            <a:pPr marL="0" indent="0">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39466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431</TotalTime>
  <Words>1918</Words>
  <Application>Microsoft Office PowerPoint</Application>
  <PresentationFormat>Widescreen</PresentationFormat>
  <Paragraphs>257</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Times New Roman</vt:lpstr>
      <vt:lpstr>Trebuchet MS</vt:lpstr>
      <vt:lpstr>Wingdings 3</vt:lpstr>
      <vt:lpstr>Facet</vt:lpstr>
      <vt:lpstr>Academic and Employability Skills</vt:lpstr>
      <vt:lpstr>Introduction</vt:lpstr>
      <vt:lpstr>SWOT Analysis</vt:lpstr>
      <vt:lpstr>Time Management Analysis</vt:lpstr>
      <vt:lpstr>Personal Development Plan</vt:lpstr>
      <vt:lpstr>Personal Development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cp:lastModifiedBy>Sinziana Ifrim (2112859)</cp:lastModifiedBy>
  <cp:revision>1</cp:revision>
  <dcterms:created xsi:type="dcterms:W3CDTF">2022-04-22T09:10:20Z</dcterms:created>
  <dcterms:modified xsi:type="dcterms:W3CDTF">2022-04-26T21:16:13Z</dcterms:modified>
</cp:coreProperties>
</file>