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FAB17-01E0-4B2E-ACD1-274FC2BF185F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7EDC3C-B890-41E6-AF8F-2003EFE64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382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EDC3C-B890-41E6-AF8F-2003EFE642A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7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30713-B30C-45CD-8D86-1E36F6C70A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0"/>
            <a:ext cx="7766936" cy="1646302"/>
          </a:xfrm>
        </p:spPr>
        <p:txBody>
          <a:bodyPr/>
          <a:lstStyle/>
          <a:p>
            <a:pPr algn="ctr"/>
            <a:r>
              <a:rPr lang="en-GB" dirty="0"/>
              <a:t>Social Inequality.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8C0DF-BFC1-4AB5-8BA9-874075551A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6" y="2341418"/>
            <a:ext cx="8035139" cy="3838156"/>
          </a:xfrm>
        </p:spPr>
        <p:txBody>
          <a:bodyPr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en-GB" dirty="0"/>
              <a:t>Hierarchical Inequality – Inequalities stretch from top to bottom with 						 everyone ranked in a relative position.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en-GB" dirty="0"/>
              <a:t>Stratification – People are ranked in groups, set at different levels.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en-GB" dirty="0"/>
              <a:t>Social Division – Societies can be seen as almost divided between 					 groups (rich and poor).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endParaRPr lang="en-GB" dirty="0"/>
          </a:p>
          <a:p>
            <a:pPr algn="l"/>
            <a:r>
              <a:rPr lang="en-GB" dirty="0"/>
              <a:t>People are categorised based on their – Employment</a:t>
            </a:r>
          </a:p>
          <a:p>
            <a:pPr algn="l"/>
            <a:r>
              <a:rPr lang="en-GB" dirty="0"/>
              <a:t>								    - Education</a:t>
            </a:r>
          </a:p>
          <a:p>
            <a:pPr algn="l"/>
            <a:r>
              <a:rPr lang="en-GB" dirty="0"/>
              <a:t>								    - Income</a:t>
            </a:r>
          </a:p>
          <a:p>
            <a:pPr algn="l"/>
            <a:r>
              <a:rPr lang="en-GB" dirty="0"/>
              <a:t>								    - Household</a:t>
            </a:r>
          </a:p>
        </p:txBody>
      </p:sp>
    </p:spTree>
    <p:extLst>
      <p:ext uri="{BB962C8B-B14F-4D97-AF65-F5344CB8AC3E}">
        <p14:creationId xmlns:p14="http://schemas.microsoft.com/office/powerpoint/2010/main" val="3178372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54C9C-9E08-482C-AF71-CD24FD0E5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Social Class.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A4617-1343-4B3C-A105-3BD19863E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Structure of class divided by – </a:t>
            </a:r>
          </a:p>
          <a:p>
            <a:r>
              <a:rPr lang="en-GB" dirty="0"/>
              <a:t>Capitalist class</a:t>
            </a:r>
          </a:p>
          <a:p>
            <a:r>
              <a:rPr lang="en-GB" dirty="0"/>
              <a:t>Upper middle class</a:t>
            </a:r>
          </a:p>
          <a:p>
            <a:r>
              <a:rPr lang="en-GB" dirty="0"/>
              <a:t>Middle Class</a:t>
            </a:r>
          </a:p>
          <a:p>
            <a:r>
              <a:rPr lang="en-GB" dirty="0"/>
              <a:t>Working Class</a:t>
            </a:r>
          </a:p>
          <a:p>
            <a:r>
              <a:rPr lang="en-GB" dirty="0"/>
              <a:t>Working poor</a:t>
            </a:r>
          </a:p>
          <a:p>
            <a:r>
              <a:rPr lang="en-GB" dirty="0"/>
              <a:t>Underclass	</a:t>
            </a:r>
          </a:p>
        </p:txBody>
      </p:sp>
    </p:spTree>
    <p:extLst>
      <p:ext uri="{BB962C8B-B14F-4D97-AF65-F5344CB8AC3E}">
        <p14:creationId xmlns:p14="http://schemas.microsoft.com/office/powerpoint/2010/main" val="1089360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799AF-B50F-4BDE-9005-D2A704053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22671"/>
            <a:ext cx="8596668" cy="53186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‘The group which is unable or unwilling to try hard enough’</a:t>
            </a:r>
          </a:p>
          <a:p>
            <a:pPr marL="0" indent="0" algn="r">
              <a:buNone/>
            </a:pPr>
            <a:r>
              <a:rPr lang="en-GB" sz="2000" i="1" dirty="0"/>
              <a:t>(Daniel Dorling, 2009)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It is argued that people on the lower side of the social class structure don’t have the same opportunities as people on the higher side. </a:t>
            </a:r>
          </a:p>
          <a:p>
            <a:pPr marL="0" indent="0">
              <a:buNone/>
            </a:pPr>
            <a:r>
              <a:rPr lang="en-GB" sz="2000" dirty="0"/>
              <a:t>For example – social inclusion policies need to address forms of middle class self exclusion from mainstream schools as well as lower class exclusion. </a:t>
            </a:r>
          </a:p>
          <a:p>
            <a:pPr marL="0" indent="0">
              <a:buNone/>
            </a:pPr>
            <a:r>
              <a:rPr lang="en-GB" sz="2000" dirty="0"/>
              <a:t>7% difference on average educational achievement.</a:t>
            </a:r>
          </a:p>
          <a:p>
            <a:pPr marL="0" indent="0">
              <a:buNone/>
            </a:pPr>
            <a:r>
              <a:rPr lang="en-GB" sz="2000" dirty="0"/>
              <a:t>‘School Admissions Code’</a:t>
            </a:r>
          </a:p>
          <a:p>
            <a:pPr marL="0" indent="0">
              <a:buNone/>
            </a:pPr>
            <a:r>
              <a:rPr lang="en-GB" sz="2000" dirty="0"/>
              <a:t>If an appeal is made, the person must refer to the Office of the Schools Adjudicator.</a:t>
            </a:r>
          </a:p>
        </p:txBody>
      </p:sp>
    </p:spTree>
    <p:extLst>
      <p:ext uri="{BB962C8B-B14F-4D97-AF65-F5344CB8AC3E}">
        <p14:creationId xmlns:p14="http://schemas.microsoft.com/office/powerpoint/2010/main" val="3123525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2402D-7A20-43D6-9D69-3157FC8B1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573" y="1297858"/>
            <a:ext cx="8596668" cy="5147187"/>
          </a:xfrm>
        </p:spPr>
        <p:txBody>
          <a:bodyPr>
            <a:normAutofit/>
          </a:bodyPr>
          <a:lstStyle/>
          <a:p>
            <a:r>
              <a:rPr lang="en-GB" sz="2800" dirty="0"/>
              <a:t>Schools must not give priority to children according to the occupational, marital, financial or educational status of applicants parents.</a:t>
            </a:r>
          </a:p>
          <a:p>
            <a:r>
              <a:rPr lang="en-GB" sz="2800" dirty="0"/>
              <a:t>Schools must not prioritise children based on their parents past or current hobbies or activities.</a:t>
            </a:r>
          </a:p>
          <a:p>
            <a:r>
              <a:rPr lang="en-GB" sz="2800" dirty="0"/>
              <a:t>Schools must not give priority to children because of financial support the parents may give.</a:t>
            </a:r>
          </a:p>
        </p:txBody>
      </p:sp>
    </p:spTree>
    <p:extLst>
      <p:ext uri="{BB962C8B-B14F-4D97-AF65-F5344CB8AC3E}">
        <p14:creationId xmlns:p14="http://schemas.microsoft.com/office/powerpoint/2010/main" val="4158164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85F3F41-0918-45F9-9969-3F0A563AF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6538" y="1003300"/>
            <a:ext cx="7767637" cy="4144963"/>
          </a:xfrm>
        </p:spPr>
        <p:txBody>
          <a:bodyPr/>
          <a:lstStyle/>
          <a:p>
            <a:pPr algn="l"/>
            <a:r>
              <a:rPr lang="en-GB" dirty="0"/>
              <a:t>People suffering from social inequality become oppressed.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Less access to rights and resources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Less political power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Lower economic potential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Lower over all life opportunities</a:t>
            </a:r>
          </a:p>
          <a:p>
            <a:pPr algn="l"/>
            <a:r>
              <a:rPr lang="en-GB" dirty="0"/>
              <a:t>People in the dominant groups benefit from oppression.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Heightened privileges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Greater access to rights and resources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Greater life </a:t>
            </a:r>
            <a:r>
              <a:rPr lang="en-GB" dirty="0" err="1"/>
              <a:t>oppertunities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7758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C14A4-9573-4EDC-A7B3-2B16AA4E76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0353" y="759492"/>
            <a:ext cx="4184035" cy="266950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Micro</a:t>
            </a:r>
          </a:p>
          <a:p>
            <a:r>
              <a:rPr lang="en-GB" dirty="0"/>
              <a:t>One to one social interactions</a:t>
            </a:r>
          </a:p>
          <a:p>
            <a:r>
              <a:rPr lang="en-GB" dirty="0"/>
              <a:t>Work place</a:t>
            </a:r>
          </a:p>
          <a:p>
            <a:r>
              <a:rPr lang="en-GB" dirty="0"/>
              <a:t>Shopping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DECFA6-B096-498F-BB07-2D9787F2B9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759493"/>
            <a:ext cx="4184034" cy="2669507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Macro</a:t>
            </a:r>
          </a:p>
          <a:p>
            <a:r>
              <a:rPr lang="en-GB" u="sng" dirty="0"/>
              <a:t>Social Institutions</a:t>
            </a:r>
          </a:p>
          <a:p>
            <a:r>
              <a:rPr lang="en-GB" u="sng" dirty="0"/>
              <a:t>Education</a:t>
            </a:r>
          </a:p>
          <a:p>
            <a:r>
              <a:rPr lang="en-GB" u="sng" dirty="0"/>
              <a:t>Media</a:t>
            </a:r>
          </a:p>
          <a:p>
            <a:r>
              <a:rPr lang="en-GB" u="sng" dirty="0"/>
              <a:t>Government</a:t>
            </a:r>
          </a:p>
          <a:p>
            <a:r>
              <a:rPr lang="en-GB" u="sng" dirty="0"/>
              <a:t>Justice system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A49564-01DB-4315-ABD1-31E514A9049C}"/>
              </a:ext>
            </a:extLst>
          </p:cNvPr>
          <p:cNvSpPr/>
          <p:nvPr/>
        </p:nvSpPr>
        <p:spPr>
          <a:xfrm>
            <a:off x="1637070" y="4203290"/>
            <a:ext cx="6445045" cy="14895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“Our society teaches us to respect middle and upper class people and to mistrust and revile the poor”</a:t>
            </a:r>
          </a:p>
        </p:txBody>
      </p:sp>
    </p:spTree>
    <p:extLst>
      <p:ext uri="{BB962C8B-B14F-4D97-AF65-F5344CB8AC3E}">
        <p14:creationId xmlns:p14="http://schemas.microsoft.com/office/powerpoint/2010/main" val="75563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5F97C78-BA78-41D5-9B51-62D453FB8B9E}"/>
              </a:ext>
            </a:extLst>
          </p:cNvPr>
          <p:cNvSpPr/>
          <p:nvPr/>
        </p:nvSpPr>
        <p:spPr>
          <a:xfrm>
            <a:off x="1150374" y="1135626"/>
            <a:ext cx="6902245" cy="48817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References.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Daniel Dorling, 2009, Injustice, why social inequality persists.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Geoff Whitty, 2001, Journal of education, Vol 16.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Schools Admissions Code, Department for education, 2014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https://www.britannica.com/topic/social-class</a:t>
            </a:r>
          </a:p>
        </p:txBody>
      </p:sp>
    </p:spTree>
    <p:extLst>
      <p:ext uri="{BB962C8B-B14F-4D97-AF65-F5344CB8AC3E}">
        <p14:creationId xmlns:p14="http://schemas.microsoft.com/office/powerpoint/2010/main" val="36848030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315</TotalTime>
  <Words>320</Words>
  <Application>Microsoft Office PowerPoint</Application>
  <PresentationFormat>Widescreen</PresentationFormat>
  <Paragraphs>57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Trebuchet MS</vt:lpstr>
      <vt:lpstr>Wingdings</vt:lpstr>
      <vt:lpstr>Wingdings 3</vt:lpstr>
      <vt:lpstr>Facet</vt:lpstr>
      <vt:lpstr>Social Inequality.</vt:lpstr>
      <vt:lpstr>Types Of Social Class.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Inequality.</dc:title>
  <dc:creator>Zoe Davies (1707675)</dc:creator>
  <cp:lastModifiedBy>Zoe Davies (1707675)</cp:lastModifiedBy>
  <cp:revision>17</cp:revision>
  <dcterms:created xsi:type="dcterms:W3CDTF">2018-05-14T20:12:59Z</dcterms:created>
  <dcterms:modified xsi:type="dcterms:W3CDTF">2018-05-15T01:28:44Z</dcterms:modified>
</cp:coreProperties>
</file>