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389" r:id="rId2"/>
    <p:sldId id="607" r:id="rId3"/>
    <p:sldId id="291" r:id="rId4"/>
    <p:sldId id="276" r:id="rId5"/>
    <p:sldId id="608" r:id="rId6"/>
    <p:sldId id="256" r:id="rId7"/>
    <p:sldId id="257" r:id="rId8"/>
    <p:sldId id="258" r:id="rId9"/>
    <p:sldId id="259" r:id="rId10"/>
    <p:sldId id="260" r:id="rId11"/>
    <p:sldId id="263" r:id="rId12"/>
    <p:sldId id="262" r:id="rId13"/>
    <p:sldId id="264" r:id="rId14"/>
    <p:sldId id="266" r:id="rId15"/>
    <p:sldId id="267" r:id="rId16"/>
    <p:sldId id="268" r:id="rId17"/>
    <p:sldId id="269" r:id="rId18"/>
    <p:sldId id="270" r:id="rId19"/>
    <p:sldId id="278" r:id="rId20"/>
    <p:sldId id="401" r:id="rId21"/>
    <p:sldId id="402" r:id="rId22"/>
    <p:sldId id="403" r:id="rId23"/>
    <p:sldId id="404" r:id="rId24"/>
    <p:sldId id="405" r:id="rId25"/>
    <p:sldId id="406" r:id="rId26"/>
    <p:sldId id="407" r:id="rId27"/>
    <p:sldId id="408" r:id="rId28"/>
    <p:sldId id="409" r:id="rId29"/>
    <p:sldId id="410" r:id="rId30"/>
    <p:sldId id="411" r:id="rId31"/>
    <p:sldId id="289" r:id="rId32"/>
    <p:sldId id="277" r:id="rId33"/>
    <p:sldId id="290" r:id="rId34"/>
    <p:sldId id="292" r:id="rId35"/>
  </p:sldIdLst>
  <p:sldSz cx="12192000" cy="6858000"/>
  <p:notesSz cx="6858000" cy="9144000"/>
  <p:custDataLst>
    <p:tags r:id="rId3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C811D8-BDED-4193-B1E8-7BA97095D9E7}" v="287" dt="2022-06-12T07:13:39.6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2" d="100"/>
          <a:sy n="72" d="100"/>
        </p:scale>
        <p:origin x="66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42"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gs" Target="tags/tag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B420C2F-E2F2-46C2-8463-B95CF9E71965}" type="doc">
      <dgm:prSet loTypeId="urn:microsoft.com/office/officeart/2005/8/layout/hierarchy5" loCatId="hierarchy" qsTypeId="urn:microsoft.com/office/officeart/2005/8/quickstyle/simple1" qsCatId="simple" csTypeId="urn:microsoft.com/office/officeart/2005/8/colors/accent1_2" csCatId="accent1" phldr="1"/>
      <dgm:spPr/>
      <dgm:t>
        <a:bodyPr/>
        <a:lstStyle/>
        <a:p>
          <a:endParaRPr lang="en-GB"/>
        </a:p>
      </dgm:t>
    </dgm:pt>
    <dgm:pt modelId="{D27430F0-3A11-420F-AF1D-55C9F2D85F9A}">
      <dgm:prSet phldrT="[Text]"/>
      <dgm:spPr/>
      <dgm:t>
        <a:bodyPr/>
        <a:lstStyle/>
        <a:p>
          <a:r>
            <a:rPr lang="en-GB" dirty="0">
              <a:solidFill>
                <a:schemeClr val="accent2">
                  <a:lumMod val="60000"/>
                  <a:lumOff val="40000"/>
                </a:schemeClr>
              </a:solidFill>
            </a:rPr>
            <a:t>INFORMATION</a:t>
          </a:r>
        </a:p>
      </dgm:t>
    </dgm:pt>
    <dgm:pt modelId="{CF36D8F6-E307-4A1F-ACB6-F67E598A277A}" type="parTrans" cxnId="{D8A30FF3-0138-4F27-8C8C-B62A1E63FAAE}">
      <dgm:prSet/>
      <dgm:spPr/>
      <dgm:t>
        <a:bodyPr/>
        <a:lstStyle/>
        <a:p>
          <a:endParaRPr lang="en-GB"/>
        </a:p>
      </dgm:t>
    </dgm:pt>
    <dgm:pt modelId="{E6CA4B6B-1D43-4284-A6ED-A34806379DD5}" type="sibTrans" cxnId="{D8A30FF3-0138-4F27-8C8C-B62A1E63FAAE}">
      <dgm:prSet/>
      <dgm:spPr/>
      <dgm:t>
        <a:bodyPr/>
        <a:lstStyle/>
        <a:p>
          <a:endParaRPr lang="en-GB"/>
        </a:p>
      </dgm:t>
    </dgm:pt>
    <dgm:pt modelId="{56C4742E-A027-4CC3-9266-1AFDB9372482}">
      <dgm:prSet phldrT="[Text]"/>
      <dgm:spPr/>
      <dgm:t>
        <a:bodyPr/>
        <a:lstStyle/>
        <a:p>
          <a:r>
            <a:rPr lang="en-GB" dirty="0">
              <a:solidFill>
                <a:schemeClr val="accent2">
                  <a:lumMod val="60000"/>
                  <a:lumOff val="40000"/>
                </a:schemeClr>
              </a:solidFill>
            </a:rPr>
            <a:t>PERSONAL</a:t>
          </a:r>
        </a:p>
      </dgm:t>
    </dgm:pt>
    <dgm:pt modelId="{107CB595-3E15-44E2-8511-C01A62A6EA8D}" type="parTrans" cxnId="{8EA296A0-2FB2-4F47-A4BD-6B58496E80CC}">
      <dgm:prSet/>
      <dgm:spPr/>
      <dgm:t>
        <a:bodyPr/>
        <a:lstStyle/>
        <a:p>
          <a:endParaRPr lang="en-GB"/>
        </a:p>
      </dgm:t>
    </dgm:pt>
    <dgm:pt modelId="{3B9FBD7B-1E7E-44B7-946E-58928CC47E05}" type="sibTrans" cxnId="{8EA296A0-2FB2-4F47-A4BD-6B58496E80CC}">
      <dgm:prSet/>
      <dgm:spPr/>
      <dgm:t>
        <a:bodyPr/>
        <a:lstStyle/>
        <a:p>
          <a:endParaRPr lang="en-GB"/>
        </a:p>
      </dgm:t>
    </dgm:pt>
    <dgm:pt modelId="{927155B6-27D4-4278-966F-9D600F02BDC8}">
      <dgm:prSet phldrT="[Text]"/>
      <dgm:spPr/>
      <dgm:t>
        <a:bodyPr/>
        <a:lstStyle/>
        <a:p>
          <a:r>
            <a:rPr lang="en-GB" b="1" dirty="0">
              <a:solidFill>
                <a:schemeClr val="accent2">
                  <a:lumMod val="60000"/>
                  <a:lumOff val="40000"/>
                </a:schemeClr>
              </a:solidFill>
            </a:rPr>
            <a:t>SENSITIVE </a:t>
          </a:r>
          <a:r>
            <a:rPr lang="en-GB" dirty="0">
              <a:solidFill>
                <a:schemeClr val="accent2">
                  <a:lumMod val="60000"/>
                  <a:lumOff val="40000"/>
                </a:schemeClr>
              </a:solidFill>
            </a:rPr>
            <a:t>– CONDIDENTIAL, DIFFICULT TO SHARE </a:t>
          </a:r>
        </a:p>
      </dgm:t>
    </dgm:pt>
    <dgm:pt modelId="{78184882-035C-422F-A801-E7D9EDA087CF}" type="parTrans" cxnId="{CCD1147A-A772-474B-906F-5C7B15B7CF91}">
      <dgm:prSet/>
      <dgm:spPr/>
      <dgm:t>
        <a:bodyPr/>
        <a:lstStyle/>
        <a:p>
          <a:endParaRPr lang="en-GB"/>
        </a:p>
      </dgm:t>
    </dgm:pt>
    <dgm:pt modelId="{B00F34BC-7980-4016-BB99-AA2D34EF3FD7}" type="sibTrans" cxnId="{CCD1147A-A772-474B-906F-5C7B15B7CF91}">
      <dgm:prSet/>
      <dgm:spPr/>
      <dgm:t>
        <a:bodyPr/>
        <a:lstStyle/>
        <a:p>
          <a:endParaRPr lang="en-GB"/>
        </a:p>
      </dgm:t>
    </dgm:pt>
    <dgm:pt modelId="{527B3C2D-55F8-4E25-825D-A92976CA0F99}">
      <dgm:prSet phldrT="[Text]"/>
      <dgm:spPr/>
      <dgm:t>
        <a:bodyPr/>
        <a:lstStyle/>
        <a:p>
          <a:r>
            <a:rPr lang="en-GB" b="1" dirty="0">
              <a:solidFill>
                <a:schemeClr val="accent2">
                  <a:lumMod val="60000"/>
                  <a:lumOff val="40000"/>
                </a:schemeClr>
              </a:solidFill>
            </a:rPr>
            <a:t>NON-SENISITIVE </a:t>
          </a:r>
          <a:r>
            <a:rPr lang="en-GB" dirty="0">
              <a:solidFill>
                <a:schemeClr val="accent2">
                  <a:lumMod val="60000"/>
                  <a:lumOff val="40000"/>
                </a:schemeClr>
              </a:solidFill>
            </a:rPr>
            <a:t>– EASY TO SHARE, OPEN, PUBLIIC</a:t>
          </a:r>
        </a:p>
      </dgm:t>
    </dgm:pt>
    <dgm:pt modelId="{027B5E17-43B7-4E00-8413-D26DEFDCFA99}" type="parTrans" cxnId="{3B86EF55-2794-4C1C-B2AD-504AEA0F35F7}">
      <dgm:prSet/>
      <dgm:spPr/>
      <dgm:t>
        <a:bodyPr/>
        <a:lstStyle/>
        <a:p>
          <a:endParaRPr lang="en-GB"/>
        </a:p>
      </dgm:t>
    </dgm:pt>
    <dgm:pt modelId="{C6174027-7297-4D33-9C47-068E21E41C28}" type="sibTrans" cxnId="{3B86EF55-2794-4C1C-B2AD-504AEA0F35F7}">
      <dgm:prSet/>
      <dgm:spPr/>
      <dgm:t>
        <a:bodyPr/>
        <a:lstStyle/>
        <a:p>
          <a:endParaRPr lang="en-GB"/>
        </a:p>
      </dgm:t>
    </dgm:pt>
    <dgm:pt modelId="{D4AEA8F2-4BF4-4FB9-BB8F-96B6FDCA40AC}">
      <dgm:prSet phldrT="[Text]"/>
      <dgm:spPr/>
      <dgm:t>
        <a:bodyPr/>
        <a:lstStyle/>
        <a:p>
          <a:r>
            <a:rPr lang="en-GB" dirty="0">
              <a:solidFill>
                <a:schemeClr val="accent2">
                  <a:lumMod val="60000"/>
                  <a:lumOff val="40000"/>
                </a:schemeClr>
              </a:solidFill>
            </a:rPr>
            <a:t>PROCESSES</a:t>
          </a:r>
        </a:p>
      </dgm:t>
    </dgm:pt>
    <dgm:pt modelId="{01384266-E8C0-4FEB-8957-31E725675822}" type="parTrans" cxnId="{5C230BC4-4C4C-48B9-A25D-8DC3D88451DB}">
      <dgm:prSet/>
      <dgm:spPr/>
      <dgm:t>
        <a:bodyPr/>
        <a:lstStyle/>
        <a:p>
          <a:endParaRPr lang="en-GB"/>
        </a:p>
      </dgm:t>
    </dgm:pt>
    <dgm:pt modelId="{D1861579-DA08-4F20-8420-97BBA8DC9982}" type="sibTrans" cxnId="{5C230BC4-4C4C-48B9-A25D-8DC3D88451DB}">
      <dgm:prSet/>
      <dgm:spPr/>
      <dgm:t>
        <a:bodyPr/>
        <a:lstStyle/>
        <a:p>
          <a:endParaRPr lang="en-GB"/>
        </a:p>
      </dgm:t>
    </dgm:pt>
    <dgm:pt modelId="{BDD81062-50A7-46C4-B015-87AA12D93366}">
      <dgm:prSet phldrT="[Text]"/>
      <dgm:spPr/>
      <dgm:t>
        <a:bodyPr/>
        <a:lstStyle/>
        <a:p>
          <a:r>
            <a:rPr lang="en-GB" b="1" dirty="0">
              <a:solidFill>
                <a:schemeClr val="accent2">
                  <a:lumMod val="60000"/>
                  <a:lumOff val="40000"/>
                </a:schemeClr>
              </a:solidFill>
            </a:rPr>
            <a:t>SYSTEMATIC</a:t>
          </a:r>
          <a:r>
            <a:rPr lang="en-GB" dirty="0">
              <a:solidFill>
                <a:schemeClr val="accent2">
                  <a:lumMod val="60000"/>
                  <a:lumOff val="40000"/>
                </a:schemeClr>
              </a:solidFill>
            </a:rPr>
            <a:t> – ROUTINISED, GOOD FOR E-TRANSFER</a:t>
          </a:r>
        </a:p>
      </dgm:t>
    </dgm:pt>
    <dgm:pt modelId="{136D78D2-1EE8-427D-B9E0-01677EC0982E}" type="parTrans" cxnId="{453752B4-BEFA-4898-84A2-990771D408EF}">
      <dgm:prSet/>
      <dgm:spPr/>
      <dgm:t>
        <a:bodyPr/>
        <a:lstStyle/>
        <a:p>
          <a:endParaRPr lang="en-GB"/>
        </a:p>
      </dgm:t>
    </dgm:pt>
    <dgm:pt modelId="{4EB24E5C-D6A4-4273-AF1B-4C056DCECF1E}" type="sibTrans" cxnId="{453752B4-BEFA-4898-84A2-990771D408EF}">
      <dgm:prSet/>
      <dgm:spPr/>
      <dgm:t>
        <a:bodyPr/>
        <a:lstStyle/>
        <a:p>
          <a:endParaRPr lang="en-GB"/>
        </a:p>
      </dgm:t>
    </dgm:pt>
    <dgm:pt modelId="{18C958FF-00A4-4924-A82A-0B607F249840}">
      <dgm:prSet phldrT="[Text]"/>
      <dgm:spPr/>
      <dgm:t>
        <a:bodyPr/>
        <a:lstStyle/>
        <a:p>
          <a:r>
            <a:rPr lang="en-GB" dirty="0"/>
            <a:t>CLUSTER</a:t>
          </a:r>
        </a:p>
      </dgm:t>
    </dgm:pt>
    <dgm:pt modelId="{0764E5E5-F414-4D53-B769-A3E2813669C5}" type="parTrans" cxnId="{2A518AC8-2378-4F77-AC27-39AADC36AD67}">
      <dgm:prSet/>
      <dgm:spPr/>
      <dgm:t>
        <a:bodyPr/>
        <a:lstStyle/>
        <a:p>
          <a:endParaRPr lang="en-GB"/>
        </a:p>
      </dgm:t>
    </dgm:pt>
    <dgm:pt modelId="{DCA3526E-5F64-46DF-B4A2-8878AD051D56}" type="sibTrans" cxnId="{2A518AC8-2378-4F77-AC27-39AADC36AD67}">
      <dgm:prSet/>
      <dgm:spPr/>
      <dgm:t>
        <a:bodyPr/>
        <a:lstStyle/>
        <a:p>
          <a:endParaRPr lang="en-GB"/>
        </a:p>
      </dgm:t>
    </dgm:pt>
    <dgm:pt modelId="{4DC06235-E025-4BC5-AC87-559B06D3764A}">
      <dgm:prSet phldrT="[Text]"/>
      <dgm:spPr/>
      <dgm:t>
        <a:bodyPr/>
        <a:lstStyle/>
        <a:p>
          <a:r>
            <a:rPr lang="en-GB" dirty="0"/>
            <a:t>THEMES</a:t>
          </a:r>
        </a:p>
      </dgm:t>
    </dgm:pt>
    <dgm:pt modelId="{D1461B63-7BED-4C75-A82C-78BC37C7B5BD}" type="parTrans" cxnId="{C101F90A-D0CD-4183-B7C8-1736B54120D5}">
      <dgm:prSet/>
      <dgm:spPr/>
      <dgm:t>
        <a:bodyPr/>
        <a:lstStyle/>
        <a:p>
          <a:endParaRPr lang="en-GB"/>
        </a:p>
      </dgm:t>
    </dgm:pt>
    <dgm:pt modelId="{BE61DEAB-8DC1-4E0C-8AFE-DEEA7CF3211E}" type="sibTrans" cxnId="{C101F90A-D0CD-4183-B7C8-1736B54120D5}">
      <dgm:prSet/>
      <dgm:spPr/>
      <dgm:t>
        <a:bodyPr/>
        <a:lstStyle/>
        <a:p>
          <a:endParaRPr lang="en-GB"/>
        </a:p>
      </dgm:t>
    </dgm:pt>
    <dgm:pt modelId="{25E54FDC-83A4-42F3-A794-4197CE6CB4C9}">
      <dgm:prSet phldrT="[Text]" custT="1"/>
      <dgm:spPr/>
      <dgm:t>
        <a:bodyPr/>
        <a:lstStyle/>
        <a:p>
          <a:r>
            <a:rPr lang="en-GB" sz="2800" dirty="0"/>
            <a:t>SUB-THEMES</a:t>
          </a:r>
        </a:p>
      </dgm:t>
    </dgm:pt>
    <dgm:pt modelId="{BEB0CB07-246B-4723-BFD4-A450C466062C}" type="parTrans" cxnId="{B366DEF1-7BA8-458F-B0C2-28FA207BEE65}">
      <dgm:prSet/>
      <dgm:spPr/>
      <dgm:t>
        <a:bodyPr/>
        <a:lstStyle/>
        <a:p>
          <a:endParaRPr lang="en-GB"/>
        </a:p>
      </dgm:t>
    </dgm:pt>
    <dgm:pt modelId="{08664611-AC6B-4ADC-868B-372F828CF031}" type="sibTrans" cxnId="{B366DEF1-7BA8-458F-B0C2-28FA207BEE65}">
      <dgm:prSet/>
      <dgm:spPr/>
      <dgm:t>
        <a:bodyPr/>
        <a:lstStyle/>
        <a:p>
          <a:endParaRPr lang="en-GB"/>
        </a:p>
      </dgm:t>
    </dgm:pt>
    <dgm:pt modelId="{F7C12CF8-1335-4A9F-8F81-7753365D8065}" type="pres">
      <dgm:prSet presAssocID="{DB420C2F-E2F2-46C2-8463-B95CF9E71965}" presName="mainComposite" presStyleCnt="0">
        <dgm:presLayoutVars>
          <dgm:chPref val="1"/>
          <dgm:dir/>
          <dgm:animOne val="branch"/>
          <dgm:animLvl val="lvl"/>
          <dgm:resizeHandles val="exact"/>
        </dgm:presLayoutVars>
      </dgm:prSet>
      <dgm:spPr/>
    </dgm:pt>
    <dgm:pt modelId="{B3268B0B-3778-4E60-9C9A-C6ADA9DC02DF}" type="pres">
      <dgm:prSet presAssocID="{DB420C2F-E2F2-46C2-8463-B95CF9E71965}" presName="hierFlow" presStyleCnt="0"/>
      <dgm:spPr/>
    </dgm:pt>
    <dgm:pt modelId="{A56F3BFB-750E-48F7-8B7C-485272CB2555}" type="pres">
      <dgm:prSet presAssocID="{DB420C2F-E2F2-46C2-8463-B95CF9E71965}" presName="firstBuf" presStyleCnt="0"/>
      <dgm:spPr/>
    </dgm:pt>
    <dgm:pt modelId="{F843D3A4-65F5-4033-B7E8-622BF1A2277C}" type="pres">
      <dgm:prSet presAssocID="{DB420C2F-E2F2-46C2-8463-B95CF9E71965}" presName="hierChild1" presStyleCnt="0">
        <dgm:presLayoutVars>
          <dgm:chPref val="1"/>
          <dgm:animOne val="branch"/>
          <dgm:animLvl val="lvl"/>
        </dgm:presLayoutVars>
      </dgm:prSet>
      <dgm:spPr/>
    </dgm:pt>
    <dgm:pt modelId="{FEDD4123-E01D-4C2E-B5CC-A9B8A4488377}" type="pres">
      <dgm:prSet presAssocID="{D27430F0-3A11-420F-AF1D-55C9F2D85F9A}" presName="Name17" presStyleCnt="0"/>
      <dgm:spPr/>
    </dgm:pt>
    <dgm:pt modelId="{B4559A3F-1A6C-4FF6-8BDF-C6B9CA046C4D}" type="pres">
      <dgm:prSet presAssocID="{D27430F0-3A11-420F-AF1D-55C9F2D85F9A}" presName="level1Shape" presStyleLbl="node0" presStyleIdx="0" presStyleCnt="1">
        <dgm:presLayoutVars>
          <dgm:chPref val="3"/>
        </dgm:presLayoutVars>
      </dgm:prSet>
      <dgm:spPr/>
    </dgm:pt>
    <dgm:pt modelId="{9E34F3A4-8847-46DF-B041-279A7BDE30D8}" type="pres">
      <dgm:prSet presAssocID="{D27430F0-3A11-420F-AF1D-55C9F2D85F9A}" presName="hierChild2" presStyleCnt="0"/>
      <dgm:spPr/>
    </dgm:pt>
    <dgm:pt modelId="{8B4C91D6-C411-4884-B0BA-C2625F5D8099}" type="pres">
      <dgm:prSet presAssocID="{107CB595-3E15-44E2-8511-C01A62A6EA8D}" presName="Name25" presStyleLbl="parChTrans1D2" presStyleIdx="0" presStyleCnt="2"/>
      <dgm:spPr/>
    </dgm:pt>
    <dgm:pt modelId="{5E4DAC26-637C-4B69-8C61-2313BFD04F61}" type="pres">
      <dgm:prSet presAssocID="{107CB595-3E15-44E2-8511-C01A62A6EA8D}" presName="connTx" presStyleLbl="parChTrans1D2" presStyleIdx="0" presStyleCnt="2"/>
      <dgm:spPr/>
    </dgm:pt>
    <dgm:pt modelId="{4E331656-448B-48F4-98F7-E5F8895CDF9D}" type="pres">
      <dgm:prSet presAssocID="{56C4742E-A027-4CC3-9266-1AFDB9372482}" presName="Name30" presStyleCnt="0"/>
      <dgm:spPr/>
    </dgm:pt>
    <dgm:pt modelId="{D927C3B0-10B4-473D-AA64-A26A8075309C}" type="pres">
      <dgm:prSet presAssocID="{56C4742E-A027-4CC3-9266-1AFDB9372482}" presName="level2Shape" presStyleLbl="node2" presStyleIdx="0" presStyleCnt="2"/>
      <dgm:spPr/>
    </dgm:pt>
    <dgm:pt modelId="{4E4DCC70-DEB4-4E48-9486-8A54AD45E0DC}" type="pres">
      <dgm:prSet presAssocID="{56C4742E-A027-4CC3-9266-1AFDB9372482}" presName="hierChild3" presStyleCnt="0"/>
      <dgm:spPr/>
    </dgm:pt>
    <dgm:pt modelId="{4EB55445-62C5-4644-B9F9-5553FEFBF8C1}" type="pres">
      <dgm:prSet presAssocID="{78184882-035C-422F-A801-E7D9EDA087CF}" presName="Name25" presStyleLbl="parChTrans1D3" presStyleIdx="0" presStyleCnt="3"/>
      <dgm:spPr/>
    </dgm:pt>
    <dgm:pt modelId="{6684F10B-F480-4F2E-A6C9-B3D540CB9818}" type="pres">
      <dgm:prSet presAssocID="{78184882-035C-422F-A801-E7D9EDA087CF}" presName="connTx" presStyleLbl="parChTrans1D3" presStyleIdx="0" presStyleCnt="3"/>
      <dgm:spPr/>
    </dgm:pt>
    <dgm:pt modelId="{837D42DB-A1F0-4501-9A60-278F3EC0851A}" type="pres">
      <dgm:prSet presAssocID="{927155B6-27D4-4278-966F-9D600F02BDC8}" presName="Name30" presStyleCnt="0"/>
      <dgm:spPr/>
    </dgm:pt>
    <dgm:pt modelId="{1475E283-9328-41DC-AF36-CA8A9B881BCD}" type="pres">
      <dgm:prSet presAssocID="{927155B6-27D4-4278-966F-9D600F02BDC8}" presName="level2Shape" presStyleLbl="node3" presStyleIdx="0" presStyleCnt="3"/>
      <dgm:spPr/>
    </dgm:pt>
    <dgm:pt modelId="{F35C399E-9D33-4C34-96EC-2352AEA1564D}" type="pres">
      <dgm:prSet presAssocID="{927155B6-27D4-4278-966F-9D600F02BDC8}" presName="hierChild3" presStyleCnt="0"/>
      <dgm:spPr/>
    </dgm:pt>
    <dgm:pt modelId="{BCCF2A57-924D-4286-9DA0-3BB823DB6F0D}" type="pres">
      <dgm:prSet presAssocID="{027B5E17-43B7-4E00-8413-D26DEFDCFA99}" presName="Name25" presStyleLbl="parChTrans1D3" presStyleIdx="1" presStyleCnt="3"/>
      <dgm:spPr/>
    </dgm:pt>
    <dgm:pt modelId="{57E04141-2DE0-4F3C-A306-332C275DDCF3}" type="pres">
      <dgm:prSet presAssocID="{027B5E17-43B7-4E00-8413-D26DEFDCFA99}" presName="connTx" presStyleLbl="parChTrans1D3" presStyleIdx="1" presStyleCnt="3"/>
      <dgm:spPr/>
    </dgm:pt>
    <dgm:pt modelId="{43D4C842-5AB1-4C44-915E-8D5D616BBEEA}" type="pres">
      <dgm:prSet presAssocID="{527B3C2D-55F8-4E25-825D-A92976CA0F99}" presName="Name30" presStyleCnt="0"/>
      <dgm:spPr/>
    </dgm:pt>
    <dgm:pt modelId="{12987811-880E-4DCD-BDF3-6BE2FD6499F5}" type="pres">
      <dgm:prSet presAssocID="{527B3C2D-55F8-4E25-825D-A92976CA0F99}" presName="level2Shape" presStyleLbl="node3" presStyleIdx="1" presStyleCnt="3"/>
      <dgm:spPr/>
    </dgm:pt>
    <dgm:pt modelId="{441B6E7F-C7EE-4809-8F47-15A74A67F484}" type="pres">
      <dgm:prSet presAssocID="{527B3C2D-55F8-4E25-825D-A92976CA0F99}" presName="hierChild3" presStyleCnt="0"/>
      <dgm:spPr/>
    </dgm:pt>
    <dgm:pt modelId="{EAD1415B-536A-4AF2-B7FE-EBEF2302DD91}" type="pres">
      <dgm:prSet presAssocID="{01384266-E8C0-4FEB-8957-31E725675822}" presName="Name25" presStyleLbl="parChTrans1D2" presStyleIdx="1" presStyleCnt="2"/>
      <dgm:spPr/>
    </dgm:pt>
    <dgm:pt modelId="{F90ADAAE-E581-46EE-A975-3897FA38F5CF}" type="pres">
      <dgm:prSet presAssocID="{01384266-E8C0-4FEB-8957-31E725675822}" presName="connTx" presStyleLbl="parChTrans1D2" presStyleIdx="1" presStyleCnt="2"/>
      <dgm:spPr/>
    </dgm:pt>
    <dgm:pt modelId="{9C02490F-6581-4AE4-8D9D-6CAC73EB48C4}" type="pres">
      <dgm:prSet presAssocID="{D4AEA8F2-4BF4-4FB9-BB8F-96B6FDCA40AC}" presName="Name30" presStyleCnt="0"/>
      <dgm:spPr/>
    </dgm:pt>
    <dgm:pt modelId="{CC018A62-544A-41A4-80A1-D86FBA74941C}" type="pres">
      <dgm:prSet presAssocID="{D4AEA8F2-4BF4-4FB9-BB8F-96B6FDCA40AC}" presName="level2Shape" presStyleLbl="node2" presStyleIdx="1" presStyleCnt="2"/>
      <dgm:spPr/>
    </dgm:pt>
    <dgm:pt modelId="{3376C887-8C6D-4867-8706-C4C61821EAD9}" type="pres">
      <dgm:prSet presAssocID="{D4AEA8F2-4BF4-4FB9-BB8F-96B6FDCA40AC}" presName="hierChild3" presStyleCnt="0"/>
      <dgm:spPr/>
    </dgm:pt>
    <dgm:pt modelId="{E3F31D93-8553-411A-AA61-E11DEC74F0C0}" type="pres">
      <dgm:prSet presAssocID="{136D78D2-1EE8-427D-B9E0-01677EC0982E}" presName="Name25" presStyleLbl="parChTrans1D3" presStyleIdx="2" presStyleCnt="3"/>
      <dgm:spPr/>
    </dgm:pt>
    <dgm:pt modelId="{928E5F29-26B1-4BB6-A86D-BB679F35960D}" type="pres">
      <dgm:prSet presAssocID="{136D78D2-1EE8-427D-B9E0-01677EC0982E}" presName="connTx" presStyleLbl="parChTrans1D3" presStyleIdx="2" presStyleCnt="3"/>
      <dgm:spPr/>
    </dgm:pt>
    <dgm:pt modelId="{2EC0EBBF-26FE-42FB-8548-FCAD41CB3896}" type="pres">
      <dgm:prSet presAssocID="{BDD81062-50A7-46C4-B015-87AA12D93366}" presName="Name30" presStyleCnt="0"/>
      <dgm:spPr/>
    </dgm:pt>
    <dgm:pt modelId="{5CF4C90D-207C-419B-9EF4-812DB3E05C52}" type="pres">
      <dgm:prSet presAssocID="{BDD81062-50A7-46C4-B015-87AA12D93366}" presName="level2Shape" presStyleLbl="node3" presStyleIdx="2" presStyleCnt="3"/>
      <dgm:spPr/>
    </dgm:pt>
    <dgm:pt modelId="{842033C7-8747-4422-A290-C76C7DA2D9FE}" type="pres">
      <dgm:prSet presAssocID="{BDD81062-50A7-46C4-B015-87AA12D93366}" presName="hierChild3" presStyleCnt="0"/>
      <dgm:spPr/>
    </dgm:pt>
    <dgm:pt modelId="{DA0472C2-82BD-4EBC-829D-9C86783DEE69}" type="pres">
      <dgm:prSet presAssocID="{DB420C2F-E2F2-46C2-8463-B95CF9E71965}" presName="bgShapesFlow" presStyleCnt="0"/>
      <dgm:spPr/>
    </dgm:pt>
    <dgm:pt modelId="{90A0197A-30F9-4465-997A-DA56DF82441C}" type="pres">
      <dgm:prSet presAssocID="{18C958FF-00A4-4924-A82A-0B607F249840}" presName="rectComp" presStyleCnt="0"/>
      <dgm:spPr/>
    </dgm:pt>
    <dgm:pt modelId="{ABF86407-1EEF-4360-9BE2-8681D9BAEA89}" type="pres">
      <dgm:prSet presAssocID="{18C958FF-00A4-4924-A82A-0B607F249840}" presName="bgRect" presStyleLbl="bgShp" presStyleIdx="0" presStyleCnt="3"/>
      <dgm:spPr/>
    </dgm:pt>
    <dgm:pt modelId="{C3E804AF-C296-4340-8138-8EDFFA76F4EE}" type="pres">
      <dgm:prSet presAssocID="{18C958FF-00A4-4924-A82A-0B607F249840}" presName="bgRectTx" presStyleLbl="bgShp" presStyleIdx="0" presStyleCnt="3">
        <dgm:presLayoutVars>
          <dgm:bulletEnabled val="1"/>
        </dgm:presLayoutVars>
      </dgm:prSet>
      <dgm:spPr/>
    </dgm:pt>
    <dgm:pt modelId="{C4BC493A-625C-44C5-8C28-C66D7EDF7708}" type="pres">
      <dgm:prSet presAssocID="{18C958FF-00A4-4924-A82A-0B607F249840}" presName="spComp" presStyleCnt="0"/>
      <dgm:spPr/>
    </dgm:pt>
    <dgm:pt modelId="{8D40D9DA-AB4F-41CA-ACEA-AD09C3AA4FF0}" type="pres">
      <dgm:prSet presAssocID="{18C958FF-00A4-4924-A82A-0B607F249840}" presName="hSp" presStyleCnt="0"/>
      <dgm:spPr/>
    </dgm:pt>
    <dgm:pt modelId="{1A1FAEF8-BC3B-446D-BDEF-8E2D56781926}" type="pres">
      <dgm:prSet presAssocID="{4DC06235-E025-4BC5-AC87-559B06D3764A}" presName="rectComp" presStyleCnt="0"/>
      <dgm:spPr/>
    </dgm:pt>
    <dgm:pt modelId="{D725A418-B1EA-4487-B500-62D360278C76}" type="pres">
      <dgm:prSet presAssocID="{4DC06235-E025-4BC5-AC87-559B06D3764A}" presName="bgRect" presStyleLbl="bgShp" presStyleIdx="1" presStyleCnt="3" custLinFactNeighborY="686"/>
      <dgm:spPr/>
    </dgm:pt>
    <dgm:pt modelId="{39EE8B08-837A-4419-A26E-7FFB0D6B4E0E}" type="pres">
      <dgm:prSet presAssocID="{4DC06235-E025-4BC5-AC87-559B06D3764A}" presName="bgRectTx" presStyleLbl="bgShp" presStyleIdx="1" presStyleCnt="3">
        <dgm:presLayoutVars>
          <dgm:bulletEnabled val="1"/>
        </dgm:presLayoutVars>
      </dgm:prSet>
      <dgm:spPr/>
    </dgm:pt>
    <dgm:pt modelId="{0B52CF4B-9D1E-4CD2-9D14-D2D3823AED75}" type="pres">
      <dgm:prSet presAssocID="{4DC06235-E025-4BC5-AC87-559B06D3764A}" presName="spComp" presStyleCnt="0"/>
      <dgm:spPr/>
    </dgm:pt>
    <dgm:pt modelId="{1A5578B5-A7EE-4CAA-BAD5-F2FCDBFEEA90}" type="pres">
      <dgm:prSet presAssocID="{4DC06235-E025-4BC5-AC87-559B06D3764A}" presName="hSp" presStyleCnt="0"/>
      <dgm:spPr/>
    </dgm:pt>
    <dgm:pt modelId="{FD67B539-CC0C-49EB-9436-B493C401F04F}" type="pres">
      <dgm:prSet presAssocID="{25E54FDC-83A4-42F3-A794-4197CE6CB4C9}" presName="rectComp" presStyleCnt="0"/>
      <dgm:spPr/>
    </dgm:pt>
    <dgm:pt modelId="{EE1D72F5-8A79-423D-933A-6C2BC39FFB35}" type="pres">
      <dgm:prSet presAssocID="{25E54FDC-83A4-42F3-A794-4197CE6CB4C9}" presName="bgRect" presStyleLbl="bgShp" presStyleIdx="2" presStyleCnt="3"/>
      <dgm:spPr/>
    </dgm:pt>
    <dgm:pt modelId="{CA0A66FB-F75E-44B5-A4AD-7A3B5CFBE2FA}" type="pres">
      <dgm:prSet presAssocID="{25E54FDC-83A4-42F3-A794-4197CE6CB4C9}" presName="bgRectTx" presStyleLbl="bgShp" presStyleIdx="2" presStyleCnt="3">
        <dgm:presLayoutVars>
          <dgm:bulletEnabled val="1"/>
        </dgm:presLayoutVars>
      </dgm:prSet>
      <dgm:spPr/>
    </dgm:pt>
  </dgm:ptLst>
  <dgm:cxnLst>
    <dgm:cxn modelId="{67024E04-67E9-4031-A09D-55B7DEF554A4}" type="presOf" srcId="{78184882-035C-422F-A801-E7D9EDA087CF}" destId="{4EB55445-62C5-4644-B9F9-5553FEFBF8C1}" srcOrd="0" destOrd="0" presId="urn:microsoft.com/office/officeart/2005/8/layout/hierarchy5"/>
    <dgm:cxn modelId="{F3058606-460D-427F-B431-5D758CAEA2B9}" type="presOf" srcId="{25E54FDC-83A4-42F3-A794-4197CE6CB4C9}" destId="{CA0A66FB-F75E-44B5-A4AD-7A3B5CFBE2FA}" srcOrd="1" destOrd="0" presId="urn:microsoft.com/office/officeart/2005/8/layout/hierarchy5"/>
    <dgm:cxn modelId="{C101F90A-D0CD-4183-B7C8-1736B54120D5}" srcId="{DB420C2F-E2F2-46C2-8463-B95CF9E71965}" destId="{4DC06235-E025-4BC5-AC87-559B06D3764A}" srcOrd="2" destOrd="0" parTransId="{D1461B63-7BED-4C75-A82C-78BC37C7B5BD}" sibTransId="{BE61DEAB-8DC1-4E0C-8AFE-DEEA7CF3211E}"/>
    <dgm:cxn modelId="{ECB54C0E-EEC7-411C-B366-D36F2CFDBD40}" type="presOf" srcId="{18C958FF-00A4-4924-A82A-0B607F249840}" destId="{C3E804AF-C296-4340-8138-8EDFFA76F4EE}" srcOrd="1" destOrd="0" presId="urn:microsoft.com/office/officeart/2005/8/layout/hierarchy5"/>
    <dgm:cxn modelId="{078CB31B-BAAE-4A7E-B834-A564CB3B702D}" type="presOf" srcId="{107CB595-3E15-44E2-8511-C01A62A6EA8D}" destId="{8B4C91D6-C411-4884-B0BA-C2625F5D8099}" srcOrd="0" destOrd="0" presId="urn:microsoft.com/office/officeart/2005/8/layout/hierarchy5"/>
    <dgm:cxn modelId="{557E7831-F4AB-4A2A-AB3C-211F6695BEB8}" type="presOf" srcId="{136D78D2-1EE8-427D-B9E0-01677EC0982E}" destId="{E3F31D93-8553-411A-AA61-E11DEC74F0C0}" srcOrd="0" destOrd="0" presId="urn:microsoft.com/office/officeart/2005/8/layout/hierarchy5"/>
    <dgm:cxn modelId="{F8E5A261-D885-46BD-B8A8-28739A038E8C}" type="presOf" srcId="{4DC06235-E025-4BC5-AC87-559B06D3764A}" destId="{39EE8B08-837A-4419-A26E-7FFB0D6B4E0E}" srcOrd="1" destOrd="0" presId="urn:microsoft.com/office/officeart/2005/8/layout/hierarchy5"/>
    <dgm:cxn modelId="{DE120E42-3A1F-4593-BF75-565564886149}" type="presOf" srcId="{D4AEA8F2-4BF4-4FB9-BB8F-96B6FDCA40AC}" destId="{CC018A62-544A-41A4-80A1-D86FBA74941C}" srcOrd="0" destOrd="0" presId="urn:microsoft.com/office/officeart/2005/8/layout/hierarchy5"/>
    <dgm:cxn modelId="{B6BDB446-BEC3-4F5D-8615-31909099646A}" type="presOf" srcId="{4DC06235-E025-4BC5-AC87-559B06D3764A}" destId="{D725A418-B1EA-4487-B500-62D360278C76}" srcOrd="0" destOrd="0" presId="urn:microsoft.com/office/officeart/2005/8/layout/hierarchy5"/>
    <dgm:cxn modelId="{DF7B0950-F521-40DD-9C27-B21377F821EE}" type="presOf" srcId="{78184882-035C-422F-A801-E7D9EDA087CF}" destId="{6684F10B-F480-4F2E-A6C9-B3D540CB9818}" srcOrd="1" destOrd="0" presId="urn:microsoft.com/office/officeart/2005/8/layout/hierarchy5"/>
    <dgm:cxn modelId="{9A00FE50-0477-4F9D-BEFC-68D98538DFC7}" type="presOf" srcId="{027B5E17-43B7-4E00-8413-D26DEFDCFA99}" destId="{57E04141-2DE0-4F3C-A306-332C275DDCF3}" srcOrd="1" destOrd="0" presId="urn:microsoft.com/office/officeart/2005/8/layout/hierarchy5"/>
    <dgm:cxn modelId="{C5429675-9F9C-4F08-8782-D8EDE2EBCCAE}" type="presOf" srcId="{BDD81062-50A7-46C4-B015-87AA12D93366}" destId="{5CF4C90D-207C-419B-9EF4-812DB3E05C52}" srcOrd="0" destOrd="0" presId="urn:microsoft.com/office/officeart/2005/8/layout/hierarchy5"/>
    <dgm:cxn modelId="{3B86EF55-2794-4C1C-B2AD-504AEA0F35F7}" srcId="{56C4742E-A027-4CC3-9266-1AFDB9372482}" destId="{527B3C2D-55F8-4E25-825D-A92976CA0F99}" srcOrd="1" destOrd="0" parTransId="{027B5E17-43B7-4E00-8413-D26DEFDCFA99}" sibTransId="{C6174027-7297-4D33-9C47-068E21E41C28}"/>
    <dgm:cxn modelId="{CCD1147A-A772-474B-906F-5C7B15B7CF91}" srcId="{56C4742E-A027-4CC3-9266-1AFDB9372482}" destId="{927155B6-27D4-4278-966F-9D600F02BDC8}" srcOrd="0" destOrd="0" parTransId="{78184882-035C-422F-A801-E7D9EDA087CF}" sibTransId="{B00F34BC-7980-4016-BB99-AA2D34EF3FD7}"/>
    <dgm:cxn modelId="{93AA987D-46E7-4057-BFE3-DFBDAE45E486}" type="presOf" srcId="{136D78D2-1EE8-427D-B9E0-01677EC0982E}" destId="{928E5F29-26B1-4BB6-A86D-BB679F35960D}" srcOrd="1" destOrd="0" presId="urn:microsoft.com/office/officeart/2005/8/layout/hierarchy5"/>
    <dgm:cxn modelId="{08DDD591-D0F9-474D-801C-3053E1C14A44}" type="presOf" srcId="{D27430F0-3A11-420F-AF1D-55C9F2D85F9A}" destId="{B4559A3F-1A6C-4FF6-8BDF-C6B9CA046C4D}" srcOrd="0" destOrd="0" presId="urn:microsoft.com/office/officeart/2005/8/layout/hierarchy5"/>
    <dgm:cxn modelId="{8EA296A0-2FB2-4F47-A4BD-6B58496E80CC}" srcId="{D27430F0-3A11-420F-AF1D-55C9F2D85F9A}" destId="{56C4742E-A027-4CC3-9266-1AFDB9372482}" srcOrd="0" destOrd="0" parTransId="{107CB595-3E15-44E2-8511-C01A62A6EA8D}" sibTransId="{3B9FBD7B-1E7E-44B7-946E-58928CC47E05}"/>
    <dgm:cxn modelId="{453752B4-BEFA-4898-84A2-990771D408EF}" srcId="{D4AEA8F2-4BF4-4FB9-BB8F-96B6FDCA40AC}" destId="{BDD81062-50A7-46C4-B015-87AA12D93366}" srcOrd="0" destOrd="0" parTransId="{136D78D2-1EE8-427D-B9E0-01677EC0982E}" sibTransId="{4EB24E5C-D6A4-4273-AF1B-4C056DCECF1E}"/>
    <dgm:cxn modelId="{2EF1C3B8-FD27-4B2F-9AC8-2E3B51F99098}" type="presOf" srcId="{527B3C2D-55F8-4E25-825D-A92976CA0F99}" destId="{12987811-880E-4DCD-BDF3-6BE2FD6499F5}" srcOrd="0" destOrd="0" presId="urn:microsoft.com/office/officeart/2005/8/layout/hierarchy5"/>
    <dgm:cxn modelId="{5C230BC4-4C4C-48B9-A25D-8DC3D88451DB}" srcId="{D27430F0-3A11-420F-AF1D-55C9F2D85F9A}" destId="{D4AEA8F2-4BF4-4FB9-BB8F-96B6FDCA40AC}" srcOrd="1" destOrd="0" parTransId="{01384266-E8C0-4FEB-8957-31E725675822}" sibTransId="{D1861579-DA08-4F20-8420-97BBA8DC9982}"/>
    <dgm:cxn modelId="{07319FC6-B1A6-4F44-AB35-0366FA6DB1DC}" type="presOf" srcId="{01384266-E8C0-4FEB-8957-31E725675822}" destId="{F90ADAAE-E581-46EE-A975-3897FA38F5CF}" srcOrd="1" destOrd="0" presId="urn:microsoft.com/office/officeart/2005/8/layout/hierarchy5"/>
    <dgm:cxn modelId="{2A518AC8-2378-4F77-AC27-39AADC36AD67}" srcId="{DB420C2F-E2F2-46C2-8463-B95CF9E71965}" destId="{18C958FF-00A4-4924-A82A-0B607F249840}" srcOrd="1" destOrd="0" parTransId="{0764E5E5-F414-4D53-B769-A3E2813669C5}" sibTransId="{DCA3526E-5F64-46DF-B4A2-8878AD051D56}"/>
    <dgm:cxn modelId="{30CC2FC9-6505-42F0-A3B6-F70F8EE1C003}" type="presOf" srcId="{027B5E17-43B7-4E00-8413-D26DEFDCFA99}" destId="{BCCF2A57-924D-4286-9DA0-3BB823DB6F0D}" srcOrd="0" destOrd="0" presId="urn:microsoft.com/office/officeart/2005/8/layout/hierarchy5"/>
    <dgm:cxn modelId="{2929F1D2-E137-4DAA-9BDB-40FD73E08EA7}" type="presOf" srcId="{DB420C2F-E2F2-46C2-8463-B95CF9E71965}" destId="{F7C12CF8-1335-4A9F-8F81-7753365D8065}" srcOrd="0" destOrd="0" presId="urn:microsoft.com/office/officeart/2005/8/layout/hierarchy5"/>
    <dgm:cxn modelId="{15E991D7-722C-4109-89F2-A9F3A26686D8}" type="presOf" srcId="{01384266-E8C0-4FEB-8957-31E725675822}" destId="{EAD1415B-536A-4AF2-B7FE-EBEF2302DD91}" srcOrd="0" destOrd="0" presId="urn:microsoft.com/office/officeart/2005/8/layout/hierarchy5"/>
    <dgm:cxn modelId="{CB2D68DC-2EFE-43B2-93C5-A160DF0A3CB1}" type="presOf" srcId="{18C958FF-00A4-4924-A82A-0B607F249840}" destId="{ABF86407-1EEF-4360-9BE2-8681D9BAEA89}" srcOrd="0" destOrd="0" presId="urn:microsoft.com/office/officeart/2005/8/layout/hierarchy5"/>
    <dgm:cxn modelId="{57B55EE8-1F4C-4FCD-840E-92467D0AB0A6}" type="presOf" srcId="{107CB595-3E15-44E2-8511-C01A62A6EA8D}" destId="{5E4DAC26-637C-4B69-8C61-2313BFD04F61}" srcOrd="1" destOrd="0" presId="urn:microsoft.com/office/officeart/2005/8/layout/hierarchy5"/>
    <dgm:cxn modelId="{EA2082EB-FAF2-4042-9387-F526EE6A7F09}" type="presOf" srcId="{56C4742E-A027-4CC3-9266-1AFDB9372482}" destId="{D927C3B0-10B4-473D-AA64-A26A8075309C}" srcOrd="0" destOrd="0" presId="urn:microsoft.com/office/officeart/2005/8/layout/hierarchy5"/>
    <dgm:cxn modelId="{B366DEF1-7BA8-458F-B0C2-28FA207BEE65}" srcId="{DB420C2F-E2F2-46C2-8463-B95CF9E71965}" destId="{25E54FDC-83A4-42F3-A794-4197CE6CB4C9}" srcOrd="3" destOrd="0" parTransId="{BEB0CB07-246B-4723-BFD4-A450C466062C}" sibTransId="{08664611-AC6B-4ADC-868B-372F828CF031}"/>
    <dgm:cxn modelId="{D8A30FF3-0138-4F27-8C8C-B62A1E63FAAE}" srcId="{DB420C2F-E2F2-46C2-8463-B95CF9E71965}" destId="{D27430F0-3A11-420F-AF1D-55C9F2D85F9A}" srcOrd="0" destOrd="0" parTransId="{CF36D8F6-E307-4A1F-ACB6-F67E598A277A}" sibTransId="{E6CA4B6B-1D43-4284-A6ED-A34806379DD5}"/>
    <dgm:cxn modelId="{C291CCF6-BA62-4558-A4CF-A0E568F45555}" type="presOf" srcId="{25E54FDC-83A4-42F3-A794-4197CE6CB4C9}" destId="{EE1D72F5-8A79-423D-933A-6C2BC39FFB35}" srcOrd="0" destOrd="0" presId="urn:microsoft.com/office/officeart/2005/8/layout/hierarchy5"/>
    <dgm:cxn modelId="{D0D957F8-7BA0-4875-833A-470833B78559}" type="presOf" srcId="{927155B6-27D4-4278-966F-9D600F02BDC8}" destId="{1475E283-9328-41DC-AF36-CA8A9B881BCD}" srcOrd="0" destOrd="0" presId="urn:microsoft.com/office/officeart/2005/8/layout/hierarchy5"/>
    <dgm:cxn modelId="{03099F10-1286-48FE-ABBE-288BA21C30D0}" type="presParOf" srcId="{F7C12CF8-1335-4A9F-8F81-7753365D8065}" destId="{B3268B0B-3778-4E60-9C9A-C6ADA9DC02DF}" srcOrd="0" destOrd="0" presId="urn:microsoft.com/office/officeart/2005/8/layout/hierarchy5"/>
    <dgm:cxn modelId="{58D96CD1-A6CE-4A79-9DD1-3715F6276B70}" type="presParOf" srcId="{B3268B0B-3778-4E60-9C9A-C6ADA9DC02DF}" destId="{A56F3BFB-750E-48F7-8B7C-485272CB2555}" srcOrd="0" destOrd="0" presId="urn:microsoft.com/office/officeart/2005/8/layout/hierarchy5"/>
    <dgm:cxn modelId="{BE4D21CE-877E-4DA5-B20C-689B9164D219}" type="presParOf" srcId="{B3268B0B-3778-4E60-9C9A-C6ADA9DC02DF}" destId="{F843D3A4-65F5-4033-B7E8-622BF1A2277C}" srcOrd="1" destOrd="0" presId="urn:microsoft.com/office/officeart/2005/8/layout/hierarchy5"/>
    <dgm:cxn modelId="{814CC523-B5C0-4F11-94E0-32930892265A}" type="presParOf" srcId="{F843D3A4-65F5-4033-B7E8-622BF1A2277C}" destId="{FEDD4123-E01D-4C2E-B5CC-A9B8A4488377}" srcOrd="0" destOrd="0" presId="urn:microsoft.com/office/officeart/2005/8/layout/hierarchy5"/>
    <dgm:cxn modelId="{0F741DB0-6E68-4925-B5DC-8261B19EB999}" type="presParOf" srcId="{FEDD4123-E01D-4C2E-B5CC-A9B8A4488377}" destId="{B4559A3F-1A6C-4FF6-8BDF-C6B9CA046C4D}" srcOrd="0" destOrd="0" presId="urn:microsoft.com/office/officeart/2005/8/layout/hierarchy5"/>
    <dgm:cxn modelId="{4379C741-1053-482C-BC61-0691B5A52935}" type="presParOf" srcId="{FEDD4123-E01D-4C2E-B5CC-A9B8A4488377}" destId="{9E34F3A4-8847-46DF-B041-279A7BDE30D8}" srcOrd="1" destOrd="0" presId="urn:microsoft.com/office/officeart/2005/8/layout/hierarchy5"/>
    <dgm:cxn modelId="{2144AD25-24E3-4621-94B5-5639AF8947C2}" type="presParOf" srcId="{9E34F3A4-8847-46DF-B041-279A7BDE30D8}" destId="{8B4C91D6-C411-4884-B0BA-C2625F5D8099}" srcOrd="0" destOrd="0" presId="urn:microsoft.com/office/officeart/2005/8/layout/hierarchy5"/>
    <dgm:cxn modelId="{6937DCA6-E584-4655-B8A2-721ADCA3BCC0}" type="presParOf" srcId="{8B4C91D6-C411-4884-B0BA-C2625F5D8099}" destId="{5E4DAC26-637C-4B69-8C61-2313BFD04F61}" srcOrd="0" destOrd="0" presId="urn:microsoft.com/office/officeart/2005/8/layout/hierarchy5"/>
    <dgm:cxn modelId="{C7477000-D8DF-4443-8E92-DDD7C7633DF1}" type="presParOf" srcId="{9E34F3A4-8847-46DF-B041-279A7BDE30D8}" destId="{4E331656-448B-48F4-98F7-E5F8895CDF9D}" srcOrd="1" destOrd="0" presId="urn:microsoft.com/office/officeart/2005/8/layout/hierarchy5"/>
    <dgm:cxn modelId="{A2A60412-6BD7-4378-842F-B6092B571914}" type="presParOf" srcId="{4E331656-448B-48F4-98F7-E5F8895CDF9D}" destId="{D927C3B0-10B4-473D-AA64-A26A8075309C}" srcOrd="0" destOrd="0" presId="urn:microsoft.com/office/officeart/2005/8/layout/hierarchy5"/>
    <dgm:cxn modelId="{E80C5BFE-3BBE-41E6-91A3-B1ACBBD77E9B}" type="presParOf" srcId="{4E331656-448B-48F4-98F7-E5F8895CDF9D}" destId="{4E4DCC70-DEB4-4E48-9486-8A54AD45E0DC}" srcOrd="1" destOrd="0" presId="urn:microsoft.com/office/officeart/2005/8/layout/hierarchy5"/>
    <dgm:cxn modelId="{35388944-DB31-405A-837A-00DD0B69134B}" type="presParOf" srcId="{4E4DCC70-DEB4-4E48-9486-8A54AD45E0DC}" destId="{4EB55445-62C5-4644-B9F9-5553FEFBF8C1}" srcOrd="0" destOrd="0" presId="urn:microsoft.com/office/officeart/2005/8/layout/hierarchy5"/>
    <dgm:cxn modelId="{11DC2AE7-1171-471C-A8A1-20A6742341A9}" type="presParOf" srcId="{4EB55445-62C5-4644-B9F9-5553FEFBF8C1}" destId="{6684F10B-F480-4F2E-A6C9-B3D540CB9818}" srcOrd="0" destOrd="0" presId="urn:microsoft.com/office/officeart/2005/8/layout/hierarchy5"/>
    <dgm:cxn modelId="{0EFF7238-1FF2-42AE-AA5B-88DCECC0A3B2}" type="presParOf" srcId="{4E4DCC70-DEB4-4E48-9486-8A54AD45E0DC}" destId="{837D42DB-A1F0-4501-9A60-278F3EC0851A}" srcOrd="1" destOrd="0" presId="urn:microsoft.com/office/officeart/2005/8/layout/hierarchy5"/>
    <dgm:cxn modelId="{95121215-985E-48BB-93FE-E1AA7B0A6535}" type="presParOf" srcId="{837D42DB-A1F0-4501-9A60-278F3EC0851A}" destId="{1475E283-9328-41DC-AF36-CA8A9B881BCD}" srcOrd="0" destOrd="0" presId="urn:microsoft.com/office/officeart/2005/8/layout/hierarchy5"/>
    <dgm:cxn modelId="{53279BD7-30C6-47CB-98D5-22A88EAA9056}" type="presParOf" srcId="{837D42DB-A1F0-4501-9A60-278F3EC0851A}" destId="{F35C399E-9D33-4C34-96EC-2352AEA1564D}" srcOrd="1" destOrd="0" presId="urn:microsoft.com/office/officeart/2005/8/layout/hierarchy5"/>
    <dgm:cxn modelId="{E8A69E62-6094-4FD3-BDD9-4B6A9DF38F97}" type="presParOf" srcId="{4E4DCC70-DEB4-4E48-9486-8A54AD45E0DC}" destId="{BCCF2A57-924D-4286-9DA0-3BB823DB6F0D}" srcOrd="2" destOrd="0" presId="urn:microsoft.com/office/officeart/2005/8/layout/hierarchy5"/>
    <dgm:cxn modelId="{E30CCB9F-B28D-4281-A0EC-6DC1BE89F837}" type="presParOf" srcId="{BCCF2A57-924D-4286-9DA0-3BB823DB6F0D}" destId="{57E04141-2DE0-4F3C-A306-332C275DDCF3}" srcOrd="0" destOrd="0" presId="urn:microsoft.com/office/officeart/2005/8/layout/hierarchy5"/>
    <dgm:cxn modelId="{174D2244-F472-408E-9664-A4BC6B639E97}" type="presParOf" srcId="{4E4DCC70-DEB4-4E48-9486-8A54AD45E0DC}" destId="{43D4C842-5AB1-4C44-915E-8D5D616BBEEA}" srcOrd="3" destOrd="0" presId="urn:microsoft.com/office/officeart/2005/8/layout/hierarchy5"/>
    <dgm:cxn modelId="{1D7BEE01-F9B9-49D1-B9AB-53201E1C682C}" type="presParOf" srcId="{43D4C842-5AB1-4C44-915E-8D5D616BBEEA}" destId="{12987811-880E-4DCD-BDF3-6BE2FD6499F5}" srcOrd="0" destOrd="0" presId="urn:microsoft.com/office/officeart/2005/8/layout/hierarchy5"/>
    <dgm:cxn modelId="{C6AB39F1-50D6-4432-9D85-C49B756C5EF2}" type="presParOf" srcId="{43D4C842-5AB1-4C44-915E-8D5D616BBEEA}" destId="{441B6E7F-C7EE-4809-8F47-15A74A67F484}" srcOrd="1" destOrd="0" presId="urn:microsoft.com/office/officeart/2005/8/layout/hierarchy5"/>
    <dgm:cxn modelId="{92ADE6E0-BF2D-48BA-A6BF-0974483F8735}" type="presParOf" srcId="{9E34F3A4-8847-46DF-B041-279A7BDE30D8}" destId="{EAD1415B-536A-4AF2-B7FE-EBEF2302DD91}" srcOrd="2" destOrd="0" presId="urn:microsoft.com/office/officeart/2005/8/layout/hierarchy5"/>
    <dgm:cxn modelId="{100F3377-BA90-445A-8638-A4CECAC42722}" type="presParOf" srcId="{EAD1415B-536A-4AF2-B7FE-EBEF2302DD91}" destId="{F90ADAAE-E581-46EE-A975-3897FA38F5CF}" srcOrd="0" destOrd="0" presId="urn:microsoft.com/office/officeart/2005/8/layout/hierarchy5"/>
    <dgm:cxn modelId="{1B2CD7A5-AD49-495F-9805-2331189E9419}" type="presParOf" srcId="{9E34F3A4-8847-46DF-B041-279A7BDE30D8}" destId="{9C02490F-6581-4AE4-8D9D-6CAC73EB48C4}" srcOrd="3" destOrd="0" presId="urn:microsoft.com/office/officeart/2005/8/layout/hierarchy5"/>
    <dgm:cxn modelId="{23396A73-D42A-472C-95B8-F810609FEC2C}" type="presParOf" srcId="{9C02490F-6581-4AE4-8D9D-6CAC73EB48C4}" destId="{CC018A62-544A-41A4-80A1-D86FBA74941C}" srcOrd="0" destOrd="0" presId="urn:microsoft.com/office/officeart/2005/8/layout/hierarchy5"/>
    <dgm:cxn modelId="{314A97A8-0DEE-4809-B45A-0FC8AA9C27C6}" type="presParOf" srcId="{9C02490F-6581-4AE4-8D9D-6CAC73EB48C4}" destId="{3376C887-8C6D-4867-8706-C4C61821EAD9}" srcOrd="1" destOrd="0" presId="urn:microsoft.com/office/officeart/2005/8/layout/hierarchy5"/>
    <dgm:cxn modelId="{DB39A17B-FF3F-4F88-8E7C-2A13EBEC95C3}" type="presParOf" srcId="{3376C887-8C6D-4867-8706-C4C61821EAD9}" destId="{E3F31D93-8553-411A-AA61-E11DEC74F0C0}" srcOrd="0" destOrd="0" presId="urn:microsoft.com/office/officeart/2005/8/layout/hierarchy5"/>
    <dgm:cxn modelId="{E9CB107B-1A50-4F42-8DD2-2AC309E38008}" type="presParOf" srcId="{E3F31D93-8553-411A-AA61-E11DEC74F0C0}" destId="{928E5F29-26B1-4BB6-A86D-BB679F35960D}" srcOrd="0" destOrd="0" presId="urn:microsoft.com/office/officeart/2005/8/layout/hierarchy5"/>
    <dgm:cxn modelId="{D86A7F28-5155-4D94-98CB-67AA7282CB2C}" type="presParOf" srcId="{3376C887-8C6D-4867-8706-C4C61821EAD9}" destId="{2EC0EBBF-26FE-42FB-8548-FCAD41CB3896}" srcOrd="1" destOrd="0" presId="urn:microsoft.com/office/officeart/2005/8/layout/hierarchy5"/>
    <dgm:cxn modelId="{1699BA51-929E-4686-8F23-33849BFE3EE8}" type="presParOf" srcId="{2EC0EBBF-26FE-42FB-8548-FCAD41CB3896}" destId="{5CF4C90D-207C-419B-9EF4-812DB3E05C52}" srcOrd="0" destOrd="0" presId="urn:microsoft.com/office/officeart/2005/8/layout/hierarchy5"/>
    <dgm:cxn modelId="{7E66DCEB-FD70-4D40-A79C-306EB901DA9F}" type="presParOf" srcId="{2EC0EBBF-26FE-42FB-8548-FCAD41CB3896}" destId="{842033C7-8747-4422-A290-C76C7DA2D9FE}" srcOrd="1" destOrd="0" presId="urn:microsoft.com/office/officeart/2005/8/layout/hierarchy5"/>
    <dgm:cxn modelId="{084FAEBD-CE05-454B-B1DA-8EE01425F9AF}" type="presParOf" srcId="{F7C12CF8-1335-4A9F-8F81-7753365D8065}" destId="{DA0472C2-82BD-4EBC-829D-9C86783DEE69}" srcOrd="1" destOrd="0" presId="urn:microsoft.com/office/officeart/2005/8/layout/hierarchy5"/>
    <dgm:cxn modelId="{966C3986-3A61-49FE-9322-308E04BC6378}" type="presParOf" srcId="{DA0472C2-82BD-4EBC-829D-9C86783DEE69}" destId="{90A0197A-30F9-4465-997A-DA56DF82441C}" srcOrd="0" destOrd="0" presId="urn:microsoft.com/office/officeart/2005/8/layout/hierarchy5"/>
    <dgm:cxn modelId="{71CB640E-D8FC-4401-B382-46B4D59CEC51}" type="presParOf" srcId="{90A0197A-30F9-4465-997A-DA56DF82441C}" destId="{ABF86407-1EEF-4360-9BE2-8681D9BAEA89}" srcOrd="0" destOrd="0" presId="urn:microsoft.com/office/officeart/2005/8/layout/hierarchy5"/>
    <dgm:cxn modelId="{394646B1-4B09-42E7-8428-BF52732E47C5}" type="presParOf" srcId="{90A0197A-30F9-4465-997A-DA56DF82441C}" destId="{C3E804AF-C296-4340-8138-8EDFFA76F4EE}" srcOrd="1" destOrd="0" presId="urn:microsoft.com/office/officeart/2005/8/layout/hierarchy5"/>
    <dgm:cxn modelId="{466D0BCC-2314-479B-ABEE-9449C74722AC}" type="presParOf" srcId="{DA0472C2-82BD-4EBC-829D-9C86783DEE69}" destId="{C4BC493A-625C-44C5-8C28-C66D7EDF7708}" srcOrd="1" destOrd="0" presId="urn:microsoft.com/office/officeart/2005/8/layout/hierarchy5"/>
    <dgm:cxn modelId="{52FB869B-9E13-421F-A286-036FB3CD66CE}" type="presParOf" srcId="{C4BC493A-625C-44C5-8C28-C66D7EDF7708}" destId="{8D40D9DA-AB4F-41CA-ACEA-AD09C3AA4FF0}" srcOrd="0" destOrd="0" presId="urn:microsoft.com/office/officeart/2005/8/layout/hierarchy5"/>
    <dgm:cxn modelId="{E551A61E-6014-418B-B278-64F247AA485D}" type="presParOf" srcId="{DA0472C2-82BD-4EBC-829D-9C86783DEE69}" destId="{1A1FAEF8-BC3B-446D-BDEF-8E2D56781926}" srcOrd="2" destOrd="0" presId="urn:microsoft.com/office/officeart/2005/8/layout/hierarchy5"/>
    <dgm:cxn modelId="{BAC61DA7-7667-4F08-A0D6-AAF2F857C7F3}" type="presParOf" srcId="{1A1FAEF8-BC3B-446D-BDEF-8E2D56781926}" destId="{D725A418-B1EA-4487-B500-62D360278C76}" srcOrd="0" destOrd="0" presId="urn:microsoft.com/office/officeart/2005/8/layout/hierarchy5"/>
    <dgm:cxn modelId="{B20C8E6E-7F92-4F3F-B463-8CBA3AA481D3}" type="presParOf" srcId="{1A1FAEF8-BC3B-446D-BDEF-8E2D56781926}" destId="{39EE8B08-837A-4419-A26E-7FFB0D6B4E0E}" srcOrd="1" destOrd="0" presId="urn:microsoft.com/office/officeart/2005/8/layout/hierarchy5"/>
    <dgm:cxn modelId="{0667216C-3F63-407E-9FCB-C05677417157}" type="presParOf" srcId="{DA0472C2-82BD-4EBC-829D-9C86783DEE69}" destId="{0B52CF4B-9D1E-4CD2-9D14-D2D3823AED75}" srcOrd="3" destOrd="0" presId="urn:microsoft.com/office/officeart/2005/8/layout/hierarchy5"/>
    <dgm:cxn modelId="{569EE9B7-A177-4A99-B4E6-55ABB09D3984}" type="presParOf" srcId="{0B52CF4B-9D1E-4CD2-9D14-D2D3823AED75}" destId="{1A5578B5-A7EE-4CAA-BAD5-F2FCDBFEEA90}" srcOrd="0" destOrd="0" presId="urn:microsoft.com/office/officeart/2005/8/layout/hierarchy5"/>
    <dgm:cxn modelId="{ADC5F122-D825-4775-877F-E431CD65DA34}" type="presParOf" srcId="{DA0472C2-82BD-4EBC-829D-9C86783DEE69}" destId="{FD67B539-CC0C-49EB-9436-B493C401F04F}" srcOrd="4" destOrd="0" presId="urn:microsoft.com/office/officeart/2005/8/layout/hierarchy5"/>
    <dgm:cxn modelId="{E5F087F0-A053-4A05-AC4F-C7D84959A232}" type="presParOf" srcId="{FD67B539-CC0C-49EB-9436-B493C401F04F}" destId="{EE1D72F5-8A79-423D-933A-6C2BC39FFB35}" srcOrd="0" destOrd="0" presId="urn:microsoft.com/office/officeart/2005/8/layout/hierarchy5"/>
    <dgm:cxn modelId="{076B95A3-22D7-4E2F-B380-0F6D5075182E}" type="presParOf" srcId="{FD67B539-CC0C-49EB-9436-B493C401F04F}" destId="{CA0A66FB-F75E-44B5-A4AD-7A3B5CFBE2FA}"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1D72F5-8A79-423D-933A-6C2BC39FFB35}">
      <dsp:nvSpPr>
        <dsp:cNvPr id="0" name=""/>
        <dsp:cNvSpPr/>
      </dsp:nvSpPr>
      <dsp:spPr>
        <a:xfrm>
          <a:off x="5760968" y="0"/>
          <a:ext cx="2466227" cy="5721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t>SUB-THEMES</a:t>
          </a:r>
        </a:p>
      </dsp:txBody>
      <dsp:txXfrm>
        <a:off x="5760968" y="0"/>
        <a:ext cx="2466227" cy="1716411"/>
      </dsp:txXfrm>
    </dsp:sp>
    <dsp:sp modelId="{D725A418-B1EA-4487-B500-62D360278C76}">
      <dsp:nvSpPr>
        <dsp:cNvPr id="0" name=""/>
        <dsp:cNvSpPr/>
      </dsp:nvSpPr>
      <dsp:spPr>
        <a:xfrm>
          <a:off x="2881686" y="0"/>
          <a:ext cx="2466227" cy="5721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THEMES</a:t>
          </a:r>
        </a:p>
      </dsp:txBody>
      <dsp:txXfrm>
        <a:off x="2881686" y="0"/>
        <a:ext cx="2466227" cy="1716411"/>
      </dsp:txXfrm>
    </dsp:sp>
    <dsp:sp modelId="{ABF86407-1EEF-4360-9BE2-8681D9BAEA89}">
      <dsp:nvSpPr>
        <dsp:cNvPr id="0" name=""/>
        <dsp:cNvSpPr/>
      </dsp:nvSpPr>
      <dsp:spPr>
        <a:xfrm>
          <a:off x="2404" y="0"/>
          <a:ext cx="2466227" cy="572137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kern="1200" dirty="0"/>
            <a:t>CLUSTER</a:t>
          </a:r>
        </a:p>
      </dsp:txBody>
      <dsp:txXfrm>
        <a:off x="2404" y="0"/>
        <a:ext cx="2466227" cy="1716411"/>
      </dsp:txXfrm>
    </dsp:sp>
    <dsp:sp modelId="{B4559A3F-1A6C-4FF6-8BDF-C6B9CA046C4D}">
      <dsp:nvSpPr>
        <dsp:cNvPr id="0" name=""/>
        <dsp:cNvSpPr/>
      </dsp:nvSpPr>
      <dsp:spPr>
        <a:xfrm>
          <a:off x="208931" y="3385029"/>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2">
                  <a:lumMod val="60000"/>
                  <a:lumOff val="40000"/>
                </a:schemeClr>
              </a:solidFill>
            </a:rPr>
            <a:t>INFORMATION</a:t>
          </a:r>
        </a:p>
      </dsp:txBody>
      <dsp:txXfrm>
        <a:off x="239176" y="3415274"/>
        <a:ext cx="2004783" cy="972146"/>
      </dsp:txXfrm>
    </dsp:sp>
    <dsp:sp modelId="{8B4C91D6-C411-4884-B0BA-C2625F5D8099}">
      <dsp:nvSpPr>
        <dsp:cNvPr id="0" name=""/>
        <dsp:cNvSpPr/>
      </dsp:nvSpPr>
      <dsp:spPr>
        <a:xfrm rot="18770822">
          <a:off x="2079865" y="3439778"/>
          <a:ext cx="1214789" cy="32487"/>
        </a:xfrm>
        <a:custGeom>
          <a:avLst/>
          <a:gdLst/>
          <a:ahLst/>
          <a:cxnLst/>
          <a:rect l="0" t="0" r="0" b="0"/>
          <a:pathLst>
            <a:path>
              <a:moveTo>
                <a:pt x="0" y="16243"/>
              </a:moveTo>
              <a:lnTo>
                <a:pt x="1214789" y="162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6890" y="3425653"/>
        <a:ext cx="60739" cy="60739"/>
      </dsp:txXfrm>
    </dsp:sp>
    <dsp:sp modelId="{D927C3B0-10B4-473D-AA64-A26A8075309C}">
      <dsp:nvSpPr>
        <dsp:cNvPr id="0" name=""/>
        <dsp:cNvSpPr/>
      </dsp:nvSpPr>
      <dsp:spPr>
        <a:xfrm>
          <a:off x="3100314" y="2494379"/>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2">
                  <a:lumMod val="60000"/>
                  <a:lumOff val="40000"/>
                </a:schemeClr>
              </a:solidFill>
            </a:rPr>
            <a:t>PERSONAL</a:t>
          </a:r>
        </a:p>
      </dsp:txBody>
      <dsp:txXfrm>
        <a:off x="3130559" y="2524624"/>
        <a:ext cx="2004783" cy="972146"/>
      </dsp:txXfrm>
    </dsp:sp>
    <dsp:sp modelId="{4EB55445-62C5-4644-B9F9-5553FEFBF8C1}">
      <dsp:nvSpPr>
        <dsp:cNvPr id="0" name=""/>
        <dsp:cNvSpPr/>
      </dsp:nvSpPr>
      <dsp:spPr>
        <a:xfrm rot="19457599">
          <a:off x="5069964" y="2697571"/>
          <a:ext cx="1017356" cy="32487"/>
        </a:xfrm>
        <a:custGeom>
          <a:avLst/>
          <a:gdLst/>
          <a:ahLst/>
          <a:cxnLst/>
          <a:rect l="0" t="0" r="0" b="0"/>
          <a:pathLst>
            <a:path>
              <a:moveTo>
                <a:pt x="0" y="16243"/>
              </a:moveTo>
              <a:lnTo>
                <a:pt x="1017356" y="162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3209" y="2688381"/>
        <a:ext cx="50867" cy="50867"/>
      </dsp:txXfrm>
    </dsp:sp>
    <dsp:sp modelId="{1475E283-9328-41DC-AF36-CA8A9B881BCD}">
      <dsp:nvSpPr>
        <dsp:cNvPr id="0" name=""/>
        <dsp:cNvSpPr/>
      </dsp:nvSpPr>
      <dsp:spPr>
        <a:xfrm>
          <a:off x="5991698" y="1900613"/>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2">
                  <a:lumMod val="60000"/>
                  <a:lumOff val="40000"/>
                </a:schemeClr>
              </a:solidFill>
            </a:rPr>
            <a:t>SENSITIVE </a:t>
          </a:r>
          <a:r>
            <a:rPr lang="en-GB" sz="1800" kern="1200" dirty="0">
              <a:solidFill>
                <a:schemeClr val="accent2">
                  <a:lumMod val="60000"/>
                  <a:lumOff val="40000"/>
                </a:schemeClr>
              </a:solidFill>
            </a:rPr>
            <a:t>– CONDIDENTIAL, DIFFICULT TO SHARE </a:t>
          </a:r>
        </a:p>
      </dsp:txBody>
      <dsp:txXfrm>
        <a:off x="6021943" y="1930858"/>
        <a:ext cx="2004783" cy="972146"/>
      </dsp:txXfrm>
    </dsp:sp>
    <dsp:sp modelId="{BCCF2A57-924D-4286-9DA0-3BB823DB6F0D}">
      <dsp:nvSpPr>
        <dsp:cNvPr id="0" name=""/>
        <dsp:cNvSpPr/>
      </dsp:nvSpPr>
      <dsp:spPr>
        <a:xfrm rot="2142401">
          <a:off x="5069964" y="3291337"/>
          <a:ext cx="1017356" cy="32487"/>
        </a:xfrm>
        <a:custGeom>
          <a:avLst/>
          <a:gdLst/>
          <a:ahLst/>
          <a:cxnLst/>
          <a:rect l="0" t="0" r="0" b="0"/>
          <a:pathLst>
            <a:path>
              <a:moveTo>
                <a:pt x="0" y="16243"/>
              </a:moveTo>
              <a:lnTo>
                <a:pt x="1017356" y="162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3209" y="3282147"/>
        <a:ext cx="50867" cy="50867"/>
      </dsp:txXfrm>
    </dsp:sp>
    <dsp:sp modelId="{12987811-880E-4DCD-BDF3-6BE2FD6499F5}">
      <dsp:nvSpPr>
        <dsp:cNvPr id="0" name=""/>
        <dsp:cNvSpPr/>
      </dsp:nvSpPr>
      <dsp:spPr>
        <a:xfrm>
          <a:off x="5991698" y="3088145"/>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2">
                  <a:lumMod val="60000"/>
                  <a:lumOff val="40000"/>
                </a:schemeClr>
              </a:solidFill>
            </a:rPr>
            <a:t>NON-SENISITIVE </a:t>
          </a:r>
          <a:r>
            <a:rPr lang="en-GB" sz="1800" kern="1200" dirty="0">
              <a:solidFill>
                <a:schemeClr val="accent2">
                  <a:lumMod val="60000"/>
                  <a:lumOff val="40000"/>
                </a:schemeClr>
              </a:solidFill>
            </a:rPr>
            <a:t>– EASY TO SHARE, OPEN, PUBLIIC</a:t>
          </a:r>
        </a:p>
      </dsp:txBody>
      <dsp:txXfrm>
        <a:off x="6021943" y="3118390"/>
        <a:ext cx="2004783" cy="972146"/>
      </dsp:txXfrm>
    </dsp:sp>
    <dsp:sp modelId="{EAD1415B-536A-4AF2-B7FE-EBEF2302DD91}">
      <dsp:nvSpPr>
        <dsp:cNvPr id="0" name=""/>
        <dsp:cNvSpPr/>
      </dsp:nvSpPr>
      <dsp:spPr>
        <a:xfrm rot="2829178">
          <a:off x="2079865" y="4330428"/>
          <a:ext cx="1214789" cy="32487"/>
        </a:xfrm>
        <a:custGeom>
          <a:avLst/>
          <a:gdLst/>
          <a:ahLst/>
          <a:cxnLst/>
          <a:rect l="0" t="0" r="0" b="0"/>
          <a:pathLst>
            <a:path>
              <a:moveTo>
                <a:pt x="0" y="16243"/>
              </a:moveTo>
              <a:lnTo>
                <a:pt x="1214789" y="16243"/>
              </a:lnTo>
            </a:path>
          </a:pathLst>
        </a:cu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656890" y="4316302"/>
        <a:ext cx="60739" cy="60739"/>
      </dsp:txXfrm>
    </dsp:sp>
    <dsp:sp modelId="{CC018A62-544A-41A4-80A1-D86FBA74941C}">
      <dsp:nvSpPr>
        <dsp:cNvPr id="0" name=""/>
        <dsp:cNvSpPr/>
      </dsp:nvSpPr>
      <dsp:spPr>
        <a:xfrm>
          <a:off x="3100314" y="4275678"/>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accent2">
                  <a:lumMod val="60000"/>
                  <a:lumOff val="40000"/>
                </a:schemeClr>
              </a:solidFill>
            </a:rPr>
            <a:t>PROCESSES</a:t>
          </a:r>
        </a:p>
      </dsp:txBody>
      <dsp:txXfrm>
        <a:off x="3130559" y="4305923"/>
        <a:ext cx="2004783" cy="972146"/>
      </dsp:txXfrm>
    </dsp:sp>
    <dsp:sp modelId="{E3F31D93-8553-411A-AA61-E11DEC74F0C0}">
      <dsp:nvSpPr>
        <dsp:cNvPr id="0" name=""/>
        <dsp:cNvSpPr/>
      </dsp:nvSpPr>
      <dsp:spPr>
        <a:xfrm>
          <a:off x="5165588" y="4775752"/>
          <a:ext cx="826109" cy="32487"/>
        </a:xfrm>
        <a:custGeom>
          <a:avLst/>
          <a:gdLst/>
          <a:ahLst/>
          <a:cxnLst/>
          <a:rect l="0" t="0" r="0" b="0"/>
          <a:pathLst>
            <a:path>
              <a:moveTo>
                <a:pt x="0" y="16243"/>
              </a:moveTo>
              <a:lnTo>
                <a:pt x="826109" y="16243"/>
              </a:lnTo>
            </a:path>
          </a:pathLst>
        </a:custGeom>
        <a:noFill/>
        <a:ln w="25400" cap="flat" cmpd="sng" algn="ctr">
          <a:solidFill>
            <a:schemeClr val="accent1">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5557990" y="4771344"/>
        <a:ext cx="41305" cy="41305"/>
      </dsp:txXfrm>
    </dsp:sp>
    <dsp:sp modelId="{5CF4C90D-207C-419B-9EF4-812DB3E05C52}">
      <dsp:nvSpPr>
        <dsp:cNvPr id="0" name=""/>
        <dsp:cNvSpPr/>
      </dsp:nvSpPr>
      <dsp:spPr>
        <a:xfrm>
          <a:off x="5991698" y="4275678"/>
          <a:ext cx="2065273" cy="1032636"/>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accent2">
                  <a:lumMod val="60000"/>
                  <a:lumOff val="40000"/>
                </a:schemeClr>
              </a:solidFill>
            </a:rPr>
            <a:t>SYSTEMATIC</a:t>
          </a:r>
          <a:r>
            <a:rPr lang="en-GB" sz="1800" kern="1200" dirty="0">
              <a:solidFill>
                <a:schemeClr val="accent2">
                  <a:lumMod val="60000"/>
                  <a:lumOff val="40000"/>
                </a:schemeClr>
              </a:solidFill>
            </a:rPr>
            <a:t> – ROUTINISED, GOOD FOR E-TRANSFER</a:t>
          </a:r>
        </a:p>
      </dsp:txBody>
      <dsp:txXfrm>
        <a:off x="6021943" y="4305923"/>
        <a:ext cx="2004783" cy="97214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CB1EE3-2403-4F6A-A02D-1AE5AC41AA31}" type="datetimeFigureOut">
              <a:rPr lang="en-GB" smtClean="0"/>
              <a:t>12/06/2022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11A12-CF09-4900-9E46-F570CE9C8A30}" type="slidenum">
              <a:rPr lang="en-GB" smtClean="0"/>
              <a:t>‹#›</a:t>
            </a:fld>
            <a:endParaRPr lang="en-GB"/>
          </a:p>
        </p:txBody>
      </p:sp>
    </p:spTree>
    <p:extLst>
      <p:ext uri="{BB962C8B-B14F-4D97-AF65-F5344CB8AC3E}">
        <p14:creationId xmlns:p14="http://schemas.microsoft.com/office/powerpoint/2010/main" val="41682507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76346CF-6E63-4B04-984D-B83A93FA1FB5}" type="slidenum">
              <a:rPr lang="en-GB" altLang="en-US" smtClean="0"/>
              <a:pPr>
                <a:spcBef>
                  <a:spcPct val="0"/>
                </a:spcBef>
              </a:pPr>
              <a:t>20</a:t>
            </a:fld>
            <a:endParaRPr lang="en-GB" altLang="en-US"/>
          </a:p>
        </p:txBody>
      </p:sp>
    </p:spTree>
    <p:extLst>
      <p:ext uri="{BB962C8B-B14F-4D97-AF65-F5344CB8AC3E}">
        <p14:creationId xmlns:p14="http://schemas.microsoft.com/office/powerpoint/2010/main" val="2048582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ea typeface="MS PGothic" panose="020B0600070205080204" pitchFamily="34" charset="-128"/>
            </a:endParaRPr>
          </a:p>
        </p:txBody>
      </p:sp>
      <p:sp>
        <p:nvSpPr>
          <p:cNvPr id="4" name="Footer Placeholder 3"/>
          <p:cNvSpPr>
            <a:spLocks noGrp="1"/>
          </p:cNvSpPr>
          <p:nvPr>
            <p:ph type="ftr" sz="quarter" idx="4"/>
          </p:nvPr>
        </p:nvSpPr>
        <p:spPr/>
        <p:txBody>
          <a:bodyPr/>
          <a:lstStyle/>
          <a:p>
            <a:pPr>
              <a:defRPr/>
            </a:pPr>
            <a:endParaRPr lang="en-GB"/>
          </a:p>
        </p:txBody>
      </p:sp>
      <p:sp>
        <p:nvSpPr>
          <p:cNvPr id="68613" name="Slide Number Placeholder 4"/>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7FD4A519-D4F0-41F0-8738-74B814CFC8E2}" type="slidenum">
              <a:rPr lang="en-GB" altLang="en-US" smtClean="0">
                <a:ea typeface="MS PGothic" panose="020B0600070205080204" pitchFamily="34" charset="-128"/>
              </a:rPr>
              <a:pPr>
                <a:spcBef>
                  <a:spcPct val="0"/>
                </a:spcBef>
              </a:pPr>
              <a:t>21</a:t>
            </a:fld>
            <a:endParaRPr lang="en-GB" altLang="en-US">
              <a:ea typeface="MS PGothic" panose="020B0600070205080204" pitchFamily="34" charset="-128"/>
            </a:endParaRPr>
          </a:p>
        </p:txBody>
      </p:sp>
    </p:spTree>
    <p:extLst>
      <p:ext uri="{BB962C8B-B14F-4D97-AF65-F5344CB8AC3E}">
        <p14:creationId xmlns:p14="http://schemas.microsoft.com/office/powerpoint/2010/main" val="154015635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GB" sz="1400" dirty="0">
              <a:latin typeface="Arial" panose="020B0604020202020204" pitchFamily="34" charset="0"/>
              <a:cs typeface="Arial" panose="020B0604020202020204" pitchFamily="34" charset="0"/>
            </a:endParaRPr>
          </a:p>
        </p:txBody>
      </p:sp>
      <p:sp>
        <p:nvSpPr>
          <p:cNvPr id="7066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8936746B-FDC0-498A-95C9-46EF4083316B}" type="slidenum">
              <a:rPr lang="en-GB" altLang="en-US" smtClean="0">
                <a:ea typeface="MS PGothic" panose="020B0600070205080204" pitchFamily="34" charset="-128"/>
              </a:rPr>
              <a:pPr>
                <a:spcBef>
                  <a:spcPct val="0"/>
                </a:spcBef>
              </a:pPr>
              <a:t>22</a:t>
            </a:fld>
            <a:endParaRPr lang="en-GB" altLang="en-US">
              <a:ea typeface="MS PGothic" panose="020B0600070205080204" pitchFamily="34" charset="-128"/>
            </a:endParaRPr>
          </a:p>
        </p:txBody>
      </p:sp>
    </p:spTree>
    <p:extLst>
      <p:ext uri="{BB962C8B-B14F-4D97-AF65-F5344CB8AC3E}">
        <p14:creationId xmlns:p14="http://schemas.microsoft.com/office/powerpoint/2010/main" val="20372337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z="1400" dirty="0"/>
          </a:p>
        </p:txBody>
      </p:sp>
      <p:sp>
        <p:nvSpPr>
          <p:cNvPr id="7270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ACBD39C9-BEC5-46CD-9374-2B5954C4750E}" type="slidenum">
              <a:rPr lang="en-GB" altLang="en-US" smtClean="0"/>
              <a:pPr>
                <a:spcBef>
                  <a:spcPct val="0"/>
                </a:spcBef>
              </a:pPr>
              <a:t>23</a:t>
            </a:fld>
            <a:endParaRPr lang="en-GB" altLang="en-US"/>
          </a:p>
        </p:txBody>
      </p:sp>
    </p:spTree>
    <p:extLst>
      <p:ext uri="{BB962C8B-B14F-4D97-AF65-F5344CB8AC3E}">
        <p14:creationId xmlns:p14="http://schemas.microsoft.com/office/powerpoint/2010/main" val="5426148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Slide Image Placeholder 1"/>
          <p:cNvSpPr>
            <a:spLocks noGrp="1" noRot="1" noChangeAspect="1" noTextEdit="1"/>
          </p:cNvSpPr>
          <p:nvPr>
            <p:ph type="sldImg"/>
          </p:nvPr>
        </p:nvSpPr>
        <p:spPr>
          <a:ln/>
        </p:spPr>
      </p:sp>
      <p:sp>
        <p:nvSpPr>
          <p:cNvPr id="7475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7475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30B92299-B814-41DA-9D4E-5A36A05DF298}" type="slidenum">
              <a:rPr lang="en-US" altLang="en-US" smtClean="0">
                <a:ea typeface="MS PGothic" panose="020B0600070205080204" pitchFamily="34" charset="-128"/>
              </a:rPr>
              <a:pPr>
                <a:spcBef>
                  <a:spcPct val="0"/>
                </a:spcBef>
              </a:pPr>
              <a:t>24</a:t>
            </a:fld>
            <a:endParaRPr lang="en-US" altLang="en-US">
              <a:ea typeface="MS PGothic" panose="020B0600070205080204" pitchFamily="34" charset="-128"/>
            </a:endParaRPr>
          </a:p>
        </p:txBody>
      </p:sp>
    </p:spTree>
    <p:extLst>
      <p:ext uri="{BB962C8B-B14F-4D97-AF65-F5344CB8AC3E}">
        <p14:creationId xmlns:p14="http://schemas.microsoft.com/office/powerpoint/2010/main" val="11013335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a:ln/>
        </p:spPr>
      </p:sp>
      <p:sp>
        <p:nvSpPr>
          <p:cNvPr id="7680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7680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2914BA0-CAD1-4852-99D9-0CB0E8381242}" type="slidenum">
              <a:rPr lang="en-US" altLang="en-US" smtClean="0">
                <a:ea typeface="MS PGothic" panose="020B0600070205080204" pitchFamily="34" charset="-128"/>
              </a:rPr>
              <a:pPr>
                <a:spcBef>
                  <a:spcPct val="0"/>
                </a:spcBef>
              </a:pPr>
              <a:t>25</a:t>
            </a:fld>
            <a:endParaRPr lang="en-US" altLang="en-US">
              <a:ea typeface="MS PGothic" panose="020B0600070205080204" pitchFamily="34" charset="-128"/>
            </a:endParaRPr>
          </a:p>
        </p:txBody>
      </p:sp>
    </p:spTree>
    <p:extLst>
      <p:ext uri="{BB962C8B-B14F-4D97-AF65-F5344CB8AC3E}">
        <p14:creationId xmlns:p14="http://schemas.microsoft.com/office/powerpoint/2010/main" val="387201874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7885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5204F038-E480-4593-9C89-CA1F896E1AD5}" type="slidenum">
              <a:rPr lang="en-US" altLang="en-US" smtClean="0">
                <a:ea typeface="MS PGothic" panose="020B0600070205080204" pitchFamily="34" charset="-128"/>
              </a:rPr>
              <a:pPr>
                <a:spcBef>
                  <a:spcPct val="0"/>
                </a:spcBef>
              </a:pPr>
              <a:t>26</a:t>
            </a:fld>
            <a:endParaRPr lang="en-US" altLang="en-US">
              <a:ea typeface="MS PGothic" panose="020B0600070205080204" pitchFamily="34" charset="-128"/>
            </a:endParaRPr>
          </a:p>
        </p:txBody>
      </p:sp>
    </p:spTree>
    <p:extLst>
      <p:ext uri="{BB962C8B-B14F-4D97-AF65-F5344CB8AC3E}">
        <p14:creationId xmlns:p14="http://schemas.microsoft.com/office/powerpoint/2010/main" val="32095906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8090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89381F4F-E25E-4255-B4B3-0086C6914F58}" type="slidenum">
              <a:rPr lang="en-US" altLang="en-US" smtClean="0">
                <a:ea typeface="MS PGothic" panose="020B0600070205080204" pitchFamily="34" charset="-128"/>
              </a:rPr>
              <a:pPr>
                <a:spcBef>
                  <a:spcPct val="0"/>
                </a:spcBef>
              </a:pPr>
              <a:t>27</a:t>
            </a:fld>
            <a:endParaRPr lang="en-US" altLang="en-US">
              <a:ea typeface="MS PGothic" panose="020B0600070205080204" pitchFamily="34" charset="-128"/>
            </a:endParaRPr>
          </a:p>
        </p:txBody>
      </p:sp>
    </p:spTree>
    <p:extLst>
      <p:ext uri="{BB962C8B-B14F-4D97-AF65-F5344CB8AC3E}">
        <p14:creationId xmlns:p14="http://schemas.microsoft.com/office/powerpoint/2010/main" val="231202174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839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E1EA06BB-90FD-4A29-9EE5-6C3A8B1EE27A}" type="slidenum">
              <a:rPr lang="en-US" altLang="en-US" smtClean="0">
                <a:ea typeface="MS PGothic" panose="020B0600070205080204" pitchFamily="34" charset="-128"/>
              </a:rPr>
              <a:pPr>
                <a:spcBef>
                  <a:spcPct val="0"/>
                </a:spcBef>
              </a:pPr>
              <a:t>28</a:t>
            </a:fld>
            <a:endParaRPr lang="en-US" altLang="en-US">
              <a:ea typeface="MS PGothic" panose="020B0600070205080204" pitchFamily="34" charset="-128"/>
            </a:endParaRPr>
          </a:p>
        </p:txBody>
      </p:sp>
    </p:spTree>
    <p:extLst>
      <p:ext uri="{BB962C8B-B14F-4D97-AF65-F5344CB8AC3E}">
        <p14:creationId xmlns:p14="http://schemas.microsoft.com/office/powerpoint/2010/main" val="35363176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8602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8484DCBA-C210-4647-8D7A-1E786D701AF5}" type="slidenum">
              <a:rPr lang="en-US" altLang="en-US" smtClean="0">
                <a:ea typeface="MS PGothic" panose="020B0600070205080204" pitchFamily="34" charset="-128"/>
              </a:rPr>
              <a:pPr>
                <a:spcBef>
                  <a:spcPct val="0"/>
                </a:spcBef>
              </a:pPr>
              <a:t>29</a:t>
            </a:fld>
            <a:endParaRPr lang="en-US" altLang="en-US">
              <a:ea typeface="MS PGothic" panose="020B0600070205080204" pitchFamily="34" charset="-128"/>
            </a:endParaRPr>
          </a:p>
        </p:txBody>
      </p:sp>
    </p:spTree>
    <p:extLst>
      <p:ext uri="{BB962C8B-B14F-4D97-AF65-F5344CB8AC3E}">
        <p14:creationId xmlns:p14="http://schemas.microsoft.com/office/powerpoint/2010/main" val="11889434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400" dirty="0">
              <a:ea typeface="MS PGothic" panose="020B0600070205080204" pitchFamily="34" charset="-128"/>
            </a:endParaRPr>
          </a:p>
        </p:txBody>
      </p:sp>
      <p:sp>
        <p:nvSpPr>
          <p:cNvPr id="8806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Times" panose="02020603050405020304" pitchFamily="18" charset="0"/>
              </a:defRPr>
            </a:lvl1pPr>
            <a:lvl2pPr marL="742950" indent="-285750">
              <a:spcBef>
                <a:spcPct val="30000"/>
              </a:spcBef>
              <a:defRPr sz="1200">
                <a:solidFill>
                  <a:schemeClr val="tx1"/>
                </a:solidFill>
                <a:latin typeface="Times" panose="02020603050405020304" pitchFamily="18" charset="0"/>
              </a:defRPr>
            </a:lvl2pPr>
            <a:lvl3pPr marL="1143000" indent="-228600">
              <a:spcBef>
                <a:spcPct val="30000"/>
              </a:spcBef>
              <a:defRPr sz="1200">
                <a:solidFill>
                  <a:schemeClr val="tx1"/>
                </a:solidFill>
                <a:latin typeface="Times" panose="02020603050405020304" pitchFamily="18" charset="0"/>
              </a:defRPr>
            </a:lvl3pPr>
            <a:lvl4pPr marL="1600200" indent="-228600">
              <a:spcBef>
                <a:spcPct val="30000"/>
              </a:spcBef>
              <a:defRPr sz="1200">
                <a:solidFill>
                  <a:schemeClr val="tx1"/>
                </a:solidFill>
                <a:latin typeface="Times" panose="02020603050405020304" pitchFamily="18" charset="0"/>
              </a:defRPr>
            </a:lvl4pPr>
            <a:lvl5pPr marL="2057400" indent="-228600">
              <a:spcBef>
                <a:spcPct val="30000"/>
              </a:spcBef>
              <a:defRPr sz="1200">
                <a:solidFill>
                  <a:schemeClr val="tx1"/>
                </a:solidFill>
                <a:latin typeface="Times" panose="02020603050405020304" pitchFamily="18" charset="0"/>
              </a:defRPr>
            </a:lvl5pPr>
            <a:lvl6pPr marL="2514600" indent="-228600" eaLnBrk="0" fontAlgn="base" hangingPunct="0">
              <a:spcBef>
                <a:spcPct val="30000"/>
              </a:spcBef>
              <a:spcAft>
                <a:spcPct val="0"/>
              </a:spcAft>
              <a:defRPr sz="1200">
                <a:solidFill>
                  <a:schemeClr val="tx1"/>
                </a:solidFill>
                <a:latin typeface="Times" panose="02020603050405020304" pitchFamily="18" charset="0"/>
              </a:defRPr>
            </a:lvl6pPr>
            <a:lvl7pPr marL="2971800" indent="-228600" eaLnBrk="0" fontAlgn="base" hangingPunct="0">
              <a:spcBef>
                <a:spcPct val="30000"/>
              </a:spcBef>
              <a:spcAft>
                <a:spcPct val="0"/>
              </a:spcAft>
              <a:defRPr sz="1200">
                <a:solidFill>
                  <a:schemeClr val="tx1"/>
                </a:solidFill>
                <a:latin typeface="Times" panose="02020603050405020304" pitchFamily="18" charset="0"/>
              </a:defRPr>
            </a:lvl7pPr>
            <a:lvl8pPr marL="3429000" indent="-228600" eaLnBrk="0" fontAlgn="base" hangingPunct="0">
              <a:spcBef>
                <a:spcPct val="30000"/>
              </a:spcBef>
              <a:spcAft>
                <a:spcPct val="0"/>
              </a:spcAft>
              <a:defRPr sz="1200">
                <a:solidFill>
                  <a:schemeClr val="tx1"/>
                </a:solidFill>
                <a:latin typeface="Times" panose="02020603050405020304" pitchFamily="18" charset="0"/>
              </a:defRPr>
            </a:lvl8pPr>
            <a:lvl9pPr marL="3886200" indent="-228600" eaLnBrk="0" fontAlgn="base" hangingPunct="0">
              <a:spcBef>
                <a:spcPct val="30000"/>
              </a:spcBef>
              <a:spcAft>
                <a:spcPct val="0"/>
              </a:spcAft>
              <a:defRPr sz="1200">
                <a:solidFill>
                  <a:schemeClr val="tx1"/>
                </a:solidFill>
                <a:latin typeface="Times" panose="02020603050405020304" pitchFamily="18" charset="0"/>
              </a:defRPr>
            </a:lvl9pPr>
          </a:lstStyle>
          <a:p>
            <a:pPr>
              <a:spcBef>
                <a:spcPct val="0"/>
              </a:spcBef>
            </a:pPr>
            <a:fld id="{25480F6D-1D8D-4193-BE83-FFA58CB2F1BC}" type="slidenum">
              <a:rPr lang="en-US" altLang="en-US" smtClean="0">
                <a:ea typeface="MS PGothic" panose="020B0600070205080204" pitchFamily="34" charset="-128"/>
              </a:rPr>
              <a:pPr>
                <a:spcBef>
                  <a:spcPct val="0"/>
                </a:spcBef>
              </a:pPr>
              <a:t>30</a:t>
            </a:fld>
            <a:endParaRPr lang="en-US" altLang="en-US">
              <a:ea typeface="MS PGothic" panose="020B0600070205080204" pitchFamily="34" charset="-128"/>
            </a:endParaRPr>
          </a:p>
        </p:txBody>
      </p:sp>
    </p:spTree>
    <p:extLst>
      <p:ext uri="{BB962C8B-B14F-4D97-AF65-F5344CB8AC3E}">
        <p14:creationId xmlns:p14="http://schemas.microsoft.com/office/powerpoint/2010/main" val="39769097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7">
            <a:extLst>
              <a:ext uri="{FF2B5EF4-FFF2-40B4-BE49-F238E27FC236}">
                <a16:creationId xmlns:a16="http://schemas.microsoft.com/office/drawing/2014/main" id="{E7BBF834-E40E-4700-9F38-CFD9ACF375D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0215CC3-DCE5-4F7C-9794-DF73A5D9A1C2}" type="slidenum">
              <a:rPr lang="en-US" altLang="en-US">
                <a:latin typeface="Arial" panose="020B0604020202020204" pitchFamily="34" charset="0"/>
              </a:rPr>
              <a:pPr>
                <a:spcBef>
                  <a:spcPct val="0"/>
                </a:spcBef>
              </a:pPr>
              <a:t>31</a:t>
            </a:fld>
            <a:endParaRPr lang="en-US" altLang="en-US">
              <a:latin typeface="Arial" panose="020B0604020202020204" pitchFamily="34" charset="0"/>
            </a:endParaRPr>
          </a:p>
        </p:txBody>
      </p:sp>
      <p:sp>
        <p:nvSpPr>
          <p:cNvPr id="11267" name="Rectangle 2">
            <a:extLst>
              <a:ext uri="{FF2B5EF4-FFF2-40B4-BE49-F238E27FC236}">
                <a16:creationId xmlns:a16="http://schemas.microsoft.com/office/drawing/2014/main" id="{2A09E033-2AED-4086-B815-CEC2278E92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8" name="Rectangle 3">
            <a:extLst>
              <a:ext uri="{FF2B5EF4-FFF2-40B4-BE49-F238E27FC236}">
                <a16:creationId xmlns:a16="http://schemas.microsoft.com/office/drawing/2014/main" id="{A58533FA-F8E0-4A2B-9B0D-73F9AC30808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7">
            <a:extLst>
              <a:ext uri="{FF2B5EF4-FFF2-40B4-BE49-F238E27FC236}">
                <a16:creationId xmlns:a16="http://schemas.microsoft.com/office/drawing/2014/main" id="{DADAB60F-EBEC-4FFF-BDEB-246F195FBE3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81F64FE-1276-4147-92BE-2F08B0576B35}" type="slidenum">
              <a:rPr lang="en-US" altLang="en-US">
                <a:latin typeface="Arial" panose="020B0604020202020204" pitchFamily="34" charset="0"/>
              </a:rPr>
              <a:pPr>
                <a:spcBef>
                  <a:spcPct val="0"/>
                </a:spcBef>
              </a:pPr>
              <a:t>33</a:t>
            </a:fld>
            <a:endParaRPr lang="en-US" altLang="en-US">
              <a:latin typeface="Arial" panose="020B0604020202020204" pitchFamily="34" charset="0"/>
            </a:endParaRPr>
          </a:p>
        </p:txBody>
      </p:sp>
      <p:sp>
        <p:nvSpPr>
          <p:cNvPr id="14339" name="Rectangle 2">
            <a:extLst>
              <a:ext uri="{FF2B5EF4-FFF2-40B4-BE49-F238E27FC236}">
                <a16:creationId xmlns:a16="http://schemas.microsoft.com/office/drawing/2014/main" id="{D74754BD-4E64-4572-8568-CF05FEAA405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340" name="Rectangle 3">
            <a:extLst>
              <a:ext uri="{FF2B5EF4-FFF2-40B4-BE49-F238E27FC236}">
                <a16:creationId xmlns:a16="http://schemas.microsoft.com/office/drawing/2014/main" id="{E744023C-DDC9-476E-9B20-721F47BC4C6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12/06/2022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310240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71993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695186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252510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12/06/2022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9863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12/06/2022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38888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12/06/2022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80249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97573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12/06/2022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11004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02523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12/06/2022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78056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3BDDA050-05A7-439A-B826-D22AB1501D2E}"/>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EEEF3E-441C-41EA-AB0F-6437DB67D88F}"/>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57B1746B-0913-4512-AAD1-479198293C6A}"/>
              </a:ext>
            </a:extLst>
          </p:cNvPr>
          <p:cNvSpPr>
            <a:spLocks noGrp="1" noChangeArrowheads="1"/>
          </p:cNvSpPr>
          <p:nvPr>
            <p:ph type="sldNum" sz="quarter" idx="12"/>
          </p:nvPr>
        </p:nvSpPr>
        <p:spPr>
          <a:ln/>
        </p:spPr>
        <p:txBody>
          <a:bodyPr/>
          <a:lstStyle>
            <a:lvl1pPr>
              <a:defRPr/>
            </a:lvl1pPr>
          </a:lstStyle>
          <a:p>
            <a:fld id="{C7F2C141-CA54-4EBC-B6AD-D2EE0BF7FD9A}" type="slidenum">
              <a:rPr lang="en-US" altLang="en-US"/>
              <a:pPr/>
              <a:t>‹#›</a:t>
            </a:fld>
            <a:endParaRPr lang="en-US" altLang="en-US"/>
          </a:p>
        </p:txBody>
      </p:sp>
    </p:spTree>
    <p:extLst>
      <p:ext uri="{BB962C8B-B14F-4D97-AF65-F5344CB8AC3E}">
        <p14:creationId xmlns:p14="http://schemas.microsoft.com/office/powerpoint/2010/main" val="7031102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quarter" idx="2"/>
          </p:nvPr>
        </p:nvSpPr>
        <p:spPr>
          <a:xfrm>
            <a:off x="6502400" y="1600201"/>
            <a:ext cx="50800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4"/>
          <p:cNvSpPr>
            <a:spLocks noGrp="1"/>
          </p:cNvSpPr>
          <p:nvPr>
            <p:ph sz="quarter" idx="3"/>
          </p:nvPr>
        </p:nvSpPr>
        <p:spPr>
          <a:xfrm>
            <a:off x="6502400" y="3941763"/>
            <a:ext cx="50800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Rectangle 9">
            <a:extLst>
              <a:ext uri="{FF2B5EF4-FFF2-40B4-BE49-F238E27FC236}">
                <a16:creationId xmlns:a16="http://schemas.microsoft.com/office/drawing/2014/main" id="{8A8CC13B-2921-461A-B125-31CBE453B1D3}"/>
              </a:ext>
            </a:extLst>
          </p:cNvPr>
          <p:cNvSpPr>
            <a:spLocks noGrp="1" noChangeArrowheads="1"/>
          </p:cNvSpPr>
          <p:nvPr>
            <p:ph type="dt" sz="half" idx="10"/>
          </p:nvPr>
        </p:nvSpPr>
        <p:spPr>
          <a:ln/>
        </p:spPr>
        <p:txBody>
          <a:bodyPr/>
          <a:lstStyle>
            <a:lvl1pPr>
              <a:defRPr/>
            </a:lvl1pPr>
          </a:lstStyle>
          <a:p>
            <a:pPr>
              <a:defRPr/>
            </a:pPr>
            <a:endParaRPr lang="en-US"/>
          </a:p>
        </p:txBody>
      </p:sp>
      <p:sp>
        <p:nvSpPr>
          <p:cNvPr id="7" name="Rectangle 10">
            <a:extLst>
              <a:ext uri="{FF2B5EF4-FFF2-40B4-BE49-F238E27FC236}">
                <a16:creationId xmlns:a16="http://schemas.microsoft.com/office/drawing/2014/main" id="{44B93894-C669-40A0-84D1-90BBA6F96154}"/>
              </a:ext>
            </a:extLst>
          </p:cNvPr>
          <p:cNvSpPr>
            <a:spLocks noGrp="1" noChangeArrowheads="1"/>
          </p:cNvSpPr>
          <p:nvPr>
            <p:ph type="ftr" sz="quarter" idx="11"/>
          </p:nvPr>
        </p:nvSpPr>
        <p:spPr>
          <a:ln/>
        </p:spPr>
        <p:txBody>
          <a:bodyPr/>
          <a:lstStyle>
            <a:lvl1pPr>
              <a:defRPr/>
            </a:lvl1pPr>
          </a:lstStyle>
          <a:p>
            <a:pPr>
              <a:defRPr/>
            </a:pPr>
            <a:endParaRPr lang="en-US"/>
          </a:p>
        </p:txBody>
      </p:sp>
      <p:sp>
        <p:nvSpPr>
          <p:cNvPr id="8" name="Rectangle 11">
            <a:extLst>
              <a:ext uri="{FF2B5EF4-FFF2-40B4-BE49-F238E27FC236}">
                <a16:creationId xmlns:a16="http://schemas.microsoft.com/office/drawing/2014/main" id="{45C69920-486A-4E32-8A46-6F1E1B9F7D67}"/>
              </a:ext>
            </a:extLst>
          </p:cNvPr>
          <p:cNvSpPr>
            <a:spLocks noGrp="1" noChangeArrowheads="1"/>
          </p:cNvSpPr>
          <p:nvPr>
            <p:ph type="sldNum" sz="quarter" idx="12"/>
          </p:nvPr>
        </p:nvSpPr>
        <p:spPr>
          <a:ln/>
        </p:spPr>
        <p:txBody>
          <a:bodyPr/>
          <a:lstStyle>
            <a:lvl1pPr>
              <a:defRPr/>
            </a:lvl1pPr>
          </a:lstStyle>
          <a:p>
            <a:fld id="{95BB4780-D3C7-465E-8005-537139812808}" type="slidenum">
              <a:rPr lang="en-US" altLang="en-US"/>
              <a:pPr/>
              <a:t>‹#›</a:t>
            </a:fld>
            <a:endParaRPr lang="en-US" altLang="en-US"/>
          </a:p>
        </p:txBody>
      </p:sp>
    </p:spTree>
    <p:extLst>
      <p:ext uri="{BB962C8B-B14F-4D97-AF65-F5344CB8AC3E}">
        <p14:creationId xmlns:p14="http://schemas.microsoft.com/office/powerpoint/2010/main" val="28235852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Content Placeholder 2"/>
          <p:cNvSpPr>
            <a:spLocks noGrp="1"/>
          </p:cNvSpPr>
          <p:nvPr>
            <p:ph sz="half" idx="1"/>
          </p:nvPr>
        </p:nvSpPr>
        <p:spPr>
          <a:xfrm>
            <a:off x="12192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502400" y="1600201"/>
            <a:ext cx="5080000" cy="45307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7DBF73C3-5D1D-47AA-AE3C-E8CF89A765AC}"/>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5D882302-9FED-4B1F-8DE7-3D73175477F2}"/>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456E420A-55AC-44C9-BE4E-F3D3E759F3C7}"/>
              </a:ext>
            </a:extLst>
          </p:cNvPr>
          <p:cNvSpPr>
            <a:spLocks noGrp="1" noChangeArrowheads="1"/>
          </p:cNvSpPr>
          <p:nvPr>
            <p:ph type="sldNum" sz="quarter" idx="12"/>
          </p:nvPr>
        </p:nvSpPr>
        <p:spPr>
          <a:ln/>
        </p:spPr>
        <p:txBody>
          <a:bodyPr/>
          <a:lstStyle>
            <a:lvl1pPr>
              <a:defRPr/>
            </a:lvl1pPr>
          </a:lstStyle>
          <a:p>
            <a:fld id="{AFFDA7C5-05BE-43B3-B033-6A7EBB96530D}" type="slidenum">
              <a:rPr lang="en-US" altLang="en-US"/>
              <a:pPr/>
              <a:t>‹#›</a:t>
            </a:fld>
            <a:endParaRPr lang="en-US" altLang="en-US"/>
          </a:p>
        </p:txBody>
      </p:sp>
    </p:spTree>
    <p:extLst>
      <p:ext uri="{BB962C8B-B14F-4D97-AF65-F5344CB8AC3E}">
        <p14:creationId xmlns:p14="http://schemas.microsoft.com/office/powerpoint/2010/main" val="166556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xOverObj">
  <p:cSld name="Title and Text over Content">
    <p:spTree>
      <p:nvGrpSpPr>
        <p:cNvPr id="1" name=""/>
        <p:cNvGrpSpPr/>
        <p:nvPr/>
      </p:nvGrpSpPr>
      <p:grpSpPr>
        <a:xfrm>
          <a:off x="0" y="0"/>
          <a:ext cx="0" cy="0"/>
          <a:chOff x="0" y="0"/>
          <a:chExt cx="0" cy="0"/>
        </a:xfrm>
      </p:grpSpPr>
      <p:sp>
        <p:nvSpPr>
          <p:cNvPr id="2" name="Title 1"/>
          <p:cNvSpPr>
            <a:spLocks noGrp="1"/>
          </p:cNvSpPr>
          <p:nvPr>
            <p:ph type="title"/>
          </p:nvPr>
        </p:nvSpPr>
        <p:spPr>
          <a:xfrm>
            <a:off x="1219200" y="277813"/>
            <a:ext cx="10363200" cy="1143000"/>
          </a:xfrm>
        </p:spPr>
        <p:txBody>
          <a:bodyPr/>
          <a:lstStyle/>
          <a:p>
            <a:r>
              <a:rPr lang="en-US"/>
              <a:t>Click to edit Master title style</a:t>
            </a:r>
          </a:p>
        </p:txBody>
      </p:sp>
      <p:sp>
        <p:nvSpPr>
          <p:cNvPr id="3" name="Text Placeholder 2"/>
          <p:cNvSpPr>
            <a:spLocks noGrp="1"/>
          </p:cNvSpPr>
          <p:nvPr>
            <p:ph type="body" sz="half" idx="1"/>
          </p:nvPr>
        </p:nvSpPr>
        <p:spPr>
          <a:xfrm>
            <a:off x="1219200" y="1600201"/>
            <a:ext cx="10363200" cy="2189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9200" y="3941763"/>
            <a:ext cx="10363200" cy="21891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9">
            <a:extLst>
              <a:ext uri="{FF2B5EF4-FFF2-40B4-BE49-F238E27FC236}">
                <a16:creationId xmlns:a16="http://schemas.microsoft.com/office/drawing/2014/main" id="{CB381F16-654B-4EED-B61A-0CBF9D1D68F9}"/>
              </a:ext>
            </a:extLst>
          </p:cNvPr>
          <p:cNvSpPr>
            <a:spLocks noGrp="1" noChangeArrowheads="1"/>
          </p:cNvSpPr>
          <p:nvPr>
            <p:ph type="dt" sz="half" idx="10"/>
          </p:nvPr>
        </p:nvSpPr>
        <p:spPr>
          <a:ln/>
        </p:spPr>
        <p:txBody>
          <a:bodyPr/>
          <a:lstStyle>
            <a:lvl1pPr>
              <a:defRPr/>
            </a:lvl1pPr>
          </a:lstStyle>
          <a:p>
            <a:pPr>
              <a:defRPr/>
            </a:pPr>
            <a:endParaRPr lang="en-US"/>
          </a:p>
        </p:txBody>
      </p:sp>
      <p:sp>
        <p:nvSpPr>
          <p:cNvPr id="6" name="Rectangle 10">
            <a:extLst>
              <a:ext uri="{FF2B5EF4-FFF2-40B4-BE49-F238E27FC236}">
                <a16:creationId xmlns:a16="http://schemas.microsoft.com/office/drawing/2014/main" id="{126143F7-B3D2-4365-8510-0710BEF34783}"/>
              </a:ext>
            </a:extLst>
          </p:cNvPr>
          <p:cNvSpPr>
            <a:spLocks noGrp="1" noChangeArrowheads="1"/>
          </p:cNvSpPr>
          <p:nvPr>
            <p:ph type="ftr" sz="quarter" idx="11"/>
          </p:nvPr>
        </p:nvSpPr>
        <p:spPr>
          <a:ln/>
        </p:spPr>
        <p:txBody>
          <a:bodyPr/>
          <a:lstStyle>
            <a:lvl1pPr>
              <a:defRPr/>
            </a:lvl1pPr>
          </a:lstStyle>
          <a:p>
            <a:pPr>
              <a:defRPr/>
            </a:pPr>
            <a:endParaRPr lang="en-US"/>
          </a:p>
        </p:txBody>
      </p:sp>
      <p:sp>
        <p:nvSpPr>
          <p:cNvPr id="7" name="Rectangle 11">
            <a:extLst>
              <a:ext uri="{FF2B5EF4-FFF2-40B4-BE49-F238E27FC236}">
                <a16:creationId xmlns:a16="http://schemas.microsoft.com/office/drawing/2014/main" id="{193118C6-A35A-4BF4-BA9B-2901EE8C2ABF}"/>
              </a:ext>
            </a:extLst>
          </p:cNvPr>
          <p:cNvSpPr>
            <a:spLocks noGrp="1" noChangeArrowheads="1"/>
          </p:cNvSpPr>
          <p:nvPr>
            <p:ph type="sldNum" sz="quarter" idx="12"/>
          </p:nvPr>
        </p:nvSpPr>
        <p:spPr>
          <a:ln/>
        </p:spPr>
        <p:txBody>
          <a:bodyPr/>
          <a:lstStyle>
            <a:lvl1pPr>
              <a:defRPr/>
            </a:lvl1pPr>
          </a:lstStyle>
          <a:p>
            <a:fld id="{40F9FA54-D606-4A80-A844-C38EC8B6B82B}" type="slidenum">
              <a:rPr lang="en-US" altLang="en-US"/>
              <a:pPr/>
              <a:t>‹#›</a:t>
            </a:fld>
            <a:endParaRPr lang="en-US" altLang="en-US"/>
          </a:p>
        </p:txBody>
      </p:sp>
    </p:spTree>
    <p:extLst>
      <p:ext uri="{BB962C8B-B14F-4D97-AF65-F5344CB8AC3E}">
        <p14:creationId xmlns:p14="http://schemas.microsoft.com/office/powerpoint/2010/main" val="18890221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914400" y="609600"/>
            <a:ext cx="103632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981200"/>
            <a:ext cx="50800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lipArt Placeholder 3"/>
          <p:cNvSpPr>
            <a:spLocks noGrp="1"/>
          </p:cNvSpPr>
          <p:nvPr>
            <p:ph type="clipArt" sz="half" idx="2"/>
          </p:nvPr>
        </p:nvSpPr>
        <p:spPr>
          <a:xfrm>
            <a:off x="6197600" y="1981200"/>
            <a:ext cx="5080000" cy="4114800"/>
          </a:xfrm>
        </p:spPr>
        <p:txBody>
          <a:bodyPr>
            <a:normAutofit/>
          </a:bodyPr>
          <a:lstStyle/>
          <a:p>
            <a:pPr lvl="0"/>
            <a:endParaRPr lang="en-GB" noProof="0"/>
          </a:p>
        </p:txBody>
      </p:sp>
    </p:spTree>
    <p:extLst>
      <p:ext uri="{BB962C8B-B14F-4D97-AF65-F5344CB8AC3E}">
        <p14:creationId xmlns:p14="http://schemas.microsoft.com/office/powerpoint/2010/main" val="28108274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304800" y="1416050"/>
            <a:ext cx="10363200" cy="39624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xfrm>
            <a:off x="203200" y="6248400"/>
            <a:ext cx="2540000" cy="457200"/>
          </a:xfrm>
          <a:prstGeom prst="rect">
            <a:avLst/>
          </a:prstGeom>
        </p:spPr>
        <p:txBody>
          <a:bodyPr/>
          <a:lstStyle>
            <a:lvl1pPr eaLnBrk="1" hangingPunct="1">
              <a:defRPr>
                <a:cs typeface="Arial" charset="0"/>
              </a:defRPr>
            </a:lvl1pPr>
          </a:lstStyle>
          <a:p>
            <a:pPr>
              <a:defRPr/>
            </a:pPr>
            <a:r>
              <a:rPr lang="en-US"/>
              <a:t>Dr Rosane Pagano</a:t>
            </a:r>
            <a:endParaRPr lang="en-US" sz="900"/>
          </a:p>
        </p:txBody>
      </p:sp>
      <p:sp>
        <p:nvSpPr>
          <p:cNvPr id="4" name="Rectangle 5"/>
          <p:cNvSpPr>
            <a:spLocks noGrp="1" noChangeArrowheads="1"/>
          </p:cNvSpPr>
          <p:nvPr>
            <p:ph type="ftr" sz="quarter" idx="11"/>
          </p:nvPr>
        </p:nvSpPr>
        <p:spPr>
          <a:xfrm>
            <a:off x="7823200" y="6248400"/>
            <a:ext cx="3352800" cy="457200"/>
          </a:xfrm>
          <a:prstGeom prst="rect">
            <a:avLst/>
          </a:prstGeom>
        </p:spPr>
        <p:txBody>
          <a:bodyPr/>
          <a:lstStyle>
            <a:lvl1pPr eaLnBrk="1" hangingPunct="1">
              <a:defRPr>
                <a:cs typeface="Arial" charset="0"/>
              </a:defRPr>
            </a:lvl1pPr>
          </a:lstStyle>
          <a:p>
            <a:pPr>
              <a:defRPr/>
            </a:pPr>
            <a:r>
              <a:rPr lang="en-US"/>
              <a:t>BRAPS Unit</a:t>
            </a:r>
          </a:p>
        </p:txBody>
      </p:sp>
      <p:sp>
        <p:nvSpPr>
          <p:cNvPr id="5" name="Rectangle 6"/>
          <p:cNvSpPr>
            <a:spLocks noGrp="1" noChangeArrowheads="1"/>
          </p:cNvSpPr>
          <p:nvPr>
            <p:ph type="sldNum" sz="quarter" idx="12"/>
          </p:nvPr>
        </p:nvSpPr>
        <p:spPr/>
        <p:txBody>
          <a:bodyPr/>
          <a:lstStyle>
            <a:lvl1pPr>
              <a:defRPr/>
            </a:lvl1pPr>
          </a:lstStyle>
          <a:p>
            <a:pPr>
              <a:defRPr/>
            </a:pPr>
            <a:fld id="{287DFFEE-810A-449B-9A52-A82A928B603A}" type="slidenum">
              <a:rPr lang="en-US" altLang="en-US"/>
              <a:pPr>
                <a:defRPr/>
              </a:pPr>
              <a:t>‹#›</a:t>
            </a:fld>
            <a:endParaRPr lang="en-US" altLang="en-US"/>
          </a:p>
        </p:txBody>
      </p:sp>
    </p:spTree>
    <p:extLst>
      <p:ext uri="{BB962C8B-B14F-4D97-AF65-F5344CB8AC3E}">
        <p14:creationId xmlns:p14="http://schemas.microsoft.com/office/powerpoint/2010/main" val="2683260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12/06/2022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136966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28066" y="471399"/>
            <a:ext cx="11074400" cy="5445898"/>
          </a:xfrm>
        </p:spPr>
        <p:txBody>
          <a:bodyPr>
            <a:normAutofit/>
          </a:bodyPr>
          <a:lstStyle/>
          <a:p>
            <a:br>
              <a:rPr lang="en-GB" altLang="en-US" dirty="0"/>
            </a:br>
            <a:r>
              <a:rPr lang="en-GB" dirty="0"/>
              <a:t> </a:t>
            </a:r>
            <a:r>
              <a:rPr lang="en-GB" sz="3200" b="1" dirty="0">
                <a:solidFill>
                  <a:srgbClr val="FFFF99"/>
                </a:solidFill>
              </a:rPr>
              <a:t>Dissertation Module  </a:t>
            </a:r>
            <a:br>
              <a:rPr lang="en-GB" sz="4000" b="1" dirty="0">
                <a:solidFill>
                  <a:srgbClr val="FFFF99"/>
                </a:solidFill>
              </a:rPr>
            </a:br>
            <a:r>
              <a:rPr lang="en-GB" sz="3100" b="1" dirty="0">
                <a:solidFill>
                  <a:srgbClr val="FFFF99"/>
                </a:solidFill>
              </a:rPr>
              <a:t>(</a:t>
            </a:r>
            <a:r>
              <a:rPr lang="en-GB" sz="3200" dirty="0">
                <a:solidFill>
                  <a:srgbClr val="FFFF99"/>
                </a:solidFill>
              </a:rPr>
              <a:t>LCMB7020</a:t>
            </a:r>
            <a:r>
              <a:rPr lang="en-GB" sz="3100" b="1" dirty="0">
                <a:solidFill>
                  <a:srgbClr val="FFFF99"/>
                </a:solidFill>
              </a:rPr>
              <a:t>)</a:t>
            </a:r>
            <a:br>
              <a:rPr lang="en-GB" sz="3100" b="1" dirty="0">
                <a:solidFill>
                  <a:srgbClr val="FFFF99"/>
                </a:solidFill>
              </a:rPr>
            </a:br>
            <a:r>
              <a:rPr lang="en-GB" sz="3100" b="1" dirty="0">
                <a:solidFill>
                  <a:srgbClr val="FFFF99"/>
                </a:solidFill>
              </a:rPr>
              <a:t>Workshop 4</a:t>
            </a:r>
            <a:br>
              <a:rPr lang="en-GB" sz="6000" b="1" dirty="0">
                <a:solidFill>
                  <a:schemeClr val="accent2">
                    <a:lumMod val="40000"/>
                    <a:lumOff val="60000"/>
                  </a:schemeClr>
                </a:solidFill>
              </a:rPr>
            </a:br>
            <a:r>
              <a:rPr lang="en-GB" sz="6000" b="1" dirty="0">
                <a:solidFill>
                  <a:schemeClr val="accent2">
                    <a:lumMod val="40000"/>
                    <a:lumOff val="60000"/>
                  </a:schemeClr>
                </a:solidFill>
              </a:rPr>
              <a:t>An Introduction to Qualitative and Quantitative Analysis  </a:t>
            </a:r>
            <a:endParaRPr lang="en-GB" altLang="en-US" sz="6000" dirty="0">
              <a:solidFill>
                <a:schemeClr val="accent2">
                  <a:lumMod val="40000"/>
                  <a:lumOff val="60000"/>
                </a:schemeClr>
              </a:solidFill>
            </a:endParaRPr>
          </a:p>
        </p:txBody>
      </p:sp>
    </p:spTree>
    <p:extLst>
      <p:ext uri="{BB962C8B-B14F-4D97-AF65-F5344CB8AC3E}">
        <p14:creationId xmlns:p14="http://schemas.microsoft.com/office/powerpoint/2010/main" val="24757331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8BA01-0E59-4150-B088-DA25690948C1}"/>
              </a:ext>
            </a:extLst>
          </p:cNvPr>
          <p:cNvSpPr>
            <a:spLocks noGrp="1"/>
          </p:cNvSpPr>
          <p:nvPr>
            <p:ph type="title"/>
          </p:nvPr>
        </p:nvSpPr>
        <p:spPr/>
        <p:txBody>
          <a:bodyPr/>
          <a:lstStyle/>
          <a:p>
            <a:r>
              <a:rPr lang="en-GB" dirty="0"/>
              <a:t>Agenda </a:t>
            </a:r>
          </a:p>
        </p:txBody>
      </p:sp>
      <p:sp>
        <p:nvSpPr>
          <p:cNvPr id="3" name="Content Placeholder 2">
            <a:extLst>
              <a:ext uri="{FF2B5EF4-FFF2-40B4-BE49-F238E27FC236}">
                <a16:creationId xmlns:a16="http://schemas.microsoft.com/office/drawing/2014/main" id="{6FAF0027-8FE6-45FC-8A5D-0ACEF6ED28E7}"/>
              </a:ext>
            </a:extLst>
          </p:cNvPr>
          <p:cNvSpPr>
            <a:spLocks noGrp="1"/>
          </p:cNvSpPr>
          <p:nvPr>
            <p:ph idx="1"/>
          </p:nvPr>
        </p:nvSpPr>
        <p:spPr/>
        <p:txBody>
          <a:bodyPr>
            <a:normAutofit/>
          </a:bodyPr>
          <a:lstStyle/>
          <a:p>
            <a:pPr marL="0" indent="0">
              <a:buNone/>
            </a:pPr>
            <a:r>
              <a:rPr lang="en-GB" dirty="0"/>
              <a:t>At the end of this workshop, learners should be able to </a:t>
            </a:r>
          </a:p>
          <a:p>
            <a:pPr eaLnBrk="1" hangingPunct="1">
              <a:buFont typeface="Wingdings" panose="05000000000000000000" pitchFamily="2" charset="2"/>
              <a:buChar char="§"/>
            </a:pPr>
            <a:r>
              <a:rPr lang="en-GB" altLang="en-US" sz="3200" dirty="0">
                <a:ea typeface="MS PGothic" panose="020B0600070205080204" pitchFamily="34" charset="-128"/>
              </a:rPr>
              <a:t>Understand the essence of data analysis </a:t>
            </a:r>
          </a:p>
          <a:p>
            <a:pPr eaLnBrk="1" hangingPunct="1">
              <a:buFont typeface="Wingdings" panose="05000000000000000000" pitchFamily="2" charset="2"/>
              <a:buChar char="§"/>
            </a:pPr>
            <a:r>
              <a:rPr lang="en-GB" altLang="en-US" dirty="0">
                <a:ea typeface="MS PGothic" panose="020B0600070205080204" pitchFamily="34" charset="-128"/>
              </a:rPr>
              <a:t>Critically d</a:t>
            </a:r>
            <a:r>
              <a:rPr lang="en-GB" altLang="en-US" sz="3200" dirty="0">
                <a:ea typeface="MS PGothic" panose="020B0600070205080204" pitchFamily="34" charset="-128"/>
              </a:rPr>
              <a:t>escribe quantitative data analysis types</a:t>
            </a:r>
          </a:p>
          <a:p>
            <a:pPr eaLnBrk="1" hangingPunct="1">
              <a:buFont typeface="Wingdings" panose="05000000000000000000" pitchFamily="2" charset="2"/>
              <a:buChar char="§"/>
            </a:pPr>
            <a:r>
              <a:rPr lang="en-GB" altLang="en-US" dirty="0">
                <a:ea typeface="MS PGothic" panose="020B0600070205080204" pitchFamily="34" charset="-128"/>
              </a:rPr>
              <a:t>Critically d</a:t>
            </a:r>
            <a:r>
              <a:rPr lang="en-GB" altLang="en-US" sz="3200" dirty="0">
                <a:ea typeface="MS PGothic" panose="020B0600070205080204" pitchFamily="34" charset="-128"/>
              </a:rPr>
              <a:t>escribe qualitative data analysis types</a:t>
            </a:r>
          </a:p>
          <a:p>
            <a:pPr eaLnBrk="1" hangingPunct="1">
              <a:buFont typeface="Wingdings" panose="05000000000000000000" pitchFamily="2" charset="2"/>
              <a:buChar char="§"/>
            </a:pPr>
            <a:r>
              <a:rPr lang="en-GB" altLang="en-US" sz="3200" dirty="0">
                <a:ea typeface="MS PGothic" panose="020B0600070205080204" pitchFamily="34" charset="-128"/>
              </a:rPr>
              <a:t>Reflect on options applicable to their studies </a:t>
            </a:r>
          </a:p>
          <a:p>
            <a:endParaRPr lang="en-GB" dirty="0"/>
          </a:p>
        </p:txBody>
      </p:sp>
    </p:spTree>
    <p:extLst>
      <p:ext uri="{BB962C8B-B14F-4D97-AF65-F5344CB8AC3E}">
        <p14:creationId xmlns:p14="http://schemas.microsoft.com/office/powerpoint/2010/main" val="1989970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Rectangle 2">
            <a:extLst>
              <a:ext uri="{FF2B5EF4-FFF2-40B4-BE49-F238E27FC236}">
                <a16:creationId xmlns:a16="http://schemas.microsoft.com/office/drawing/2014/main" id="{2C7422AF-00EC-4932-B4D5-1B66B07956C0}"/>
              </a:ext>
            </a:extLst>
          </p:cNvPr>
          <p:cNvSpPr>
            <a:spLocks noGrp="1" noChangeArrowheads="1"/>
          </p:cNvSpPr>
          <p:nvPr>
            <p:ph type="title"/>
          </p:nvPr>
        </p:nvSpPr>
        <p:spPr/>
        <p:txBody>
          <a:bodyPr/>
          <a:lstStyle/>
          <a:p>
            <a:r>
              <a:rPr lang="en-US" altLang="en-US" dirty="0"/>
              <a:t>What is data analysis?</a:t>
            </a:r>
          </a:p>
        </p:txBody>
      </p:sp>
      <p:sp>
        <p:nvSpPr>
          <p:cNvPr id="7172" name="Rectangle 4" descr="Rectangle: Click to edit Master text styles&#10;Second level&#10;Third level&#10;Fourth level&#10;Fifth level">
            <a:extLst>
              <a:ext uri="{FF2B5EF4-FFF2-40B4-BE49-F238E27FC236}">
                <a16:creationId xmlns:a16="http://schemas.microsoft.com/office/drawing/2014/main" id="{25290ADA-2073-4D47-B40F-78211E6A0040}"/>
              </a:ext>
            </a:extLst>
          </p:cNvPr>
          <p:cNvSpPr>
            <a:spLocks noGrp="1" noChangeArrowheads="1"/>
          </p:cNvSpPr>
          <p:nvPr>
            <p:ph type="body" idx="1"/>
          </p:nvPr>
        </p:nvSpPr>
        <p:spPr>
          <a:xfrm>
            <a:off x="1533526" y="1417638"/>
            <a:ext cx="9610724" cy="4524375"/>
          </a:xfrm>
        </p:spPr>
        <p:txBody>
          <a:bodyPr/>
          <a:lstStyle/>
          <a:p>
            <a:pPr>
              <a:lnSpc>
                <a:spcPct val="90000"/>
              </a:lnSpc>
            </a:pPr>
            <a:r>
              <a:rPr lang="en-US" altLang="en-US" dirty="0"/>
              <a:t>A</a:t>
            </a:r>
            <a:r>
              <a:rPr lang="en-US" altLang="en-US" b="1" dirty="0"/>
              <a:t> complex </a:t>
            </a:r>
            <a:r>
              <a:rPr lang="en-US" altLang="en-US" dirty="0"/>
              <a:t>process that involves moving back and forth </a:t>
            </a:r>
          </a:p>
          <a:p>
            <a:pPr lvl="1">
              <a:lnSpc>
                <a:spcPct val="90000"/>
              </a:lnSpc>
            </a:pPr>
            <a:r>
              <a:rPr lang="en-US" altLang="en-US" dirty="0"/>
              <a:t>between concrete bits of data and abstract concepts</a:t>
            </a:r>
          </a:p>
          <a:p>
            <a:pPr lvl="1">
              <a:lnSpc>
                <a:spcPct val="90000"/>
              </a:lnSpc>
            </a:pPr>
            <a:r>
              <a:rPr lang="en-US" altLang="en-US" dirty="0"/>
              <a:t>between inductive and deductive reasoning</a:t>
            </a:r>
          </a:p>
          <a:p>
            <a:pPr lvl="1">
              <a:lnSpc>
                <a:spcPct val="90000"/>
              </a:lnSpc>
            </a:pPr>
            <a:r>
              <a:rPr lang="en-US" altLang="en-US" dirty="0"/>
              <a:t>between description and interpretation</a:t>
            </a:r>
          </a:p>
          <a:p>
            <a:pPr>
              <a:lnSpc>
                <a:spcPct val="90000"/>
              </a:lnSpc>
            </a:pPr>
            <a:r>
              <a:rPr lang="en-US" altLang="en-US" dirty="0"/>
              <a:t>Simply put:  Data analysis is the process of making meaning from the data collected from your research </a:t>
            </a:r>
          </a:p>
          <a:p>
            <a:pPr>
              <a:lnSpc>
                <a:spcPct val="90000"/>
              </a:lnSpc>
              <a:buFont typeface="Wingdings" panose="05000000000000000000" pitchFamily="2" charset="2"/>
              <a:buNone/>
            </a:pPr>
            <a:endParaRPr lang="en-US" altLang="en-US" dirty="0"/>
          </a:p>
        </p:txBody>
      </p:sp>
    </p:spTree>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A4D46E-9838-4368-8C59-E87F77079C2B}"/>
              </a:ext>
            </a:extLst>
          </p:cNvPr>
          <p:cNvSpPr>
            <a:spLocks noGrp="1"/>
          </p:cNvSpPr>
          <p:nvPr>
            <p:ph type="title"/>
          </p:nvPr>
        </p:nvSpPr>
        <p:spPr/>
        <p:txBody>
          <a:bodyPr rtlCol="0">
            <a:normAutofit/>
          </a:bodyPr>
          <a:lstStyle/>
          <a:p>
            <a:pPr>
              <a:defRPr/>
            </a:pPr>
            <a:r>
              <a:rPr lang="en-US" dirty="0"/>
              <a:t>Analysis process needs to do four things</a:t>
            </a:r>
          </a:p>
        </p:txBody>
      </p:sp>
      <p:sp>
        <p:nvSpPr>
          <p:cNvPr id="8195" name="Content Placeholder 2">
            <a:extLst>
              <a:ext uri="{FF2B5EF4-FFF2-40B4-BE49-F238E27FC236}">
                <a16:creationId xmlns:a16="http://schemas.microsoft.com/office/drawing/2014/main" id="{9169BF4C-ACB6-4A1F-83A3-0F3A422C3BFF}"/>
              </a:ext>
            </a:extLst>
          </p:cNvPr>
          <p:cNvSpPr>
            <a:spLocks noGrp="1"/>
          </p:cNvSpPr>
          <p:nvPr>
            <p:ph idx="1"/>
          </p:nvPr>
        </p:nvSpPr>
        <p:spPr/>
        <p:txBody>
          <a:bodyPr/>
          <a:lstStyle/>
          <a:p>
            <a:pPr>
              <a:buFont typeface="Wingdings" panose="05000000000000000000" pitchFamily="2" charset="2"/>
              <a:buChar char="q"/>
            </a:pPr>
            <a:r>
              <a:rPr lang="en-US" altLang="en-US" dirty="0"/>
              <a:t>Describe the data clearly</a:t>
            </a:r>
          </a:p>
          <a:p>
            <a:pPr>
              <a:buFont typeface="Wingdings" panose="05000000000000000000" pitchFamily="2" charset="2"/>
              <a:buChar char="q"/>
            </a:pPr>
            <a:r>
              <a:rPr lang="en-US" altLang="en-US" dirty="0"/>
              <a:t>Identify what is typical and atypical among the data.</a:t>
            </a:r>
          </a:p>
          <a:p>
            <a:pPr>
              <a:buFont typeface="Wingdings" panose="05000000000000000000" pitchFamily="2" charset="2"/>
              <a:buChar char="q"/>
            </a:pPr>
            <a:r>
              <a:rPr lang="en-US" altLang="en-US" dirty="0"/>
              <a:t>Expose data, identify differences, relationships, and patterns existent in the data; and</a:t>
            </a:r>
          </a:p>
          <a:p>
            <a:pPr>
              <a:buFont typeface="Wingdings" panose="05000000000000000000" pitchFamily="2" charset="2"/>
              <a:buChar char="q"/>
            </a:pPr>
            <a:r>
              <a:rPr lang="en-US" altLang="en-US" dirty="0"/>
              <a:t>Answer research questions or test hypotheses.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280DCA-7257-4857-B9B4-A81DB7D16984}"/>
              </a:ext>
            </a:extLst>
          </p:cNvPr>
          <p:cNvSpPr>
            <a:spLocks noGrp="1"/>
          </p:cNvSpPr>
          <p:nvPr>
            <p:ph idx="1"/>
          </p:nvPr>
        </p:nvSpPr>
        <p:spPr/>
        <p:txBody>
          <a:bodyPr>
            <a:normAutofit/>
          </a:bodyPr>
          <a:lstStyle/>
          <a:p>
            <a:pPr marL="0" indent="0" algn="ctr">
              <a:buNone/>
            </a:pPr>
            <a:endParaRPr lang="en-GB" sz="4400" dirty="0"/>
          </a:p>
          <a:p>
            <a:pPr marL="0" indent="0" algn="ctr">
              <a:buNone/>
            </a:pPr>
            <a:r>
              <a:rPr lang="en-GB" sz="4400" b="1" dirty="0"/>
              <a:t>What are the main options for data analysis? </a:t>
            </a:r>
          </a:p>
        </p:txBody>
      </p:sp>
    </p:spTree>
    <p:extLst>
      <p:ext uri="{BB962C8B-B14F-4D97-AF65-F5344CB8AC3E}">
        <p14:creationId xmlns:p14="http://schemas.microsoft.com/office/powerpoint/2010/main" val="14727321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Title 3">
            <a:extLst>
              <a:ext uri="{FF2B5EF4-FFF2-40B4-BE49-F238E27FC236}">
                <a16:creationId xmlns:a16="http://schemas.microsoft.com/office/drawing/2014/main" id="{21AD0084-2B07-4D99-8B31-E4D7521833EE}"/>
              </a:ext>
            </a:extLst>
          </p:cNvPr>
          <p:cNvSpPr>
            <a:spLocks noGrp="1"/>
          </p:cNvSpPr>
          <p:nvPr>
            <p:ph type="title"/>
          </p:nvPr>
        </p:nvSpPr>
        <p:spPr/>
        <p:txBody>
          <a:bodyPr/>
          <a:lstStyle/>
          <a:p>
            <a:pPr eaLnBrk="1" hangingPunct="1"/>
            <a:r>
              <a:rPr lang="en-AU" altLang="en-US" dirty="0"/>
              <a:t>Analysing quantitative data</a:t>
            </a:r>
          </a:p>
        </p:txBody>
      </p:sp>
      <p:sp>
        <p:nvSpPr>
          <p:cNvPr id="5" name="Content Placeholder 4">
            <a:extLst>
              <a:ext uri="{FF2B5EF4-FFF2-40B4-BE49-F238E27FC236}">
                <a16:creationId xmlns:a16="http://schemas.microsoft.com/office/drawing/2014/main" id="{289FF306-3AC5-44ED-BD25-51842882D7E9}"/>
              </a:ext>
            </a:extLst>
          </p:cNvPr>
          <p:cNvSpPr>
            <a:spLocks noGrp="1"/>
          </p:cNvSpPr>
          <p:nvPr>
            <p:ph idx="1"/>
          </p:nvPr>
        </p:nvSpPr>
        <p:spPr/>
        <p:txBody>
          <a:bodyPr rtlCol="0">
            <a:normAutofit/>
          </a:bodyPr>
          <a:lstStyle/>
          <a:p>
            <a:pPr>
              <a:defRPr/>
            </a:pPr>
            <a:r>
              <a:rPr lang="en-AU" dirty="0"/>
              <a:t>Researchers' who have completed quantitative data gathering techniques will typically have considerable numerical data that require analysis .</a:t>
            </a:r>
          </a:p>
          <a:p>
            <a:pPr>
              <a:defRPr/>
            </a:pPr>
            <a:r>
              <a:rPr lang="en-AU" dirty="0"/>
              <a:t>As data are gathered, they are typically disorganised and made up of separate bits of information.</a:t>
            </a:r>
          </a:p>
          <a:p>
            <a:pPr>
              <a:defRPr/>
            </a:pPr>
            <a:r>
              <a:rPr lang="en-AU" dirty="0"/>
              <a:t>When numbers look this way , the meaning is not clear </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16320B10-20A9-4E89-84A3-C0D8CB6A9B39}"/>
              </a:ext>
            </a:extLst>
          </p:cNvPr>
          <p:cNvSpPr>
            <a:spLocks noGrp="1"/>
          </p:cNvSpPr>
          <p:nvPr>
            <p:ph type="title"/>
          </p:nvPr>
        </p:nvSpPr>
        <p:spPr/>
        <p:txBody>
          <a:bodyPr/>
          <a:lstStyle/>
          <a:p>
            <a:pPr eaLnBrk="1" hangingPunct="1"/>
            <a:r>
              <a:rPr lang="en-AU" altLang="en-US" dirty="0"/>
              <a:t>Analysing quantitative data</a:t>
            </a:r>
          </a:p>
        </p:txBody>
      </p:sp>
      <p:sp>
        <p:nvSpPr>
          <p:cNvPr id="3" name="Content Placeholder 2">
            <a:extLst>
              <a:ext uri="{FF2B5EF4-FFF2-40B4-BE49-F238E27FC236}">
                <a16:creationId xmlns:a16="http://schemas.microsoft.com/office/drawing/2014/main" id="{F96FD449-89E8-4572-863A-45B5FED826EA}"/>
              </a:ext>
            </a:extLst>
          </p:cNvPr>
          <p:cNvSpPr>
            <a:spLocks noGrp="1"/>
          </p:cNvSpPr>
          <p:nvPr>
            <p:ph idx="1"/>
          </p:nvPr>
        </p:nvSpPr>
        <p:spPr/>
        <p:txBody>
          <a:bodyPr rtlCol="0">
            <a:normAutofit lnSpcReduction="10000"/>
          </a:bodyPr>
          <a:lstStyle/>
          <a:p>
            <a:pPr>
              <a:defRPr/>
            </a:pPr>
            <a:r>
              <a:rPr lang="en-AU" dirty="0"/>
              <a:t>Statistical analysis of these numbers is a way to focus and manage data.</a:t>
            </a:r>
          </a:p>
          <a:p>
            <a:pPr>
              <a:defRPr/>
            </a:pPr>
            <a:r>
              <a:rPr lang="en-AU" dirty="0" err="1"/>
              <a:t>Mertler</a:t>
            </a:r>
            <a:r>
              <a:rPr lang="en-AU" dirty="0"/>
              <a:t> and Charles (2005) identify a number of different purposes for using statistics. Specifically, statistics can:</a:t>
            </a:r>
          </a:p>
          <a:p>
            <a:pPr>
              <a:buFont typeface="Wingdings" pitchFamily="2" charset="2"/>
              <a:buChar char="Ø"/>
              <a:defRPr/>
            </a:pPr>
            <a:r>
              <a:rPr lang="en-AU" dirty="0"/>
              <a:t>Summarise data and reveal what is typical and atypical within a group;</a:t>
            </a:r>
          </a:p>
          <a:p>
            <a:pPr>
              <a:buFont typeface="Wingdings" pitchFamily="2" charset="2"/>
              <a:buChar char="Ø"/>
              <a:defRPr/>
            </a:pPr>
            <a:r>
              <a:rPr lang="en-AU" dirty="0"/>
              <a:t>Identify the relative standing of individuals within an identified cohort;</a:t>
            </a:r>
          </a:p>
          <a:p>
            <a:pPr>
              <a:buNone/>
              <a:defRPr/>
            </a:pPr>
            <a:endParaRPr lang="en-AU"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itle 1">
            <a:extLst>
              <a:ext uri="{FF2B5EF4-FFF2-40B4-BE49-F238E27FC236}">
                <a16:creationId xmlns:a16="http://schemas.microsoft.com/office/drawing/2014/main" id="{BA0FD907-7DDF-4CBE-810C-0ABBD3BE1EA9}"/>
              </a:ext>
            </a:extLst>
          </p:cNvPr>
          <p:cNvSpPr>
            <a:spLocks noGrp="1"/>
          </p:cNvSpPr>
          <p:nvPr>
            <p:ph type="title"/>
          </p:nvPr>
        </p:nvSpPr>
        <p:spPr/>
        <p:txBody>
          <a:bodyPr/>
          <a:lstStyle/>
          <a:p>
            <a:pPr eaLnBrk="1" hangingPunct="1"/>
            <a:r>
              <a:rPr lang="en-AU" altLang="en-US" dirty="0"/>
              <a:t>Analysing quantitative data</a:t>
            </a:r>
          </a:p>
        </p:txBody>
      </p:sp>
      <p:sp>
        <p:nvSpPr>
          <p:cNvPr id="3" name="Content Placeholder 2">
            <a:extLst>
              <a:ext uri="{FF2B5EF4-FFF2-40B4-BE49-F238E27FC236}">
                <a16:creationId xmlns:a16="http://schemas.microsoft.com/office/drawing/2014/main" id="{35AB6E11-CFF9-4C1E-B1D9-B228733BD92C}"/>
              </a:ext>
            </a:extLst>
          </p:cNvPr>
          <p:cNvSpPr>
            <a:spLocks noGrp="1"/>
          </p:cNvSpPr>
          <p:nvPr>
            <p:ph idx="1"/>
          </p:nvPr>
        </p:nvSpPr>
        <p:spPr/>
        <p:txBody>
          <a:bodyPr rtlCol="0">
            <a:normAutofit/>
          </a:bodyPr>
          <a:lstStyle/>
          <a:p>
            <a:pPr>
              <a:defRPr/>
            </a:pPr>
            <a:r>
              <a:rPr lang="en-AU" dirty="0"/>
              <a:t>Show relationship between and among variables;</a:t>
            </a:r>
          </a:p>
          <a:p>
            <a:pPr>
              <a:defRPr/>
            </a:pPr>
            <a:r>
              <a:rPr lang="en-AU" dirty="0"/>
              <a:t>Show similarities and differences among groups;</a:t>
            </a:r>
          </a:p>
          <a:p>
            <a:pPr>
              <a:defRPr/>
            </a:pPr>
            <a:r>
              <a:rPr lang="en-AU" dirty="0"/>
              <a:t>Identify error that is inherent in a sample selection;</a:t>
            </a:r>
          </a:p>
          <a:p>
            <a:pPr>
              <a:defRPr/>
            </a:pPr>
            <a:r>
              <a:rPr lang="en-AU" dirty="0"/>
              <a:t>Test for significance of findings; and</a:t>
            </a:r>
          </a:p>
          <a:p>
            <a:pPr>
              <a:defRPr/>
            </a:pPr>
            <a:r>
              <a:rPr lang="en-AU" dirty="0"/>
              <a:t>Support the researchers in making other inferences about population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6FAF89E1-02ED-4B58-9EE7-A73E28DD3320}"/>
              </a:ext>
            </a:extLst>
          </p:cNvPr>
          <p:cNvSpPr>
            <a:spLocks noGrp="1"/>
          </p:cNvSpPr>
          <p:nvPr>
            <p:ph type="title"/>
          </p:nvPr>
        </p:nvSpPr>
        <p:spPr/>
        <p:txBody>
          <a:bodyPr/>
          <a:lstStyle/>
          <a:p>
            <a:pPr eaLnBrk="1" hangingPunct="1"/>
            <a:r>
              <a:rPr lang="en-AU" altLang="en-US" dirty="0"/>
              <a:t>Analysing quantitative data</a:t>
            </a:r>
          </a:p>
        </p:txBody>
      </p:sp>
      <p:sp>
        <p:nvSpPr>
          <p:cNvPr id="46083" name="Content Placeholder 2">
            <a:extLst>
              <a:ext uri="{FF2B5EF4-FFF2-40B4-BE49-F238E27FC236}">
                <a16:creationId xmlns:a16="http://schemas.microsoft.com/office/drawing/2014/main" id="{CF60C2FD-331E-4FA7-8844-305B7257E2CD}"/>
              </a:ext>
            </a:extLst>
          </p:cNvPr>
          <p:cNvSpPr>
            <a:spLocks noGrp="1"/>
          </p:cNvSpPr>
          <p:nvPr>
            <p:ph idx="1"/>
          </p:nvPr>
        </p:nvSpPr>
        <p:spPr/>
        <p:txBody>
          <a:bodyPr/>
          <a:lstStyle/>
          <a:p>
            <a:pPr eaLnBrk="1" hangingPunct="1"/>
            <a:r>
              <a:rPr lang="en-AU" altLang="en-US"/>
              <a:t>Statistics help to condense a vast body of data into an amount of information that the mind can more easily understand.</a:t>
            </a:r>
          </a:p>
          <a:p>
            <a:pPr eaLnBrk="1" hangingPunct="1"/>
            <a:r>
              <a:rPr lang="en-AU" altLang="en-US"/>
              <a:t>Statistics identifies patterns and relationships within the data that they may otherwise go unnoticed.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itle 1">
            <a:extLst>
              <a:ext uri="{FF2B5EF4-FFF2-40B4-BE49-F238E27FC236}">
                <a16:creationId xmlns:a16="http://schemas.microsoft.com/office/drawing/2014/main" id="{B542770B-2073-4FA1-886A-5B2D7EA3E348}"/>
              </a:ext>
            </a:extLst>
          </p:cNvPr>
          <p:cNvSpPr>
            <a:spLocks noGrp="1"/>
          </p:cNvSpPr>
          <p:nvPr>
            <p:ph type="title"/>
          </p:nvPr>
        </p:nvSpPr>
        <p:spPr/>
        <p:txBody>
          <a:bodyPr/>
          <a:lstStyle/>
          <a:p>
            <a:pPr eaLnBrk="1" hangingPunct="1"/>
            <a:r>
              <a:rPr lang="en-AU" altLang="en-US"/>
              <a:t>Generating statistics</a:t>
            </a:r>
          </a:p>
        </p:txBody>
      </p:sp>
      <p:sp>
        <p:nvSpPr>
          <p:cNvPr id="47107" name="Content Placeholder 2">
            <a:extLst>
              <a:ext uri="{FF2B5EF4-FFF2-40B4-BE49-F238E27FC236}">
                <a16:creationId xmlns:a16="http://schemas.microsoft.com/office/drawing/2014/main" id="{953DC648-180C-4F3C-A4EE-71F848680BDD}"/>
              </a:ext>
            </a:extLst>
          </p:cNvPr>
          <p:cNvSpPr>
            <a:spLocks noGrp="1"/>
          </p:cNvSpPr>
          <p:nvPr>
            <p:ph idx="1"/>
          </p:nvPr>
        </p:nvSpPr>
        <p:spPr/>
        <p:txBody>
          <a:bodyPr/>
          <a:lstStyle/>
          <a:p>
            <a:pPr eaLnBrk="1" hangingPunct="1"/>
            <a:r>
              <a:rPr lang="en-AU" altLang="en-US" dirty="0"/>
              <a:t>For many, the thought of generating statistics can be quite scary</a:t>
            </a:r>
          </a:p>
          <a:p>
            <a:pPr eaLnBrk="1" hangingPunct="1"/>
            <a:r>
              <a:rPr lang="en-AU" altLang="en-US" dirty="0"/>
              <a:t>The process of engaging with formulas and completing complex calculation can be daunting.</a:t>
            </a:r>
          </a:p>
          <a:p>
            <a:pPr eaLnBrk="1" hangingPunct="1"/>
            <a:r>
              <a:rPr lang="en-AU" altLang="en-US" dirty="0"/>
              <a:t>However modern technology, the software program such as SPSS ( Statistical Package for the Social Sciences)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Title 1">
            <a:extLst>
              <a:ext uri="{FF2B5EF4-FFF2-40B4-BE49-F238E27FC236}">
                <a16:creationId xmlns:a16="http://schemas.microsoft.com/office/drawing/2014/main" id="{9A0E8442-FE38-4F2B-944C-16D5F566714D}"/>
              </a:ext>
            </a:extLst>
          </p:cNvPr>
          <p:cNvSpPr>
            <a:spLocks noGrp="1"/>
          </p:cNvSpPr>
          <p:nvPr>
            <p:ph type="title"/>
          </p:nvPr>
        </p:nvSpPr>
        <p:spPr/>
        <p:txBody>
          <a:bodyPr/>
          <a:lstStyle/>
          <a:p>
            <a:pPr eaLnBrk="1" hangingPunct="1"/>
            <a:r>
              <a:rPr lang="en-AU" altLang="en-US"/>
              <a:t>Measurement scales</a:t>
            </a:r>
          </a:p>
        </p:txBody>
      </p:sp>
      <p:sp>
        <p:nvSpPr>
          <p:cNvPr id="48131" name="Content Placeholder 2">
            <a:extLst>
              <a:ext uri="{FF2B5EF4-FFF2-40B4-BE49-F238E27FC236}">
                <a16:creationId xmlns:a16="http://schemas.microsoft.com/office/drawing/2014/main" id="{BB40F45A-066A-4BCE-A0DF-AC1BCB58C231}"/>
              </a:ext>
            </a:extLst>
          </p:cNvPr>
          <p:cNvSpPr>
            <a:spLocks noGrp="1"/>
          </p:cNvSpPr>
          <p:nvPr>
            <p:ph idx="1"/>
          </p:nvPr>
        </p:nvSpPr>
        <p:spPr/>
        <p:txBody>
          <a:bodyPr/>
          <a:lstStyle/>
          <a:p>
            <a:pPr eaLnBrk="1" hangingPunct="1"/>
            <a:r>
              <a:rPr lang="en-AU" altLang="en-US" dirty="0"/>
              <a:t>Any form of measurement fall into one of the following four categories(referred to scales within the literature</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7686E2FD-7437-4086-B7DC-52AAF0AF0527}"/>
              </a:ext>
            </a:extLst>
          </p:cNvPr>
          <p:cNvGraphicFramePr>
            <a:graphicFrameLocks noGrp="1"/>
          </p:cNvGraphicFramePr>
          <p:nvPr>
            <p:ph idx="1"/>
            <p:extLst>
              <p:ext uri="{D42A27DB-BD31-4B8C-83A1-F6EECF244321}">
                <p14:modId xmlns:p14="http://schemas.microsoft.com/office/powerpoint/2010/main" val="2805464478"/>
              </p:ext>
            </p:extLst>
          </p:nvPr>
        </p:nvGraphicFramePr>
        <p:xfrm>
          <a:off x="1743074" y="166688"/>
          <a:ext cx="8963025" cy="5486127"/>
        </p:xfrm>
        <a:graphic>
          <a:graphicData uri="http://schemas.openxmlformats.org/drawingml/2006/table">
            <a:tbl>
              <a:tblPr firstRow="1" bandRow="1">
                <a:tableStyleId>{5C22544A-7EE6-4342-B048-85BDC9FD1C3A}</a:tableStyleId>
              </a:tblPr>
              <a:tblGrid>
                <a:gridCol w="2207176">
                  <a:extLst>
                    <a:ext uri="{9D8B030D-6E8A-4147-A177-3AD203B41FA5}">
                      <a16:colId xmlns:a16="http://schemas.microsoft.com/office/drawing/2014/main" val="20000"/>
                    </a:ext>
                  </a:extLst>
                </a:gridCol>
                <a:gridCol w="3768174">
                  <a:extLst>
                    <a:ext uri="{9D8B030D-6E8A-4147-A177-3AD203B41FA5}">
                      <a16:colId xmlns:a16="http://schemas.microsoft.com/office/drawing/2014/main" val="20001"/>
                    </a:ext>
                  </a:extLst>
                </a:gridCol>
                <a:gridCol w="2987675">
                  <a:extLst>
                    <a:ext uri="{9D8B030D-6E8A-4147-A177-3AD203B41FA5}">
                      <a16:colId xmlns:a16="http://schemas.microsoft.com/office/drawing/2014/main" val="20002"/>
                    </a:ext>
                  </a:extLst>
                </a:gridCol>
              </a:tblGrid>
              <a:tr h="640019">
                <a:tc>
                  <a:txBody>
                    <a:bodyPr/>
                    <a:lstStyle/>
                    <a:p>
                      <a:r>
                        <a:rPr lang="en-AU" sz="1800" dirty="0"/>
                        <a:t>Measurement  scale</a:t>
                      </a:r>
                    </a:p>
                  </a:txBody>
                  <a:tcPr marT="45711" marB="45711"/>
                </a:tc>
                <a:tc>
                  <a:txBody>
                    <a:bodyPr/>
                    <a:lstStyle/>
                    <a:p>
                      <a:r>
                        <a:rPr lang="en-AU" sz="1800" dirty="0"/>
                        <a:t>Characteristics</a:t>
                      </a:r>
                    </a:p>
                  </a:txBody>
                  <a:tcPr marT="45711" marB="45711"/>
                </a:tc>
                <a:tc>
                  <a:txBody>
                    <a:bodyPr/>
                    <a:lstStyle/>
                    <a:p>
                      <a:r>
                        <a:rPr lang="en-AU" sz="1800" dirty="0"/>
                        <a:t>Statistical possibilities</a:t>
                      </a:r>
                    </a:p>
                  </a:txBody>
                  <a:tcPr marT="45711" marB="45711"/>
                </a:tc>
                <a:extLst>
                  <a:ext uri="{0D108BD9-81ED-4DB2-BD59-A6C34878D82A}">
                    <a16:rowId xmlns:a16="http://schemas.microsoft.com/office/drawing/2014/main" val="10000"/>
                  </a:ext>
                </a:extLst>
              </a:tr>
              <a:tr h="2011509">
                <a:tc>
                  <a:txBody>
                    <a:bodyPr/>
                    <a:lstStyle/>
                    <a:p>
                      <a:r>
                        <a:rPr lang="en-AU" sz="1800" dirty="0"/>
                        <a:t>Nominal scale</a:t>
                      </a:r>
                    </a:p>
                  </a:txBody>
                  <a:tcPr marT="45711" marB="45711"/>
                </a:tc>
                <a:tc>
                  <a:txBody>
                    <a:bodyPr/>
                    <a:lstStyle/>
                    <a:p>
                      <a:r>
                        <a:rPr lang="en-AU" sz="1800" dirty="0"/>
                        <a:t>Data are measured by assigning a name to identify specific categories. For example, when looking at data collected within  a classroom we could distinguish  between boys and girls within this group</a:t>
                      </a:r>
                    </a:p>
                  </a:txBody>
                  <a:tcPr marT="45711" marB="45711"/>
                </a:tc>
                <a:tc>
                  <a:txBody>
                    <a:bodyPr/>
                    <a:lstStyle/>
                    <a:p>
                      <a:pPr>
                        <a:buFont typeface="Arial" pitchFamily="34" charset="0"/>
                        <a:buChar char="•"/>
                      </a:pPr>
                      <a:r>
                        <a:rPr lang="en-AU" sz="1800" dirty="0"/>
                        <a:t>Frequency</a:t>
                      </a:r>
                      <a:r>
                        <a:rPr lang="en-AU" sz="1800" baseline="0" dirty="0"/>
                        <a:t> distribution (mode)</a:t>
                      </a:r>
                    </a:p>
                    <a:p>
                      <a:pPr>
                        <a:buFont typeface="Arial" pitchFamily="34" charset="0"/>
                        <a:buChar char="•"/>
                      </a:pPr>
                      <a:r>
                        <a:rPr lang="en-AU" sz="1800" baseline="0" dirty="0"/>
                        <a:t>Proportions ( percentage values)</a:t>
                      </a:r>
                    </a:p>
                    <a:p>
                      <a:pPr>
                        <a:buFont typeface="Arial" pitchFamily="34" charset="0"/>
                        <a:buChar char="•"/>
                      </a:pPr>
                      <a:r>
                        <a:rPr lang="en-AU" sz="1800" baseline="0" dirty="0"/>
                        <a:t>Chi square</a:t>
                      </a:r>
                      <a:endParaRPr lang="en-AU" sz="1800" dirty="0"/>
                    </a:p>
                  </a:txBody>
                  <a:tcPr marT="45711" marB="45711"/>
                </a:tc>
                <a:extLst>
                  <a:ext uri="{0D108BD9-81ED-4DB2-BD59-A6C34878D82A}">
                    <a16:rowId xmlns:a16="http://schemas.microsoft.com/office/drawing/2014/main" val="10001"/>
                  </a:ext>
                </a:extLst>
              </a:tr>
              <a:tr h="2834403">
                <a:tc>
                  <a:txBody>
                    <a:bodyPr/>
                    <a:lstStyle/>
                    <a:p>
                      <a:r>
                        <a:rPr lang="en-AU" sz="1800" dirty="0"/>
                        <a:t>Ordinal Scale</a:t>
                      </a:r>
                    </a:p>
                  </a:txBody>
                  <a:tcPr marT="45711" marB="45711"/>
                </a:tc>
                <a:tc>
                  <a:txBody>
                    <a:bodyPr/>
                    <a:lstStyle/>
                    <a:p>
                      <a:r>
                        <a:rPr lang="en-AU" sz="1800" dirty="0"/>
                        <a:t>Data are measured according to rank. Data are compared and contrasted to determine  those that</a:t>
                      </a:r>
                      <a:r>
                        <a:rPr lang="en-AU" sz="1800" baseline="0" dirty="0"/>
                        <a:t> are  greater than(&gt;) compared to less  than (&lt;) within the data set.</a:t>
                      </a:r>
                    </a:p>
                    <a:p>
                      <a:r>
                        <a:rPr lang="en-AU" sz="1800" baseline="0" dirty="0"/>
                        <a:t>This scale can be used to rank students within a class according to their positions when compared with peers.</a:t>
                      </a:r>
                      <a:endParaRPr lang="en-AU" sz="1800" dirty="0"/>
                    </a:p>
                  </a:txBody>
                  <a:tcPr marT="45711" marB="45711"/>
                </a:tc>
                <a:tc>
                  <a:txBody>
                    <a:bodyPr/>
                    <a:lstStyle/>
                    <a:p>
                      <a:r>
                        <a:rPr lang="en-AU" sz="1800" dirty="0"/>
                        <a:t>As for ordinal</a:t>
                      </a:r>
                      <a:r>
                        <a:rPr lang="en-AU" sz="1800" baseline="0" dirty="0"/>
                        <a:t> scale plus</a:t>
                      </a:r>
                    </a:p>
                    <a:p>
                      <a:pPr>
                        <a:buFont typeface="Arial" pitchFamily="34" charset="0"/>
                        <a:buChar char="•"/>
                      </a:pPr>
                      <a:r>
                        <a:rPr lang="en-AU" sz="1800" baseline="0" dirty="0"/>
                        <a:t> Median</a:t>
                      </a:r>
                    </a:p>
                    <a:p>
                      <a:pPr>
                        <a:buFont typeface="Arial" pitchFamily="34" charset="0"/>
                        <a:buChar char="•"/>
                      </a:pPr>
                      <a:r>
                        <a:rPr lang="en-AU" sz="1800" baseline="0" dirty="0"/>
                        <a:t>Percentile rank</a:t>
                      </a:r>
                    </a:p>
                    <a:p>
                      <a:pPr>
                        <a:buFont typeface="Arial" pitchFamily="34" charset="0"/>
                        <a:buChar char="•"/>
                      </a:pPr>
                      <a:r>
                        <a:rPr lang="en-AU" sz="1800" baseline="0" dirty="0"/>
                        <a:t>Spearman rank order </a:t>
                      </a:r>
                    </a:p>
                    <a:p>
                      <a:pPr>
                        <a:buFont typeface="Arial" pitchFamily="34" charset="0"/>
                        <a:buChar char="•"/>
                      </a:pPr>
                      <a:r>
                        <a:rPr lang="en-AU" sz="1800" baseline="0" dirty="0"/>
                        <a:t>Correlation</a:t>
                      </a:r>
                    </a:p>
                    <a:p>
                      <a:pPr>
                        <a:buFont typeface="Arial" pitchFamily="34" charset="0"/>
                        <a:buChar char="•"/>
                      </a:pPr>
                      <a:r>
                        <a:rPr lang="en-AU" sz="1800" baseline="0" dirty="0"/>
                        <a:t>Mann- Whitney test</a:t>
                      </a:r>
                      <a:endParaRPr lang="en-AU" sz="1800" dirty="0"/>
                    </a:p>
                  </a:txBody>
                  <a:tcPr marT="45711" marB="45711"/>
                </a:tc>
                <a:extLst>
                  <a:ext uri="{0D108BD9-81ED-4DB2-BD59-A6C34878D82A}">
                    <a16:rowId xmlns:a16="http://schemas.microsoft.com/office/drawing/2014/main" val="10002"/>
                  </a:ext>
                </a:extLst>
              </a:tr>
            </a:tbl>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9E88992C-DF56-43FA-8488-3A94CF48D52F}"/>
              </a:ext>
            </a:extLst>
          </p:cNvPr>
          <p:cNvGraphicFramePr>
            <a:graphicFrameLocks noGrp="1"/>
          </p:cNvGraphicFramePr>
          <p:nvPr>
            <p:ph idx="1"/>
            <p:extLst>
              <p:ext uri="{D42A27DB-BD31-4B8C-83A1-F6EECF244321}">
                <p14:modId xmlns:p14="http://schemas.microsoft.com/office/powerpoint/2010/main" val="4225132823"/>
              </p:ext>
            </p:extLst>
          </p:nvPr>
        </p:nvGraphicFramePr>
        <p:xfrm>
          <a:off x="1523999" y="1"/>
          <a:ext cx="9020174" cy="6588392"/>
        </p:xfrm>
        <a:graphic>
          <a:graphicData uri="http://schemas.openxmlformats.org/drawingml/2006/table">
            <a:tbl>
              <a:tblPr firstRow="1" bandRow="1">
                <a:tableStyleId>{5C22544A-7EE6-4342-B048-85BDC9FD1C3A}</a:tableStyleId>
              </a:tblPr>
              <a:tblGrid>
                <a:gridCol w="1775265">
                  <a:extLst>
                    <a:ext uri="{9D8B030D-6E8A-4147-A177-3AD203B41FA5}">
                      <a16:colId xmlns:a16="http://schemas.microsoft.com/office/drawing/2014/main" val="20000"/>
                    </a:ext>
                  </a:extLst>
                </a:gridCol>
                <a:gridCol w="4972302">
                  <a:extLst>
                    <a:ext uri="{9D8B030D-6E8A-4147-A177-3AD203B41FA5}">
                      <a16:colId xmlns:a16="http://schemas.microsoft.com/office/drawing/2014/main" val="20001"/>
                    </a:ext>
                  </a:extLst>
                </a:gridCol>
                <a:gridCol w="2272607">
                  <a:extLst>
                    <a:ext uri="{9D8B030D-6E8A-4147-A177-3AD203B41FA5}">
                      <a16:colId xmlns:a16="http://schemas.microsoft.com/office/drawing/2014/main" val="20002"/>
                    </a:ext>
                  </a:extLst>
                </a:gridCol>
              </a:tblGrid>
              <a:tr h="370771">
                <a:tc>
                  <a:txBody>
                    <a:bodyPr/>
                    <a:lstStyle/>
                    <a:p>
                      <a:endParaRPr lang="en-AU" sz="1800" dirty="0"/>
                    </a:p>
                  </a:txBody>
                  <a:tcPr marT="45712" marB="45712"/>
                </a:tc>
                <a:tc>
                  <a:txBody>
                    <a:bodyPr/>
                    <a:lstStyle/>
                    <a:p>
                      <a:endParaRPr lang="en-AU" sz="1800"/>
                    </a:p>
                  </a:txBody>
                  <a:tcPr marT="45712" marB="45712"/>
                </a:tc>
                <a:tc>
                  <a:txBody>
                    <a:bodyPr/>
                    <a:lstStyle/>
                    <a:p>
                      <a:endParaRPr lang="en-AU" sz="1800"/>
                    </a:p>
                  </a:txBody>
                  <a:tcPr marT="45712" marB="45712"/>
                </a:tc>
                <a:extLst>
                  <a:ext uri="{0D108BD9-81ED-4DB2-BD59-A6C34878D82A}">
                    <a16:rowId xmlns:a16="http://schemas.microsoft.com/office/drawing/2014/main" val="10000"/>
                  </a:ext>
                </a:extLst>
              </a:tr>
              <a:tr h="3108677">
                <a:tc>
                  <a:txBody>
                    <a:bodyPr/>
                    <a:lstStyle/>
                    <a:p>
                      <a:r>
                        <a:rPr lang="en-AU" sz="1800" dirty="0"/>
                        <a:t>Interval Scale</a:t>
                      </a:r>
                    </a:p>
                  </a:txBody>
                  <a:tcPr marT="45712" marB="45712"/>
                </a:tc>
                <a:tc>
                  <a:txBody>
                    <a:bodyPr/>
                    <a:lstStyle/>
                    <a:p>
                      <a:r>
                        <a:rPr lang="en-AU" sz="1800" dirty="0"/>
                        <a:t>Two </a:t>
                      </a:r>
                      <a:r>
                        <a:rPr lang="en-AU" sz="1800" baseline="0" dirty="0"/>
                        <a:t> key features are incorporated within this approach</a:t>
                      </a:r>
                    </a:p>
                    <a:p>
                      <a:pPr marL="342900" indent="-342900">
                        <a:buAutoNum type="arabicPeriod"/>
                      </a:pPr>
                      <a:r>
                        <a:rPr lang="en-AU" sz="1800" baseline="0" dirty="0"/>
                        <a:t>The data are measured by equal units of measurement; </a:t>
                      </a:r>
                    </a:p>
                    <a:p>
                      <a:pPr marL="342900" indent="-342900">
                        <a:buAutoNum type="arabicPeriod"/>
                      </a:pPr>
                      <a:r>
                        <a:rPr lang="en-AU" sz="1800" baseline="0" dirty="0"/>
                        <a:t>A zero point is established.</a:t>
                      </a:r>
                    </a:p>
                    <a:p>
                      <a:pPr marL="342900" indent="-342900">
                        <a:buNone/>
                      </a:pPr>
                      <a:r>
                        <a:rPr lang="en-AU" sz="1800" baseline="0" dirty="0"/>
                        <a:t>Temperature is measured</a:t>
                      </a:r>
                    </a:p>
                    <a:p>
                      <a:pPr marL="342900" indent="-342900">
                        <a:buNone/>
                      </a:pPr>
                      <a:r>
                        <a:rPr lang="en-AU" sz="1800" baseline="0" dirty="0"/>
                        <a:t>on an interval scale</a:t>
                      </a:r>
                      <a:endParaRPr lang="en-AU" sz="1800" dirty="0"/>
                    </a:p>
                  </a:txBody>
                  <a:tcPr marT="45712" marB="45712"/>
                </a:tc>
                <a:tc>
                  <a:txBody>
                    <a:bodyPr/>
                    <a:lstStyle/>
                    <a:p>
                      <a:r>
                        <a:rPr lang="en-AU" sz="1800" dirty="0"/>
                        <a:t>As for ordinal scale plus:</a:t>
                      </a:r>
                    </a:p>
                    <a:p>
                      <a:pPr>
                        <a:buFont typeface="Wingdings" pitchFamily="2" charset="2"/>
                        <a:buChar char="§"/>
                      </a:pPr>
                      <a:r>
                        <a:rPr lang="en-AU" sz="1800" dirty="0"/>
                        <a:t>Mean</a:t>
                      </a:r>
                    </a:p>
                    <a:p>
                      <a:pPr>
                        <a:buFont typeface="Wingdings" pitchFamily="2" charset="2"/>
                        <a:buChar char="§"/>
                      </a:pPr>
                      <a:r>
                        <a:rPr lang="en-AU" sz="1800" dirty="0"/>
                        <a:t>Standard deviation</a:t>
                      </a:r>
                    </a:p>
                    <a:p>
                      <a:pPr>
                        <a:buFont typeface="Wingdings" pitchFamily="2" charset="2"/>
                        <a:buChar char="§"/>
                      </a:pPr>
                      <a:r>
                        <a:rPr lang="en-AU" sz="1800" dirty="0"/>
                        <a:t>Pearson Product- moment</a:t>
                      </a:r>
                    </a:p>
                    <a:p>
                      <a:pPr>
                        <a:buFont typeface="Wingdings" pitchFamily="2" charset="2"/>
                        <a:buNone/>
                      </a:pPr>
                      <a:r>
                        <a:rPr lang="en-AU" sz="1800" dirty="0"/>
                        <a:t>Correlation</a:t>
                      </a:r>
                    </a:p>
                    <a:p>
                      <a:pPr marL="0" marR="0" indent="0" algn="l" defTabSz="914400" rtl="0" eaLnBrk="1" fontAlgn="auto" latinLnBrk="0" hangingPunct="1">
                        <a:lnSpc>
                          <a:spcPct val="100000"/>
                        </a:lnSpc>
                        <a:spcBef>
                          <a:spcPts val="0"/>
                        </a:spcBef>
                        <a:spcAft>
                          <a:spcPts val="0"/>
                        </a:spcAft>
                        <a:buClrTx/>
                        <a:buSzTx/>
                        <a:buFont typeface="Wingdings" pitchFamily="2" charset="2"/>
                        <a:buChar char="§"/>
                        <a:tabLst/>
                        <a:defRPr/>
                      </a:pPr>
                      <a:r>
                        <a:rPr lang="en-AU" sz="1800" dirty="0"/>
                        <a:t>I</a:t>
                      </a:r>
                      <a:r>
                        <a:rPr lang="en-AU" sz="1800" baseline="0" dirty="0"/>
                        <a:t>nferential procedures (e.g., t-test, ANOVA)</a:t>
                      </a:r>
                      <a:endParaRPr lang="en-AU" sz="1800" dirty="0"/>
                    </a:p>
                    <a:p>
                      <a:pPr>
                        <a:buFont typeface="Wingdings" pitchFamily="2" charset="2"/>
                        <a:buChar char="§"/>
                      </a:pPr>
                      <a:endParaRPr lang="en-AU" sz="1800" dirty="0"/>
                    </a:p>
                  </a:txBody>
                  <a:tcPr marT="45712" marB="45712"/>
                </a:tc>
                <a:extLst>
                  <a:ext uri="{0D108BD9-81ED-4DB2-BD59-A6C34878D82A}">
                    <a16:rowId xmlns:a16="http://schemas.microsoft.com/office/drawing/2014/main" val="10001"/>
                  </a:ext>
                </a:extLst>
              </a:tr>
              <a:tr h="3108677">
                <a:tc>
                  <a:txBody>
                    <a:bodyPr/>
                    <a:lstStyle/>
                    <a:p>
                      <a:r>
                        <a:rPr lang="en-AU" sz="1800" dirty="0"/>
                        <a:t>Ratio Scale</a:t>
                      </a:r>
                    </a:p>
                  </a:txBody>
                  <a:tcPr marT="45712" marB="45712"/>
                </a:tc>
                <a:tc>
                  <a:txBody>
                    <a:bodyPr/>
                    <a:lstStyle/>
                    <a:p>
                      <a:r>
                        <a:rPr lang="en-AU" sz="1800" dirty="0"/>
                        <a:t>Two key features are incorporated within this approach</a:t>
                      </a:r>
                    </a:p>
                    <a:p>
                      <a:pPr marL="342900" indent="-342900">
                        <a:buAutoNum type="arabicPeriod"/>
                      </a:pPr>
                      <a:r>
                        <a:rPr lang="en-AU" sz="1800" baseline="0" dirty="0"/>
                        <a:t>The data are measured by equal units (as in interval scale)</a:t>
                      </a:r>
                    </a:p>
                    <a:p>
                      <a:pPr marL="342900" indent="-342900">
                        <a:buAutoNum type="arabicPeriod"/>
                      </a:pPr>
                      <a:r>
                        <a:rPr lang="en-AU" sz="1800" dirty="0"/>
                        <a:t>An absolute zero point is established</a:t>
                      </a:r>
                    </a:p>
                    <a:p>
                      <a:pPr marL="342900" indent="-342900">
                        <a:buAutoNum type="arabicPeriod"/>
                      </a:pPr>
                      <a:r>
                        <a:rPr lang="en-AU" sz="1800" dirty="0"/>
                        <a:t>In the temperature example for interval scale, the material from which the temperature is obtained may have a different starting point (i.e. May be warmer or cooler than</a:t>
                      </a:r>
                      <a:r>
                        <a:rPr lang="en-AU" sz="1800" baseline="0" dirty="0"/>
                        <a:t> other materials measured.</a:t>
                      </a:r>
                      <a:endParaRPr lang="en-AU" sz="1800" dirty="0"/>
                    </a:p>
                  </a:txBody>
                  <a:tcPr marT="45712" marB="45712"/>
                </a:tc>
                <a:tc>
                  <a:txBody>
                    <a:bodyPr/>
                    <a:lstStyle/>
                    <a:p>
                      <a:r>
                        <a:rPr lang="en-AU" sz="1800" dirty="0"/>
                        <a:t>As</a:t>
                      </a:r>
                      <a:r>
                        <a:rPr lang="en-AU" sz="1800" baseline="0" dirty="0"/>
                        <a:t> for ratio scale plus:</a:t>
                      </a:r>
                    </a:p>
                    <a:p>
                      <a:pPr>
                        <a:buFont typeface="Wingdings" pitchFamily="2" charset="2"/>
                        <a:buChar char="§"/>
                      </a:pPr>
                      <a:r>
                        <a:rPr lang="en-AU" sz="1800" baseline="0" dirty="0"/>
                        <a:t> Geometric mean</a:t>
                      </a:r>
                    </a:p>
                    <a:p>
                      <a:pPr>
                        <a:buFont typeface="Wingdings" pitchFamily="2" charset="2"/>
                        <a:buChar char="§"/>
                      </a:pPr>
                      <a:r>
                        <a:rPr lang="en-AU" sz="1800" baseline="0" dirty="0"/>
                        <a:t>Percentage variance</a:t>
                      </a:r>
                    </a:p>
                    <a:p>
                      <a:pPr>
                        <a:buFont typeface="Wingdings" pitchFamily="2" charset="2"/>
                        <a:buChar char="§"/>
                      </a:pPr>
                      <a:r>
                        <a:rPr lang="en-AU" sz="1800" baseline="0" dirty="0"/>
                        <a:t>Inferential procedures</a:t>
                      </a:r>
                      <a:endParaRPr lang="en-AU" sz="1800" dirty="0"/>
                    </a:p>
                  </a:txBody>
                  <a:tcPr marT="45712" marB="45712"/>
                </a:tc>
                <a:extLst>
                  <a:ext uri="{0D108BD9-81ED-4DB2-BD59-A6C34878D82A}">
                    <a16:rowId xmlns:a16="http://schemas.microsoft.com/office/drawing/2014/main" val="10002"/>
                  </a:ext>
                </a:extLst>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Title 1">
            <a:extLst>
              <a:ext uri="{FF2B5EF4-FFF2-40B4-BE49-F238E27FC236}">
                <a16:creationId xmlns:a16="http://schemas.microsoft.com/office/drawing/2014/main" id="{D5684700-B67B-4534-9CD9-5460567B730B}"/>
              </a:ext>
            </a:extLst>
          </p:cNvPr>
          <p:cNvSpPr>
            <a:spLocks noGrp="1"/>
          </p:cNvSpPr>
          <p:nvPr>
            <p:ph type="title"/>
          </p:nvPr>
        </p:nvSpPr>
        <p:spPr/>
        <p:txBody>
          <a:bodyPr/>
          <a:lstStyle/>
          <a:p>
            <a:pPr eaLnBrk="1" hangingPunct="1"/>
            <a:r>
              <a:rPr lang="en-AU" altLang="en-US"/>
              <a:t>Descriptive statistics</a:t>
            </a:r>
          </a:p>
        </p:txBody>
      </p:sp>
      <p:sp>
        <p:nvSpPr>
          <p:cNvPr id="52227" name="Content Placeholder 2">
            <a:extLst>
              <a:ext uri="{FF2B5EF4-FFF2-40B4-BE49-F238E27FC236}">
                <a16:creationId xmlns:a16="http://schemas.microsoft.com/office/drawing/2014/main" id="{0D2B7FC1-C339-40B7-A1E9-49DF59562C05}"/>
              </a:ext>
            </a:extLst>
          </p:cNvPr>
          <p:cNvSpPr>
            <a:spLocks noGrp="1"/>
          </p:cNvSpPr>
          <p:nvPr>
            <p:ph idx="1"/>
          </p:nvPr>
        </p:nvSpPr>
        <p:spPr/>
        <p:txBody>
          <a:bodyPr>
            <a:normAutofit fontScale="92500" lnSpcReduction="10000"/>
          </a:bodyPr>
          <a:lstStyle/>
          <a:p>
            <a:pPr eaLnBrk="1" hangingPunct="1"/>
            <a:r>
              <a:rPr lang="en-AU" altLang="en-US" dirty="0"/>
              <a:t>Calculated in order to report on and describe what happened during the period of research.</a:t>
            </a:r>
          </a:p>
          <a:p>
            <a:pPr eaLnBrk="1" hangingPunct="1"/>
            <a:r>
              <a:rPr lang="en-AU" altLang="en-US" dirty="0"/>
              <a:t>There are three basic categories of descriptive statistics, all of which are frequently used by teacher- researchers. These categories are:</a:t>
            </a:r>
          </a:p>
          <a:p>
            <a:pPr eaLnBrk="1" hangingPunct="1">
              <a:buFont typeface="Wingdings" panose="05000000000000000000" pitchFamily="2" charset="2"/>
              <a:buChar char="q"/>
            </a:pPr>
            <a:r>
              <a:rPr lang="en-AU" altLang="en-US" dirty="0"/>
              <a:t>Measures of central tendency.</a:t>
            </a:r>
          </a:p>
          <a:p>
            <a:pPr eaLnBrk="1" hangingPunct="1">
              <a:buFont typeface="Wingdings" panose="05000000000000000000" pitchFamily="2" charset="2"/>
              <a:buChar char="q"/>
            </a:pPr>
            <a:r>
              <a:rPr lang="en-AU" altLang="en-US" dirty="0"/>
              <a:t>Measures of dispersion</a:t>
            </a:r>
          </a:p>
          <a:p>
            <a:pPr eaLnBrk="1" hangingPunct="1">
              <a:buFont typeface="Wingdings" panose="05000000000000000000" pitchFamily="2" charset="2"/>
              <a:buChar char="q"/>
            </a:pPr>
            <a:r>
              <a:rPr lang="en-AU" altLang="en-US" dirty="0"/>
              <a:t>Measures of relationship</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Title 1">
            <a:extLst>
              <a:ext uri="{FF2B5EF4-FFF2-40B4-BE49-F238E27FC236}">
                <a16:creationId xmlns:a16="http://schemas.microsoft.com/office/drawing/2014/main" id="{73F0DE2F-4411-484B-BA8C-FA4297E8654C}"/>
              </a:ext>
            </a:extLst>
          </p:cNvPr>
          <p:cNvSpPr>
            <a:spLocks noGrp="1"/>
          </p:cNvSpPr>
          <p:nvPr>
            <p:ph type="title"/>
          </p:nvPr>
        </p:nvSpPr>
        <p:spPr/>
        <p:txBody>
          <a:bodyPr/>
          <a:lstStyle/>
          <a:p>
            <a:pPr eaLnBrk="1" hangingPunct="1"/>
            <a:r>
              <a:rPr lang="en-AU" altLang="en-US"/>
              <a:t>Measures of central tendency</a:t>
            </a:r>
          </a:p>
        </p:txBody>
      </p:sp>
      <p:sp>
        <p:nvSpPr>
          <p:cNvPr id="53251" name="Content Placeholder 2">
            <a:extLst>
              <a:ext uri="{FF2B5EF4-FFF2-40B4-BE49-F238E27FC236}">
                <a16:creationId xmlns:a16="http://schemas.microsoft.com/office/drawing/2014/main" id="{1A2B6E5C-86D9-4E9C-98A7-AC50EA7EE191}"/>
              </a:ext>
            </a:extLst>
          </p:cNvPr>
          <p:cNvSpPr>
            <a:spLocks noGrp="1"/>
          </p:cNvSpPr>
          <p:nvPr>
            <p:ph idx="1"/>
          </p:nvPr>
        </p:nvSpPr>
        <p:spPr/>
        <p:txBody>
          <a:bodyPr/>
          <a:lstStyle/>
          <a:p>
            <a:pPr eaLnBrk="1" hangingPunct="1"/>
            <a:r>
              <a:rPr lang="en-AU" altLang="en-US" dirty="0"/>
              <a:t>Statistical procedures that indicate, with a single score, what is typical or standard about a group of individuals. These indices are commonly used when trying to describe the collective level of performance, attitude, or opinion of a group of study participants. There are three measures of central tendency: the mean, the median, and the mode.</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Title 1">
            <a:extLst>
              <a:ext uri="{FF2B5EF4-FFF2-40B4-BE49-F238E27FC236}">
                <a16:creationId xmlns:a16="http://schemas.microsoft.com/office/drawing/2014/main" id="{8F41CFB3-8919-4255-B4EE-364CC26D2119}"/>
              </a:ext>
            </a:extLst>
          </p:cNvPr>
          <p:cNvSpPr>
            <a:spLocks noGrp="1"/>
          </p:cNvSpPr>
          <p:nvPr>
            <p:ph type="title"/>
          </p:nvPr>
        </p:nvSpPr>
        <p:spPr/>
        <p:txBody>
          <a:bodyPr/>
          <a:lstStyle/>
          <a:p>
            <a:pPr eaLnBrk="1" hangingPunct="1"/>
            <a:r>
              <a:rPr lang="en-AU" altLang="en-US"/>
              <a:t>Measures of dispersion</a:t>
            </a:r>
          </a:p>
        </p:txBody>
      </p:sp>
      <p:sp>
        <p:nvSpPr>
          <p:cNvPr id="3" name="Content Placeholder 2">
            <a:extLst>
              <a:ext uri="{FF2B5EF4-FFF2-40B4-BE49-F238E27FC236}">
                <a16:creationId xmlns:a16="http://schemas.microsoft.com/office/drawing/2014/main" id="{5BBFA9EE-4541-4949-BF1D-0F0D7249F121}"/>
              </a:ext>
            </a:extLst>
          </p:cNvPr>
          <p:cNvSpPr>
            <a:spLocks noGrp="1"/>
          </p:cNvSpPr>
          <p:nvPr>
            <p:ph idx="1"/>
          </p:nvPr>
        </p:nvSpPr>
        <p:spPr/>
        <p:txBody>
          <a:bodyPr rtlCol="0">
            <a:normAutofit/>
          </a:bodyPr>
          <a:lstStyle/>
          <a:p>
            <a:pPr>
              <a:defRPr/>
            </a:pPr>
            <a:r>
              <a:rPr lang="en-AU" dirty="0"/>
              <a:t>Indicates what is different within a group of scores,</a:t>
            </a:r>
          </a:p>
          <a:p>
            <a:pPr>
              <a:defRPr/>
            </a:pPr>
            <a:r>
              <a:rPr lang="en-AU" dirty="0"/>
              <a:t>It also indicates how much spread or diversity exist within a group of scores.</a:t>
            </a:r>
          </a:p>
          <a:p>
            <a:pPr>
              <a:defRPr/>
            </a:pPr>
            <a:r>
              <a:rPr lang="en-AU" dirty="0"/>
              <a:t>The two primary measures of dispersion</a:t>
            </a:r>
          </a:p>
          <a:p>
            <a:pPr>
              <a:buFont typeface="Wingdings" pitchFamily="2" charset="2"/>
              <a:buChar char="Ø"/>
              <a:defRPr/>
            </a:pPr>
            <a:r>
              <a:rPr lang="en-AU" dirty="0"/>
              <a:t>Range (H-L)</a:t>
            </a:r>
          </a:p>
          <a:p>
            <a:pPr>
              <a:buFont typeface="Wingdings" pitchFamily="2" charset="2"/>
              <a:buChar char="Ø"/>
              <a:defRPr/>
            </a:pPr>
            <a:r>
              <a:rPr lang="en-AU" dirty="0"/>
              <a:t>Standard deviation is formally designed as the average distance to scores away from the mean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Title 1">
            <a:extLst>
              <a:ext uri="{FF2B5EF4-FFF2-40B4-BE49-F238E27FC236}">
                <a16:creationId xmlns:a16="http://schemas.microsoft.com/office/drawing/2014/main" id="{50A43F27-CC5F-45C6-B925-D79CC2634CE2}"/>
              </a:ext>
            </a:extLst>
          </p:cNvPr>
          <p:cNvSpPr>
            <a:spLocks noGrp="1"/>
          </p:cNvSpPr>
          <p:nvPr>
            <p:ph type="title"/>
          </p:nvPr>
        </p:nvSpPr>
        <p:spPr/>
        <p:txBody>
          <a:bodyPr/>
          <a:lstStyle/>
          <a:p>
            <a:pPr eaLnBrk="1" hangingPunct="1"/>
            <a:r>
              <a:rPr lang="en-AU" altLang="en-US"/>
              <a:t>Measures of relationship</a:t>
            </a:r>
          </a:p>
        </p:txBody>
      </p:sp>
      <p:sp>
        <p:nvSpPr>
          <p:cNvPr id="55299" name="Content Placeholder 2">
            <a:extLst>
              <a:ext uri="{FF2B5EF4-FFF2-40B4-BE49-F238E27FC236}">
                <a16:creationId xmlns:a16="http://schemas.microsoft.com/office/drawing/2014/main" id="{A101643B-036C-471D-8C63-3F3F7B13F593}"/>
              </a:ext>
            </a:extLst>
          </p:cNvPr>
          <p:cNvSpPr>
            <a:spLocks noGrp="1"/>
          </p:cNvSpPr>
          <p:nvPr>
            <p:ph idx="1"/>
          </p:nvPr>
        </p:nvSpPr>
        <p:spPr/>
        <p:txBody>
          <a:bodyPr/>
          <a:lstStyle/>
          <a:p>
            <a:pPr eaLnBrk="1" hangingPunct="1"/>
            <a:r>
              <a:rPr lang="en-AU" altLang="en-US"/>
              <a:t>The third type of descriptive statistics measures relationship between variables. There are numerous types of correlation coefficients, the name given to these various measures the direction and degree of relation ship between two variables. It is calculated when analysing data from studies using correlation design.</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Title 1">
            <a:extLst>
              <a:ext uri="{FF2B5EF4-FFF2-40B4-BE49-F238E27FC236}">
                <a16:creationId xmlns:a16="http://schemas.microsoft.com/office/drawing/2014/main" id="{8B710251-0B46-4756-9BE7-BD646ED943A4}"/>
              </a:ext>
            </a:extLst>
          </p:cNvPr>
          <p:cNvSpPr>
            <a:spLocks noGrp="1"/>
          </p:cNvSpPr>
          <p:nvPr>
            <p:ph type="title"/>
          </p:nvPr>
        </p:nvSpPr>
        <p:spPr/>
        <p:txBody>
          <a:bodyPr/>
          <a:lstStyle/>
          <a:p>
            <a:pPr eaLnBrk="1" hangingPunct="1"/>
            <a:r>
              <a:rPr lang="en-AU" altLang="en-US"/>
              <a:t>Activity</a:t>
            </a:r>
          </a:p>
        </p:txBody>
      </p:sp>
      <p:sp>
        <p:nvSpPr>
          <p:cNvPr id="3" name="Content Placeholder 2">
            <a:extLst>
              <a:ext uri="{FF2B5EF4-FFF2-40B4-BE49-F238E27FC236}">
                <a16:creationId xmlns:a16="http://schemas.microsoft.com/office/drawing/2014/main" id="{FF0EA4C7-B1E2-4B15-9FB9-71C9FDCDCF7A}"/>
              </a:ext>
            </a:extLst>
          </p:cNvPr>
          <p:cNvSpPr>
            <a:spLocks noGrp="1"/>
          </p:cNvSpPr>
          <p:nvPr>
            <p:ph idx="1"/>
          </p:nvPr>
        </p:nvSpPr>
        <p:spPr/>
        <p:txBody>
          <a:bodyPr rtlCol="0">
            <a:normAutofit fontScale="92500" lnSpcReduction="20000"/>
          </a:bodyPr>
          <a:lstStyle/>
          <a:p>
            <a:pPr>
              <a:defRPr/>
            </a:pPr>
            <a:r>
              <a:rPr lang="en-AU" dirty="0"/>
              <a:t>Look at the research paper. As you read the paper identify.</a:t>
            </a:r>
          </a:p>
          <a:p>
            <a:pPr>
              <a:buNone/>
              <a:defRPr/>
            </a:pPr>
            <a:r>
              <a:rPr lang="en-AU" dirty="0"/>
              <a:t>a. The any research question or hypothesis</a:t>
            </a:r>
          </a:p>
          <a:p>
            <a:pPr>
              <a:buNone/>
              <a:defRPr/>
            </a:pPr>
            <a:r>
              <a:rPr lang="en-AU" dirty="0"/>
              <a:t>b. How the participants were selected.</a:t>
            </a:r>
          </a:p>
          <a:p>
            <a:pPr>
              <a:buNone/>
              <a:defRPr/>
            </a:pPr>
            <a:r>
              <a:rPr lang="en-AU" dirty="0"/>
              <a:t>c. The instrument used for measurement</a:t>
            </a:r>
          </a:p>
          <a:p>
            <a:pPr>
              <a:buNone/>
              <a:defRPr/>
            </a:pPr>
            <a:r>
              <a:rPr lang="en-AU" dirty="0"/>
              <a:t>d. How the statistics were generated</a:t>
            </a:r>
          </a:p>
          <a:p>
            <a:pPr>
              <a:buNone/>
              <a:defRPr/>
            </a:pPr>
            <a:r>
              <a:rPr lang="en-AU" dirty="0"/>
              <a:t>e. How the data and statistics have been analysed and</a:t>
            </a:r>
          </a:p>
          <a:p>
            <a:pPr>
              <a:buNone/>
              <a:defRPr/>
            </a:pPr>
            <a:r>
              <a:rPr lang="en-AU" dirty="0"/>
              <a:t>f. The relationship between the statistics , conclusions and research.</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6F2A1A1C-D000-4C76-9BC2-EDC7C5DDC924}"/>
              </a:ext>
            </a:extLst>
          </p:cNvPr>
          <p:cNvSpPr>
            <a:spLocks noGrp="1"/>
          </p:cNvSpPr>
          <p:nvPr>
            <p:ph type="title"/>
          </p:nvPr>
        </p:nvSpPr>
        <p:spPr/>
        <p:txBody>
          <a:bodyPr/>
          <a:lstStyle/>
          <a:p>
            <a:r>
              <a:rPr lang="en-US" altLang="en-US"/>
              <a:t>Analyzing qualitative Data</a:t>
            </a:r>
          </a:p>
        </p:txBody>
      </p:sp>
      <p:sp>
        <p:nvSpPr>
          <p:cNvPr id="3" name="Content Placeholder 2">
            <a:extLst>
              <a:ext uri="{FF2B5EF4-FFF2-40B4-BE49-F238E27FC236}">
                <a16:creationId xmlns:a16="http://schemas.microsoft.com/office/drawing/2014/main" id="{885120F6-0C89-4A1B-A074-24A851BED8AB}"/>
              </a:ext>
            </a:extLst>
          </p:cNvPr>
          <p:cNvSpPr>
            <a:spLocks noGrp="1"/>
          </p:cNvSpPr>
          <p:nvPr>
            <p:ph idx="1"/>
          </p:nvPr>
        </p:nvSpPr>
        <p:spPr/>
        <p:txBody>
          <a:bodyPr rtlCol="0">
            <a:normAutofit fontScale="92500" lnSpcReduction="10000"/>
          </a:bodyPr>
          <a:lstStyle/>
          <a:p>
            <a:pPr>
              <a:defRPr/>
            </a:pPr>
            <a:r>
              <a:rPr lang="en-US" dirty="0"/>
              <a:t>Considerable amount of text-based data and images that require analysis.</a:t>
            </a:r>
          </a:p>
          <a:p>
            <a:pPr>
              <a:defRPr/>
            </a:pPr>
            <a:r>
              <a:rPr lang="en-US" dirty="0"/>
              <a:t>Creswell (2003) suggests that it is useful to look at the codes that have emerged according to: </a:t>
            </a:r>
          </a:p>
          <a:p>
            <a:pPr>
              <a:buFont typeface="Wingdings" pitchFamily="2" charset="2"/>
              <a:buChar char="Ø"/>
              <a:defRPr/>
            </a:pPr>
            <a:r>
              <a:rPr lang="en-US" dirty="0"/>
              <a:t>Codes readers would expect to find;</a:t>
            </a:r>
          </a:p>
          <a:p>
            <a:pPr>
              <a:buFont typeface="Wingdings" pitchFamily="2" charset="2"/>
              <a:buChar char="Ø"/>
              <a:defRPr/>
            </a:pPr>
            <a:r>
              <a:rPr lang="en-US" dirty="0"/>
              <a:t>Codes that are uprising; and </a:t>
            </a:r>
          </a:p>
          <a:p>
            <a:pPr>
              <a:buFont typeface="Wingdings" pitchFamily="2" charset="2"/>
              <a:buChar char="Ø"/>
              <a:defRPr/>
            </a:pPr>
            <a:r>
              <a:rPr lang="en-US" dirty="0"/>
              <a:t>Codes that address a larger theoretical perspective in their research.</a:t>
            </a:r>
          </a:p>
          <a:p>
            <a:pPr>
              <a:buNone/>
              <a:defRPr/>
            </a:pPr>
            <a:endParaRPr lang="en-US"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Title 1"/>
          <p:cNvSpPr>
            <a:spLocks noGrp="1"/>
          </p:cNvSpPr>
          <p:nvPr>
            <p:ph type="title"/>
          </p:nvPr>
        </p:nvSpPr>
        <p:spPr>
          <a:xfrm>
            <a:off x="1752600" y="1416050"/>
            <a:ext cx="8686800" cy="932830"/>
          </a:xfrm>
          <a:noFill/>
          <a:extLst>
            <a:ext uri="{909E8E84-426E-40DD-AFC4-6F175D3DCCD1}">
              <a14:hiddenFill xmlns:a14="http://schemas.microsoft.com/office/drawing/2010/main">
                <a:solidFill>
                  <a:schemeClr val="folHlink"/>
                </a:solidFill>
              </a14:hiddenFill>
            </a:ext>
          </a:extLst>
        </p:spPr>
        <p:txBody>
          <a:bodyPr/>
          <a:lstStyle/>
          <a:p>
            <a:r>
              <a:rPr lang="en-GB" altLang="en-US" sz="4000" b="1" dirty="0">
                <a:ea typeface="MS PGothic" panose="020B0600070205080204" pitchFamily="34" charset="-128"/>
              </a:rPr>
              <a:t>Qualitative Analysis and Data Type</a:t>
            </a:r>
          </a:p>
        </p:txBody>
      </p:sp>
      <p:sp>
        <p:nvSpPr>
          <p:cNvPr id="65539" name="Content Placeholder 2"/>
          <p:cNvSpPr>
            <a:spLocks noGrp="1"/>
          </p:cNvSpPr>
          <p:nvPr>
            <p:ph idx="1"/>
          </p:nvPr>
        </p:nvSpPr>
        <p:spPr>
          <a:xfrm>
            <a:off x="1752600" y="2559050"/>
            <a:ext cx="8686800" cy="2819400"/>
          </a:xfrm>
          <a:noFill/>
          <a:extLst>
            <a:ext uri="{909E8E84-426E-40DD-AFC4-6F175D3DCCD1}">
              <a14:hiddenFill xmlns:a14="http://schemas.microsoft.com/office/drawing/2010/main">
                <a:solidFill>
                  <a:schemeClr val="folHlink"/>
                </a:solidFill>
              </a14:hiddenFill>
            </a:ext>
          </a:extLst>
        </p:spPr>
        <p:txBody>
          <a:bodyPr/>
          <a:lstStyle/>
          <a:p>
            <a:r>
              <a:rPr lang="en-GB" altLang="en-US" sz="2800" dirty="0">
                <a:ea typeface="MS PGothic" panose="020B0600070205080204" pitchFamily="34" charset="-128"/>
              </a:rPr>
              <a:t>Based on meanings expressed through words</a:t>
            </a:r>
          </a:p>
          <a:p>
            <a:r>
              <a:rPr lang="en-GB" altLang="en-US" sz="2800" dirty="0">
                <a:ea typeface="MS PGothic" panose="020B0600070205080204" pitchFamily="34" charset="-128"/>
              </a:rPr>
              <a:t>Data collected through audio / video is often made into transcripts (written words).</a:t>
            </a:r>
          </a:p>
          <a:p>
            <a:r>
              <a:rPr lang="en-GB" altLang="en-US" sz="2800" dirty="0">
                <a:ea typeface="MS PGothic" panose="020B0600070205080204" pitchFamily="34" charset="-128"/>
              </a:rPr>
              <a:t>The data collected is non-standardised requiring classification into themes / categories</a:t>
            </a:r>
          </a:p>
        </p:txBody>
      </p:sp>
      <p:sp>
        <p:nvSpPr>
          <p:cNvPr id="65540"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935362A9-233B-4E71-BBEF-0A6FE03786FB}" type="slidenum">
              <a:rPr lang="en-US" altLang="en-US" sz="800">
                <a:solidFill>
                  <a:schemeClr val="bg2"/>
                </a:solidFill>
                <a:ea typeface="MS PGothic" panose="020B0600070205080204" pitchFamily="34" charset="-128"/>
              </a:rPr>
              <a:pPr>
                <a:spcBef>
                  <a:spcPct val="0"/>
                </a:spcBef>
                <a:buClrTx/>
                <a:buFontTx/>
                <a:buNone/>
              </a:pPr>
              <a:t>20</a:t>
            </a:fld>
            <a:endParaRPr lang="en-US" altLang="en-US" sz="800">
              <a:solidFill>
                <a:schemeClr val="bg2"/>
              </a:solidFill>
              <a:ea typeface="MS PGothic" panose="020B0600070205080204" pitchFamily="34" charset="-128"/>
            </a:endParaRPr>
          </a:p>
        </p:txBody>
      </p:sp>
    </p:spTree>
    <p:extLst>
      <p:ext uri="{BB962C8B-B14F-4D97-AF65-F5344CB8AC3E}">
        <p14:creationId xmlns:p14="http://schemas.microsoft.com/office/powerpoint/2010/main" val="8816750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3"/>
          <p:cNvSpPr>
            <a:spLocks noGrp="1" noChangeArrowheads="1"/>
          </p:cNvSpPr>
          <p:nvPr>
            <p:ph idx="1"/>
          </p:nvPr>
        </p:nvSpPr>
        <p:spPr>
          <a:xfrm>
            <a:off x="1931193" y="1925637"/>
            <a:ext cx="8329613" cy="3941763"/>
          </a:xfrm>
          <a:noFill/>
          <a:extLst>
            <a:ext uri="{909E8E84-426E-40DD-AFC4-6F175D3DCCD1}">
              <a14:hiddenFill xmlns:a14="http://schemas.microsoft.com/office/drawing/2010/main">
                <a:solidFill>
                  <a:schemeClr val="folHlink"/>
                </a:solidFill>
              </a14:hiddenFill>
            </a:ext>
          </a:extLst>
        </p:spPr>
        <p:txBody>
          <a:bodyPr/>
          <a:lstStyle/>
          <a:p>
            <a:pPr>
              <a:buFont typeface="Wingdings 3" panose="05040102010807070707" pitchFamily="18" charset="2"/>
              <a:buNone/>
            </a:pPr>
            <a:r>
              <a:rPr lang="en-GB" altLang="en-US" sz="2400" dirty="0">
                <a:ea typeface="MS PGothic" panose="020B0600070205080204" pitchFamily="34" charset="-128"/>
              </a:rPr>
              <a:t> </a:t>
            </a:r>
            <a:r>
              <a:rPr lang="en-GB" altLang="en-US" sz="2400" b="1" dirty="0">
                <a:ea typeface="MS PGothic" panose="020B0600070205080204" pitchFamily="34" charset="-128"/>
              </a:rPr>
              <a:t>What sort of information do you share between yourselves and other agencies?</a:t>
            </a:r>
          </a:p>
          <a:p>
            <a:pPr>
              <a:buFont typeface="Wingdings 3" panose="05040102010807070707" pitchFamily="18" charset="2"/>
              <a:buNone/>
            </a:pPr>
            <a:r>
              <a:rPr lang="en-GB" altLang="en-US" sz="2400" i="1" dirty="0">
                <a:ea typeface="MS PGothic" panose="020B0600070205080204" pitchFamily="34" charset="-128"/>
              </a:rPr>
              <a:t>“It’s much more around personal information.  It’s about when we do assessments of children’s needs or of risk in child protection, we’re seeking information from health service.</a:t>
            </a:r>
          </a:p>
          <a:p>
            <a:pPr>
              <a:buFont typeface="Wingdings 3" panose="05040102010807070707" pitchFamily="18" charset="2"/>
              <a:buNone/>
            </a:pPr>
            <a:r>
              <a:rPr lang="en-GB" altLang="en-US" sz="2400" i="1" dirty="0">
                <a:ea typeface="MS PGothic" panose="020B0600070205080204" pitchFamily="34" charset="-128"/>
              </a:rPr>
              <a:t>It’s very individual, very sensitive personal information on the whole which we’re sharing…but we’re beginning to share information on a more systemic level to make sure that we track the progress of those individuals.”  </a:t>
            </a:r>
          </a:p>
        </p:txBody>
      </p:sp>
      <p:sp>
        <p:nvSpPr>
          <p:cNvPr id="67587" name="Rectangle 2"/>
          <p:cNvSpPr>
            <a:spLocks noGrp="1" noChangeArrowheads="1"/>
          </p:cNvSpPr>
          <p:nvPr>
            <p:ph type="title"/>
          </p:nvPr>
        </p:nvSpPr>
        <p:spPr>
          <a:xfrm>
            <a:off x="1631950" y="990600"/>
            <a:ext cx="8229600" cy="782638"/>
          </a:xfrm>
          <a:noFill/>
          <a:extLst>
            <a:ext uri="{909E8E84-426E-40DD-AFC4-6F175D3DCCD1}">
              <a14:hiddenFill xmlns:a14="http://schemas.microsoft.com/office/drawing/2010/main">
                <a:solidFill>
                  <a:schemeClr val="folHlink"/>
                </a:solidFill>
              </a14:hiddenFill>
            </a:ext>
          </a:extLst>
        </p:spPr>
        <p:txBody>
          <a:bodyPr/>
          <a:lstStyle/>
          <a:p>
            <a:pPr>
              <a:lnSpc>
                <a:spcPct val="90000"/>
              </a:lnSpc>
            </a:pPr>
            <a:r>
              <a:rPr lang="en-GB" altLang="en-US" sz="2400">
                <a:ea typeface="MS PGothic" panose="020B0600070205080204" pitchFamily="34" charset="-128"/>
              </a:rPr>
              <a:t>Investigating information sharing between government agencies – how do you organise your data</a:t>
            </a:r>
          </a:p>
        </p:txBody>
      </p:sp>
    </p:spTree>
    <p:extLst>
      <p:ext uri="{BB962C8B-B14F-4D97-AF65-F5344CB8AC3E}">
        <p14:creationId xmlns:p14="http://schemas.microsoft.com/office/powerpoint/2010/main" val="307241922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nvPr>
        </p:nvGraphicFramePr>
        <p:xfrm>
          <a:off x="1919536" y="1052736"/>
          <a:ext cx="8229600" cy="57213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4362936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Title 1"/>
          <p:cNvSpPr>
            <a:spLocks noGrp="1"/>
          </p:cNvSpPr>
          <p:nvPr>
            <p:ph type="title"/>
          </p:nvPr>
        </p:nvSpPr>
        <p:spPr>
          <a:xfrm>
            <a:off x="1660525" y="169862"/>
            <a:ext cx="7772400" cy="428625"/>
          </a:xfrm>
          <a:noFill/>
          <a:extLst>
            <a:ext uri="{909E8E84-426E-40DD-AFC4-6F175D3DCCD1}">
              <a14:hiddenFill xmlns:a14="http://schemas.microsoft.com/office/drawing/2010/main">
                <a:solidFill>
                  <a:schemeClr val="folHlink"/>
                </a:solidFill>
              </a14:hiddenFill>
            </a:ext>
          </a:extLst>
        </p:spPr>
        <p:txBody>
          <a:bodyPr>
            <a:normAutofit fontScale="90000"/>
          </a:bodyPr>
          <a:lstStyle/>
          <a:p>
            <a:r>
              <a:rPr lang="en-GB" altLang="en-US" sz="2400">
                <a:ea typeface="MS PGothic" panose="020B0600070205080204" pitchFamily="34" charset="-128"/>
              </a:rPr>
              <a:t>Defining the themes / categories (colour coded)</a:t>
            </a:r>
          </a:p>
        </p:txBody>
      </p:sp>
      <p:pic>
        <p:nvPicPr>
          <p:cNvPr id="71683" name="Picture 2"/>
          <p:cNvPicPr>
            <a:picLocks noChangeAspect="1" noChangeArrowheads="1"/>
          </p:cNvPicPr>
          <p:nvPr/>
        </p:nvPicPr>
        <p:blipFill>
          <a:blip r:embed="rId3">
            <a:extLst>
              <a:ext uri="{28A0092B-C50C-407E-A947-70E740481C1C}">
                <a14:useLocalDpi xmlns:a14="http://schemas.microsoft.com/office/drawing/2010/main" val="0"/>
              </a:ext>
            </a:extLst>
          </a:blip>
          <a:srcRect l="15540" t="15070" r="19221" b="33841"/>
          <a:stretch>
            <a:fillRect/>
          </a:stretch>
        </p:blipFill>
        <p:spPr bwMode="auto">
          <a:xfrm>
            <a:off x="1397001" y="498475"/>
            <a:ext cx="9109075" cy="506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7864114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4294967295"/>
          </p:nvPr>
        </p:nvSpPr>
        <p:spPr bwMode="auto">
          <a:xfrm>
            <a:off x="10058400" y="6248400"/>
            <a:ext cx="381000" cy="457200"/>
          </a:xfrm>
          <a:prstGeom prst="rect">
            <a:avLst/>
          </a:prstGeom>
          <a:ln>
            <a:miter lim="800000"/>
            <a:headEnd/>
            <a:tailEnd/>
          </a:ln>
        </p:spPr>
        <p:txBody>
          <a:bodyPr/>
          <a:lstStyle/>
          <a:p>
            <a:pPr algn="r">
              <a:defRPr/>
            </a:pPr>
            <a:r>
              <a:rPr lang="en-US" sz="800">
                <a:solidFill>
                  <a:schemeClr val="bg2"/>
                </a:solidFill>
              </a:rPr>
              <a:t>Dr Rosane Pagano</a:t>
            </a:r>
            <a:endParaRPr lang="en-US" sz="900">
              <a:solidFill>
                <a:schemeClr val="bg2"/>
              </a:solidFill>
            </a:endParaRPr>
          </a:p>
        </p:txBody>
      </p:sp>
      <p:sp>
        <p:nvSpPr>
          <p:cNvPr id="73731" name="Footer Placeholder 4"/>
          <p:cNvSpPr>
            <a:spLocks noGrp="1"/>
          </p:cNvSpPr>
          <p:nvPr>
            <p:ph type="ftr" sz="quarter" idx="4294967295"/>
          </p:nvPr>
        </p:nvSpPr>
        <p:spPr bwMode="auto">
          <a:xfrm>
            <a:off x="7391400" y="6248400"/>
            <a:ext cx="2514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US" altLang="en-US" sz="2400">
                <a:solidFill>
                  <a:schemeClr val="tx1"/>
                </a:solidFill>
                <a:latin typeface="Times" panose="02020603050405020304" pitchFamily="18" charset="0"/>
              </a:rPr>
              <a:t>BRAPS Unit</a:t>
            </a:r>
          </a:p>
        </p:txBody>
      </p:sp>
      <p:sp>
        <p:nvSpPr>
          <p:cNvPr id="73732"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1AF39C7C-A8E8-4194-B2EB-739D1337873C}" type="slidenum">
              <a:rPr lang="en-US" altLang="en-US" sz="800">
                <a:solidFill>
                  <a:schemeClr val="bg2"/>
                </a:solidFill>
                <a:ea typeface="MS PGothic" panose="020B0600070205080204" pitchFamily="34" charset="-128"/>
              </a:rPr>
              <a:pPr>
                <a:spcBef>
                  <a:spcPct val="0"/>
                </a:spcBef>
                <a:buClrTx/>
                <a:buFontTx/>
                <a:buNone/>
              </a:pPr>
              <a:t>24</a:t>
            </a:fld>
            <a:endParaRPr lang="en-US" altLang="en-US" sz="800">
              <a:solidFill>
                <a:schemeClr val="bg2"/>
              </a:solidFill>
              <a:ea typeface="MS PGothic" panose="020B0600070205080204" pitchFamily="34" charset="-128"/>
            </a:endParaRPr>
          </a:p>
        </p:txBody>
      </p:sp>
      <p:pic>
        <p:nvPicPr>
          <p:cNvPr id="73733" name="Picture 2"/>
          <p:cNvPicPr>
            <a:picLocks noChangeAspect="1" noChangeArrowheads="1"/>
          </p:cNvPicPr>
          <p:nvPr/>
        </p:nvPicPr>
        <p:blipFill>
          <a:blip r:embed="rId3">
            <a:extLst>
              <a:ext uri="{28A0092B-C50C-407E-A947-70E740481C1C}">
                <a14:useLocalDpi xmlns:a14="http://schemas.microsoft.com/office/drawing/2010/main" val="0"/>
              </a:ext>
            </a:extLst>
          </a:blip>
          <a:srcRect l="1900" t="7109" r="69862" b="22401"/>
          <a:stretch>
            <a:fillRect/>
          </a:stretch>
        </p:blipFill>
        <p:spPr bwMode="auto">
          <a:xfrm>
            <a:off x="1558926" y="-26988"/>
            <a:ext cx="8893175" cy="687228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04526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4294967295"/>
          </p:nvPr>
        </p:nvSpPr>
        <p:spPr bwMode="auto">
          <a:xfrm>
            <a:off x="10058400" y="6248400"/>
            <a:ext cx="381000" cy="457200"/>
          </a:xfrm>
          <a:prstGeom prst="rect">
            <a:avLst/>
          </a:prstGeom>
          <a:ln>
            <a:miter lim="800000"/>
            <a:headEnd/>
            <a:tailEnd/>
          </a:ln>
        </p:spPr>
        <p:txBody>
          <a:bodyPr/>
          <a:lstStyle/>
          <a:p>
            <a:pPr algn="r">
              <a:defRPr/>
            </a:pPr>
            <a:r>
              <a:rPr lang="en-US" sz="800">
                <a:solidFill>
                  <a:schemeClr val="bg2"/>
                </a:solidFill>
              </a:rPr>
              <a:t>Dr Rosane Pagano</a:t>
            </a:r>
            <a:endParaRPr lang="en-US" sz="900">
              <a:solidFill>
                <a:schemeClr val="bg2"/>
              </a:solidFill>
            </a:endParaRPr>
          </a:p>
        </p:txBody>
      </p:sp>
      <p:sp>
        <p:nvSpPr>
          <p:cNvPr id="75779" name="Footer Placeholder 4"/>
          <p:cNvSpPr>
            <a:spLocks noGrp="1"/>
          </p:cNvSpPr>
          <p:nvPr>
            <p:ph type="ftr" sz="quarter" idx="4294967295"/>
          </p:nvPr>
        </p:nvSpPr>
        <p:spPr bwMode="auto">
          <a:xfrm>
            <a:off x="7391400" y="6248400"/>
            <a:ext cx="2514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US" altLang="en-US" sz="2400">
                <a:solidFill>
                  <a:schemeClr val="tx1"/>
                </a:solidFill>
                <a:latin typeface="Times" panose="02020603050405020304" pitchFamily="18" charset="0"/>
              </a:rPr>
              <a:t>BRAPS Unit</a:t>
            </a:r>
          </a:p>
        </p:txBody>
      </p:sp>
      <p:sp>
        <p:nvSpPr>
          <p:cNvPr id="75780"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E3466603-149E-4547-97F8-5EF2CC4B0B32}" type="slidenum">
              <a:rPr lang="en-US" altLang="en-US" sz="800">
                <a:solidFill>
                  <a:schemeClr val="bg2"/>
                </a:solidFill>
                <a:ea typeface="MS PGothic" panose="020B0600070205080204" pitchFamily="34" charset="-128"/>
              </a:rPr>
              <a:pPr>
                <a:spcBef>
                  <a:spcPct val="0"/>
                </a:spcBef>
                <a:buClrTx/>
                <a:buFontTx/>
                <a:buNone/>
              </a:pPr>
              <a:t>25</a:t>
            </a:fld>
            <a:endParaRPr lang="en-US" altLang="en-US" sz="800">
              <a:solidFill>
                <a:schemeClr val="bg2"/>
              </a:solidFill>
              <a:ea typeface="MS PGothic" panose="020B0600070205080204" pitchFamily="34" charset="-128"/>
            </a:endParaRPr>
          </a:p>
        </p:txBody>
      </p:sp>
      <p:pic>
        <p:nvPicPr>
          <p:cNvPr id="75781" name="Picture 2"/>
          <p:cNvPicPr>
            <a:picLocks noChangeAspect="1" noChangeArrowheads="1"/>
          </p:cNvPicPr>
          <p:nvPr/>
        </p:nvPicPr>
        <p:blipFill>
          <a:blip r:embed="rId3">
            <a:extLst>
              <a:ext uri="{28A0092B-C50C-407E-A947-70E740481C1C}">
                <a14:useLocalDpi xmlns:a14="http://schemas.microsoft.com/office/drawing/2010/main" val="0"/>
              </a:ext>
            </a:extLst>
          </a:blip>
          <a:srcRect l="19797" t="8517" r="23727" b="21098"/>
          <a:stretch>
            <a:fillRect/>
          </a:stretch>
        </p:blipFill>
        <p:spPr bwMode="auto">
          <a:xfrm>
            <a:off x="1524000" y="1588"/>
            <a:ext cx="9144000" cy="681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77711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4294967295"/>
          </p:nvPr>
        </p:nvSpPr>
        <p:spPr bwMode="auto">
          <a:xfrm>
            <a:off x="10058400" y="6248400"/>
            <a:ext cx="381000" cy="457200"/>
          </a:xfrm>
          <a:prstGeom prst="rect">
            <a:avLst/>
          </a:prstGeom>
          <a:ln>
            <a:miter lim="800000"/>
            <a:headEnd/>
            <a:tailEnd/>
          </a:ln>
        </p:spPr>
        <p:txBody>
          <a:bodyPr/>
          <a:lstStyle/>
          <a:p>
            <a:pPr algn="r">
              <a:defRPr/>
            </a:pPr>
            <a:r>
              <a:rPr lang="en-US" sz="800">
                <a:solidFill>
                  <a:schemeClr val="bg2"/>
                </a:solidFill>
              </a:rPr>
              <a:t>Dr Rosane Pagano</a:t>
            </a:r>
            <a:endParaRPr lang="en-US" sz="900">
              <a:solidFill>
                <a:schemeClr val="bg2"/>
              </a:solidFill>
            </a:endParaRPr>
          </a:p>
        </p:txBody>
      </p:sp>
      <p:sp>
        <p:nvSpPr>
          <p:cNvPr id="77827" name="Footer Placeholder 4"/>
          <p:cNvSpPr>
            <a:spLocks noGrp="1"/>
          </p:cNvSpPr>
          <p:nvPr>
            <p:ph type="ftr" sz="quarter" idx="4294967295"/>
          </p:nvPr>
        </p:nvSpPr>
        <p:spPr bwMode="auto">
          <a:xfrm>
            <a:off x="7391400" y="6248400"/>
            <a:ext cx="2514600" cy="45720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r>
              <a:rPr lang="en-US" altLang="en-US" sz="2400">
                <a:solidFill>
                  <a:schemeClr val="tx1"/>
                </a:solidFill>
                <a:latin typeface="Times" panose="02020603050405020304" pitchFamily="18" charset="0"/>
              </a:rPr>
              <a:t>BRAPS Unit</a:t>
            </a:r>
          </a:p>
        </p:txBody>
      </p:sp>
      <p:sp>
        <p:nvSpPr>
          <p:cNvPr id="77828"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a:spcBef>
                <a:spcPct val="0"/>
              </a:spcBef>
              <a:buClrTx/>
              <a:buFontTx/>
              <a:buNone/>
            </a:pPr>
            <a:fld id="{64556574-8A03-42FF-9593-1F7B9FC25C45}" type="slidenum">
              <a:rPr lang="en-US" altLang="en-US" sz="800">
                <a:solidFill>
                  <a:schemeClr val="bg2"/>
                </a:solidFill>
                <a:ea typeface="MS PGothic" panose="020B0600070205080204" pitchFamily="34" charset="-128"/>
              </a:rPr>
              <a:pPr>
                <a:spcBef>
                  <a:spcPct val="0"/>
                </a:spcBef>
                <a:buClrTx/>
                <a:buFontTx/>
                <a:buNone/>
              </a:pPr>
              <a:t>26</a:t>
            </a:fld>
            <a:endParaRPr lang="en-US" altLang="en-US" sz="800">
              <a:solidFill>
                <a:schemeClr val="bg2"/>
              </a:solidFill>
              <a:ea typeface="MS PGothic" panose="020B0600070205080204" pitchFamily="34" charset="-128"/>
            </a:endParaRPr>
          </a:p>
        </p:txBody>
      </p:sp>
      <p:pic>
        <p:nvPicPr>
          <p:cNvPr id="77829" name="Picture 2"/>
          <p:cNvPicPr>
            <a:picLocks noChangeAspect="1" noChangeArrowheads="1"/>
          </p:cNvPicPr>
          <p:nvPr/>
        </p:nvPicPr>
        <p:blipFill>
          <a:blip r:embed="rId3">
            <a:extLst>
              <a:ext uri="{28A0092B-C50C-407E-A947-70E740481C1C}">
                <a14:useLocalDpi xmlns:a14="http://schemas.microsoft.com/office/drawing/2010/main" val="0"/>
              </a:ext>
            </a:extLst>
          </a:blip>
          <a:srcRect l="15520" t="9711" r="19366" b="20535"/>
          <a:stretch>
            <a:fillRect/>
          </a:stretch>
        </p:blipFill>
        <p:spPr bwMode="auto">
          <a:xfrm>
            <a:off x="1525588" y="0"/>
            <a:ext cx="9142412" cy="6858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742932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fld id="{B8A21B1A-FD03-4B2B-8FE6-2ACFF47E0D5A}" type="slidenum">
              <a:rPr lang="en-GB" altLang="en-US" sz="1400">
                <a:solidFill>
                  <a:schemeClr val="tx1"/>
                </a:solidFill>
                <a:ea typeface="MS PGothic" panose="020B0600070205080204" pitchFamily="34" charset="-128"/>
              </a:rPr>
              <a:pPr eaLnBrk="1" hangingPunct="1">
                <a:spcBef>
                  <a:spcPct val="0"/>
                </a:spcBef>
                <a:buClrTx/>
                <a:buFontTx/>
                <a:buNone/>
              </a:pPr>
              <a:t>27</a:t>
            </a:fld>
            <a:endParaRPr lang="en-GB" altLang="en-US" sz="1400">
              <a:solidFill>
                <a:schemeClr val="tx1"/>
              </a:solidFill>
              <a:ea typeface="MS PGothic" panose="020B0600070205080204" pitchFamily="34" charset="-128"/>
            </a:endParaRPr>
          </a:p>
        </p:txBody>
      </p:sp>
      <p:sp>
        <p:nvSpPr>
          <p:cNvPr id="79875" name="Rectangle 2"/>
          <p:cNvSpPr>
            <a:spLocks noGrp="1" noChangeArrowheads="1"/>
          </p:cNvSpPr>
          <p:nvPr>
            <p:ph type="title"/>
          </p:nvPr>
        </p:nvSpPr>
        <p:spPr>
          <a:xfrm>
            <a:off x="1630197" y="620711"/>
            <a:ext cx="8147050" cy="633413"/>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b="1" dirty="0">
                <a:ea typeface="MS PGothic" panose="020B0600070205080204" pitchFamily="34" charset="-128"/>
              </a:rPr>
              <a:t>Qualitative data - Coding the material</a:t>
            </a:r>
          </a:p>
        </p:txBody>
      </p:sp>
      <p:sp>
        <p:nvSpPr>
          <p:cNvPr id="79876" name="Rectangle 3"/>
          <p:cNvSpPr>
            <a:spLocks noGrp="1" noChangeArrowheads="1"/>
          </p:cNvSpPr>
          <p:nvPr>
            <p:ph type="body" idx="1"/>
          </p:nvPr>
        </p:nvSpPr>
        <p:spPr>
          <a:xfrm>
            <a:off x="2297113" y="1385889"/>
            <a:ext cx="7931150" cy="4537075"/>
          </a:xfrm>
          <a:noFill/>
          <a:extLst>
            <a:ext uri="{909E8E84-426E-40DD-AFC4-6F175D3DCCD1}">
              <a14:hiddenFill xmlns:a14="http://schemas.microsoft.com/office/drawing/2010/main">
                <a:solidFill>
                  <a:schemeClr val="folHlink"/>
                </a:solidFill>
              </a14:hiddenFill>
            </a:ext>
          </a:extLst>
        </p:spPr>
        <p:txBody>
          <a:bodyPr/>
          <a:lstStyle/>
          <a:p>
            <a:pPr eaLnBrk="1" hangingPunct="1">
              <a:lnSpc>
                <a:spcPct val="80000"/>
              </a:lnSpc>
              <a:spcBef>
                <a:spcPct val="70000"/>
              </a:spcBef>
            </a:pPr>
            <a:r>
              <a:rPr lang="en-GB" altLang="en-US" sz="2400" dirty="0">
                <a:ea typeface="MS PGothic" panose="020B0600070205080204" pitchFamily="34" charset="-128"/>
              </a:rPr>
              <a:t>Indexing by themes (‘code domains’). Themes can be identified by either skimming your research or by reading the literature.</a:t>
            </a:r>
          </a:p>
          <a:p>
            <a:pPr eaLnBrk="1" hangingPunct="1">
              <a:lnSpc>
                <a:spcPct val="80000"/>
              </a:lnSpc>
              <a:spcBef>
                <a:spcPct val="70000"/>
              </a:spcBef>
            </a:pPr>
            <a:r>
              <a:rPr lang="en-GB" altLang="en-US" sz="2400" dirty="0">
                <a:ea typeface="MS PGothic" panose="020B0600070205080204" pitchFamily="34" charset="-128"/>
              </a:rPr>
              <a:t>Examples of code domains: actions, meanings, relationships, settings.</a:t>
            </a:r>
          </a:p>
          <a:p>
            <a:pPr eaLnBrk="1" hangingPunct="1">
              <a:lnSpc>
                <a:spcPct val="80000"/>
              </a:lnSpc>
              <a:spcBef>
                <a:spcPct val="70000"/>
              </a:spcBef>
            </a:pPr>
            <a:r>
              <a:rPr lang="en-GB" altLang="en-US" sz="2400" dirty="0">
                <a:ea typeface="MS PGothic" panose="020B0600070205080204" pitchFamily="34" charset="-128"/>
              </a:rPr>
              <a:t>As the analysis progresses, understanding improves and it might be necessary to modify the framework.</a:t>
            </a:r>
          </a:p>
          <a:p>
            <a:pPr eaLnBrk="1" hangingPunct="1">
              <a:lnSpc>
                <a:spcPct val="80000"/>
              </a:lnSpc>
              <a:spcBef>
                <a:spcPct val="70000"/>
              </a:spcBef>
            </a:pPr>
            <a:r>
              <a:rPr lang="en-GB" altLang="en-US" sz="2400" dirty="0">
                <a:ea typeface="MS PGothic" panose="020B0600070205080204" pitchFamily="34" charset="-128"/>
              </a:rPr>
              <a:t>Organise the codes into a hierarchical order (themes and sub-themes)</a:t>
            </a:r>
          </a:p>
          <a:p>
            <a:pPr eaLnBrk="1" hangingPunct="1">
              <a:lnSpc>
                <a:spcPct val="80000"/>
              </a:lnSpc>
              <a:spcBef>
                <a:spcPct val="70000"/>
              </a:spcBef>
            </a:pPr>
            <a:r>
              <a:rPr lang="en-GB" altLang="en-US" sz="2400" dirty="0">
                <a:ea typeface="MS PGothic" panose="020B0600070205080204" pitchFamily="34" charset="-128"/>
              </a:rPr>
              <a:t>Cross-reference between codes (making connections between themes)</a:t>
            </a:r>
          </a:p>
        </p:txBody>
      </p:sp>
    </p:spTree>
    <p:extLst>
      <p:ext uri="{BB962C8B-B14F-4D97-AF65-F5344CB8AC3E}">
        <p14:creationId xmlns:p14="http://schemas.microsoft.com/office/powerpoint/2010/main" val="7774436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fld id="{E953B628-54F7-400F-8368-1420AB054244}" type="slidenum">
              <a:rPr lang="en-GB" altLang="en-US" sz="1400">
                <a:solidFill>
                  <a:schemeClr val="tx1"/>
                </a:solidFill>
                <a:ea typeface="MS PGothic" panose="020B0600070205080204" pitchFamily="34" charset="-128"/>
              </a:rPr>
              <a:pPr eaLnBrk="1" hangingPunct="1">
                <a:spcBef>
                  <a:spcPct val="0"/>
                </a:spcBef>
                <a:buClrTx/>
                <a:buFontTx/>
                <a:buNone/>
              </a:pPr>
              <a:t>28</a:t>
            </a:fld>
            <a:endParaRPr lang="en-GB" altLang="en-US" sz="1400">
              <a:solidFill>
                <a:schemeClr val="tx1"/>
              </a:solidFill>
              <a:ea typeface="MS PGothic" panose="020B0600070205080204" pitchFamily="34" charset="-128"/>
            </a:endParaRPr>
          </a:p>
        </p:txBody>
      </p:sp>
      <p:sp>
        <p:nvSpPr>
          <p:cNvPr id="82947" name="Rectangle 2"/>
          <p:cNvSpPr>
            <a:spLocks noGrp="1" noChangeArrowheads="1"/>
          </p:cNvSpPr>
          <p:nvPr>
            <p:ph type="title"/>
          </p:nvPr>
        </p:nvSpPr>
        <p:spPr>
          <a:xfrm>
            <a:off x="1795463" y="884239"/>
            <a:ext cx="8229600" cy="1081087"/>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sz="3200" dirty="0">
                <a:ea typeface="MS PGothic" panose="020B0600070205080204" pitchFamily="34" charset="-128"/>
              </a:rPr>
              <a:t>A study of ethical difficulties experienced by IT managers and by HRM managers</a:t>
            </a:r>
          </a:p>
        </p:txBody>
      </p:sp>
      <p:sp>
        <p:nvSpPr>
          <p:cNvPr id="82948" name="Rectangle 3"/>
          <p:cNvSpPr>
            <a:spLocks noGrp="1" noChangeArrowheads="1"/>
          </p:cNvSpPr>
          <p:nvPr>
            <p:ph type="body" idx="1"/>
          </p:nvPr>
        </p:nvSpPr>
        <p:spPr>
          <a:xfrm>
            <a:off x="1981200" y="2282826"/>
            <a:ext cx="8229600" cy="2765425"/>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dirty="0">
                <a:ea typeface="MS PGothic" panose="020B0600070205080204" pitchFamily="34" charset="-128"/>
              </a:rPr>
              <a:t>Method of data collection: </a:t>
            </a:r>
            <a:r>
              <a:rPr lang="en-GB" altLang="en-US" b="1" dirty="0">
                <a:ea typeface="MS PGothic" panose="020B0600070205080204" pitchFamily="34" charset="-128"/>
              </a:rPr>
              <a:t>critical incidents </a:t>
            </a:r>
          </a:p>
          <a:p>
            <a:pPr eaLnBrk="1" hangingPunct="1"/>
            <a:r>
              <a:rPr lang="en-GB" altLang="en-US" dirty="0">
                <a:ea typeface="MS PGothic" panose="020B0600070205080204" pitchFamily="34" charset="-128"/>
              </a:rPr>
              <a:t>240 ‘ethical incidents’ were collected</a:t>
            </a:r>
          </a:p>
          <a:p>
            <a:pPr eaLnBrk="1" hangingPunct="1"/>
            <a:r>
              <a:rPr lang="en-GB" altLang="en-US" dirty="0">
                <a:ea typeface="MS PGothic" panose="020B0600070205080204" pitchFamily="34" charset="-128"/>
              </a:rPr>
              <a:t>A classification of ethical problems was developed (literature and data)</a:t>
            </a:r>
          </a:p>
          <a:p>
            <a:pPr eaLnBrk="1" hangingPunct="1"/>
            <a:endParaRPr lang="en-GB" altLang="en-US" dirty="0">
              <a:ea typeface="MS PGothic" panose="020B0600070205080204" pitchFamily="34" charset="-128"/>
            </a:endParaRPr>
          </a:p>
        </p:txBody>
      </p:sp>
    </p:spTree>
    <p:extLst>
      <p:ext uri="{BB962C8B-B14F-4D97-AF65-F5344CB8AC3E}">
        <p14:creationId xmlns:p14="http://schemas.microsoft.com/office/powerpoint/2010/main" val="9727102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Number Placeholder 5"/>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fld id="{B276E764-8556-474A-A40C-462ACDE824DD}" type="slidenum">
              <a:rPr lang="en-GB" altLang="en-US" sz="1400">
                <a:solidFill>
                  <a:schemeClr val="tx1"/>
                </a:solidFill>
                <a:ea typeface="MS PGothic" panose="020B0600070205080204" pitchFamily="34" charset="-128"/>
              </a:rPr>
              <a:pPr eaLnBrk="1" hangingPunct="1">
                <a:spcBef>
                  <a:spcPct val="0"/>
                </a:spcBef>
                <a:buClrTx/>
                <a:buFontTx/>
                <a:buNone/>
              </a:pPr>
              <a:t>29</a:t>
            </a:fld>
            <a:endParaRPr lang="en-GB" altLang="en-US" sz="1400">
              <a:solidFill>
                <a:schemeClr val="tx1"/>
              </a:solidFill>
              <a:ea typeface="MS PGothic" panose="020B0600070205080204" pitchFamily="34" charset="-128"/>
            </a:endParaRPr>
          </a:p>
        </p:txBody>
      </p:sp>
      <p:sp>
        <p:nvSpPr>
          <p:cNvPr id="84995" name="Rectangle 2"/>
          <p:cNvSpPr>
            <a:spLocks noGrp="1" noChangeArrowheads="1"/>
          </p:cNvSpPr>
          <p:nvPr>
            <p:ph type="title"/>
          </p:nvPr>
        </p:nvSpPr>
        <p:spPr>
          <a:xfrm>
            <a:off x="1693863" y="777875"/>
            <a:ext cx="7715250" cy="850900"/>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dirty="0">
                <a:ea typeface="MS PGothic" panose="020B0600070205080204" pitchFamily="34" charset="-128"/>
              </a:rPr>
              <a:t>Content analysis</a:t>
            </a:r>
          </a:p>
        </p:txBody>
      </p:sp>
      <p:sp>
        <p:nvSpPr>
          <p:cNvPr id="84996" name="Rectangle 3"/>
          <p:cNvSpPr>
            <a:spLocks noGrp="1" noChangeArrowheads="1"/>
          </p:cNvSpPr>
          <p:nvPr>
            <p:ph type="body" idx="1"/>
          </p:nvPr>
        </p:nvSpPr>
        <p:spPr>
          <a:xfrm>
            <a:off x="1981200" y="1668464"/>
            <a:ext cx="8229600" cy="3489325"/>
          </a:xfrm>
          <a:noFill/>
          <a:extLst>
            <a:ext uri="{909E8E84-426E-40DD-AFC4-6F175D3DCCD1}">
              <a14:hiddenFill xmlns:a14="http://schemas.microsoft.com/office/drawing/2010/main">
                <a:solidFill>
                  <a:schemeClr val="folHlink"/>
                </a:solidFill>
              </a14:hiddenFill>
            </a:ext>
          </a:extLst>
        </p:spPr>
        <p:txBody>
          <a:bodyPr/>
          <a:lstStyle/>
          <a:p>
            <a:pPr eaLnBrk="1" hangingPunct="1"/>
            <a:r>
              <a:rPr lang="en-GB" altLang="en-US" dirty="0">
                <a:ea typeface="MS PGothic" panose="020B0600070205080204" pitchFamily="34" charset="-128"/>
              </a:rPr>
              <a:t>The frequency with which themes appear in the material is measured.</a:t>
            </a:r>
          </a:p>
          <a:p>
            <a:pPr eaLnBrk="1" hangingPunct="1"/>
            <a:r>
              <a:rPr lang="en-GB" altLang="en-US" dirty="0">
                <a:ea typeface="MS PGothic" panose="020B0600070205080204" pitchFamily="34" charset="-128"/>
              </a:rPr>
              <a:t>It adds a ‘quantitative element’ to the analysis of qualitative material.</a:t>
            </a:r>
          </a:p>
          <a:p>
            <a:pPr eaLnBrk="1" hangingPunct="1"/>
            <a:r>
              <a:rPr lang="en-GB" altLang="en-US" dirty="0">
                <a:ea typeface="MS PGothic" panose="020B0600070205080204" pitchFamily="34" charset="-128"/>
              </a:rPr>
              <a:t>The use of percentages (rather than words such as ‘mostly’ and ‘infrequently’).</a:t>
            </a:r>
          </a:p>
        </p:txBody>
      </p:sp>
    </p:spTree>
    <p:extLst>
      <p:ext uri="{BB962C8B-B14F-4D97-AF65-F5344CB8AC3E}">
        <p14:creationId xmlns:p14="http://schemas.microsoft.com/office/powerpoint/2010/main" val="336323304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Number Placeholder 4"/>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rgbClr val="14406B"/>
              </a:buClr>
              <a:buChar char="•"/>
              <a:defRPr sz="2600">
                <a:solidFill>
                  <a:srgbClr val="636363"/>
                </a:solidFill>
                <a:latin typeface="Arial" panose="020B0604020202020204" pitchFamily="34" charset="0"/>
              </a:defRPr>
            </a:lvl1pPr>
            <a:lvl2pPr marL="742950" indent="-285750">
              <a:spcBef>
                <a:spcPct val="20000"/>
              </a:spcBef>
              <a:buChar char="–"/>
              <a:defRPr sz="2400">
                <a:solidFill>
                  <a:srgbClr val="636363"/>
                </a:solidFill>
                <a:latin typeface="Arial" panose="020B0604020202020204" pitchFamily="34" charset="0"/>
              </a:defRPr>
            </a:lvl2pPr>
            <a:lvl3pPr marL="1143000" indent="-228600">
              <a:spcBef>
                <a:spcPct val="20000"/>
              </a:spcBef>
              <a:buChar char="•"/>
              <a:defRPr sz="2200">
                <a:solidFill>
                  <a:srgbClr val="636363"/>
                </a:solidFill>
                <a:latin typeface="Arial" panose="020B0604020202020204" pitchFamily="34" charset="0"/>
              </a:defRPr>
            </a:lvl3pPr>
            <a:lvl4pPr marL="1600200" indent="-228600">
              <a:spcBef>
                <a:spcPct val="20000"/>
              </a:spcBef>
              <a:buChar char="–"/>
              <a:defRPr sz="2000">
                <a:solidFill>
                  <a:srgbClr val="636363"/>
                </a:solidFill>
                <a:latin typeface="Arial" panose="020B0604020202020204" pitchFamily="34" charset="0"/>
              </a:defRPr>
            </a:lvl4pPr>
            <a:lvl5pPr marL="2057400" indent="-228600">
              <a:spcBef>
                <a:spcPct val="20000"/>
              </a:spcBef>
              <a:buChar char="»"/>
              <a:defRPr sz="2000">
                <a:solidFill>
                  <a:srgbClr val="636363"/>
                </a:solidFill>
                <a:latin typeface="Arial" panose="020B0604020202020204" pitchFamily="34" charset="0"/>
              </a:defRPr>
            </a:lvl5pPr>
            <a:lvl6pPr marL="2514600" indent="-228600" eaLnBrk="0" fontAlgn="base" hangingPunct="0">
              <a:spcBef>
                <a:spcPct val="20000"/>
              </a:spcBef>
              <a:spcAft>
                <a:spcPct val="0"/>
              </a:spcAft>
              <a:buChar char="»"/>
              <a:defRPr sz="2000">
                <a:solidFill>
                  <a:srgbClr val="636363"/>
                </a:solidFill>
                <a:latin typeface="Arial" panose="020B0604020202020204" pitchFamily="34" charset="0"/>
              </a:defRPr>
            </a:lvl6pPr>
            <a:lvl7pPr marL="2971800" indent="-228600" eaLnBrk="0" fontAlgn="base" hangingPunct="0">
              <a:spcBef>
                <a:spcPct val="20000"/>
              </a:spcBef>
              <a:spcAft>
                <a:spcPct val="0"/>
              </a:spcAft>
              <a:buChar char="»"/>
              <a:defRPr sz="2000">
                <a:solidFill>
                  <a:srgbClr val="636363"/>
                </a:solidFill>
                <a:latin typeface="Arial" panose="020B0604020202020204" pitchFamily="34" charset="0"/>
              </a:defRPr>
            </a:lvl7pPr>
            <a:lvl8pPr marL="3429000" indent="-228600" eaLnBrk="0" fontAlgn="base" hangingPunct="0">
              <a:spcBef>
                <a:spcPct val="20000"/>
              </a:spcBef>
              <a:spcAft>
                <a:spcPct val="0"/>
              </a:spcAft>
              <a:buChar char="»"/>
              <a:defRPr sz="2000">
                <a:solidFill>
                  <a:srgbClr val="636363"/>
                </a:solidFill>
                <a:latin typeface="Arial" panose="020B0604020202020204" pitchFamily="34" charset="0"/>
              </a:defRPr>
            </a:lvl8pPr>
            <a:lvl9pPr marL="3886200" indent="-228600" eaLnBrk="0" fontAlgn="base" hangingPunct="0">
              <a:spcBef>
                <a:spcPct val="20000"/>
              </a:spcBef>
              <a:spcAft>
                <a:spcPct val="0"/>
              </a:spcAft>
              <a:buChar char="»"/>
              <a:defRPr sz="2000">
                <a:solidFill>
                  <a:srgbClr val="636363"/>
                </a:solidFill>
                <a:latin typeface="Arial" panose="020B0604020202020204" pitchFamily="34" charset="0"/>
              </a:defRPr>
            </a:lvl9pPr>
          </a:lstStyle>
          <a:p>
            <a:pPr eaLnBrk="1" hangingPunct="1">
              <a:spcBef>
                <a:spcPct val="0"/>
              </a:spcBef>
              <a:buClrTx/>
              <a:buFontTx/>
              <a:buNone/>
            </a:pPr>
            <a:fld id="{3800A2B2-0576-42BA-8666-F51B191B501D}" type="slidenum">
              <a:rPr lang="en-GB" altLang="en-US" sz="1400">
                <a:solidFill>
                  <a:schemeClr val="tx1"/>
                </a:solidFill>
                <a:ea typeface="MS PGothic" panose="020B0600070205080204" pitchFamily="34" charset="-128"/>
              </a:rPr>
              <a:pPr eaLnBrk="1" hangingPunct="1">
                <a:spcBef>
                  <a:spcPct val="0"/>
                </a:spcBef>
                <a:buClrTx/>
                <a:buFontTx/>
                <a:buNone/>
              </a:pPr>
              <a:t>30</a:t>
            </a:fld>
            <a:endParaRPr lang="en-GB" altLang="en-US" sz="1400">
              <a:solidFill>
                <a:schemeClr val="tx1"/>
              </a:solidFill>
              <a:ea typeface="MS PGothic" panose="020B0600070205080204" pitchFamily="34" charset="-128"/>
            </a:endParaRPr>
          </a:p>
        </p:txBody>
      </p:sp>
      <p:graphicFrame>
        <p:nvGraphicFramePr>
          <p:cNvPr id="123992" name="Group 88"/>
          <p:cNvGraphicFramePr>
            <a:graphicFrameLocks noGrp="1"/>
          </p:cNvGraphicFramePr>
          <p:nvPr>
            <p:ph/>
          </p:nvPr>
        </p:nvGraphicFramePr>
        <p:xfrm>
          <a:off x="1693864" y="71439"/>
          <a:ext cx="8794751" cy="6165851"/>
        </p:xfrm>
        <a:graphic>
          <a:graphicData uri="http://schemas.openxmlformats.org/drawingml/2006/table">
            <a:tbl>
              <a:tblPr/>
              <a:tblGrid>
                <a:gridCol w="3843427">
                  <a:extLst>
                    <a:ext uri="{9D8B030D-6E8A-4147-A177-3AD203B41FA5}">
                      <a16:colId xmlns:a16="http://schemas.microsoft.com/office/drawing/2014/main" val="20000"/>
                    </a:ext>
                  </a:extLst>
                </a:gridCol>
                <a:gridCol w="2587267">
                  <a:extLst>
                    <a:ext uri="{9D8B030D-6E8A-4147-A177-3AD203B41FA5}">
                      <a16:colId xmlns:a16="http://schemas.microsoft.com/office/drawing/2014/main" val="20001"/>
                    </a:ext>
                  </a:extLst>
                </a:gridCol>
                <a:gridCol w="2364057">
                  <a:extLst>
                    <a:ext uri="{9D8B030D-6E8A-4147-A177-3AD203B41FA5}">
                      <a16:colId xmlns:a16="http://schemas.microsoft.com/office/drawing/2014/main" val="20002"/>
                    </a:ext>
                  </a:extLst>
                </a:gridCol>
              </a:tblGrid>
              <a:tr h="1357208">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dirty="0">
                          <a:ln>
                            <a:noFill/>
                          </a:ln>
                          <a:solidFill>
                            <a:schemeClr val="tx1"/>
                          </a:solidFill>
                          <a:effectLst/>
                          <a:latin typeface="Arial" charset="0"/>
                        </a:rPr>
                        <a:t>Categories of ethical issues</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IT managers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a:ln>
                            <a:noFill/>
                          </a:ln>
                          <a:solidFill>
                            <a:schemeClr val="tx1"/>
                          </a:solidFill>
                          <a:effectLst/>
                          <a:latin typeface="Arial" charset="0"/>
                        </a:rPr>
                        <a:t>% of incidents in each category</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a:ln>
                            <a:noFill/>
                          </a:ln>
                          <a:solidFill>
                            <a:schemeClr val="tx1"/>
                          </a:solidFill>
                          <a:effectLst/>
                          <a:latin typeface="Arial" charset="0"/>
                        </a:rPr>
                        <a:t>(131 incidents)</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1" i="0" u="none" strike="noStrike" cap="none" normalizeH="0" baseline="0">
                          <a:ln>
                            <a:noFill/>
                          </a:ln>
                          <a:solidFill>
                            <a:schemeClr val="tx1"/>
                          </a:solidFill>
                          <a:effectLst/>
                          <a:latin typeface="Arial" charset="0"/>
                        </a:rPr>
                        <a:t>HRM managers -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a:ln>
                            <a:noFill/>
                          </a:ln>
                          <a:solidFill>
                            <a:schemeClr val="tx1"/>
                          </a:solidFill>
                          <a:effectLst/>
                          <a:latin typeface="Arial" charset="0"/>
                        </a:rPr>
                        <a:t>% of incidents in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a:ln>
                            <a:noFill/>
                          </a:ln>
                          <a:solidFill>
                            <a:schemeClr val="tx1"/>
                          </a:solidFill>
                          <a:effectLst/>
                          <a:latin typeface="Arial" charset="0"/>
                        </a:rPr>
                        <a:t>each category </a:t>
                      </a:r>
                    </a:p>
                    <a:p>
                      <a:pPr marL="0" marR="0" lvl="0" indent="0" algn="l" defTabSz="914400" rtl="0" eaLnBrk="1" fontAlgn="base" latinLnBrk="0" hangingPunct="1">
                        <a:lnSpc>
                          <a:spcPct val="100000"/>
                        </a:lnSpc>
                        <a:spcBef>
                          <a:spcPct val="20000"/>
                        </a:spcBef>
                        <a:spcAft>
                          <a:spcPct val="0"/>
                        </a:spcAft>
                        <a:buClrTx/>
                        <a:buSzTx/>
                        <a:buFontTx/>
                        <a:buNone/>
                        <a:tabLst/>
                      </a:pPr>
                      <a:r>
                        <a:rPr kumimoji="0" lang="en-GB" sz="1600" b="1" i="0" u="none" strike="noStrike" cap="none" normalizeH="0" baseline="0">
                          <a:ln>
                            <a:noFill/>
                          </a:ln>
                          <a:solidFill>
                            <a:schemeClr val="tx1"/>
                          </a:solidFill>
                          <a:effectLst/>
                          <a:latin typeface="Arial" charset="0"/>
                        </a:rPr>
                        <a:t>(109 incidents)</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0"/>
                  </a:ext>
                </a:extLst>
              </a:tr>
              <a:tr h="5783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Distributive justice</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12.2</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12.2</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1"/>
                  </a:ext>
                </a:extLst>
              </a:tr>
              <a:tr h="581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Economy with the truth</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28.5</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9.4</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2"/>
                  </a:ext>
                </a:extLst>
              </a:tr>
              <a:tr h="746787">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Confidential and privileged information</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6.5</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3"/>
                  </a:ext>
                </a:extLst>
              </a:tr>
              <a:tr h="581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Conflicts of interest</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6.9</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3.7</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4"/>
                  </a:ext>
                </a:extLst>
              </a:tr>
              <a:tr h="581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Bullying and pressure</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13.0</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9.4</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5"/>
                  </a:ext>
                </a:extLst>
              </a:tr>
              <a:tr h="5783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Bending the rules</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16.8</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27.1</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6"/>
                  </a:ext>
                </a:extLst>
              </a:tr>
              <a:tr h="581715">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Matters of principle</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6.1</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17.8</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7"/>
                  </a:ext>
                </a:extLst>
              </a:tr>
              <a:tr h="578332">
                <a:tc>
                  <a:txBody>
                    <a:bodyPr/>
                    <a:lstStyle/>
                    <a:p>
                      <a:pPr marL="0" marR="0" lvl="0" indent="0" algn="l"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Giving and withdrawing trust</a:t>
                      </a:r>
                    </a:p>
                  </a:txBody>
                  <a:tcPr marL="91445" marR="91445" marT="45722" marB="45722"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a:ln>
                            <a:noFill/>
                          </a:ln>
                          <a:solidFill>
                            <a:schemeClr val="tx1"/>
                          </a:solidFill>
                          <a:effectLst/>
                          <a:latin typeface="Arial" charset="0"/>
                        </a:rPr>
                        <a:t>8.4</a:t>
                      </a:r>
                    </a:p>
                  </a:txBody>
                  <a:tcPr marL="91445" marR="91445" marT="45722" marB="45722"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EF0AE"/>
                    </a:solidFill>
                  </a:tcPr>
                </a:tc>
                <a:tc>
                  <a:txBody>
                    <a:bodyPr/>
                    <a:lstStyle/>
                    <a:p>
                      <a:pPr marL="0" marR="0" lvl="0" indent="0" algn="r" defTabSz="914400" rtl="0" eaLnBrk="1" fontAlgn="base" latinLnBrk="0" hangingPunct="1">
                        <a:lnSpc>
                          <a:spcPct val="100000"/>
                        </a:lnSpc>
                        <a:spcBef>
                          <a:spcPct val="20000"/>
                        </a:spcBef>
                        <a:spcAft>
                          <a:spcPct val="0"/>
                        </a:spcAft>
                        <a:buClrTx/>
                        <a:buSzTx/>
                        <a:buFontTx/>
                        <a:buNone/>
                        <a:tabLst/>
                      </a:pPr>
                      <a:r>
                        <a:rPr kumimoji="0" lang="en-GB" sz="2000" b="0" i="0" u="none" strike="noStrike" cap="none" normalizeH="0" baseline="0" dirty="0">
                          <a:ln>
                            <a:noFill/>
                          </a:ln>
                          <a:solidFill>
                            <a:schemeClr val="tx1"/>
                          </a:solidFill>
                          <a:effectLst/>
                          <a:latin typeface="Arial" charset="0"/>
                        </a:rPr>
                        <a:t>14.0</a:t>
                      </a:r>
                    </a:p>
                  </a:txBody>
                  <a:tcPr marL="91445" marR="91445" marT="45722" marB="45722"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EEF0AE"/>
                    </a:solidFill>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409888576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35B6EA54-7DDB-42A8-85EB-01DF8FE0133A}"/>
              </a:ext>
            </a:extLst>
          </p:cNvPr>
          <p:cNvSpPr>
            <a:spLocks noGrp="1" noChangeArrowheads="1"/>
          </p:cNvSpPr>
          <p:nvPr>
            <p:ph type="title"/>
          </p:nvPr>
        </p:nvSpPr>
        <p:spPr>
          <a:xfrm>
            <a:off x="2133600" y="95250"/>
            <a:ext cx="7772400" cy="1143000"/>
          </a:xfrm>
        </p:spPr>
        <p:txBody>
          <a:bodyPr>
            <a:normAutofit fontScale="90000"/>
          </a:bodyPr>
          <a:lstStyle/>
          <a:p>
            <a:r>
              <a:rPr lang="en-US" altLang="en-US" dirty="0"/>
              <a:t>Data analysis and interpretation</a:t>
            </a:r>
          </a:p>
        </p:txBody>
      </p:sp>
      <p:sp>
        <p:nvSpPr>
          <p:cNvPr id="10243" name="Rectangle 3">
            <a:extLst>
              <a:ext uri="{FF2B5EF4-FFF2-40B4-BE49-F238E27FC236}">
                <a16:creationId xmlns:a16="http://schemas.microsoft.com/office/drawing/2014/main" id="{D571DE6F-889D-4E19-B878-9A2F22314C23}"/>
              </a:ext>
            </a:extLst>
          </p:cNvPr>
          <p:cNvSpPr>
            <a:spLocks noGrp="1" noChangeArrowheads="1"/>
          </p:cNvSpPr>
          <p:nvPr>
            <p:ph type="body" idx="1"/>
          </p:nvPr>
        </p:nvSpPr>
        <p:spPr>
          <a:xfrm>
            <a:off x="2628900" y="1066800"/>
            <a:ext cx="7162800" cy="4724400"/>
          </a:xfrm>
        </p:spPr>
        <p:txBody>
          <a:bodyPr/>
          <a:lstStyle/>
          <a:p>
            <a:pPr>
              <a:lnSpc>
                <a:spcPct val="90000"/>
              </a:lnSpc>
            </a:pPr>
            <a:r>
              <a:rPr lang="en-US" altLang="en-US" sz="2800" dirty="0"/>
              <a:t>Think about analysis EARLY</a:t>
            </a:r>
          </a:p>
          <a:p>
            <a:pPr>
              <a:lnSpc>
                <a:spcPct val="90000"/>
              </a:lnSpc>
            </a:pPr>
            <a:r>
              <a:rPr lang="en-US" altLang="en-US" sz="2800" dirty="0"/>
              <a:t>Start with a plan</a:t>
            </a:r>
          </a:p>
          <a:p>
            <a:pPr>
              <a:lnSpc>
                <a:spcPct val="90000"/>
              </a:lnSpc>
            </a:pPr>
            <a:r>
              <a:rPr lang="en-US" altLang="en-US" sz="2800" dirty="0"/>
              <a:t>Code, enter, clean</a:t>
            </a:r>
          </a:p>
          <a:p>
            <a:pPr>
              <a:lnSpc>
                <a:spcPct val="90000"/>
              </a:lnSpc>
            </a:pPr>
            <a:r>
              <a:rPr lang="en-US" altLang="en-US" sz="2800" dirty="0"/>
              <a:t>Analyze</a:t>
            </a:r>
          </a:p>
          <a:p>
            <a:pPr>
              <a:lnSpc>
                <a:spcPct val="90000"/>
              </a:lnSpc>
            </a:pPr>
            <a:r>
              <a:rPr lang="en-US" altLang="en-US" sz="2800" dirty="0"/>
              <a:t>Interpret</a:t>
            </a:r>
          </a:p>
          <a:p>
            <a:pPr>
              <a:lnSpc>
                <a:spcPct val="90000"/>
              </a:lnSpc>
            </a:pPr>
            <a:r>
              <a:rPr lang="en-US" altLang="en-US" sz="2800" dirty="0"/>
              <a:t>Reflect</a:t>
            </a:r>
          </a:p>
          <a:p>
            <a:pPr lvl="1">
              <a:lnSpc>
                <a:spcPct val="90000"/>
              </a:lnSpc>
            </a:pPr>
            <a:r>
              <a:rPr lang="en-US" altLang="en-US" sz="2400" dirty="0"/>
              <a:t>What did I learn?</a:t>
            </a:r>
          </a:p>
          <a:p>
            <a:pPr lvl="1">
              <a:lnSpc>
                <a:spcPct val="90000"/>
              </a:lnSpc>
            </a:pPr>
            <a:r>
              <a:rPr lang="en-US" altLang="en-US" sz="2400" dirty="0"/>
              <a:t>What conclusions can I draw?</a:t>
            </a:r>
          </a:p>
          <a:p>
            <a:pPr lvl="1">
              <a:lnSpc>
                <a:spcPct val="90000"/>
              </a:lnSpc>
            </a:pPr>
            <a:r>
              <a:rPr lang="en-US" altLang="en-US" sz="2400" dirty="0"/>
              <a:t>What are my recommendations?</a:t>
            </a:r>
          </a:p>
          <a:p>
            <a:pPr lvl="1">
              <a:lnSpc>
                <a:spcPct val="90000"/>
              </a:lnSpc>
            </a:pPr>
            <a:r>
              <a:rPr lang="en-US" altLang="en-US" sz="2400" dirty="0"/>
              <a:t>What are the limitations of my analysis?</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9" name="Slide Number Placeholder 4">
            <a:extLst>
              <a:ext uri="{FF2B5EF4-FFF2-40B4-BE49-F238E27FC236}">
                <a16:creationId xmlns:a16="http://schemas.microsoft.com/office/drawing/2014/main" id="{107C69D2-52A9-4338-AF68-FF3871B168A1}"/>
              </a:ext>
            </a:extLst>
          </p:cNvPr>
          <p:cNvSpPr>
            <a:spLocks noGrp="1"/>
          </p:cNvSpPr>
          <p:nvPr>
            <p:ph type="sldNum" sz="quarter" idx="12"/>
          </p:nvPr>
        </p:nvSpPr>
        <p:spPr bwMode="auto">
          <a:xfrm>
            <a:off x="4648200" y="6356351"/>
            <a:ext cx="2895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fld id="{C9540D7F-2D47-498A-8DA7-8E10F2CC8B86}" type="slidenum">
              <a:rPr lang="en-AU" altLang="en-US" sz="1200">
                <a:solidFill>
                  <a:srgbClr val="898989"/>
                </a:solidFill>
              </a:rPr>
              <a:pPr algn="ctr">
                <a:spcBef>
                  <a:spcPct val="0"/>
                </a:spcBef>
                <a:buFontTx/>
                <a:buNone/>
              </a:pPr>
              <a:t>32</a:t>
            </a:fld>
            <a:endParaRPr lang="en-AU" altLang="en-US" sz="1200">
              <a:solidFill>
                <a:srgbClr val="898989"/>
              </a:solidFill>
            </a:endParaRPr>
          </a:p>
        </p:txBody>
      </p:sp>
      <p:sp>
        <p:nvSpPr>
          <p:cNvPr id="9220" name="Rectangle 2">
            <a:extLst>
              <a:ext uri="{FF2B5EF4-FFF2-40B4-BE49-F238E27FC236}">
                <a16:creationId xmlns:a16="http://schemas.microsoft.com/office/drawing/2014/main" id="{07FE7A72-026B-479D-8CB9-D7B8CF007705}"/>
              </a:ext>
            </a:extLst>
          </p:cNvPr>
          <p:cNvSpPr>
            <a:spLocks noGrp="1" noChangeArrowheads="1"/>
          </p:cNvSpPr>
          <p:nvPr>
            <p:ph type="title"/>
          </p:nvPr>
        </p:nvSpPr>
        <p:spPr/>
        <p:txBody>
          <a:bodyPr/>
          <a:lstStyle/>
          <a:p>
            <a:r>
              <a:rPr lang="en-US" altLang="en-US"/>
              <a:t>Effective Data Analysis</a:t>
            </a:r>
            <a:endParaRPr lang="en-AU" altLang="en-US"/>
          </a:p>
        </p:txBody>
      </p:sp>
      <p:sp>
        <p:nvSpPr>
          <p:cNvPr id="9221" name="Rectangle 3">
            <a:extLst>
              <a:ext uri="{FF2B5EF4-FFF2-40B4-BE49-F238E27FC236}">
                <a16:creationId xmlns:a16="http://schemas.microsoft.com/office/drawing/2014/main" id="{0ACE69F8-CF4C-45F2-9841-77C2946828DC}"/>
              </a:ext>
            </a:extLst>
          </p:cNvPr>
          <p:cNvSpPr>
            <a:spLocks noGrp="1" noChangeArrowheads="1"/>
          </p:cNvSpPr>
          <p:nvPr>
            <p:ph type="body" idx="1"/>
          </p:nvPr>
        </p:nvSpPr>
        <p:spPr/>
        <p:txBody>
          <a:bodyPr/>
          <a:lstStyle/>
          <a:p>
            <a:r>
              <a:rPr lang="en-US" altLang="en-US" dirty="0"/>
              <a:t>Effective data analysis involves</a:t>
            </a:r>
          </a:p>
          <a:p>
            <a:pPr lvl="1"/>
            <a:r>
              <a:rPr lang="en-US" altLang="en-US" dirty="0"/>
              <a:t>keeping your eye on the main game</a:t>
            </a:r>
          </a:p>
          <a:p>
            <a:pPr lvl="1"/>
            <a:r>
              <a:rPr lang="en-US" altLang="en-US" dirty="0"/>
              <a:t>managing your data</a:t>
            </a:r>
          </a:p>
          <a:p>
            <a:pPr lvl="1"/>
            <a:r>
              <a:rPr lang="en-US" altLang="en-US" dirty="0"/>
              <a:t>engaging in the actual process of quantitative and / or qualitative analysis</a:t>
            </a:r>
          </a:p>
          <a:p>
            <a:pPr lvl="1"/>
            <a:r>
              <a:rPr lang="en-US" altLang="en-US" dirty="0"/>
              <a:t>presenting your data</a:t>
            </a:r>
          </a:p>
          <a:p>
            <a:pPr lvl="1"/>
            <a:r>
              <a:rPr lang="en-US" altLang="en-US" dirty="0"/>
              <a:t>drawing meaningful and logical conclusions  </a:t>
            </a:r>
            <a:endParaRPr lang="en-AU" altLang="en-US"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4D9B8703-72B5-43CF-8604-7E745D67538D}"/>
              </a:ext>
            </a:extLst>
          </p:cNvPr>
          <p:cNvSpPr>
            <a:spLocks noGrp="1" noChangeArrowheads="1"/>
          </p:cNvSpPr>
          <p:nvPr>
            <p:ph type="title"/>
          </p:nvPr>
        </p:nvSpPr>
        <p:spPr>
          <a:xfrm>
            <a:off x="2362200" y="304800"/>
            <a:ext cx="7772400" cy="1143000"/>
          </a:xfrm>
        </p:spPr>
        <p:txBody>
          <a:bodyPr>
            <a:normAutofit fontScale="90000"/>
          </a:bodyPr>
          <a:lstStyle/>
          <a:p>
            <a:r>
              <a:rPr lang="en-US" altLang="en-US"/>
              <a:t>Why do I need an analysis plan?</a:t>
            </a:r>
          </a:p>
        </p:txBody>
      </p:sp>
      <p:sp>
        <p:nvSpPr>
          <p:cNvPr id="13315" name="Rectangle 3">
            <a:extLst>
              <a:ext uri="{FF2B5EF4-FFF2-40B4-BE49-F238E27FC236}">
                <a16:creationId xmlns:a16="http://schemas.microsoft.com/office/drawing/2014/main" id="{6DA8AC2A-4F3A-4D8C-B64A-29A559D829EF}"/>
              </a:ext>
            </a:extLst>
          </p:cNvPr>
          <p:cNvSpPr>
            <a:spLocks noGrp="1" noChangeArrowheads="1"/>
          </p:cNvSpPr>
          <p:nvPr>
            <p:ph type="body" idx="1"/>
          </p:nvPr>
        </p:nvSpPr>
        <p:spPr>
          <a:xfrm>
            <a:off x="1800225" y="1352550"/>
            <a:ext cx="9315450" cy="4495800"/>
          </a:xfrm>
        </p:spPr>
        <p:txBody>
          <a:bodyPr/>
          <a:lstStyle/>
          <a:p>
            <a:r>
              <a:rPr lang="en-US" altLang="en-US" dirty="0"/>
              <a:t>To make sure the questions and your data collection instrument will get the information you want.</a:t>
            </a:r>
          </a:p>
          <a:p>
            <a:r>
              <a:rPr lang="en-US" altLang="en-US" dirty="0"/>
              <a:t>To align your desired “report” with the results of analysis and interpretation. </a:t>
            </a:r>
          </a:p>
          <a:p>
            <a:r>
              <a:rPr lang="en-US" altLang="en-US" dirty="0"/>
              <a:t>To improve reliability--consistent measures over time.</a:t>
            </a:r>
          </a:p>
          <a:p>
            <a:endParaRPr lang="en-US" altLang="en-US"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a:extLst>
              <a:ext uri="{FF2B5EF4-FFF2-40B4-BE49-F238E27FC236}">
                <a16:creationId xmlns:a16="http://schemas.microsoft.com/office/drawing/2014/main" id="{BBAE2E49-265C-4877-BA93-A697BA8044E8}"/>
              </a:ext>
            </a:extLst>
          </p:cNvPr>
          <p:cNvSpPr>
            <a:spLocks noGrp="1" noChangeArrowheads="1"/>
          </p:cNvSpPr>
          <p:nvPr>
            <p:ph type="title"/>
          </p:nvPr>
        </p:nvSpPr>
        <p:spPr>
          <a:xfrm>
            <a:off x="1524000" y="304800"/>
            <a:ext cx="8610600" cy="1143000"/>
          </a:xfrm>
        </p:spPr>
        <p:txBody>
          <a:bodyPr/>
          <a:lstStyle/>
          <a:p>
            <a:r>
              <a:rPr lang="en-US" altLang="en-US"/>
              <a:t>Preliminary Exploratory Analysis</a:t>
            </a:r>
          </a:p>
        </p:txBody>
      </p:sp>
      <p:sp>
        <p:nvSpPr>
          <p:cNvPr id="15364" name="Rectangle 3" descr="Rectangle: Click to edit Master text styles&#10;Second level&#10;Third level&#10;Fourth level&#10;Fifth level">
            <a:extLst>
              <a:ext uri="{FF2B5EF4-FFF2-40B4-BE49-F238E27FC236}">
                <a16:creationId xmlns:a16="http://schemas.microsoft.com/office/drawing/2014/main" id="{B269DFE9-6D51-45F8-856C-315B8C87BB6B}"/>
              </a:ext>
            </a:extLst>
          </p:cNvPr>
          <p:cNvSpPr>
            <a:spLocks noGrp="1" noChangeArrowheads="1"/>
          </p:cNvSpPr>
          <p:nvPr>
            <p:ph type="body" idx="1"/>
          </p:nvPr>
        </p:nvSpPr>
        <p:spPr>
          <a:xfrm>
            <a:off x="2524125" y="1381125"/>
            <a:ext cx="7772400" cy="4452938"/>
          </a:xfrm>
        </p:spPr>
        <p:txBody>
          <a:bodyPr>
            <a:normAutofit lnSpcReduction="10000"/>
          </a:bodyPr>
          <a:lstStyle/>
          <a:p>
            <a:r>
              <a:rPr lang="en-US" altLang="en-US" dirty="0"/>
              <a:t>Explore the data by reading through all of your information to obtain a general sense of the information</a:t>
            </a:r>
          </a:p>
          <a:p>
            <a:r>
              <a:rPr lang="en-US" altLang="en-US" dirty="0"/>
              <a:t>Memo ideas while thinking about the organization of the data and considering whether more data are needed</a:t>
            </a:r>
          </a:p>
          <a:p>
            <a:pPr lvl="1"/>
            <a:r>
              <a:rPr lang="en-US" altLang="en-US" dirty="0"/>
              <a:t>Jot memos in margins of fieldnotes, transcripts, documents, photos</a:t>
            </a:r>
          </a:p>
        </p:txBody>
      </p:sp>
    </p:spTree>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PRESGUID" val="04c9da0c-e7e2-4a6b-8984-aa5521de897f"/>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813</TotalTime>
  <Words>1652</Words>
  <Application>Microsoft Office PowerPoint</Application>
  <PresentationFormat>Widescreen</PresentationFormat>
  <Paragraphs>230</Paragraphs>
  <Slides>34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Calibri</vt:lpstr>
      <vt:lpstr>Myriad Pro</vt:lpstr>
      <vt:lpstr>Times</vt:lpstr>
      <vt:lpstr>Wingdings</vt:lpstr>
      <vt:lpstr>Wingdings 3</vt:lpstr>
      <vt:lpstr>20140311PresentationUWTSDTemplate</vt:lpstr>
      <vt:lpstr>  Dissertation Module   (LCMB7020) Workshop 4 An Introduction to Qualitative and Quantitative Analysis  </vt:lpstr>
      <vt:lpstr>Agenda </vt:lpstr>
      <vt:lpstr>What is data analysis?</vt:lpstr>
      <vt:lpstr>Analysis process needs to do four things</vt:lpstr>
      <vt:lpstr>PowerPoint Presentation</vt:lpstr>
      <vt:lpstr>Analysing quantitative data</vt:lpstr>
      <vt:lpstr>Analysing quantitative data</vt:lpstr>
      <vt:lpstr>Analysing quantitative data</vt:lpstr>
      <vt:lpstr>Analysing quantitative data</vt:lpstr>
      <vt:lpstr>Generating statistics</vt:lpstr>
      <vt:lpstr>Measurement scales</vt:lpstr>
      <vt:lpstr>PowerPoint Presentation</vt:lpstr>
      <vt:lpstr>PowerPoint Presentation</vt:lpstr>
      <vt:lpstr>Descriptive statistics</vt:lpstr>
      <vt:lpstr>Measures of central tendency</vt:lpstr>
      <vt:lpstr>Measures of dispersion</vt:lpstr>
      <vt:lpstr>Measures of relationship</vt:lpstr>
      <vt:lpstr>Activity</vt:lpstr>
      <vt:lpstr>Analyzing qualitative Data</vt:lpstr>
      <vt:lpstr>Qualitative Analysis and Data Type</vt:lpstr>
      <vt:lpstr>Investigating information sharing between government agencies – how do you organise your data</vt:lpstr>
      <vt:lpstr>PowerPoint Presentation</vt:lpstr>
      <vt:lpstr>Defining the themes / categories (colour coded)</vt:lpstr>
      <vt:lpstr>PowerPoint Presentation</vt:lpstr>
      <vt:lpstr>PowerPoint Presentation</vt:lpstr>
      <vt:lpstr>PowerPoint Presentation</vt:lpstr>
      <vt:lpstr>Qualitative data - Coding the material</vt:lpstr>
      <vt:lpstr>A study of ethical difficulties experienced by IT managers and by HRM managers</vt:lpstr>
      <vt:lpstr>Content analysis</vt:lpstr>
      <vt:lpstr>PowerPoint Presentation</vt:lpstr>
      <vt:lpstr>Data analysis and interpretation</vt:lpstr>
      <vt:lpstr>Effective Data Analysis</vt:lpstr>
      <vt:lpstr>Why do I need an analysis plan?</vt:lpstr>
      <vt:lpstr>Preliminary Exploratory Analysis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Dissertation Module   (LCMB7020) Workshop 4 An Introduction to Qualitative and Quantitative Analysis</dc:title>
  <dc:creator>Tarila Zuofa</dc:creator>
  <cp:lastModifiedBy>Tarila Zuofa</cp:lastModifiedBy>
  <cp:revision>2</cp:revision>
  <dcterms:created xsi:type="dcterms:W3CDTF">2022-06-11T17:40:24Z</dcterms:created>
  <dcterms:modified xsi:type="dcterms:W3CDTF">2022-06-12T07:35:29Z</dcterms:modified>
</cp:coreProperties>
</file>