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4831" autoAdjust="0"/>
  </p:normalViewPr>
  <p:slideViewPr>
    <p:cSldViewPr>
      <p:cViewPr varScale="1">
        <p:scale>
          <a:sx n="46" d="100"/>
          <a:sy n="46" d="100"/>
        </p:scale>
        <p:origin x="-120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64176D-AF79-4705-B261-49C044CF325D}" type="datetimeFigureOut">
              <a:rPr lang="en-GB" smtClean="0"/>
              <a:t>11/11/2016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C157A2-6C32-4D5F-912A-DAB3C47157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9638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C157A2-6C32-4D5F-912A-DAB3C47157A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7234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C157A2-6C32-4D5F-912A-DAB3C47157A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5560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C157A2-6C32-4D5F-912A-DAB3C47157A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9512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C157A2-6C32-4D5F-912A-DAB3C47157A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6367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C157A2-6C32-4D5F-912A-DAB3C47157A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4004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C157A2-6C32-4D5F-912A-DAB3C47157A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6087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C157A2-6C32-4D5F-912A-DAB3C47157A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1222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C157A2-6C32-4D5F-912A-DAB3C47157A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51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C157A2-6C32-4D5F-912A-DAB3C47157A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6322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C157A2-6C32-4D5F-912A-DAB3C47157A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8507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C157A2-6C32-4D5F-912A-DAB3C47157A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2778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EA244-F93B-4F8D-B5A0-508287C70B64}" type="datetimeFigureOut">
              <a:rPr lang="en-GB" smtClean="0"/>
              <a:t>11/11/2016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9564E-4301-41BD-A676-7D25F2F3F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9389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EA244-F93B-4F8D-B5A0-508287C70B64}" type="datetimeFigureOut">
              <a:rPr lang="en-GB" smtClean="0"/>
              <a:t>11/11/2016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9564E-4301-41BD-A676-7D25F2F3F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7831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EA244-F93B-4F8D-B5A0-508287C70B64}" type="datetimeFigureOut">
              <a:rPr lang="en-GB" smtClean="0"/>
              <a:t>11/11/2016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9564E-4301-41BD-A676-7D25F2F3F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5696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EA244-F93B-4F8D-B5A0-508287C70B64}" type="datetimeFigureOut">
              <a:rPr lang="en-GB" smtClean="0"/>
              <a:t>11/11/2016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9564E-4301-41BD-A676-7D25F2F3F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4589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EA244-F93B-4F8D-B5A0-508287C70B64}" type="datetimeFigureOut">
              <a:rPr lang="en-GB" smtClean="0"/>
              <a:t>11/11/2016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9564E-4301-41BD-A676-7D25F2F3F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1051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EA244-F93B-4F8D-B5A0-508287C70B64}" type="datetimeFigureOut">
              <a:rPr lang="en-GB" smtClean="0"/>
              <a:t>11/11/2016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9564E-4301-41BD-A676-7D25F2F3F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846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EA244-F93B-4F8D-B5A0-508287C70B64}" type="datetimeFigureOut">
              <a:rPr lang="en-GB" smtClean="0"/>
              <a:t>11/11/2016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9564E-4301-41BD-A676-7D25F2F3F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887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EA244-F93B-4F8D-B5A0-508287C70B64}" type="datetimeFigureOut">
              <a:rPr lang="en-GB" smtClean="0"/>
              <a:t>11/11/2016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9564E-4301-41BD-A676-7D25F2F3F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3791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EA244-F93B-4F8D-B5A0-508287C70B64}" type="datetimeFigureOut">
              <a:rPr lang="en-GB" smtClean="0"/>
              <a:t>11/11/2016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9564E-4301-41BD-A676-7D25F2F3F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2292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EA244-F93B-4F8D-B5A0-508287C70B64}" type="datetimeFigureOut">
              <a:rPr lang="en-GB" smtClean="0"/>
              <a:t>11/11/2016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9564E-4301-41BD-A676-7D25F2F3F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4338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EA244-F93B-4F8D-B5A0-508287C70B64}" type="datetimeFigureOut">
              <a:rPr lang="en-GB" smtClean="0"/>
              <a:t>11/11/2016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9564E-4301-41BD-A676-7D25F2F3F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4668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AEA244-F93B-4F8D-B5A0-508287C70B64}" type="datetimeFigureOut">
              <a:rPr lang="en-GB" smtClean="0"/>
              <a:t>11/11/2016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59564E-4301-41BD-A676-7D25F2F3F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705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Week six session two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Islamic Finance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98416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Islamic finance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Objectives</a:t>
            </a:r>
          </a:p>
          <a:p>
            <a:r>
              <a:rPr lang="en-GB" dirty="0" smtClean="0"/>
              <a:t>Introduce Islamic finance transactions</a:t>
            </a:r>
          </a:p>
          <a:p>
            <a:r>
              <a:rPr lang="en-GB" dirty="0" err="1" smtClean="0"/>
              <a:t>Riba</a:t>
            </a:r>
            <a:endParaRPr lang="en-GB" dirty="0" smtClean="0"/>
          </a:p>
          <a:p>
            <a:r>
              <a:rPr lang="en-GB" dirty="0" smtClean="0"/>
              <a:t>Islamic finance contracts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68341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Islamic finance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Islamic finance is compliant with </a:t>
            </a:r>
            <a:r>
              <a:rPr lang="en-GB" sz="2400" dirty="0" err="1" smtClean="0"/>
              <a:t>Sharia’a</a:t>
            </a:r>
            <a:r>
              <a:rPr lang="en-GB" sz="2400" dirty="0" smtClean="0"/>
              <a:t> law</a:t>
            </a:r>
          </a:p>
          <a:p>
            <a:r>
              <a:rPr lang="en-GB" sz="2400" dirty="0"/>
              <a:t>Wealth creation through trade and investment Islamic finance transactions are based on the concept of sharing risk and reward between the investor and the user of funds. </a:t>
            </a:r>
            <a:endParaRPr lang="en-GB" sz="2400" dirty="0" smtClean="0"/>
          </a:p>
          <a:p>
            <a:r>
              <a:rPr lang="en-GB" sz="2400" dirty="0"/>
              <a:t>E</a:t>
            </a:r>
            <a:r>
              <a:rPr lang="en-GB" sz="2400" dirty="0" smtClean="0"/>
              <a:t>conomic </a:t>
            </a:r>
            <a:r>
              <a:rPr lang="en-GB" sz="2400" dirty="0"/>
              <a:t>benefits of the enterprise should extend to goals such as social welfare and full employment. </a:t>
            </a:r>
            <a:endParaRPr lang="en-GB" sz="2400" dirty="0" smtClean="0"/>
          </a:p>
          <a:p>
            <a:r>
              <a:rPr lang="en-GB" sz="2400" dirty="0" smtClean="0"/>
              <a:t>Conventional banking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981204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Islamic finance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Riba</a:t>
            </a:r>
            <a:r>
              <a:rPr lang="en-GB" dirty="0"/>
              <a:t> </a:t>
            </a:r>
            <a:r>
              <a:rPr lang="en-GB" dirty="0" smtClean="0"/>
              <a:t> (interest forbidden)</a:t>
            </a:r>
          </a:p>
          <a:p>
            <a:r>
              <a:rPr lang="en-GB" dirty="0" err="1"/>
              <a:t>Riba</a:t>
            </a:r>
            <a:r>
              <a:rPr lang="en-GB" dirty="0"/>
              <a:t> can be viewed as unacceptable from three different perspectives, as outlined </a:t>
            </a:r>
            <a:r>
              <a:rPr lang="en-GB" dirty="0" smtClean="0"/>
              <a:t>below:</a:t>
            </a:r>
          </a:p>
          <a:p>
            <a:pPr lvl="1"/>
            <a:r>
              <a:rPr lang="en-GB" dirty="0" smtClean="0"/>
              <a:t>For the borrower</a:t>
            </a:r>
          </a:p>
          <a:p>
            <a:pPr lvl="1"/>
            <a:r>
              <a:rPr lang="en-GB" dirty="0" smtClean="0"/>
              <a:t>For the lender</a:t>
            </a:r>
          </a:p>
          <a:p>
            <a:pPr lvl="1"/>
            <a:r>
              <a:rPr lang="en-GB" dirty="0" smtClean="0"/>
              <a:t>For the economy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0933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Islamic finance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ea typeface="Calibri"/>
                <a:cs typeface="Times New Roman"/>
              </a:rPr>
              <a:t>Islamic finance </a:t>
            </a:r>
            <a:r>
              <a:rPr lang="en-GB" dirty="0" smtClean="0">
                <a:ea typeface="Calibri"/>
                <a:cs typeface="Times New Roman"/>
              </a:rPr>
              <a:t>contracts</a:t>
            </a:r>
          </a:p>
          <a:p>
            <a:r>
              <a:rPr lang="en-GB" dirty="0">
                <a:ea typeface="Calibri"/>
                <a:cs typeface="Times New Roman"/>
              </a:rPr>
              <a:t> Forms of contract Include: </a:t>
            </a:r>
          </a:p>
          <a:p>
            <a:pPr marL="400050" lvl="1" indent="0">
              <a:buNone/>
            </a:pPr>
            <a:r>
              <a:rPr lang="en-GB" dirty="0">
                <a:ea typeface="Calibri"/>
                <a:cs typeface="Times New Roman"/>
              </a:rPr>
              <a:t>• </a:t>
            </a:r>
            <a:r>
              <a:rPr lang="en-GB" dirty="0" err="1">
                <a:ea typeface="Calibri"/>
                <a:cs typeface="Times New Roman"/>
              </a:rPr>
              <a:t>Mudaraba</a:t>
            </a:r>
            <a:r>
              <a:rPr lang="en-GB" dirty="0">
                <a:ea typeface="Calibri"/>
                <a:cs typeface="Times New Roman"/>
              </a:rPr>
              <a:t> — a partnership contract </a:t>
            </a:r>
          </a:p>
          <a:p>
            <a:pPr marL="400050" lvl="1" indent="0">
              <a:buNone/>
            </a:pPr>
            <a:r>
              <a:rPr lang="en-GB" dirty="0">
                <a:ea typeface="Calibri"/>
                <a:cs typeface="Times New Roman"/>
              </a:rPr>
              <a:t>• </a:t>
            </a:r>
            <a:r>
              <a:rPr lang="en-GB" dirty="0" err="1">
                <a:ea typeface="Calibri"/>
                <a:cs typeface="Times New Roman"/>
              </a:rPr>
              <a:t>Musharaka</a:t>
            </a:r>
            <a:r>
              <a:rPr lang="en-GB" dirty="0">
                <a:ea typeface="Calibri"/>
                <a:cs typeface="Times New Roman"/>
              </a:rPr>
              <a:t> — a form of equity where a partnership exists and profits and losses are shared </a:t>
            </a:r>
          </a:p>
          <a:p>
            <a:pPr marL="400050" lvl="1" indent="0">
              <a:buNone/>
            </a:pPr>
            <a:r>
              <a:rPr lang="en-GB" dirty="0">
                <a:ea typeface="Calibri"/>
                <a:cs typeface="Times New Roman"/>
              </a:rPr>
              <a:t>• </a:t>
            </a:r>
            <a:r>
              <a:rPr lang="en-GB" dirty="0" err="1">
                <a:ea typeface="Calibri"/>
                <a:cs typeface="Times New Roman"/>
              </a:rPr>
              <a:t>Murabaha</a:t>
            </a:r>
            <a:r>
              <a:rPr lang="en-GB" dirty="0">
                <a:ea typeface="Calibri"/>
                <a:cs typeface="Times New Roman"/>
              </a:rPr>
              <a:t> — a form of credit sale </a:t>
            </a:r>
          </a:p>
          <a:p>
            <a:pPr marL="400050" lvl="1" indent="0">
              <a:buNone/>
            </a:pPr>
            <a:r>
              <a:rPr lang="en-GB" dirty="0">
                <a:ea typeface="Calibri"/>
                <a:cs typeface="Times New Roman"/>
              </a:rPr>
              <a:t>• </a:t>
            </a:r>
            <a:r>
              <a:rPr lang="en-GB" dirty="0" err="1">
                <a:ea typeface="Calibri"/>
                <a:cs typeface="Times New Roman"/>
              </a:rPr>
              <a:t>Ijara</a:t>
            </a:r>
            <a:r>
              <a:rPr lang="en-GB" dirty="0">
                <a:ea typeface="Calibri"/>
                <a:cs typeface="Times New Roman"/>
              </a:rPr>
              <a:t> — a form of lease </a:t>
            </a:r>
          </a:p>
          <a:p>
            <a:pPr marL="400050" lvl="1" indent="0">
              <a:buNone/>
            </a:pPr>
            <a:r>
              <a:rPr lang="en-GB" dirty="0">
                <a:ea typeface="Calibri"/>
                <a:cs typeface="Times New Roman"/>
              </a:rPr>
              <a:t>• </a:t>
            </a:r>
            <a:r>
              <a:rPr lang="en-GB" dirty="0" err="1">
                <a:ea typeface="Calibri"/>
                <a:cs typeface="Times New Roman"/>
              </a:rPr>
              <a:t>Sukuk</a:t>
            </a:r>
            <a:r>
              <a:rPr lang="en-GB" dirty="0">
                <a:ea typeface="Calibri"/>
                <a:cs typeface="Times New Roman"/>
              </a:rPr>
              <a:t> — similar to a bond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61105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Islamic finance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err="1" smtClean="0"/>
              <a:t>Mudaraba</a:t>
            </a:r>
            <a:endParaRPr lang="en-GB" dirty="0" smtClean="0"/>
          </a:p>
          <a:p>
            <a:pPr lvl="0"/>
            <a:r>
              <a:rPr lang="en-GB" dirty="0">
                <a:solidFill>
                  <a:prstClr val="black"/>
                </a:solidFill>
              </a:rPr>
              <a:t>A </a:t>
            </a:r>
            <a:r>
              <a:rPr lang="en-GB" dirty="0" err="1">
                <a:solidFill>
                  <a:prstClr val="black"/>
                </a:solidFill>
              </a:rPr>
              <a:t>Mudaraba</a:t>
            </a:r>
            <a:r>
              <a:rPr lang="en-GB" dirty="0">
                <a:solidFill>
                  <a:prstClr val="black"/>
                </a:solidFill>
              </a:rPr>
              <a:t> transaction is a partnership transaction in which only one of the partners (the </a:t>
            </a:r>
            <a:r>
              <a:rPr lang="en-GB" dirty="0" err="1">
                <a:solidFill>
                  <a:prstClr val="black"/>
                </a:solidFill>
              </a:rPr>
              <a:t>rab</a:t>
            </a:r>
            <a:r>
              <a:rPr lang="en-GB" dirty="0">
                <a:solidFill>
                  <a:prstClr val="black"/>
                </a:solidFill>
              </a:rPr>
              <a:t> al mal) contributes capital, and the other (the </a:t>
            </a:r>
            <a:r>
              <a:rPr lang="en-GB" dirty="0" err="1">
                <a:solidFill>
                  <a:prstClr val="black"/>
                </a:solidFill>
              </a:rPr>
              <a:t>mudarib</a:t>
            </a:r>
            <a:r>
              <a:rPr lang="en-GB" dirty="0">
                <a:solidFill>
                  <a:prstClr val="black"/>
                </a:solidFill>
              </a:rPr>
              <a:t>) contributes skill and expertise. </a:t>
            </a:r>
          </a:p>
          <a:p>
            <a:pPr lvl="0"/>
            <a:r>
              <a:rPr lang="en-GB" dirty="0">
                <a:solidFill>
                  <a:prstClr val="black"/>
                </a:solidFill>
              </a:rPr>
              <a:t>The </a:t>
            </a:r>
            <a:r>
              <a:rPr lang="en-GB" dirty="0" smtClean="0">
                <a:solidFill>
                  <a:prstClr val="black"/>
                </a:solidFill>
              </a:rPr>
              <a:t>investor </a:t>
            </a:r>
            <a:r>
              <a:rPr lang="en-GB" dirty="0">
                <a:solidFill>
                  <a:prstClr val="black"/>
                </a:solidFill>
              </a:rPr>
              <a:t>is reliant on ability of the </a:t>
            </a:r>
            <a:r>
              <a:rPr lang="en-GB" dirty="0" err="1">
                <a:solidFill>
                  <a:prstClr val="black"/>
                </a:solidFill>
              </a:rPr>
              <a:t>mudarib</a:t>
            </a:r>
            <a:r>
              <a:rPr lang="en-GB" dirty="0">
                <a:solidFill>
                  <a:prstClr val="black"/>
                </a:solidFill>
              </a:rPr>
              <a:t> to manage and their honesty when it comes to profit sharing </a:t>
            </a:r>
            <a:r>
              <a:rPr lang="en-GB" dirty="0" smtClean="0">
                <a:solidFill>
                  <a:prstClr val="black"/>
                </a:solidFill>
              </a:rPr>
              <a:t>payments.</a:t>
            </a:r>
          </a:p>
          <a:p>
            <a:pPr lvl="0"/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73017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black"/>
                </a:solidFill>
              </a:rPr>
              <a:t>Islamic finance</a:t>
            </a:r>
            <a:endParaRPr lang="en-GB" dirty="0"/>
          </a:p>
        </p:txBody>
      </p:sp>
      <p:pic>
        <p:nvPicPr>
          <p:cNvPr id="4" name="Content Placeholder 3" descr="C:\Users\se046\AppData\Local\Microsoft\Windows\Temporary Internet Files\Content.Word\New Picture (3).bmp"/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132856"/>
            <a:ext cx="5904656" cy="381642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50474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Islamic finance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268760"/>
            <a:ext cx="8712968" cy="540060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err="1" smtClean="0"/>
              <a:t>Musharaka</a:t>
            </a:r>
            <a:r>
              <a:rPr lang="en-GB" dirty="0" smtClean="0"/>
              <a:t> partnership contract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Once contract agreed the process can be broken into two parts: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Partners share capital as well as expertise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Any profits shared between partners according to agreed ratios in contract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r>
              <a:rPr lang="en-GB" dirty="0"/>
              <a:t>This transaction is similar to venture capital, for example a management buyout, where both parties contribute both capital and expertise. </a:t>
            </a:r>
          </a:p>
        </p:txBody>
      </p:sp>
      <p:pic>
        <p:nvPicPr>
          <p:cNvPr id="4" name="Picture 3" descr="C:\Users\se046\AppData\Local\Microsoft\Windows\Temporary Internet Files\Content.Word\New Picture (1).bmp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56792"/>
            <a:ext cx="4800600" cy="18192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1175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Islamic finance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400" b="1" dirty="0" err="1"/>
              <a:t>Murabaha</a:t>
            </a:r>
            <a:r>
              <a:rPr lang="en-GB" sz="3400" b="1" dirty="0"/>
              <a:t> </a:t>
            </a:r>
            <a:r>
              <a:rPr lang="en-GB" sz="3400" b="1" dirty="0" smtClean="0"/>
              <a:t>contract</a:t>
            </a:r>
          </a:p>
          <a:p>
            <a:pPr marL="0" lvl="0" indent="0">
              <a:buNone/>
            </a:pPr>
            <a:r>
              <a:rPr lang="en-GB" dirty="0">
                <a:solidFill>
                  <a:prstClr val="black"/>
                </a:solidFill>
              </a:rPr>
              <a:t>A </a:t>
            </a:r>
            <a:r>
              <a:rPr lang="en-GB" dirty="0" err="1">
                <a:solidFill>
                  <a:prstClr val="black"/>
                </a:solidFill>
              </a:rPr>
              <a:t>murabaha</a:t>
            </a:r>
            <a:r>
              <a:rPr lang="en-GB" dirty="0">
                <a:solidFill>
                  <a:prstClr val="black"/>
                </a:solidFill>
              </a:rPr>
              <a:t> transaction Is a </a:t>
            </a:r>
            <a:r>
              <a:rPr lang="en-GB" dirty="0" smtClean="0">
                <a:solidFill>
                  <a:prstClr val="black"/>
                </a:solidFill>
              </a:rPr>
              <a:t>deferred </a:t>
            </a:r>
            <a:r>
              <a:rPr lang="en-GB" dirty="0">
                <a:solidFill>
                  <a:prstClr val="black"/>
                </a:solidFill>
              </a:rPr>
              <a:t>payment sale or an Instalment credit sale and is mostly used for the purchase of goods for Immediate delivery on deferred payment terms. 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 smtClean="0"/>
              <a:t>Sharia’a</a:t>
            </a:r>
            <a:r>
              <a:rPr lang="en-GB" dirty="0" smtClean="0"/>
              <a:t> prescribes certain conditions:</a:t>
            </a:r>
          </a:p>
          <a:p>
            <a:pPr marL="0" indent="0">
              <a:buNone/>
            </a:pPr>
            <a:r>
              <a:rPr lang="en-GB" dirty="0"/>
              <a:t>• The object in the contract must actually exist and be owned by the seller. </a:t>
            </a:r>
          </a:p>
          <a:p>
            <a:pPr marL="0" indent="0">
              <a:buNone/>
            </a:pPr>
            <a:r>
              <a:rPr lang="en-GB" dirty="0"/>
              <a:t>• The object is offered for a price and both object and price are accepted (the price should be within fair market range). </a:t>
            </a:r>
          </a:p>
          <a:p>
            <a:pPr marL="0" indent="0">
              <a:buNone/>
            </a:pPr>
            <a:r>
              <a:rPr lang="en-GB" dirty="0"/>
              <a:t>• The object must have a value. </a:t>
            </a:r>
          </a:p>
          <a:p>
            <a:pPr marL="0" indent="0">
              <a:buNone/>
            </a:pPr>
            <a:r>
              <a:rPr lang="en-GB" dirty="0"/>
              <a:t>• The object In question and Its exchange may not be prohibited by </a:t>
            </a:r>
            <a:r>
              <a:rPr lang="en-GB" dirty="0" err="1"/>
              <a:t>Sharia'a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• The buyer in the contract has the right to demand that the object is of suitable quality and is not defective.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C:\Users\se046\AppData\Local\Microsoft\Windows\Temporary Internet Files\Content.Word\New Picture (3).bmp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069"/>
            <a:ext cx="5472608" cy="132206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79436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Islamic finance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A bank can provide finance to a business In a </a:t>
            </a:r>
            <a:r>
              <a:rPr lang="en-GB" dirty="0" err="1"/>
              <a:t>murabaha</a:t>
            </a:r>
            <a:r>
              <a:rPr lang="en-GB" dirty="0"/>
              <a:t> transaction as follows.</a:t>
            </a:r>
          </a:p>
          <a:p>
            <a:r>
              <a:rPr lang="en-GB" dirty="0" smtClean="0"/>
              <a:t>The </a:t>
            </a:r>
            <a:r>
              <a:rPr lang="en-GB" dirty="0"/>
              <a:t>manager of the business identifies an asset that the business wants to buy. </a:t>
            </a:r>
          </a:p>
          <a:p>
            <a:r>
              <a:rPr lang="en-GB" dirty="0" smtClean="0"/>
              <a:t>The </a:t>
            </a:r>
            <a:r>
              <a:rPr lang="en-GB" dirty="0"/>
              <a:t>bank agrees to buy the asset, and to resell It to the business at an agreed (fixed) price, higher than the original purchase price of the asset.</a:t>
            </a:r>
          </a:p>
          <a:p>
            <a:r>
              <a:rPr lang="en-GB" dirty="0" smtClean="0"/>
              <a:t>The </a:t>
            </a:r>
            <a:r>
              <a:rPr lang="en-GB" dirty="0"/>
              <a:t>bank will pay for the asset immediately but agrees to payment from the business under </a:t>
            </a:r>
            <a:r>
              <a:rPr lang="en-GB"/>
              <a:t>a </a:t>
            </a:r>
            <a:r>
              <a:rPr lang="en-GB" smtClean="0"/>
              <a:t>deferred </a:t>
            </a:r>
            <a:r>
              <a:rPr lang="en-GB" dirty="0"/>
              <a:t>payment arrangement (</a:t>
            </a:r>
            <a:r>
              <a:rPr lang="en-GB" dirty="0" err="1"/>
              <a:t>murabaha</a:t>
            </a:r>
            <a:r>
              <a:rPr lang="en-GB" dirty="0"/>
              <a:t>). </a:t>
            </a:r>
          </a:p>
          <a:p>
            <a:r>
              <a:rPr lang="en-GB" dirty="0" smtClean="0"/>
              <a:t>The </a:t>
            </a:r>
            <a:r>
              <a:rPr lang="en-GB" dirty="0"/>
              <a:t>business therefore obtains the asset 'now' and pays for it later. This is similar in effect to arranging a bank loan to purchase the asset, but it is compliant with </a:t>
            </a:r>
            <a:r>
              <a:rPr lang="en-GB" dirty="0" err="1"/>
              <a:t>Sharia'a</a:t>
            </a:r>
            <a:r>
              <a:rPr lang="en-GB" dirty="0"/>
              <a:t> law.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2711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Islamic finance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differences between a </a:t>
            </a:r>
            <a:r>
              <a:rPr lang="en-GB" dirty="0" err="1"/>
              <a:t>murabaha</a:t>
            </a:r>
            <a:r>
              <a:rPr lang="en-GB" dirty="0"/>
              <a:t> sale and a loan of </a:t>
            </a:r>
            <a:r>
              <a:rPr lang="en-GB" dirty="0" smtClean="0"/>
              <a:t>money:</a:t>
            </a:r>
          </a:p>
          <a:p>
            <a:r>
              <a:rPr lang="en-GB" sz="2800" dirty="0"/>
              <a:t>The goods for which the financing is being arranged must effectively be owned by the financing company</a:t>
            </a:r>
            <a:r>
              <a:rPr lang="en-GB" sz="2800" dirty="0" smtClean="0"/>
              <a:t>.</a:t>
            </a:r>
          </a:p>
          <a:p>
            <a:r>
              <a:rPr lang="en-GB" sz="2800" dirty="0" smtClean="0"/>
              <a:t>Penalties </a:t>
            </a:r>
            <a:r>
              <a:rPr lang="en-GB" sz="2800" dirty="0"/>
              <a:t>should not be charged for late payment which would profit the lender. (Extensions are permissible but not for additional fees or charges.) .</a:t>
            </a:r>
            <a:endParaRPr lang="en-GB" sz="2800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4729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Islamic finance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Ijara</a:t>
            </a:r>
            <a:r>
              <a:rPr lang="en-GB" dirty="0"/>
              <a:t> contract </a:t>
            </a:r>
          </a:p>
        </p:txBody>
      </p:sp>
      <p:pic>
        <p:nvPicPr>
          <p:cNvPr id="4" name="Picture 3" descr="C:\Users\se046\AppData\Local\Microsoft\Windows\Temporary Internet Files\Content.Word\New Picture (1).bmp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204864"/>
            <a:ext cx="5688632" cy="201622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C:\Users\se046\AppData\Local\Microsoft\Windows\Temporary Internet Files\Content.Word\New Picture (2).bmp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603" y="4499845"/>
            <a:ext cx="6048673" cy="23488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58380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Islamic finance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Islamic bond market — </a:t>
            </a:r>
            <a:r>
              <a:rPr lang="en-GB" dirty="0" err="1" smtClean="0"/>
              <a:t>Sukuk</a:t>
            </a:r>
            <a:r>
              <a:rPr lang="en-GB" dirty="0" smtClean="0"/>
              <a:t> </a:t>
            </a:r>
          </a:p>
          <a:p>
            <a:r>
              <a:rPr lang="en-GB" sz="2400" dirty="0"/>
              <a:t>From the viewpoint of Islam, conventional bonds have two major drawbacks and as a result are prohibited. </a:t>
            </a:r>
            <a:endParaRPr lang="en-GB" sz="2400" dirty="0" smtClean="0"/>
          </a:p>
          <a:p>
            <a:pPr lvl="1"/>
            <a:r>
              <a:rPr lang="en-GB" sz="2000" dirty="0"/>
              <a:t>Firstly, they pay interest, </a:t>
            </a:r>
          </a:p>
          <a:p>
            <a:pPr lvl="1"/>
            <a:r>
              <a:rPr lang="en-GB" sz="2000" dirty="0"/>
              <a:t>and secondly there is generally no underlying asset. </a:t>
            </a:r>
            <a:endParaRPr lang="en-GB" sz="2000" dirty="0" smtClean="0"/>
          </a:p>
          <a:p>
            <a:r>
              <a:rPr lang="en-GB" sz="2400" dirty="0"/>
              <a:t>Unlike conventional bonds, </a:t>
            </a:r>
            <a:r>
              <a:rPr lang="en-GB" sz="2400" dirty="0" err="1"/>
              <a:t>sukuk</a:t>
            </a:r>
            <a:r>
              <a:rPr lang="en-GB" sz="2400" dirty="0"/>
              <a:t> are normally linked to an underlying tangible asset. </a:t>
            </a:r>
            <a:endParaRPr lang="en-GB" sz="2400" dirty="0" smtClean="0"/>
          </a:p>
          <a:p>
            <a:r>
              <a:rPr lang="en-GB" sz="2400" dirty="0"/>
              <a:t>The </a:t>
            </a:r>
            <a:r>
              <a:rPr lang="en-GB" sz="2400" dirty="0" err="1"/>
              <a:t>sukuk</a:t>
            </a:r>
            <a:r>
              <a:rPr lang="en-GB" sz="2400" dirty="0"/>
              <a:t> holder owns a proportional share of the underlying asset and the Income that it </a:t>
            </a:r>
            <a:r>
              <a:rPr lang="en-GB" sz="2400" dirty="0" smtClean="0"/>
              <a:t>generates</a:t>
            </a:r>
          </a:p>
          <a:p>
            <a:r>
              <a:rPr lang="en-GB" sz="2400" dirty="0"/>
              <a:t>The position of a manager in a </a:t>
            </a:r>
            <a:r>
              <a:rPr lang="en-GB" sz="2400" dirty="0" err="1"/>
              <a:t>sukuk</a:t>
            </a:r>
            <a:r>
              <a:rPr lang="en-GB" sz="2400" dirty="0"/>
              <a:t> is fundamentally different to that of a manager in a company issuing bonds. </a:t>
            </a:r>
            <a:endParaRPr lang="en-GB" sz="2400" dirty="0" smtClean="0"/>
          </a:p>
          <a:p>
            <a:r>
              <a:rPr lang="en-GB" sz="2400" dirty="0"/>
              <a:t>This Is different to the relationship between the holders of conventional bonds and bond issuers. </a:t>
            </a:r>
          </a:p>
          <a:p>
            <a:pPr marL="457200" lvl="1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412472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Summary of Islamic finance transactions</a:t>
            </a:r>
            <a:endParaRPr lang="en-GB" dirty="0"/>
          </a:p>
        </p:txBody>
      </p:sp>
      <p:pic>
        <p:nvPicPr>
          <p:cNvPr id="4" name="Content Placeholder 3" descr="C:\Users\se046\AppData\Local\Microsoft\Windows\Temporary Internet Files\Content.Word\New Picture (4).bmp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28800"/>
            <a:ext cx="6840760" cy="460851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148605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Islamic finance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 smtClean="0"/>
              <a:t>Summary</a:t>
            </a:r>
          </a:p>
          <a:p>
            <a:r>
              <a:rPr lang="en-GB" dirty="0" smtClean="0"/>
              <a:t>Introduce Islamic finance transactions</a:t>
            </a:r>
          </a:p>
          <a:p>
            <a:r>
              <a:rPr lang="en-GB" dirty="0" err="1" smtClean="0"/>
              <a:t>Riba</a:t>
            </a:r>
            <a:endParaRPr lang="en-GB" dirty="0" smtClean="0"/>
          </a:p>
          <a:p>
            <a:r>
              <a:rPr lang="en-GB" dirty="0" smtClean="0"/>
              <a:t>Islamic finance </a:t>
            </a:r>
            <a:r>
              <a:rPr lang="en-GB" dirty="0" smtClean="0"/>
              <a:t>contracts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 smtClean="0"/>
              <a:t>Further reading important</a:t>
            </a:r>
            <a:endParaRPr lang="en-GB" b="1" dirty="0" smtClean="0"/>
          </a:p>
          <a:p>
            <a:r>
              <a:rPr lang="en-GB" dirty="0" smtClean="0"/>
              <a:t>Digital Hand-outs on Islamic Finance – Moodle</a:t>
            </a:r>
          </a:p>
          <a:p>
            <a:r>
              <a:rPr lang="en-GB" dirty="0" smtClean="0"/>
              <a:t>BPP book chapter on Islamic Finance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3629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747</Words>
  <Application>Microsoft Office PowerPoint</Application>
  <PresentationFormat>On-screen Show (4:3)</PresentationFormat>
  <Paragraphs>97</Paragraphs>
  <Slides>15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Week six session two </vt:lpstr>
      <vt:lpstr>Islamic finance</vt:lpstr>
      <vt:lpstr>Islamic finance</vt:lpstr>
      <vt:lpstr>Islamic finance</vt:lpstr>
      <vt:lpstr>Islamic finance</vt:lpstr>
      <vt:lpstr>Islamic finance</vt:lpstr>
      <vt:lpstr>Islamic finance</vt:lpstr>
      <vt:lpstr>Islamic finance</vt:lpstr>
      <vt:lpstr>Islamic finance</vt:lpstr>
      <vt:lpstr>Islamic finance</vt:lpstr>
      <vt:lpstr>Islamic finance</vt:lpstr>
      <vt:lpstr>Islamic finance</vt:lpstr>
      <vt:lpstr>Islamic finance</vt:lpstr>
      <vt:lpstr>Summary of Islamic finance transactions</vt:lpstr>
      <vt:lpstr>Islamic finance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five session two b</dc:title>
  <dc:creator>Anthony Burns</dc:creator>
  <cp:lastModifiedBy>Administrator</cp:lastModifiedBy>
  <cp:revision>24</cp:revision>
  <dcterms:created xsi:type="dcterms:W3CDTF">2016-08-08T13:29:27Z</dcterms:created>
  <dcterms:modified xsi:type="dcterms:W3CDTF">2016-11-11T11:44:41Z</dcterms:modified>
</cp:coreProperties>
</file>