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 id="2147483684" r:id="rId2"/>
  </p:sldMasterIdLst>
  <p:notesMasterIdLst>
    <p:notesMasterId r:id="rId39"/>
  </p:notesMasterIdLst>
  <p:sldIdLst>
    <p:sldId id="319" r:id="rId3"/>
    <p:sldId id="313" r:id="rId4"/>
    <p:sldId id="272" r:id="rId5"/>
    <p:sldId id="260" r:id="rId6"/>
    <p:sldId id="321" r:id="rId7"/>
    <p:sldId id="327" r:id="rId8"/>
    <p:sldId id="261" r:id="rId9"/>
    <p:sldId id="262" r:id="rId10"/>
    <p:sldId id="273" r:id="rId11"/>
    <p:sldId id="263" r:id="rId12"/>
    <p:sldId id="264" r:id="rId13"/>
    <p:sldId id="265" r:id="rId14"/>
    <p:sldId id="282" r:id="rId15"/>
    <p:sldId id="322" r:id="rId16"/>
    <p:sldId id="291" r:id="rId17"/>
    <p:sldId id="295" r:id="rId18"/>
    <p:sldId id="323" r:id="rId19"/>
    <p:sldId id="315" r:id="rId20"/>
    <p:sldId id="316" r:id="rId21"/>
    <p:sldId id="298" r:id="rId22"/>
    <p:sldId id="320" r:id="rId23"/>
    <p:sldId id="317" r:id="rId24"/>
    <p:sldId id="326" r:id="rId25"/>
    <p:sldId id="318" r:id="rId26"/>
    <p:sldId id="324" r:id="rId27"/>
    <p:sldId id="325" r:id="rId28"/>
    <p:sldId id="314" r:id="rId29"/>
    <p:sldId id="270" r:id="rId30"/>
    <p:sldId id="310" r:id="rId31"/>
    <p:sldId id="292" r:id="rId32"/>
    <p:sldId id="286" r:id="rId33"/>
    <p:sldId id="285" r:id="rId34"/>
    <p:sldId id="299" r:id="rId35"/>
    <p:sldId id="300" r:id="rId36"/>
    <p:sldId id="301" r:id="rId37"/>
    <p:sldId id="302"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59" autoAdjust="0"/>
    <p:restoredTop sz="94660"/>
  </p:normalViewPr>
  <p:slideViewPr>
    <p:cSldViewPr>
      <p:cViewPr varScale="1">
        <p:scale>
          <a:sx n="97" d="100"/>
          <a:sy n="97" d="100"/>
        </p:scale>
        <p:origin x="1044" y="96"/>
      </p:cViewPr>
      <p:guideLst>
        <p:guide orient="horz" pos="2160"/>
        <p:guide pos="2880"/>
      </p:guideLst>
    </p:cSldViewPr>
  </p:slideViewPr>
  <p:notesTextViewPr>
    <p:cViewPr>
      <p:scale>
        <a:sx n="1" d="1"/>
        <a:sy n="1" d="1"/>
      </p:scale>
      <p:origin x="0" y="0"/>
    </p:cViewPr>
  </p:notesTextViewPr>
  <p:sorterViewPr>
    <p:cViewPr>
      <p:scale>
        <a:sx n="100" d="100"/>
        <a:sy n="100" d="100"/>
      </p:scale>
      <p:origin x="0" y="-408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518116-0CFE-490E-9337-A3FB371191C9}"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8314DEFF-8941-436F-97BE-3822B9A2FD0F}">
      <dgm:prSet phldrT="[Text]" custT="1"/>
      <dgm:spPr/>
      <dgm:t>
        <a:bodyPr/>
        <a:lstStyle/>
        <a:p>
          <a:r>
            <a:rPr lang="en-GB" sz="1600" dirty="0"/>
            <a:t>Assess</a:t>
          </a:r>
        </a:p>
      </dgm:t>
    </dgm:pt>
    <dgm:pt modelId="{B53166E4-32CE-438A-8568-31237F2A757E}" type="parTrans" cxnId="{C0630A4E-BC11-4FC8-852D-B1B3596087F3}">
      <dgm:prSet/>
      <dgm:spPr/>
      <dgm:t>
        <a:bodyPr/>
        <a:lstStyle/>
        <a:p>
          <a:endParaRPr lang="en-GB"/>
        </a:p>
      </dgm:t>
    </dgm:pt>
    <dgm:pt modelId="{AB881964-6A37-4DF8-B4EC-BAFD21D127EC}" type="sibTrans" cxnId="{C0630A4E-BC11-4FC8-852D-B1B3596087F3}">
      <dgm:prSet/>
      <dgm:spPr/>
      <dgm:t>
        <a:bodyPr/>
        <a:lstStyle/>
        <a:p>
          <a:endParaRPr lang="en-GB"/>
        </a:p>
      </dgm:t>
    </dgm:pt>
    <dgm:pt modelId="{6B751734-489D-4D88-8B96-CB31F81A6622}">
      <dgm:prSet phldrT="[Text]" custT="1"/>
      <dgm:spPr/>
      <dgm:t>
        <a:bodyPr/>
        <a:lstStyle/>
        <a:p>
          <a:r>
            <a:rPr lang="en-GB" sz="1600" dirty="0"/>
            <a:t>Plan</a:t>
          </a:r>
        </a:p>
      </dgm:t>
    </dgm:pt>
    <dgm:pt modelId="{CEB5A5A2-A57C-4FEC-9826-096DFED312C9}" type="parTrans" cxnId="{0A6A5623-4406-4FA3-8C66-E8DC27C33378}">
      <dgm:prSet/>
      <dgm:spPr/>
      <dgm:t>
        <a:bodyPr/>
        <a:lstStyle/>
        <a:p>
          <a:endParaRPr lang="en-GB"/>
        </a:p>
      </dgm:t>
    </dgm:pt>
    <dgm:pt modelId="{953ADF38-A9F9-4E10-AAEF-069DD86BC9D1}" type="sibTrans" cxnId="{0A6A5623-4406-4FA3-8C66-E8DC27C33378}">
      <dgm:prSet/>
      <dgm:spPr/>
      <dgm:t>
        <a:bodyPr/>
        <a:lstStyle/>
        <a:p>
          <a:endParaRPr lang="en-GB"/>
        </a:p>
      </dgm:t>
    </dgm:pt>
    <dgm:pt modelId="{CA17F324-699A-40F4-ADD1-021303B99075}">
      <dgm:prSet phldrT="[Text]" custT="1"/>
      <dgm:spPr/>
      <dgm:t>
        <a:bodyPr/>
        <a:lstStyle/>
        <a:p>
          <a:r>
            <a:rPr lang="en-GB" sz="1400" dirty="0"/>
            <a:t>Implement</a:t>
          </a:r>
        </a:p>
      </dgm:t>
    </dgm:pt>
    <dgm:pt modelId="{BDB5E477-21AD-49CB-AC04-8B7BC2A36A07}" type="parTrans" cxnId="{B725CC35-A826-4D61-9613-A27E960084E9}">
      <dgm:prSet/>
      <dgm:spPr/>
      <dgm:t>
        <a:bodyPr/>
        <a:lstStyle/>
        <a:p>
          <a:endParaRPr lang="en-GB"/>
        </a:p>
      </dgm:t>
    </dgm:pt>
    <dgm:pt modelId="{35670644-CB78-4049-BB90-9472CE875023}" type="sibTrans" cxnId="{B725CC35-A826-4D61-9613-A27E960084E9}">
      <dgm:prSet/>
      <dgm:spPr/>
      <dgm:t>
        <a:bodyPr/>
        <a:lstStyle/>
        <a:p>
          <a:endParaRPr lang="en-GB"/>
        </a:p>
      </dgm:t>
    </dgm:pt>
    <dgm:pt modelId="{45244A42-32DC-48FF-A5A6-C8340836753B}">
      <dgm:prSet phldrT="[Text]" custT="1"/>
      <dgm:spPr/>
      <dgm:t>
        <a:bodyPr/>
        <a:lstStyle/>
        <a:p>
          <a:r>
            <a:rPr lang="en-GB" sz="1400" dirty="0"/>
            <a:t>Review and Evaluate</a:t>
          </a:r>
        </a:p>
      </dgm:t>
    </dgm:pt>
    <dgm:pt modelId="{23BF3E17-BD23-47E0-837E-9FEAF62E1722}" type="parTrans" cxnId="{35215027-336C-43E7-9249-4D71A0DDC8C1}">
      <dgm:prSet/>
      <dgm:spPr/>
      <dgm:t>
        <a:bodyPr/>
        <a:lstStyle/>
        <a:p>
          <a:endParaRPr lang="en-GB"/>
        </a:p>
      </dgm:t>
    </dgm:pt>
    <dgm:pt modelId="{B64E00F0-F84E-49EC-AFB1-89EFE3DF65C5}" type="sibTrans" cxnId="{35215027-336C-43E7-9249-4D71A0DDC8C1}">
      <dgm:prSet/>
      <dgm:spPr/>
      <dgm:t>
        <a:bodyPr/>
        <a:lstStyle/>
        <a:p>
          <a:endParaRPr lang="en-GB"/>
        </a:p>
      </dgm:t>
    </dgm:pt>
    <dgm:pt modelId="{B0C0D31E-62EF-45DA-85A9-6FE2A02DE1BF}" type="pres">
      <dgm:prSet presAssocID="{E3518116-0CFE-490E-9337-A3FB371191C9}" presName="cycle" presStyleCnt="0">
        <dgm:presLayoutVars>
          <dgm:dir/>
          <dgm:resizeHandles val="exact"/>
        </dgm:presLayoutVars>
      </dgm:prSet>
      <dgm:spPr/>
    </dgm:pt>
    <dgm:pt modelId="{78750805-2E3A-4857-98B0-B4D5253F15FD}" type="pres">
      <dgm:prSet presAssocID="{8314DEFF-8941-436F-97BE-3822B9A2FD0F}" presName="node" presStyleLbl="node1" presStyleIdx="0" presStyleCnt="4" custRadScaleRad="104243" custRadScaleInc="0">
        <dgm:presLayoutVars>
          <dgm:bulletEnabled val="1"/>
        </dgm:presLayoutVars>
      </dgm:prSet>
      <dgm:spPr/>
    </dgm:pt>
    <dgm:pt modelId="{99EB8503-47B7-451D-92FE-B85751551D80}" type="pres">
      <dgm:prSet presAssocID="{AB881964-6A37-4DF8-B4EC-BAFD21D127EC}" presName="sibTrans" presStyleLbl="sibTrans2D1" presStyleIdx="0" presStyleCnt="4"/>
      <dgm:spPr/>
    </dgm:pt>
    <dgm:pt modelId="{759A561A-9DCD-469B-9EB5-0F1F18AD5656}" type="pres">
      <dgm:prSet presAssocID="{AB881964-6A37-4DF8-B4EC-BAFD21D127EC}" presName="connectorText" presStyleLbl="sibTrans2D1" presStyleIdx="0" presStyleCnt="4"/>
      <dgm:spPr/>
    </dgm:pt>
    <dgm:pt modelId="{14CC6862-3AF3-4482-89EB-344C8D95CB90}" type="pres">
      <dgm:prSet presAssocID="{6B751734-489D-4D88-8B96-CB31F81A6622}" presName="node" presStyleLbl="node1" presStyleIdx="1" presStyleCnt="4">
        <dgm:presLayoutVars>
          <dgm:bulletEnabled val="1"/>
        </dgm:presLayoutVars>
      </dgm:prSet>
      <dgm:spPr/>
    </dgm:pt>
    <dgm:pt modelId="{DA6E673B-1C38-4EAE-B6AA-EE5CADAFF37A}" type="pres">
      <dgm:prSet presAssocID="{953ADF38-A9F9-4E10-AAEF-069DD86BC9D1}" presName="sibTrans" presStyleLbl="sibTrans2D1" presStyleIdx="1" presStyleCnt="4"/>
      <dgm:spPr/>
    </dgm:pt>
    <dgm:pt modelId="{6BD3A523-8C9D-41CD-AB65-ECFD8609457A}" type="pres">
      <dgm:prSet presAssocID="{953ADF38-A9F9-4E10-AAEF-069DD86BC9D1}" presName="connectorText" presStyleLbl="sibTrans2D1" presStyleIdx="1" presStyleCnt="4"/>
      <dgm:spPr/>
    </dgm:pt>
    <dgm:pt modelId="{28EBEF4D-5E57-4F8B-ABFF-10B2DED6AF72}" type="pres">
      <dgm:prSet presAssocID="{CA17F324-699A-40F4-ADD1-021303B99075}" presName="node" presStyleLbl="node1" presStyleIdx="2" presStyleCnt="4" custRadScaleRad="101585" custRadScaleInc="0">
        <dgm:presLayoutVars>
          <dgm:bulletEnabled val="1"/>
        </dgm:presLayoutVars>
      </dgm:prSet>
      <dgm:spPr/>
    </dgm:pt>
    <dgm:pt modelId="{CFE56031-3494-44CC-8808-8C395CB68B5D}" type="pres">
      <dgm:prSet presAssocID="{35670644-CB78-4049-BB90-9472CE875023}" presName="sibTrans" presStyleLbl="sibTrans2D1" presStyleIdx="2" presStyleCnt="4"/>
      <dgm:spPr/>
    </dgm:pt>
    <dgm:pt modelId="{A1DFECED-9C93-4DA7-A8CA-6A26D2729C0F}" type="pres">
      <dgm:prSet presAssocID="{35670644-CB78-4049-BB90-9472CE875023}" presName="connectorText" presStyleLbl="sibTrans2D1" presStyleIdx="2" presStyleCnt="4"/>
      <dgm:spPr/>
    </dgm:pt>
    <dgm:pt modelId="{A4879789-454F-4993-970F-FC50DD5A829A}" type="pres">
      <dgm:prSet presAssocID="{45244A42-32DC-48FF-A5A6-C8340836753B}" presName="node" presStyleLbl="node1" presStyleIdx="3" presStyleCnt="4">
        <dgm:presLayoutVars>
          <dgm:bulletEnabled val="1"/>
        </dgm:presLayoutVars>
      </dgm:prSet>
      <dgm:spPr/>
    </dgm:pt>
    <dgm:pt modelId="{84222B60-5D7F-4C35-A5C3-1467B46799F8}" type="pres">
      <dgm:prSet presAssocID="{B64E00F0-F84E-49EC-AFB1-89EFE3DF65C5}" presName="sibTrans" presStyleLbl="sibTrans2D1" presStyleIdx="3" presStyleCnt="4"/>
      <dgm:spPr/>
    </dgm:pt>
    <dgm:pt modelId="{5774EF8A-6772-4D00-ACF7-3F702AC897D6}" type="pres">
      <dgm:prSet presAssocID="{B64E00F0-F84E-49EC-AFB1-89EFE3DF65C5}" presName="connectorText" presStyleLbl="sibTrans2D1" presStyleIdx="3" presStyleCnt="4"/>
      <dgm:spPr/>
    </dgm:pt>
  </dgm:ptLst>
  <dgm:cxnLst>
    <dgm:cxn modelId="{0A6A5623-4406-4FA3-8C66-E8DC27C33378}" srcId="{E3518116-0CFE-490E-9337-A3FB371191C9}" destId="{6B751734-489D-4D88-8B96-CB31F81A6622}" srcOrd="1" destOrd="0" parTransId="{CEB5A5A2-A57C-4FEC-9826-096DFED312C9}" sibTransId="{953ADF38-A9F9-4E10-AAEF-069DD86BC9D1}"/>
    <dgm:cxn modelId="{35215027-336C-43E7-9249-4D71A0DDC8C1}" srcId="{E3518116-0CFE-490E-9337-A3FB371191C9}" destId="{45244A42-32DC-48FF-A5A6-C8340836753B}" srcOrd="3" destOrd="0" parTransId="{23BF3E17-BD23-47E0-837E-9FEAF62E1722}" sibTransId="{B64E00F0-F84E-49EC-AFB1-89EFE3DF65C5}"/>
    <dgm:cxn modelId="{B725CC35-A826-4D61-9613-A27E960084E9}" srcId="{E3518116-0CFE-490E-9337-A3FB371191C9}" destId="{CA17F324-699A-40F4-ADD1-021303B99075}" srcOrd="2" destOrd="0" parTransId="{BDB5E477-21AD-49CB-AC04-8B7BC2A36A07}" sibTransId="{35670644-CB78-4049-BB90-9472CE875023}"/>
    <dgm:cxn modelId="{029CA839-D180-47A5-858D-3E9E419BC97E}" type="presOf" srcId="{45244A42-32DC-48FF-A5A6-C8340836753B}" destId="{A4879789-454F-4993-970F-FC50DD5A829A}" srcOrd="0" destOrd="0" presId="urn:microsoft.com/office/officeart/2005/8/layout/cycle2"/>
    <dgm:cxn modelId="{A787B845-AB22-4BD8-A329-FD209AAB8D29}" type="presOf" srcId="{953ADF38-A9F9-4E10-AAEF-069DD86BC9D1}" destId="{6BD3A523-8C9D-41CD-AB65-ECFD8609457A}" srcOrd="1" destOrd="0" presId="urn:microsoft.com/office/officeart/2005/8/layout/cycle2"/>
    <dgm:cxn modelId="{C0630A4E-BC11-4FC8-852D-B1B3596087F3}" srcId="{E3518116-0CFE-490E-9337-A3FB371191C9}" destId="{8314DEFF-8941-436F-97BE-3822B9A2FD0F}" srcOrd="0" destOrd="0" parTransId="{B53166E4-32CE-438A-8568-31237F2A757E}" sibTransId="{AB881964-6A37-4DF8-B4EC-BAFD21D127EC}"/>
    <dgm:cxn modelId="{3D630470-2DF5-46D4-8EDD-5606BD5830C1}" type="presOf" srcId="{B64E00F0-F84E-49EC-AFB1-89EFE3DF65C5}" destId="{84222B60-5D7F-4C35-A5C3-1467B46799F8}" srcOrd="0" destOrd="0" presId="urn:microsoft.com/office/officeart/2005/8/layout/cycle2"/>
    <dgm:cxn modelId="{797C8670-70A1-4ED5-BB45-B509BE81CC39}" type="presOf" srcId="{CA17F324-699A-40F4-ADD1-021303B99075}" destId="{28EBEF4D-5E57-4F8B-ABFF-10B2DED6AF72}" srcOrd="0" destOrd="0" presId="urn:microsoft.com/office/officeart/2005/8/layout/cycle2"/>
    <dgm:cxn modelId="{96C7B281-7B20-45FA-A8A8-5BA2B6AA2B13}" type="presOf" srcId="{B64E00F0-F84E-49EC-AFB1-89EFE3DF65C5}" destId="{5774EF8A-6772-4D00-ACF7-3F702AC897D6}" srcOrd="1" destOrd="0" presId="urn:microsoft.com/office/officeart/2005/8/layout/cycle2"/>
    <dgm:cxn modelId="{4A89BF84-63FB-4202-94FE-DF19FC47D517}" type="presOf" srcId="{AB881964-6A37-4DF8-B4EC-BAFD21D127EC}" destId="{759A561A-9DCD-469B-9EB5-0F1F18AD5656}" srcOrd="1" destOrd="0" presId="urn:microsoft.com/office/officeart/2005/8/layout/cycle2"/>
    <dgm:cxn modelId="{211F4A88-8EBA-4EC5-8212-59E7269CF1A1}" type="presOf" srcId="{6B751734-489D-4D88-8B96-CB31F81A6622}" destId="{14CC6862-3AF3-4482-89EB-344C8D95CB90}" srcOrd="0" destOrd="0" presId="urn:microsoft.com/office/officeart/2005/8/layout/cycle2"/>
    <dgm:cxn modelId="{E7870991-AD1A-4BD2-BEA0-E274BE45935F}" type="presOf" srcId="{35670644-CB78-4049-BB90-9472CE875023}" destId="{A1DFECED-9C93-4DA7-A8CA-6A26D2729C0F}" srcOrd="1" destOrd="0" presId="urn:microsoft.com/office/officeart/2005/8/layout/cycle2"/>
    <dgm:cxn modelId="{5E75D499-A32F-410E-9A88-2CBAE5BF21F6}" type="presOf" srcId="{E3518116-0CFE-490E-9337-A3FB371191C9}" destId="{B0C0D31E-62EF-45DA-85A9-6FE2A02DE1BF}" srcOrd="0" destOrd="0" presId="urn:microsoft.com/office/officeart/2005/8/layout/cycle2"/>
    <dgm:cxn modelId="{9BE9D29F-61B2-4898-86BF-B67B74E7E2A1}" type="presOf" srcId="{35670644-CB78-4049-BB90-9472CE875023}" destId="{CFE56031-3494-44CC-8808-8C395CB68B5D}" srcOrd="0" destOrd="0" presId="urn:microsoft.com/office/officeart/2005/8/layout/cycle2"/>
    <dgm:cxn modelId="{EB19B8A8-845D-4DEC-99EC-5B853046308E}" type="presOf" srcId="{8314DEFF-8941-436F-97BE-3822B9A2FD0F}" destId="{78750805-2E3A-4857-98B0-B4D5253F15FD}" srcOrd="0" destOrd="0" presId="urn:microsoft.com/office/officeart/2005/8/layout/cycle2"/>
    <dgm:cxn modelId="{AF0594BB-55B0-4EE9-A872-8E1DBE87B1AA}" type="presOf" srcId="{953ADF38-A9F9-4E10-AAEF-069DD86BC9D1}" destId="{DA6E673B-1C38-4EAE-B6AA-EE5CADAFF37A}" srcOrd="0" destOrd="0" presId="urn:microsoft.com/office/officeart/2005/8/layout/cycle2"/>
    <dgm:cxn modelId="{6CAFC1F5-54E2-4764-83F9-0DFF30FF42C3}" type="presOf" srcId="{AB881964-6A37-4DF8-B4EC-BAFD21D127EC}" destId="{99EB8503-47B7-451D-92FE-B85751551D80}" srcOrd="0" destOrd="0" presId="urn:microsoft.com/office/officeart/2005/8/layout/cycle2"/>
    <dgm:cxn modelId="{8737F80E-50AA-4231-BDD3-D038EC35E0C9}" type="presParOf" srcId="{B0C0D31E-62EF-45DA-85A9-6FE2A02DE1BF}" destId="{78750805-2E3A-4857-98B0-B4D5253F15FD}" srcOrd="0" destOrd="0" presId="urn:microsoft.com/office/officeart/2005/8/layout/cycle2"/>
    <dgm:cxn modelId="{B490D5BC-8C6B-413B-BBC7-C9222F51B0F9}" type="presParOf" srcId="{B0C0D31E-62EF-45DA-85A9-6FE2A02DE1BF}" destId="{99EB8503-47B7-451D-92FE-B85751551D80}" srcOrd="1" destOrd="0" presId="urn:microsoft.com/office/officeart/2005/8/layout/cycle2"/>
    <dgm:cxn modelId="{BDD78EAC-B5AB-47A3-AA6D-75BEAE2D070E}" type="presParOf" srcId="{99EB8503-47B7-451D-92FE-B85751551D80}" destId="{759A561A-9DCD-469B-9EB5-0F1F18AD5656}" srcOrd="0" destOrd="0" presId="urn:microsoft.com/office/officeart/2005/8/layout/cycle2"/>
    <dgm:cxn modelId="{1C652EC7-C69A-4C27-A3F4-783D8F8C25A4}" type="presParOf" srcId="{B0C0D31E-62EF-45DA-85A9-6FE2A02DE1BF}" destId="{14CC6862-3AF3-4482-89EB-344C8D95CB90}" srcOrd="2" destOrd="0" presId="urn:microsoft.com/office/officeart/2005/8/layout/cycle2"/>
    <dgm:cxn modelId="{ECC5F84F-47EF-45CB-99DE-4347087E60F7}" type="presParOf" srcId="{B0C0D31E-62EF-45DA-85A9-6FE2A02DE1BF}" destId="{DA6E673B-1C38-4EAE-B6AA-EE5CADAFF37A}" srcOrd="3" destOrd="0" presId="urn:microsoft.com/office/officeart/2005/8/layout/cycle2"/>
    <dgm:cxn modelId="{55BDFEA1-AE59-4048-A3B4-200F2D91E5A0}" type="presParOf" srcId="{DA6E673B-1C38-4EAE-B6AA-EE5CADAFF37A}" destId="{6BD3A523-8C9D-41CD-AB65-ECFD8609457A}" srcOrd="0" destOrd="0" presId="urn:microsoft.com/office/officeart/2005/8/layout/cycle2"/>
    <dgm:cxn modelId="{B8C7F40A-A393-4202-90CE-B6E9A099BE83}" type="presParOf" srcId="{B0C0D31E-62EF-45DA-85A9-6FE2A02DE1BF}" destId="{28EBEF4D-5E57-4F8B-ABFF-10B2DED6AF72}" srcOrd="4" destOrd="0" presId="urn:microsoft.com/office/officeart/2005/8/layout/cycle2"/>
    <dgm:cxn modelId="{8AD9F826-AB50-4EEA-B822-A38269D16232}" type="presParOf" srcId="{B0C0D31E-62EF-45DA-85A9-6FE2A02DE1BF}" destId="{CFE56031-3494-44CC-8808-8C395CB68B5D}" srcOrd="5" destOrd="0" presId="urn:microsoft.com/office/officeart/2005/8/layout/cycle2"/>
    <dgm:cxn modelId="{675033CE-31FE-4360-BD07-52847F943213}" type="presParOf" srcId="{CFE56031-3494-44CC-8808-8C395CB68B5D}" destId="{A1DFECED-9C93-4DA7-A8CA-6A26D2729C0F}" srcOrd="0" destOrd="0" presId="urn:microsoft.com/office/officeart/2005/8/layout/cycle2"/>
    <dgm:cxn modelId="{9AB330D4-500F-4A77-9407-B2CF4DE5991B}" type="presParOf" srcId="{B0C0D31E-62EF-45DA-85A9-6FE2A02DE1BF}" destId="{A4879789-454F-4993-970F-FC50DD5A829A}" srcOrd="6" destOrd="0" presId="urn:microsoft.com/office/officeart/2005/8/layout/cycle2"/>
    <dgm:cxn modelId="{E5F95CF1-C3C6-4973-84C2-A6B66DF312A2}" type="presParOf" srcId="{B0C0D31E-62EF-45DA-85A9-6FE2A02DE1BF}" destId="{84222B60-5D7F-4C35-A5C3-1467B46799F8}" srcOrd="7" destOrd="0" presId="urn:microsoft.com/office/officeart/2005/8/layout/cycle2"/>
    <dgm:cxn modelId="{B245367D-19C5-4430-B8AF-227102C259DF}" type="presParOf" srcId="{84222B60-5D7F-4C35-A5C3-1467B46799F8}" destId="{5774EF8A-6772-4D00-ACF7-3F702AC897D6}"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750805-2E3A-4857-98B0-B4D5253F15FD}">
      <dsp:nvSpPr>
        <dsp:cNvPr id="0" name=""/>
        <dsp:cNvSpPr/>
      </dsp:nvSpPr>
      <dsp:spPr>
        <a:xfrm>
          <a:off x="3390490" y="0"/>
          <a:ext cx="1448618" cy="1448618"/>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dirty="0"/>
            <a:t>Assess</a:t>
          </a:r>
        </a:p>
      </dsp:txBody>
      <dsp:txXfrm>
        <a:off x="3602635" y="212145"/>
        <a:ext cx="1024328" cy="1024328"/>
      </dsp:txXfrm>
    </dsp:sp>
    <dsp:sp modelId="{99EB8503-47B7-451D-92FE-B85751551D80}">
      <dsp:nvSpPr>
        <dsp:cNvPr id="0" name=""/>
        <dsp:cNvSpPr/>
      </dsp:nvSpPr>
      <dsp:spPr>
        <a:xfrm rot="2701914">
          <a:off x="4683143" y="1241484"/>
          <a:ext cx="384876" cy="48890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a:off x="4700075" y="1298421"/>
        <a:ext cx="269413" cy="293344"/>
      </dsp:txXfrm>
    </dsp:sp>
    <dsp:sp modelId="{14CC6862-3AF3-4482-89EB-344C8D95CB90}">
      <dsp:nvSpPr>
        <dsp:cNvPr id="0" name=""/>
        <dsp:cNvSpPr/>
      </dsp:nvSpPr>
      <dsp:spPr>
        <a:xfrm>
          <a:off x="4927450" y="1538671"/>
          <a:ext cx="1448618" cy="1448618"/>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dirty="0"/>
            <a:t>Plan</a:t>
          </a:r>
        </a:p>
      </dsp:txBody>
      <dsp:txXfrm>
        <a:off x="5139595" y="1750816"/>
        <a:ext cx="1024328" cy="1024328"/>
      </dsp:txXfrm>
    </dsp:sp>
    <dsp:sp modelId="{DA6E673B-1C38-4EAE-B6AA-EE5CADAFF37A}">
      <dsp:nvSpPr>
        <dsp:cNvPr id="0" name=""/>
        <dsp:cNvSpPr/>
      </dsp:nvSpPr>
      <dsp:spPr>
        <a:xfrm rot="8098086">
          <a:off x="4698539" y="2780155"/>
          <a:ext cx="384876" cy="48890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rot="10800000">
        <a:off x="4797070" y="2837092"/>
        <a:ext cx="269413" cy="293344"/>
      </dsp:txXfrm>
    </dsp:sp>
    <dsp:sp modelId="{28EBEF4D-5E57-4F8B-ABFF-10B2DED6AF72}">
      <dsp:nvSpPr>
        <dsp:cNvPr id="0" name=""/>
        <dsp:cNvSpPr/>
      </dsp:nvSpPr>
      <dsp:spPr>
        <a:xfrm>
          <a:off x="3390490" y="3077343"/>
          <a:ext cx="1448618" cy="1448618"/>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Implement</a:t>
          </a:r>
        </a:p>
      </dsp:txBody>
      <dsp:txXfrm>
        <a:off x="3602635" y="3289488"/>
        <a:ext cx="1024328" cy="1024328"/>
      </dsp:txXfrm>
    </dsp:sp>
    <dsp:sp modelId="{CFE56031-3494-44CC-8808-8C395CB68B5D}">
      <dsp:nvSpPr>
        <dsp:cNvPr id="0" name=""/>
        <dsp:cNvSpPr/>
      </dsp:nvSpPr>
      <dsp:spPr>
        <a:xfrm rot="13501914">
          <a:off x="3161580" y="2795569"/>
          <a:ext cx="384876" cy="48890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rot="10800000">
        <a:off x="3260111" y="2934196"/>
        <a:ext cx="269413" cy="293344"/>
      </dsp:txXfrm>
    </dsp:sp>
    <dsp:sp modelId="{A4879789-454F-4993-970F-FC50DD5A829A}">
      <dsp:nvSpPr>
        <dsp:cNvPr id="0" name=""/>
        <dsp:cNvSpPr/>
      </dsp:nvSpPr>
      <dsp:spPr>
        <a:xfrm>
          <a:off x="1853531" y="1538671"/>
          <a:ext cx="1448618" cy="1448618"/>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Review and Evaluate</a:t>
          </a:r>
        </a:p>
      </dsp:txBody>
      <dsp:txXfrm>
        <a:off x="2065676" y="1750816"/>
        <a:ext cx="1024328" cy="1024328"/>
      </dsp:txXfrm>
    </dsp:sp>
    <dsp:sp modelId="{84222B60-5D7F-4C35-A5C3-1467B46799F8}">
      <dsp:nvSpPr>
        <dsp:cNvPr id="0" name=""/>
        <dsp:cNvSpPr/>
      </dsp:nvSpPr>
      <dsp:spPr>
        <a:xfrm rot="18898086">
          <a:off x="3146184" y="1256897"/>
          <a:ext cx="384876" cy="48890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a:off x="3163116" y="1395524"/>
        <a:ext cx="269413" cy="293344"/>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792A36-5CE9-45F2-A776-B2B9649F9597}" type="datetimeFigureOut">
              <a:rPr lang="en-GB" smtClean="0"/>
              <a:pPr/>
              <a:t>21/05/2023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CCA831-BDDF-4E6A-84CE-C9FFAFF3C71C}" type="slidenum">
              <a:rPr lang="en-GB" smtClean="0"/>
              <a:pPr/>
              <a:t>‹#›</a:t>
            </a:fld>
            <a:endParaRPr lang="en-GB"/>
          </a:p>
        </p:txBody>
      </p:sp>
    </p:spTree>
    <p:extLst>
      <p:ext uri="{BB962C8B-B14F-4D97-AF65-F5344CB8AC3E}">
        <p14:creationId xmlns:p14="http://schemas.microsoft.com/office/powerpoint/2010/main" val="2764071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ltLang="en-US"/>
          </a:p>
        </p:txBody>
      </p:sp>
      <p:sp>
        <p:nvSpPr>
          <p:cNvPr id="47108" name="Slide Number Placeholder 3"/>
          <p:cNvSpPr>
            <a:spLocks noGrp="1"/>
          </p:cNvSpPr>
          <p:nvPr>
            <p:ph type="sldNum" sz="quarter" idx="5"/>
          </p:nvPr>
        </p:nvSpPr>
        <p:spPr bwMode="auto">
          <a:noFill/>
          <a:ln>
            <a:miter lim="800000"/>
            <a:headEnd/>
            <a:tailEnd/>
          </a:ln>
        </p:spPr>
        <p:txBody>
          <a:bodyPr/>
          <a:lstStyle/>
          <a:p>
            <a:fld id="{CA1BED26-4118-4125-AADA-6CDF2ED8F5D2}" type="slidenum">
              <a:rPr lang="en-GB">
                <a:solidFill>
                  <a:prstClr val="black"/>
                </a:solidFill>
              </a:rPr>
              <a:pPr/>
              <a:t>1</a:t>
            </a:fld>
            <a:endParaRPr lang="en-GB">
              <a:solidFill>
                <a:prstClr val="black"/>
              </a:solidFill>
            </a:endParaRPr>
          </a:p>
        </p:txBody>
      </p:sp>
    </p:spTree>
    <p:extLst>
      <p:ext uri="{BB962C8B-B14F-4D97-AF65-F5344CB8AC3E}">
        <p14:creationId xmlns:p14="http://schemas.microsoft.com/office/powerpoint/2010/main" val="1583319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ltLang="en-US"/>
          </a:p>
        </p:txBody>
      </p:sp>
      <p:sp>
        <p:nvSpPr>
          <p:cNvPr id="47108" name="Slide Number Placeholder 3"/>
          <p:cNvSpPr>
            <a:spLocks noGrp="1"/>
          </p:cNvSpPr>
          <p:nvPr>
            <p:ph type="sldNum" sz="quarter" idx="5"/>
          </p:nvPr>
        </p:nvSpPr>
        <p:spPr bwMode="auto">
          <a:noFill/>
          <a:ln>
            <a:miter lim="800000"/>
            <a:headEnd/>
            <a:tailEnd/>
          </a:ln>
        </p:spPr>
        <p:txBody>
          <a:bodyPr/>
          <a:lstStyle/>
          <a:p>
            <a:fld id="{CA1BED26-4118-4125-AADA-6CDF2ED8F5D2}" type="slidenum">
              <a:rPr lang="en-GB">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4067034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DCCA831-BDDF-4E6A-84CE-C9FFAFF3C71C}" type="slidenum">
              <a:rPr lang="en-GB" smtClean="0"/>
              <a:pPr/>
              <a:t>4</a:t>
            </a:fld>
            <a:endParaRPr lang="en-GB"/>
          </a:p>
        </p:txBody>
      </p:sp>
    </p:spTree>
    <p:extLst>
      <p:ext uri="{BB962C8B-B14F-4D97-AF65-F5344CB8AC3E}">
        <p14:creationId xmlns:p14="http://schemas.microsoft.com/office/powerpoint/2010/main" val="6917902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ltLang="en-US"/>
          </a:p>
        </p:txBody>
      </p:sp>
      <p:sp>
        <p:nvSpPr>
          <p:cNvPr id="47108" name="Slide Number Placeholder 3"/>
          <p:cNvSpPr>
            <a:spLocks noGrp="1"/>
          </p:cNvSpPr>
          <p:nvPr>
            <p:ph type="sldNum" sz="quarter" idx="5"/>
          </p:nvPr>
        </p:nvSpPr>
        <p:spPr bwMode="auto">
          <a:noFill/>
          <a:ln>
            <a:miter lim="800000"/>
            <a:headEnd/>
            <a:tailEnd/>
          </a:ln>
        </p:spPr>
        <p:txBody>
          <a:bodyPr/>
          <a:lstStyle/>
          <a:p>
            <a:fld id="{CA1BED26-4118-4125-AADA-6CDF2ED8F5D2}" type="slidenum">
              <a:rPr lang="en-GB">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1054560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ltLang="en-US"/>
          </a:p>
        </p:txBody>
      </p:sp>
      <p:sp>
        <p:nvSpPr>
          <p:cNvPr id="47108" name="Slide Number Placeholder 3"/>
          <p:cNvSpPr>
            <a:spLocks noGrp="1"/>
          </p:cNvSpPr>
          <p:nvPr>
            <p:ph type="sldNum" sz="quarter" idx="5"/>
          </p:nvPr>
        </p:nvSpPr>
        <p:spPr bwMode="auto">
          <a:noFill/>
          <a:ln>
            <a:miter lim="800000"/>
            <a:headEnd/>
            <a:tailEnd/>
          </a:ln>
        </p:spPr>
        <p:txBody>
          <a:bodyPr/>
          <a:lstStyle/>
          <a:p>
            <a:fld id="{CA1BED26-4118-4125-AADA-6CDF2ED8F5D2}" type="slidenum">
              <a:rPr lang="en-GB">
                <a:solidFill>
                  <a:prstClr val="black"/>
                </a:solidFill>
              </a:rPr>
              <a:pPr/>
              <a:t>21</a:t>
            </a:fld>
            <a:endParaRPr lang="en-GB">
              <a:solidFill>
                <a:prstClr val="black"/>
              </a:solidFill>
            </a:endParaRPr>
          </a:p>
        </p:txBody>
      </p:sp>
    </p:spTree>
    <p:extLst>
      <p:ext uri="{BB962C8B-B14F-4D97-AF65-F5344CB8AC3E}">
        <p14:creationId xmlns:p14="http://schemas.microsoft.com/office/powerpoint/2010/main" val="18324345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DCCA831-BDDF-4E6A-84CE-C9FFAFF3C71C}" type="slidenum">
              <a:rPr lang="en-GB" smtClean="0"/>
              <a:pPr/>
              <a:t>30</a:t>
            </a:fld>
            <a:endParaRPr lang="en-GB"/>
          </a:p>
        </p:txBody>
      </p:sp>
    </p:spTree>
    <p:extLst>
      <p:ext uri="{BB962C8B-B14F-4D97-AF65-F5344CB8AC3E}">
        <p14:creationId xmlns:p14="http://schemas.microsoft.com/office/powerpoint/2010/main" val="8113363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pPr>
              <a:defRPr/>
            </a:pPr>
            <a:fld id="{9B035AE4-EFEF-45FB-8C05-3F5B21D2301C}" type="datetime1">
              <a:rPr lang="en-US" smtClean="0">
                <a:solidFill>
                  <a:prstClr val="black">
                    <a:tint val="75000"/>
                  </a:prstClr>
                </a:solidFill>
              </a:rPr>
              <a:pPr>
                <a:defRPr/>
              </a:pPr>
              <a:t>5/21/2023</a:t>
            </a:fld>
            <a:endParaRPr lang="en-US">
              <a:solidFill>
                <a:prstClr val="black">
                  <a:tint val="75000"/>
                </a:prstClr>
              </a:solidFill>
            </a:endParaRP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prstClr val="black">
                  <a:tint val="75000"/>
                </a:prstClr>
              </a:solidFill>
            </a:endParaRP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pPr>
              <a:defRPr/>
            </a:pPr>
            <a:fld id="{943BC3DE-0FCD-4A71-8EA3-7EF92F1913E2}"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fld id="{1C295C4E-1845-4A9F-B3E5-6CDE589F3255}" type="datetime1">
              <a:rPr lang="en-US" smtClean="0">
                <a:solidFill>
                  <a:prstClr val="black">
                    <a:tint val="75000"/>
                  </a:prstClr>
                </a:solidFill>
              </a:rPr>
              <a:pPr>
                <a:defRPr/>
              </a:pPr>
              <a:t>5/21/2023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68F3EA0-FF07-44AA-A89F-6EE33F4E16F0}" type="slidenum">
              <a:rPr lang="en-US" smtClean="0"/>
              <a:pPr>
                <a:defRPr/>
              </a:pPr>
              <a:t>‹#›</a:t>
            </a:fld>
            <a:endParaRPr lang="en-US"/>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fld id="{60647C70-79C5-4756-A91A-39943B748EAB}" type="datetime1">
              <a:rPr lang="en-US" smtClean="0">
                <a:solidFill>
                  <a:prstClr val="black">
                    <a:tint val="75000"/>
                  </a:prstClr>
                </a:solidFill>
              </a:rPr>
              <a:pPr>
                <a:defRPr/>
              </a:pPr>
              <a:t>5/21/2023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2DDEF0EB-2BD1-45C9-B856-CEF50D5B1A63}" type="slidenum">
              <a:rPr lang="en-US" smtClean="0"/>
              <a:pPr>
                <a:defRPr/>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fld id="{D80DB59E-17C7-434A-99C8-EFB090F99B10}" type="datetime1">
              <a:rPr lang="en-US" smtClean="0">
                <a:solidFill>
                  <a:prstClr val="black">
                    <a:tint val="75000"/>
                  </a:prstClr>
                </a:solidFill>
              </a:rPr>
              <a:pPr>
                <a:defRPr/>
              </a:pPr>
              <a:t>5/21/2023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65FB07D-D995-4DA1-803C-0CF9CBFFD4B4}" type="slidenum">
              <a:rPr lang="en-US" smtClean="0"/>
              <a:pPr>
                <a:defRPr/>
              </a:pPr>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pPr>
              <a:defRPr/>
            </a:pPr>
            <a:fld id="{77BB79FA-B913-4371-963D-7EAEF8911DA4}" type="datetime1">
              <a:rPr lang="en-US" smtClean="0">
                <a:solidFill>
                  <a:prstClr val="black">
                    <a:tint val="75000"/>
                  </a:prstClr>
                </a:solidFill>
              </a:rPr>
              <a:pPr>
                <a:defRPr/>
              </a:pPr>
              <a:t>5/21/2023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CF9F9BC7-58EB-4BC8-9CD8-3B4E5218BB66}"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fld id="{4679B10F-8C58-417D-8E63-FE4E6C38FC83}" type="datetime1">
              <a:rPr lang="en-US" smtClean="0">
                <a:solidFill>
                  <a:prstClr val="black">
                    <a:tint val="75000"/>
                  </a:prstClr>
                </a:solidFill>
              </a:rPr>
              <a:pPr>
                <a:defRPr/>
              </a:pPr>
              <a:t>5/21/2023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E298DDD1-47B5-4871-ABE2-D5151C125FF2}" type="slidenum">
              <a:rPr lang="en-US" smtClean="0"/>
              <a:pPr>
                <a:defRPr/>
              </a:pPr>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CAE39C3-1D81-4377-A30F-727550FFF430}" type="datetime1">
              <a:rPr lang="en-US" smtClean="0">
                <a:solidFill>
                  <a:prstClr val="black">
                    <a:tint val="75000"/>
                  </a:prstClr>
                </a:solidFill>
              </a:rPr>
              <a:pPr>
                <a:defRPr/>
              </a:pPr>
              <a:t>5/21/2023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483DDF31-0A39-4183-8C01-2931D78F7281}"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pPr>
              <a:defRPr/>
            </a:pPr>
            <a:fld id="{80DEFEB7-0D78-4279-9291-055E01725B99}" type="datetime1">
              <a:rPr lang="en-US" smtClean="0">
                <a:solidFill>
                  <a:prstClr val="black">
                    <a:tint val="75000"/>
                  </a:prstClr>
                </a:solidFill>
              </a:rPr>
              <a:pPr>
                <a:defRPr/>
              </a:pPr>
              <a:t>5/21/2023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13A656B1-934C-4AFE-9BA4-67DCD6610031}"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pPr>
              <a:defRPr/>
            </a:pPr>
            <a:fld id="{4E85229A-8876-486B-B7A0-BE7B3A7889F6}" type="datetime1">
              <a:rPr lang="en-US" smtClean="0">
                <a:solidFill>
                  <a:prstClr val="black">
                    <a:tint val="75000"/>
                  </a:prstClr>
                </a:solidFill>
              </a:rPr>
              <a:pPr>
                <a:defRPr/>
              </a:pPr>
              <a:t>5/21/2023</a:t>
            </a:fld>
            <a:endParaRPr lang="en-US">
              <a:solidFill>
                <a:prstClr val="black">
                  <a:tint val="75000"/>
                </a:prstClr>
              </a:solidFill>
            </a:endParaRP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pPr>
              <a:defRPr/>
            </a:pPr>
            <a:fld id="{6E8580B1-02F6-4B47-9B9E-12D8D351AFB0}" type="slidenum">
              <a:rPr lang="en-US" smtClean="0"/>
              <a:pPr>
                <a:defRPr/>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fld id="{DC42796A-7E71-42D6-80BD-BCD8242255E5}" type="datetime1">
              <a:rPr lang="en-US" smtClean="0">
                <a:solidFill>
                  <a:prstClr val="black">
                    <a:tint val="75000"/>
                  </a:prstClr>
                </a:solidFill>
              </a:rPr>
              <a:pPr>
                <a:defRPr/>
              </a:pPr>
              <a:t>5/21/2023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052E510F-C796-4F4C-9933-CD4CFDFC6E80}"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fld id="{5CDF68EB-F2D0-443D-8759-715B662B24CC}" type="datetime1">
              <a:rPr lang="en-US" smtClean="0">
                <a:solidFill>
                  <a:prstClr val="black">
                    <a:tint val="75000"/>
                  </a:prstClr>
                </a:solidFill>
              </a:rPr>
              <a:pPr>
                <a:defRPr/>
              </a:pPr>
              <a:t>5/21/2023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4E434245-2EA4-46A8-A7B8-6FC298B8E568}" type="slidenum">
              <a:rPr lang="en-US" smtClean="0"/>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D03C316F-6187-48BD-A022-5A937D16A080}" type="datetime1">
              <a:rPr lang="en-US" smtClean="0"/>
              <a:pPr/>
              <a:t>5/21/2023</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F34E2965-984A-495E-877C-81008351A995}" type="slidenum">
              <a:rPr lang="en-GB" smtClean="0"/>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38E0766-8FFC-4D62-9B8A-A05EF686DE22}" type="datetime1">
              <a:rPr lang="en-US" smtClean="0"/>
              <a:pPr/>
              <a:t>5/21/2023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4E2965-984A-495E-877C-81008351A995}"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05E8DB86-55AE-4D57-B8DA-4BA37FBE4A7B}" type="datetime1">
              <a:rPr lang="en-US" smtClean="0"/>
              <a:pPr/>
              <a:t>5/21/2023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4E2965-984A-495E-877C-81008351A995}"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D78CC987-F12D-4856-A43F-2FFDCB49455B}" type="datetime1">
              <a:rPr lang="en-US" smtClean="0"/>
              <a:pPr/>
              <a:t>5/21/2023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4E2965-984A-495E-877C-81008351A995}"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99F730B-98AD-463A-92FC-9746B20E0C6B}" type="datetime1">
              <a:rPr lang="en-US" smtClean="0"/>
              <a:pPr/>
              <a:t>5/21/2023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4E2965-984A-495E-877C-81008351A995}"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563DBE2-4FCF-4076-99A6-45D6D3B1BD71}" type="datetime1">
              <a:rPr lang="en-US" smtClean="0"/>
              <a:pPr/>
              <a:t>5/21/2023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4E2965-984A-495E-877C-81008351A995}"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3C57A1-39C7-4AC2-B664-50FC86F0D1EF}" type="datetime1">
              <a:rPr lang="en-US" smtClean="0"/>
              <a:pPr/>
              <a:t>5/21/2023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4E2965-984A-495E-877C-81008351A995}" type="slidenum">
              <a:rPr lang="en-GB" smtClean="0"/>
              <a:pPr/>
              <a:t>‹#›</a:t>
            </a:fld>
            <a:endParaRPr lang="en-GB"/>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C7956856-BAF8-4A76-B533-4A1801ADFAE9}" type="datetime1">
              <a:rPr lang="en-US" smtClean="0"/>
              <a:pPr/>
              <a:t>5/21/2023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4E2965-984A-495E-877C-81008351A995}"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0ECC6318-8C0C-4624-9D4F-D53CF1DA116E}" type="datetime1">
              <a:rPr lang="en-US" smtClean="0"/>
              <a:pPr/>
              <a:t>5/21/2023</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F34E2965-984A-495E-877C-81008351A995}"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483C96B-3F6B-4E73-B8E6-440FFBCACBD0}" type="datetime1">
              <a:rPr lang="en-US" smtClean="0"/>
              <a:pPr/>
              <a:t>5/21/2023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4E2965-984A-495E-877C-81008351A995}" type="slidenum">
              <a:rPr lang="en-GB" smtClean="0"/>
              <a:pPr/>
              <a:t>‹#›</a:t>
            </a:fld>
            <a:endParaRPr lang="en-GB"/>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07ED6E0-ACE0-4009-BA65-6508B2455F01}" type="datetime1">
              <a:rPr lang="en-US" smtClean="0"/>
              <a:pPr/>
              <a:t>5/21/2023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4E2965-984A-495E-877C-81008351A995}"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D689E271-4564-489F-B1E1-C3D3AB4EDCB1}" type="datetime1">
              <a:rPr lang="en-US" smtClean="0"/>
              <a:pPr/>
              <a:t>5/21/2023</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F34E2965-984A-495E-877C-81008351A995}"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D689E271-4564-489F-B1E1-C3D3AB4EDCB1}" type="datetime1">
              <a:rPr lang="en-US" smtClean="0"/>
              <a:pPr/>
              <a:t>5/21/2023</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F34E2965-984A-495E-877C-81008351A995}"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913974/Understanding_and_quantifying_vulnerability_in_childhood.pdf"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913974/Understanding_and_quantifying_vulnerability_in_childhood.pdf" TargetMode="Externa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hyperlink" Target="https://www.nspcc.org.uk/globalassets/documents/research-reports/child-abuse-neglect-uk-today-research-report.pdf" TargetMode="Externa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ngminds.org.uk/parent/parents-a-z-mental-health-guide/early-help-and-early-intervention-services/" TargetMode="Externa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3" Type="http://schemas.openxmlformats.org/officeDocument/2006/relationships/hyperlink" Target="https://assets.childrenscommissioner.gov.uk/wpuploads/2022/01/cco_childrens_social_care_putting_childrens_voices_at_the_heart_of_reform.pdf"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hyperlink" Target="https://assets.childrenscommissioner.gov.uk/wpuploads/2022/01/cco_childrens_social_care_putting_childrens_voices_at_the_heart_of_reform.pdf" TargetMode="Externa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hyperlink" Target="https://www.nhs.uk/conditions/social-care-and-support-guide/caring-for-children-and-young-people/children-and-young-peoples-services/" TargetMode="Externa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hyperlink" Target="https://www.nscb.org.uk/sites/default/files/HANDOUT%20Refresher%20PP%20Notes%20November%202016.pdf" TargetMode="Externa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hyperlink" Target="https://www.southwark.gov.uk/schools-and-education/information-for-parents/common-assessment-framework-caf-guide-for-parents" TargetMode="External"/><Relationship Id="rId7" Type="http://schemas.openxmlformats.org/officeDocument/2006/relationships/hyperlink" Target="https://view.officeapps.live.com/op/view.aspx?src=https%3A%2F%2Flocaloffer.swindon.gov.uk%2Fmedia%2F37167%2Fearly-help-assessment-and-plan-v22-april-2022.docx&amp;wdOrigin=BROWSELINK" TargetMode="Externa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hyperlink" Target="https://view.officeapps.live.com/op/view.aspx?src=https%3A%2F%2Fwww.sefton.gov.uk%2Fmedia%2F2969%2Fearly-help-assessment-form-v51.docx&amp;wdOrigin=BROWSELINK" TargetMode="External"/><Relationship Id="rId5" Type="http://schemas.openxmlformats.org/officeDocument/2006/relationships/hyperlink" Target="https://view.officeapps.live.com/op/view.aspx?src=https%3A%2F%2Fwww.thurrock.gov.uk%2Fsites%2Fdefault%2Ffiles%2Fassets%2Fdocuments%2Fcaf-form-201806-v02.docx&amp;wdOrigin=BROWSELINK" TargetMode="External"/><Relationship Id="rId4" Type="http://schemas.openxmlformats.org/officeDocument/2006/relationships/hyperlink" Target="https://www.bcpft.nhs.uk/documents/policies/c/764-common-assessment-framework-for-children-young-people-practitioners-guide/file"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hyperlink" Target="http://lancashire.gov.uk/corporate/web/?siteid=5943&amp;pageid=43535&amp;e=e" TargetMode="External"/><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hyperlink" Target="http://www.outcomesforchildren.org/lpg_documents/cavan_familysupport/providing_intense_support_families_cdwc.pdf"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ctrTitle"/>
          </p:nvPr>
        </p:nvSpPr>
        <p:spPr>
          <a:xfrm>
            <a:off x="395536" y="2788613"/>
            <a:ext cx="7772400" cy="2152650"/>
          </a:xfrm>
        </p:spPr>
        <p:txBody>
          <a:bodyPr>
            <a:normAutofit fontScale="90000"/>
          </a:bodyPr>
          <a:lstStyle/>
          <a:p>
            <a:pPr algn="l" eaLnBrk="1" hangingPunct="1"/>
            <a:r>
              <a:rPr lang="en-GB" altLang="en-US" dirty="0">
                <a:solidFill>
                  <a:srgbClr val="7030A0"/>
                </a:solidFill>
              </a:rPr>
              <a:t>Recap from session one;</a:t>
            </a:r>
            <a:br>
              <a:rPr lang="en-GB" altLang="en-US" dirty="0">
                <a:solidFill>
                  <a:srgbClr val="7030A0"/>
                </a:solidFill>
              </a:rPr>
            </a:br>
            <a:br>
              <a:rPr lang="en-GB" altLang="en-US" dirty="0">
                <a:solidFill>
                  <a:srgbClr val="7030A0"/>
                </a:solidFill>
              </a:rPr>
            </a:br>
            <a:r>
              <a:rPr lang="en-GB" altLang="en-US" sz="4000" dirty="0"/>
              <a:t>We talked last week about reflecting on your personal and professional values…why?</a:t>
            </a:r>
            <a:br>
              <a:rPr lang="en-GB" altLang="en-US" sz="4000" dirty="0"/>
            </a:br>
            <a:r>
              <a:rPr lang="en-GB" altLang="en-US" sz="4000" dirty="0"/>
              <a:t> </a:t>
            </a:r>
            <a:br>
              <a:rPr lang="en-GB" altLang="en-US" sz="4000" dirty="0"/>
            </a:br>
            <a:r>
              <a:rPr lang="en-GB" altLang="en-US" sz="4000" dirty="0"/>
              <a:t>How could this help with</a:t>
            </a:r>
            <a:br>
              <a:rPr lang="en-GB" altLang="en-US" sz="4000" dirty="0"/>
            </a:br>
            <a:r>
              <a:rPr lang="en-GB" altLang="en-US" sz="4000" dirty="0"/>
              <a:t>your assignments?</a:t>
            </a:r>
            <a:endParaRPr lang="en-GB" altLang="en-US" sz="4000" dirty="0">
              <a:solidFill>
                <a:srgbClr val="7030A0"/>
              </a:solidFill>
            </a:endParaRPr>
          </a:p>
        </p:txBody>
      </p:sp>
      <p:pic>
        <p:nvPicPr>
          <p:cNvPr id="14341" name="Picture 3"/>
          <p:cNvPicPr>
            <a:picLocks noChangeAspect="1"/>
          </p:cNvPicPr>
          <p:nvPr/>
        </p:nvPicPr>
        <p:blipFill>
          <a:blip r:embed="rId3" cstate="print"/>
          <a:srcRect/>
          <a:stretch>
            <a:fillRect/>
          </a:stretch>
        </p:blipFill>
        <p:spPr bwMode="auto">
          <a:xfrm>
            <a:off x="2835275" y="5395069"/>
            <a:ext cx="1736725" cy="682625"/>
          </a:xfrm>
          <a:prstGeom prst="rect">
            <a:avLst/>
          </a:prstGeom>
          <a:noFill/>
          <a:ln w="9525">
            <a:noFill/>
            <a:miter lim="800000"/>
            <a:headEnd/>
            <a:tailEnd/>
          </a:ln>
        </p:spPr>
      </p:pic>
      <p:pic>
        <p:nvPicPr>
          <p:cNvPr id="2" name="Picture 1">
            <a:extLst>
              <a:ext uri="{FF2B5EF4-FFF2-40B4-BE49-F238E27FC236}">
                <a16:creationId xmlns:a16="http://schemas.microsoft.com/office/drawing/2014/main" id="{1901DFB2-418B-B37A-69AA-64F7B1CA88ED}"/>
              </a:ext>
            </a:extLst>
          </p:cNvPr>
          <p:cNvPicPr>
            <a:picLocks noChangeAspect="1"/>
          </p:cNvPicPr>
          <p:nvPr/>
        </p:nvPicPr>
        <p:blipFill>
          <a:blip r:embed="rId4"/>
          <a:stretch>
            <a:fillRect/>
          </a:stretch>
        </p:blipFill>
        <p:spPr>
          <a:xfrm>
            <a:off x="6444208" y="3230068"/>
            <a:ext cx="2563490" cy="3422391"/>
          </a:xfrm>
          <a:prstGeom prst="rect">
            <a:avLst/>
          </a:prstGeom>
        </p:spPr>
      </p:pic>
    </p:spTree>
    <p:extLst>
      <p:ext uri="{BB962C8B-B14F-4D97-AF65-F5344CB8AC3E}">
        <p14:creationId xmlns:p14="http://schemas.microsoft.com/office/powerpoint/2010/main" val="23870445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66DDB39-4D24-40C4-A5F4-112A898F88AF}"/>
              </a:ext>
            </a:extLst>
          </p:cNvPr>
          <p:cNvSpPr>
            <a:spLocks noGrp="1"/>
          </p:cNvSpPr>
          <p:nvPr>
            <p:ph idx="1"/>
          </p:nvPr>
        </p:nvSpPr>
        <p:spPr/>
        <p:txBody>
          <a:bodyPr/>
          <a:lstStyle/>
          <a:p>
            <a:pPr algn="just"/>
            <a:r>
              <a:rPr lang="en-GB" dirty="0"/>
              <a:t>To understand and recognise forms of vulnerability in children, young people and </a:t>
            </a:r>
            <a:r>
              <a:rPr lang="en-GB" dirty="0" err="1"/>
              <a:t>and</a:t>
            </a:r>
            <a:r>
              <a:rPr lang="en-GB" dirty="0"/>
              <a:t> families.</a:t>
            </a:r>
          </a:p>
          <a:p>
            <a:pPr algn="just"/>
            <a:endParaRPr lang="en-GB" dirty="0"/>
          </a:p>
          <a:p>
            <a:pPr algn="just"/>
            <a:r>
              <a:rPr lang="en-GB" dirty="0"/>
              <a:t>To understand the role of the Common Assessment Framework (CAF) in safeguarding practice and the Early Help Assessment (EHA)</a:t>
            </a:r>
          </a:p>
          <a:p>
            <a:pPr algn="just"/>
            <a:endParaRPr lang="en-GB" dirty="0"/>
          </a:p>
          <a:p>
            <a:pPr algn="just"/>
            <a:r>
              <a:rPr lang="en-GB" dirty="0"/>
              <a:t>To establish how support can be offered to vulnerable families. </a:t>
            </a:r>
          </a:p>
          <a:p>
            <a:endParaRPr lang="en-GB" dirty="0"/>
          </a:p>
          <a:p>
            <a:endParaRPr lang="en-GB" dirty="0"/>
          </a:p>
          <a:p>
            <a:endParaRPr lang="en-GB" dirty="0"/>
          </a:p>
        </p:txBody>
      </p:sp>
      <p:sp>
        <p:nvSpPr>
          <p:cNvPr id="3" name="Slide Number Placeholder 2">
            <a:extLst>
              <a:ext uri="{FF2B5EF4-FFF2-40B4-BE49-F238E27FC236}">
                <a16:creationId xmlns:a16="http://schemas.microsoft.com/office/drawing/2014/main" id="{30F61924-747D-4E2E-80DD-978DCF0BA74F}"/>
              </a:ext>
            </a:extLst>
          </p:cNvPr>
          <p:cNvSpPr>
            <a:spLocks noGrp="1"/>
          </p:cNvSpPr>
          <p:nvPr>
            <p:ph type="sldNum" sz="quarter" idx="12"/>
          </p:nvPr>
        </p:nvSpPr>
        <p:spPr/>
        <p:txBody>
          <a:bodyPr/>
          <a:lstStyle/>
          <a:p>
            <a:pPr>
              <a:defRPr/>
            </a:pPr>
            <a:fld id="{368F3EA0-FF07-44AA-A89F-6EE33F4E16F0}" type="slidenum">
              <a:rPr lang="en-US" smtClean="0"/>
              <a:pPr>
                <a:defRPr/>
              </a:pPr>
              <a:t>2</a:t>
            </a:fld>
            <a:endParaRPr lang="en-US"/>
          </a:p>
        </p:txBody>
      </p:sp>
      <p:sp>
        <p:nvSpPr>
          <p:cNvPr id="4" name="Title 3">
            <a:extLst>
              <a:ext uri="{FF2B5EF4-FFF2-40B4-BE49-F238E27FC236}">
                <a16:creationId xmlns:a16="http://schemas.microsoft.com/office/drawing/2014/main" id="{3E15B0CD-7800-4797-84ED-C1C454F62B2E}"/>
              </a:ext>
            </a:extLst>
          </p:cNvPr>
          <p:cNvSpPr>
            <a:spLocks noGrp="1"/>
          </p:cNvSpPr>
          <p:nvPr>
            <p:ph type="title"/>
          </p:nvPr>
        </p:nvSpPr>
        <p:spPr/>
        <p:txBody>
          <a:bodyPr/>
          <a:lstStyle/>
          <a:p>
            <a:r>
              <a:rPr lang="en-GB" dirty="0"/>
              <a:t>Aims</a:t>
            </a:r>
          </a:p>
        </p:txBody>
      </p:sp>
      <p:pic>
        <p:nvPicPr>
          <p:cNvPr id="5" name="Picture 4">
            <a:extLst>
              <a:ext uri="{FF2B5EF4-FFF2-40B4-BE49-F238E27FC236}">
                <a16:creationId xmlns:a16="http://schemas.microsoft.com/office/drawing/2014/main" id="{337BEEEA-DE60-29E3-186B-FFB9107CB033}"/>
              </a:ext>
            </a:extLst>
          </p:cNvPr>
          <p:cNvPicPr>
            <a:picLocks noChangeAspect="1"/>
          </p:cNvPicPr>
          <p:nvPr/>
        </p:nvPicPr>
        <p:blipFill>
          <a:blip r:embed="rId2"/>
          <a:stretch>
            <a:fillRect/>
          </a:stretch>
        </p:blipFill>
        <p:spPr>
          <a:xfrm>
            <a:off x="6732240" y="275076"/>
            <a:ext cx="1254646" cy="1194641"/>
          </a:xfrm>
          <a:prstGeom prst="rect">
            <a:avLst/>
          </a:prstGeom>
        </p:spPr>
      </p:pic>
    </p:spTree>
    <p:extLst>
      <p:ext uri="{BB962C8B-B14F-4D97-AF65-F5344CB8AC3E}">
        <p14:creationId xmlns:p14="http://schemas.microsoft.com/office/powerpoint/2010/main" val="1107578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fade">
                                      <p:cBhvr>
                                        <p:cTn id="21" dur="1000"/>
                                        <p:tgtEl>
                                          <p:spTgt spid="2">
                                            <p:txEl>
                                              <p:pRg st="4" end="4"/>
                                            </p:txEl>
                                          </p:spTgt>
                                        </p:tgtEl>
                                      </p:cBhvr>
                                    </p:animEffect>
                                    <p:anim calcmode="lin" valueType="num">
                                      <p:cBhvr>
                                        <p:cTn id="22"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ctrTitle"/>
          </p:nvPr>
        </p:nvSpPr>
        <p:spPr>
          <a:xfrm>
            <a:off x="685800" y="1600200"/>
            <a:ext cx="7772400" cy="2152650"/>
          </a:xfrm>
        </p:spPr>
        <p:txBody>
          <a:bodyPr/>
          <a:lstStyle/>
          <a:p>
            <a:pPr eaLnBrk="1" hangingPunct="1"/>
            <a:r>
              <a:rPr lang="en-GB" altLang="en-US" dirty="0"/>
              <a:t>Session 2 part one</a:t>
            </a:r>
            <a:br>
              <a:rPr lang="en-GB" altLang="en-US" dirty="0"/>
            </a:br>
            <a:r>
              <a:rPr lang="en-GB" altLang="en-US" dirty="0">
                <a:solidFill>
                  <a:srgbClr val="7030A0"/>
                </a:solidFill>
              </a:rPr>
              <a:t>Vulnerable Children</a:t>
            </a:r>
          </a:p>
        </p:txBody>
      </p:sp>
      <p:pic>
        <p:nvPicPr>
          <p:cNvPr id="14341" name="Picture 3"/>
          <p:cNvPicPr>
            <a:picLocks noChangeAspect="1"/>
          </p:cNvPicPr>
          <p:nvPr/>
        </p:nvPicPr>
        <p:blipFill>
          <a:blip r:embed="rId3" cstate="print"/>
          <a:srcRect/>
          <a:stretch>
            <a:fillRect/>
          </a:stretch>
        </p:blipFill>
        <p:spPr bwMode="auto">
          <a:xfrm>
            <a:off x="3657600" y="5181600"/>
            <a:ext cx="1736725" cy="682625"/>
          </a:xfrm>
          <a:prstGeom prst="rect">
            <a:avLst/>
          </a:prstGeom>
          <a:noFill/>
          <a:ln w="9525">
            <a:noFill/>
            <a:miter lim="800000"/>
            <a:headEnd/>
            <a:tailEnd/>
          </a:ln>
        </p:spPr>
      </p:pic>
      <p:pic>
        <p:nvPicPr>
          <p:cNvPr id="3" name="Picture 2">
            <a:extLst>
              <a:ext uri="{FF2B5EF4-FFF2-40B4-BE49-F238E27FC236}">
                <a16:creationId xmlns:a16="http://schemas.microsoft.com/office/drawing/2014/main" id="{C9EB6493-5648-19CE-2299-334EF18DCB43}"/>
              </a:ext>
            </a:extLst>
          </p:cNvPr>
          <p:cNvPicPr>
            <a:picLocks noChangeAspect="1"/>
          </p:cNvPicPr>
          <p:nvPr/>
        </p:nvPicPr>
        <p:blipFill>
          <a:blip r:embed="rId4"/>
          <a:stretch>
            <a:fillRect/>
          </a:stretch>
        </p:blipFill>
        <p:spPr>
          <a:xfrm>
            <a:off x="539552" y="476672"/>
            <a:ext cx="2857500" cy="1600200"/>
          </a:xfrm>
          <a:prstGeom prst="rect">
            <a:avLst/>
          </a:prstGeom>
        </p:spPr>
      </p:pic>
    </p:spTree>
    <p:extLst>
      <p:ext uri="{BB962C8B-B14F-4D97-AF65-F5344CB8AC3E}">
        <p14:creationId xmlns:p14="http://schemas.microsoft.com/office/powerpoint/2010/main" val="20519755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3068960"/>
            <a:ext cx="8229600" cy="4525963"/>
          </a:xfrm>
        </p:spPr>
        <p:txBody>
          <a:bodyPr/>
          <a:lstStyle/>
          <a:p>
            <a:pPr algn="just"/>
            <a:r>
              <a:rPr lang="en-GB" dirty="0"/>
              <a:t>In groups, discuss/list what factors would lead you to think a child is vulnerable?</a:t>
            </a:r>
          </a:p>
          <a:p>
            <a:pPr algn="just"/>
            <a:endParaRPr lang="en-GB" dirty="0"/>
          </a:p>
          <a:p>
            <a:pPr algn="just"/>
            <a:r>
              <a:rPr lang="en-GB" dirty="0"/>
              <a:t>Be prepared to return to the main classroom and to feedback as a group.</a:t>
            </a:r>
          </a:p>
          <a:p>
            <a:pPr marL="0" indent="0">
              <a:buNone/>
            </a:pPr>
            <a:endParaRPr lang="en-GB" dirty="0">
              <a:ln w="0"/>
              <a:effectLst>
                <a:outerShdw blurRad="38100" dist="19050" dir="2700000" algn="tl" rotWithShape="0">
                  <a:schemeClr val="dk1">
                    <a:alpha val="40000"/>
                  </a:schemeClr>
                </a:outerShdw>
              </a:effectLst>
            </a:endParaRPr>
          </a:p>
        </p:txBody>
      </p:sp>
      <p:sp>
        <p:nvSpPr>
          <p:cNvPr id="5" name="Slide Number Placeholder 4"/>
          <p:cNvSpPr>
            <a:spLocks noGrp="1"/>
          </p:cNvSpPr>
          <p:nvPr>
            <p:ph type="sldNum" sz="quarter" idx="12"/>
          </p:nvPr>
        </p:nvSpPr>
        <p:spPr/>
        <p:txBody>
          <a:bodyPr/>
          <a:lstStyle/>
          <a:p>
            <a:fld id="{F34E2965-984A-495E-877C-81008351A995}" type="slidenum">
              <a:rPr lang="en-GB" smtClean="0"/>
              <a:pPr/>
              <a:t>4</a:t>
            </a:fld>
            <a:endParaRPr lang="en-GB"/>
          </a:p>
        </p:txBody>
      </p:sp>
      <p:sp>
        <p:nvSpPr>
          <p:cNvPr id="2" name="Title 1"/>
          <p:cNvSpPr>
            <a:spLocks noGrp="1"/>
          </p:cNvSpPr>
          <p:nvPr>
            <p:ph type="title"/>
          </p:nvPr>
        </p:nvSpPr>
        <p:spPr/>
        <p:txBody>
          <a:bodyPr/>
          <a:lstStyle/>
          <a:p>
            <a:r>
              <a:rPr lang="en-GB" dirty="0"/>
              <a:t>Group work</a:t>
            </a:r>
          </a:p>
        </p:txBody>
      </p:sp>
      <p:pic>
        <p:nvPicPr>
          <p:cNvPr id="4" name="Picture 3">
            <a:extLst>
              <a:ext uri="{FF2B5EF4-FFF2-40B4-BE49-F238E27FC236}">
                <a16:creationId xmlns:a16="http://schemas.microsoft.com/office/drawing/2014/main" id="{F9DEF50C-93D2-BDD1-22C5-1E40B6DC8592}"/>
              </a:ext>
            </a:extLst>
          </p:cNvPr>
          <p:cNvPicPr>
            <a:picLocks noChangeAspect="1"/>
          </p:cNvPicPr>
          <p:nvPr/>
        </p:nvPicPr>
        <p:blipFill>
          <a:blip r:embed="rId3"/>
          <a:stretch>
            <a:fillRect/>
          </a:stretch>
        </p:blipFill>
        <p:spPr>
          <a:xfrm>
            <a:off x="4532671" y="185291"/>
            <a:ext cx="3587952" cy="2506290"/>
          </a:xfrm>
          <a:prstGeom prst="rect">
            <a:avLst/>
          </a:prstGeom>
        </p:spPr>
      </p:pic>
    </p:spTree>
    <p:extLst>
      <p:ext uri="{BB962C8B-B14F-4D97-AF65-F5344CB8AC3E}">
        <p14:creationId xmlns:p14="http://schemas.microsoft.com/office/powerpoint/2010/main" val="4088431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ctrTitle"/>
          </p:nvPr>
        </p:nvSpPr>
        <p:spPr>
          <a:xfrm>
            <a:off x="639762" y="2780928"/>
            <a:ext cx="7772400" cy="2152650"/>
          </a:xfrm>
        </p:spPr>
        <p:txBody>
          <a:bodyPr>
            <a:normAutofit fontScale="90000"/>
          </a:bodyPr>
          <a:lstStyle/>
          <a:p>
            <a:pPr eaLnBrk="1" hangingPunct="1"/>
            <a:r>
              <a:rPr lang="en-GB" altLang="en-US" dirty="0"/>
              <a:t>What do we mean by the term vulnerable children?</a:t>
            </a:r>
            <a:br>
              <a:rPr lang="en-GB" altLang="en-US" dirty="0"/>
            </a:br>
            <a:r>
              <a:rPr lang="en-GB" altLang="en-US" dirty="0">
                <a:hlinkClick r:id="rId3"/>
              </a:rPr>
              <a:t>gov.uk 2020</a:t>
            </a:r>
            <a:br>
              <a:rPr lang="en-GB" altLang="en-US" dirty="0"/>
            </a:br>
            <a:endParaRPr lang="en-GB" altLang="en-US" dirty="0">
              <a:solidFill>
                <a:srgbClr val="7030A0"/>
              </a:solidFill>
            </a:endParaRPr>
          </a:p>
        </p:txBody>
      </p:sp>
      <p:pic>
        <p:nvPicPr>
          <p:cNvPr id="14341" name="Picture 3"/>
          <p:cNvPicPr>
            <a:picLocks noChangeAspect="1"/>
          </p:cNvPicPr>
          <p:nvPr/>
        </p:nvPicPr>
        <p:blipFill>
          <a:blip r:embed="rId4" cstate="print"/>
          <a:srcRect/>
          <a:stretch>
            <a:fillRect/>
          </a:stretch>
        </p:blipFill>
        <p:spPr bwMode="auto">
          <a:xfrm>
            <a:off x="3657600" y="5181600"/>
            <a:ext cx="1736725" cy="682625"/>
          </a:xfrm>
          <a:prstGeom prst="rect">
            <a:avLst/>
          </a:prstGeom>
          <a:noFill/>
          <a:ln w="9525">
            <a:noFill/>
            <a:miter lim="800000"/>
            <a:headEnd/>
            <a:tailEnd/>
          </a:ln>
        </p:spPr>
      </p:pic>
      <p:pic>
        <p:nvPicPr>
          <p:cNvPr id="3" name="Picture 2">
            <a:extLst>
              <a:ext uri="{FF2B5EF4-FFF2-40B4-BE49-F238E27FC236}">
                <a16:creationId xmlns:a16="http://schemas.microsoft.com/office/drawing/2014/main" id="{C9EB6493-5648-19CE-2299-334EF18DCB43}"/>
              </a:ext>
            </a:extLst>
          </p:cNvPr>
          <p:cNvPicPr>
            <a:picLocks noChangeAspect="1"/>
          </p:cNvPicPr>
          <p:nvPr/>
        </p:nvPicPr>
        <p:blipFill>
          <a:blip r:embed="rId5"/>
          <a:stretch>
            <a:fillRect/>
          </a:stretch>
        </p:blipFill>
        <p:spPr>
          <a:xfrm>
            <a:off x="2843808" y="476672"/>
            <a:ext cx="2857500" cy="1600200"/>
          </a:xfrm>
          <a:prstGeom prst="rect">
            <a:avLst/>
          </a:prstGeom>
        </p:spPr>
      </p:pic>
    </p:spTree>
    <p:extLst>
      <p:ext uri="{BB962C8B-B14F-4D97-AF65-F5344CB8AC3E}">
        <p14:creationId xmlns:p14="http://schemas.microsoft.com/office/powerpoint/2010/main" val="1241457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GB" b="1" i="1" dirty="0">
                <a:hlinkClick r:id="rId2"/>
              </a:rPr>
              <a:t>No child left behind</a:t>
            </a:r>
            <a:endParaRPr lang="en-GB" b="1" i="1" dirty="0"/>
          </a:p>
          <a:p>
            <a:pPr algn="just"/>
            <a:endParaRPr lang="en-GB" b="1" i="1" dirty="0"/>
          </a:p>
          <a:p>
            <a:pPr algn="just"/>
            <a:r>
              <a:rPr lang="en-GB" b="1" i="1" dirty="0"/>
              <a:t>Differing models of vulnerability mean this is a </a:t>
            </a:r>
            <a:r>
              <a:rPr lang="en-GB" b="1" i="1"/>
              <a:t>complex term…</a:t>
            </a:r>
            <a:r>
              <a:rPr lang="en-GB" b="1" i="1" dirty="0"/>
              <a:t>how can we fully support if one sole definition does not exist – imagine if differing agencies defined ‘vulnerability’ differently</a:t>
            </a:r>
          </a:p>
          <a:p>
            <a:pPr algn="just"/>
            <a:endParaRPr lang="en-GB" b="1" i="1" dirty="0"/>
          </a:p>
          <a:p>
            <a:pPr algn="just"/>
            <a:endParaRPr lang="en-GB" dirty="0"/>
          </a:p>
        </p:txBody>
      </p:sp>
      <p:sp>
        <p:nvSpPr>
          <p:cNvPr id="5" name="Slide Number Placeholder 4"/>
          <p:cNvSpPr>
            <a:spLocks noGrp="1"/>
          </p:cNvSpPr>
          <p:nvPr>
            <p:ph type="sldNum" sz="quarter" idx="12"/>
          </p:nvPr>
        </p:nvSpPr>
        <p:spPr/>
        <p:txBody>
          <a:bodyPr/>
          <a:lstStyle/>
          <a:p>
            <a:fld id="{F34E2965-984A-495E-877C-81008351A995}" type="slidenum">
              <a:rPr lang="en-GB" smtClean="0"/>
              <a:pPr/>
              <a:t>6</a:t>
            </a:fld>
            <a:endParaRPr lang="en-GB"/>
          </a:p>
        </p:txBody>
      </p:sp>
      <p:sp>
        <p:nvSpPr>
          <p:cNvPr id="2" name="Title 1"/>
          <p:cNvSpPr>
            <a:spLocks noGrp="1"/>
          </p:cNvSpPr>
          <p:nvPr>
            <p:ph type="title"/>
          </p:nvPr>
        </p:nvSpPr>
        <p:spPr/>
        <p:txBody>
          <a:bodyPr/>
          <a:lstStyle/>
          <a:p>
            <a:r>
              <a:rPr lang="en-GB" dirty="0"/>
              <a:t>Forms of Vulnerability </a:t>
            </a:r>
          </a:p>
        </p:txBody>
      </p:sp>
    </p:spTree>
    <p:extLst>
      <p:ext uri="{BB962C8B-B14F-4D97-AF65-F5344CB8AC3E}">
        <p14:creationId xmlns:p14="http://schemas.microsoft.com/office/powerpoint/2010/main" val="3101597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GB" b="1" i="1" dirty="0"/>
              <a:t>Age - </a:t>
            </a:r>
            <a:r>
              <a:rPr lang="en-GB" dirty="0"/>
              <a:t>Children from birth to six years old are always vulnerable.</a:t>
            </a:r>
          </a:p>
          <a:p>
            <a:pPr algn="just"/>
            <a:r>
              <a:rPr lang="en-GB" b="1" i="1" dirty="0"/>
              <a:t>Physical Disability - </a:t>
            </a:r>
            <a:r>
              <a:rPr lang="en-GB" dirty="0"/>
              <a:t>Regardless of age, children who are physically impaired and therefore unable to remove themselves from danger are vulnerable. Those who, because of their physical limitations, are highly dependent on others to meet their basic needs are vulnerable.</a:t>
            </a:r>
          </a:p>
        </p:txBody>
      </p:sp>
      <p:sp>
        <p:nvSpPr>
          <p:cNvPr id="5" name="Slide Number Placeholder 4"/>
          <p:cNvSpPr>
            <a:spLocks noGrp="1"/>
          </p:cNvSpPr>
          <p:nvPr>
            <p:ph type="sldNum" sz="quarter" idx="12"/>
          </p:nvPr>
        </p:nvSpPr>
        <p:spPr/>
        <p:txBody>
          <a:bodyPr/>
          <a:lstStyle/>
          <a:p>
            <a:fld id="{F34E2965-984A-495E-877C-81008351A995}" type="slidenum">
              <a:rPr lang="en-GB" smtClean="0"/>
              <a:pPr/>
              <a:t>7</a:t>
            </a:fld>
            <a:endParaRPr lang="en-GB"/>
          </a:p>
        </p:txBody>
      </p:sp>
      <p:sp>
        <p:nvSpPr>
          <p:cNvPr id="2" name="Title 1"/>
          <p:cNvSpPr>
            <a:spLocks noGrp="1"/>
          </p:cNvSpPr>
          <p:nvPr>
            <p:ph type="title"/>
          </p:nvPr>
        </p:nvSpPr>
        <p:spPr/>
        <p:txBody>
          <a:bodyPr/>
          <a:lstStyle/>
          <a:p>
            <a:r>
              <a:rPr lang="en-GB" dirty="0"/>
              <a:t>Forms of Vulnerability </a:t>
            </a:r>
          </a:p>
        </p:txBody>
      </p:sp>
    </p:spTree>
    <p:extLst>
      <p:ext uri="{BB962C8B-B14F-4D97-AF65-F5344CB8AC3E}">
        <p14:creationId xmlns:p14="http://schemas.microsoft.com/office/powerpoint/2010/main" val="3052220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24744"/>
            <a:ext cx="8229600" cy="5001419"/>
          </a:xfrm>
        </p:spPr>
        <p:txBody>
          <a:bodyPr>
            <a:normAutofit fontScale="92500" lnSpcReduction="20000"/>
          </a:bodyPr>
          <a:lstStyle/>
          <a:p>
            <a:pPr algn="just"/>
            <a:r>
              <a:rPr lang="en-GB" b="1" i="1" dirty="0"/>
              <a:t>Mental Disability - </a:t>
            </a:r>
            <a:r>
              <a:rPr lang="en-GB" dirty="0"/>
              <a:t>Regardless of age, children who are cognitively limited are vulnerable because of a number of possible limitations: recognizing danger, knowing who can be trusted, meeting their basic needs and seeking protection. </a:t>
            </a:r>
          </a:p>
          <a:p>
            <a:pPr algn="just"/>
            <a:r>
              <a:rPr lang="en-GB" b="1" i="1" dirty="0"/>
              <a:t>Provocative - </a:t>
            </a:r>
            <a:r>
              <a:rPr lang="en-GB" dirty="0"/>
              <a:t>A child's emotional, mental health, behavioural problems can be such that they irritate and provoke others to act out toward them or to avoid them totally. </a:t>
            </a:r>
          </a:p>
          <a:p>
            <a:pPr algn="just"/>
            <a:r>
              <a:rPr lang="en-GB" b="1" i="1" dirty="0"/>
              <a:t>Powerless - </a:t>
            </a:r>
            <a:r>
              <a:rPr lang="en-GB" dirty="0"/>
              <a:t>Regardless of age, intellect and physical capacity, children who are highly dependent and susceptible to others are vulnerable.</a:t>
            </a:r>
          </a:p>
        </p:txBody>
      </p:sp>
      <p:sp>
        <p:nvSpPr>
          <p:cNvPr id="5" name="Slide Number Placeholder 4"/>
          <p:cNvSpPr>
            <a:spLocks noGrp="1"/>
          </p:cNvSpPr>
          <p:nvPr>
            <p:ph type="sldNum" sz="quarter" idx="12"/>
          </p:nvPr>
        </p:nvSpPr>
        <p:spPr/>
        <p:txBody>
          <a:bodyPr/>
          <a:lstStyle/>
          <a:p>
            <a:fld id="{F34E2965-984A-495E-877C-81008351A995}" type="slidenum">
              <a:rPr lang="en-GB" smtClean="0"/>
              <a:pPr/>
              <a:t>8</a:t>
            </a:fld>
            <a:endParaRPr lang="en-GB"/>
          </a:p>
        </p:txBody>
      </p:sp>
      <p:sp>
        <p:nvSpPr>
          <p:cNvPr id="2" name="Title 1"/>
          <p:cNvSpPr>
            <a:spLocks noGrp="1"/>
          </p:cNvSpPr>
          <p:nvPr>
            <p:ph type="title"/>
          </p:nvPr>
        </p:nvSpPr>
        <p:spPr>
          <a:xfrm>
            <a:off x="457200" y="274638"/>
            <a:ext cx="8229600" cy="562074"/>
          </a:xfrm>
        </p:spPr>
        <p:txBody>
          <a:bodyPr>
            <a:normAutofit fontScale="90000"/>
          </a:bodyPr>
          <a:lstStyle/>
          <a:p>
            <a:r>
              <a:rPr lang="en-GB" dirty="0"/>
              <a:t>Forms of Vulnerability </a:t>
            </a:r>
          </a:p>
        </p:txBody>
      </p:sp>
    </p:spTree>
    <p:extLst>
      <p:ext uri="{BB962C8B-B14F-4D97-AF65-F5344CB8AC3E}">
        <p14:creationId xmlns:p14="http://schemas.microsoft.com/office/powerpoint/2010/main" val="3330228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96752"/>
            <a:ext cx="8229600" cy="4929411"/>
          </a:xfrm>
        </p:spPr>
        <p:txBody>
          <a:bodyPr>
            <a:normAutofit fontScale="92500" lnSpcReduction="20000"/>
          </a:bodyPr>
          <a:lstStyle/>
          <a:p>
            <a:pPr lvl="0" algn="just"/>
            <a:r>
              <a:rPr lang="en-GB" sz="2800" b="1" dirty="0">
                <a:solidFill>
                  <a:prstClr val="black"/>
                </a:solidFill>
              </a:rPr>
              <a:t>Powerless children </a:t>
            </a:r>
            <a:r>
              <a:rPr lang="en-GB" sz="2800" dirty="0">
                <a:solidFill>
                  <a:prstClr val="black"/>
                </a:solidFill>
              </a:rPr>
              <a:t>typically are so influenced by emotional and psychological attachment that they are subject to the whims of those who have power over them.</a:t>
            </a:r>
          </a:p>
          <a:p>
            <a:pPr marL="0" lvl="0" indent="0" algn="just">
              <a:buNone/>
            </a:pPr>
            <a:endParaRPr lang="en-GB" sz="2800" dirty="0">
              <a:solidFill>
                <a:prstClr val="black"/>
              </a:solidFill>
            </a:endParaRPr>
          </a:p>
          <a:p>
            <a:pPr lvl="0" algn="just"/>
            <a:r>
              <a:rPr lang="en-GB" sz="2800" dirty="0">
                <a:solidFill>
                  <a:prstClr val="black"/>
                </a:solidFill>
              </a:rPr>
              <a:t>Within this dynamic, you might notice children being subject to intimidation, fear and emotional manipulation. </a:t>
            </a:r>
          </a:p>
          <a:p>
            <a:pPr marL="0" lvl="0" indent="0" algn="just">
              <a:buNone/>
            </a:pPr>
            <a:endParaRPr lang="en-GB" sz="2800" dirty="0">
              <a:solidFill>
                <a:prstClr val="black"/>
              </a:solidFill>
            </a:endParaRPr>
          </a:p>
          <a:p>
            <a:pPr lvl="0" algn="just"/>
            <a:r>
              <a:rPr lang="en-GB" sz="2800" dirty="0">
                <a:solidFill>
                  <a:prstClr val="black"/>
                </a:solidFill>
              </a:rPr>
              <a:t>Finally, remember that powerlessness could also be observed in vulnerable children who are exposed to threatening circumstances, which they are unable to manage.</a:t>
            </a:r>
          </a:p>
          <a:p>
            <a:endParaRPr lang="en-GB" dirty="0"/>
          </a:p>
        </p:txBody>
      </p:sp>
      <p:sp>
        <p:nvSpPr>
          <p:cNvPr id="5" name="Slide Number Placeholder 4"/>
          <p:cNvSpPr>
            <a:spLocks noGrp="1"/>
          </p:cNvSpPr>
          <p:nvPr>
            <p:ph type="sldNum" sz="quarter" idx="12"/>
          </p:nvPr>
        </p:nvSpPr>
        <p:spPr/>
        <p:txBody>
          <a:bodyPr/>
          <a:lstStyle/>
          <a:p>
            <a:fld id="{F34E2965-984A-495E-877C-81008351A995}" type="slidenum">
              <a:rPr lang="en-GB" smtClean="0"/>
              <a:pPr/>
              <a:t>9</a:t>
            </a:fld>
            <a:endParaRPr lang="en-GB"/>
          </a:p>
        </p:txBody>
      </p:sp>
      <p:sp>
        <p:nvSpPr>
          <p:cNvPr id="2" name="Title 1"/>
          <p:cNvSpPr>
            <a:spLocks noGrp="1"/>
          </p:cNvSpPr>
          <p:nvPr>
            <p:ph type="title"/>
          </p:nvPr>
        </p:nvSpPr>
        <p:spPr>
          <a:xfrm>
            <a:off x="457200" y="274638"/>
            <a:ext cx="8229600" cy="562074"/>
          </a:xfrm>
        </p:spPr>
        <p:txBody>
          <a:bodyPr>
            <a:normAutofit fontScale="90000"/>
          </a:bodyPr>
          <a:lstStyle/>
          <a:p>
            <a:r>
              <a:rPr lang="en-GB" dirty="0"/>
              <a:t>Forms of Vulnerability </a:t>
            </a:r>
          </a:p>
        </p:txBody>
      </p:sp>
    </p:spTree>
    <p:extLst>
      <p:ext uri="{BB962C8B-B14F-4D97-AF65-F5344CB8AC3E}">
        <p14:creationId xmlns:p14="http://schemas.microsoft.com/office/powerpoint/2010/main" val="2565414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algn="just"/>
            <a:r>
              <a:rPr lang="en-GB" b="1" i="1" dirty="0"/>
              <a:t>Defenceless - </a:t>
            </a:r>
            <a:r>
              <a:rPr lang="en-GB" dirty="0"/>
              <a:t>Regardless of age, a child who is unable to defend him/herself against aggression is vulnerable. This can include those children who are oblivious to danger. Children who are frail or lack mobility are more defenceless and therefore vulnerable. </a:t>
            </a:r>
          </a:p>
          <a:p>
            <a:pPr algn="just"/>
            <a:r>
              <a:rPr lang="en-GB" b="1" i="1" dirty="0"/>
              <a:t>Non-Assertive - </a:t>
            </a:r>
            <a:r>
              <a:rPr lang="en-GB" dirty="0"/>
              <a:t>Regardless of age, a child who is so passive or withdrawn not to be able to make his or her basic needs known is vulnerable. A child who cannot or will not seek help and protection from others is vulnerable. </a:t>
            </a:r>
          </a:p>
          <a:p>
            <a:pPr algn="just"/>
            <a:r>
              <a:rPr lang="en-GB" b="1" i="1" dirty="0"/>
              <a:t>Illness - </a:t>
            </a:r>
            <a:r>
              <a:rPr lang="en-GB" dirty="0"/>
              <a:t>Regardless of age, some children have continuing or acute medical problems and needs that make them vulnerable.</a:t>
            </a:r>
          </a:p>
        </p:txBody>
      </p:sp>
      <p:sp>
        <p:nvSpPr>
          <p:cNvPr id="5" name="Slide Number Placeholder 4"/>
          <p:cNvSpPr>
            <a:spLocks noGrp="1"/>
          </p:cNvSpPr>
          <p:nvPr>
            <p:ph type="sldNum" sz="quarter" idx="12"/>
          </p:nvPr>
        </p:nvSpPr>
        <p:spPr/>
        <p:txBody>
          <a:bodyPr/>
          <a:lstStyle/>
          <a:p>
            <a:fld id="{F34E2965-984A-495E-877C-81008351A995}" type="slidenum">
              <a:rPr lang="en-GB" smtClean="0"/>
              <a:pPr/>
              <a:t>10</a:t>
            </a:fld>
            <a:endParaRPr lang="en-GB"/>
          </a:p>
        </p:txBody>
      </p:sp>
      <p:sp>
        <p:nvSpPr>
          <p:cNvPr id="2" name="Title 1"/>
          <p:cNvSpPr>
            <a:spLocks noGrp="1"/>
          </p:cNvSpPr>
          <p:nvPr>
            <p:ph type="title"/>
          </p:nvPr>
        </p:nvSpPr>
        <p:spPr/>
        <p:txBody>
          <a:bodyPr/>
          <a:lstStyle/>
          <a:p>
            <a:r>
              <a:rPr lang="en-GB" dirty="0"/>
              <a:t>Forms of Vulnerability </a:t>
            </a:r>
          </a:p>
        </p:txBody>
      </p:sp>
    </p:spTree>
    <p:extLst>
      <p:ext uri="{BB962C8B-B14F-4D97-AF65-F5344CB8AC3E}">
        <p14:creationId xmlns:p14="http://schemas.microsoft.com/office/powerpoint/2010/main" val="2582700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109728" indent="0">
              <a:buNone/>
            </a:pPr>
            <a:r>
              <a:rPr lang="en-GB" b="1" i="1" dirty="0"/>
              <a:t>Invisible - </a:t>
            </a:r>
            <a:r>
              <a:rPr lang="en-GB" dirty="0"/>
              <a:t>Take some time to think about that. </a:t>
            </a:r>
          </a:p>
          <a:p>
            <a:pPr>
              <a:buNone/>
            </a:pPr>
            <a:r>
              <a:rPr lang="en-GB" dirty="0"/>
              <a:t>	</a:t>
            </a:r>
          </a:p>
          <a:p>
            <a:pPr>
              <a:buNone/>
            </a:pPr>
            <a:r>
              <a:rPr lang="en-GB" dirty="0"/>
              <a:t>	Children that no one sees (who are hidden) are vulnerable. </a:t>
            </a:r>
          </a:p>
          <a:p>
            <a:pPr>
              <a:buNone/>
            </a:pPr>
            <a:r>
              <a:rPr lang="en-GB" dirty="0"/>
              <a:t>	Why would caregivers keep a child isolated from others? </a:t>
            </a:r>
          </a:p>
          <a:p>
            <a:pPr>
              <a:buNone/>
            </a:pPr>
            <a:r>
              <a:rPr lang="en-GB" dirty="0"/>
              <a:t>	A child who is not visible to be noticed and observed should be considered vulnerable regardless of age.</a:t>
            </a:r>
          </a:p>
        </p:txBody>
      </p:sp>
      <p:sp>
        <p:nvSpPr>
          <p:cNvPr id="5" name="Slide Number Placeholder 4"/>
          <p:cNvSpPr>
            <a:spLocks noGrp="1"/>
          </p:cNvSpPr>
          <p:nvPr>
            <p:ph type="sldNum" sz="quarter" idx="12"/>
          </p:nvPr>
        </p:nvSpPr>
        <p:spPr/>
        <p:txBody>
          <a:bodyPr/>
          <a:lstStyle/>
          <a:p>
            <a:fld id="{F34E2965-984A-495E-877C-81008351A995}" type="slidenum">
              <a:rPr lang="en-GB" smtClean="0"/>
              <a:pPr/>
              <a:t>11</a:t>
            </a:fld>
            <a:endParaRPr lang="en-GB"/>
          </a:p>
        </p:txBody>
      </p:sp>
      <p:sp>
        <p:nvSpPr>
          <p:cNvPr id="2" name="Title 1"/>
          <p:cNvSpPr>
            <a:spLocks noGrp="1"/>
          </p:cNvSpPr>
          <p:nvPr>
            <p:ph type="title"/>
          </p:nvPr>
        </p:nvSpPr>
        <p:spPr/>
        <p:txBody>
          <a:bodyPr/>
          <a:lstStyle/>
          <a:p>
            <a:r>
              <a:rPr lang="en-GB" dirty="0"/>
              <a:t>Forms of Vulnerability </a:t>
            </a:r>
          </a:p>
        </p:txBody>
      </p:sp>
    </p:spTree>
    <p:extLst>
      <p:ext uri="{BB962C8B-B14F-4D97-AF65-F5344CB8AC3E}">
        <p14:creationId xmlns:p14="http://schemas.microsoft.com/office/powerpoint/2010/main" val="3327563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57298"/>
            <a:ext cx="8229600" cy="4768865"/>
          </a:xfrm>
        </p:spPr>
        <p:txBody>
          <a:bodyPr>
            <a:normAutofit/>
          </a:bodyPr>
          <a:lstStyle/>
          <a:p>
            <a:pPr>
              <a:buNone/>
            </a:pPr>
            <a:r>
              <a:rPr lang="en-GB" dirty="0"/>
              <a:t>	</a:t>
            </a:r>
            <a:r>
              <a:rPr lang="en-GB" dirty="0">
                <a:solidFill>
                  <a:srgbClr val="7030A0"/>
                </a:solidFill>
              </a:rPr>
              <a:t>There is no one way of measuring vulnerability, but the following are suggested;</a:t>
            </a:r>
          </a:p>
          <a:p>
            <a:pPr>
              <a:buNone/>
            </a:pPr>
            <a:endParaRPr lang="en-GB" dirty="0"/>
          </a:p>
          <a:p>
            <a:r>
              <a:rPr lang="en-GB" b="1" dirty="0" err="1"/>
              <a:t>Worklessness</a:t>
            </a:r>
            <a:r>
              <a:rPr lang="en-GB" b="1" dirty="0"/>
              <a:t> </a:t>
            </a:r>
            <a:r>
              <a:rPr lang="en-GB" dirty="0"/>
              <a:t>– no parent in the family is in work.</a:t>
            </a:r>
          </a:p>
          <a:p>
            <a:r>
              <a:rPr lang="en-GB" b="1" dirty="0"/>
              <a:t>Housing </a:t>
            </a:r>
            <a:r>
              <a:rPr lang="en-GB" dirty="0"/>
              <a:t>– the family lives in poor quality and/or overcrowded housing.</a:t>
            </a:r>
          </a:p>
          <a:p>
            <a:r>
              <a:rPr lang="en-GB" b="1" dirty="0"/>
              <a:t>Qualifications </a:t>
            </a:r>
            <a:r>
              <a:rPr lang="en-GB" dirty="0"/>
              <a:t>– no parent in the family has any academic or vocational qualifications.</a:t>
            </a:r>
          </a:p>
        </p:txBody>
      </p:sp>
      <p:sp>
        <p:nvSpPr>
          <p:cNvPr id="5" name="Slide Number Placeholder 4"/>
          <p:cNvSpPr>
            <a:spLocks noGrp="1"/>
          </p:cNvSpPr>
          <p:nvPr>
            <p:ph type="sldNum" sz="quarter" idx="12"/>
          </p:nvPr>
        </p:nvSpPr>
        <p:spPr/>
        <p:txBody>
          <a:bodyPr/>
          <a:lstStyle/>
          <a:p>
            <a:fld id="{F34E2965-984A-495E-877C-81008351A995}" type="slidenum">
              <a:rPr lang="en-GB" smtClean="0"/>
              <a:pPr/>
              <a:t>12</a:t>
            </a:fld>
            <a:endParaRPr lang="en-GB"/>
          </a:p>
        </p:txBody>
      </p:sp>
      <p:sp>
        <p:nvSpPr>
          <p:cNvPr id="2" name="Title 1"/>
          <p:cNvSpPr>
            <a:spLocks noGrp="1"/>
          </p:cNvSpPr>
          <p:nvPr>
            <p:ph type="title"/>
          </p:nvPr>
        </p:nvSpPr>
        <p:spPr/>
        <p:txBody>
          <a:bodyPr>
            <a:normAutofit fontScale="90000"/>
          </a:bodyPr>
          <a:lstStyle/>
          <a:p>
            <a:r>
              <a:rPr lang="en-GB" dirty="0"/>
              <a:t>Vulnerable children and families </a:t>
            </a:r>
          </a:p>
        </p:txBody>
      </p:sp>
    </p:spTree>
    <p:extLst>
      <p:ext uri="{BB962C8B-B14F-4D97-AF65-F5344CB8AC3E}">
        <p14:creationId xmlns:p14="http://schemas.microsoft.com/office/powerpoint/2010/main" val="3766101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b="1" dirty="0"/>
              <a:t>Mental health </a:t>
            </a:r>
            <a:r>
              <a:rPr lang="en-GB" dirty="0"/>
              <a:t>– the mother has mental health problems;</a:t>
            </a:r>
          </a:p>
          <a:p>
            <a:r>
              <a:rPr lang="en-GB" b="1" dirty="0"/>
              <a:t>Illness/disability </a:t>
            </a:r>
            <a:r>
              <a:rPr lang="en-GB" dirty="0"/>
              <a:t>– at least one parent has a limiting long-standing illness, disability or infirmity;</a:t>
            </a:r>
          </a:p>
          <a:p>
            <a:r>
              <a:rPr lang="en-GB" b="1" dirty="0"/>
              <a:t>Low income </a:t>
            </a:r>
            <a:r>
              <a:rPr lang="en-GB" dirty="0"/>
              <a:t>– the family has low income (below 60% of the median);</a:t>
            </a:r>
          </a:p>
          <a:p>
            <a:r>
              <a:rPr lang="en-GB" b="1" dirty="0"/>
              <a:t>Material deprivation </a:t>
            </a:r>
            <a:r>
              <a:rPr lang="en-GB" dirty="0"/>
              <a:t>– the family cannot afford a number of food and clothing items.</a:t>
            </a:r>
          </a:p>
          <a:p>
            <a:endParaRPr lang="en-GB" dirty="0"/>
          </a:p>
        </p:txBody>
      </p:sp>
      <p:sp>
        <p:nvSpPr>
          <p:cNvPr id="5" name="Slide Number Placeholder 4"/>
          <p:cNvSpPr>
            <a:spLocks noGrp="1"/>
          </p:cNvSpPr>
          <p:nvPr>
            <p:ph type="sldNum" sz="quarter" idx="12"/>
          </p:nvPr>
        </p:nvSpPr>
        <p:spPr/>
        <p:txBody>
          <a:bodyPr/>
          <a:lstStyle/>
          <a:p>
            <a:fld id="{F34E2965-984A-495E-877C-81008351A995}" type="slidenum">
              <a:rPr lang="en-GB" smtClean="0"/>
              <a:pPr/>
              <a:t>13</a:t>
            </a:fld>
            <a:endParaRPr lang="en-GB"/>
          </a:p>
        </p:txBody>
      </p:sp>
      <p:sp>
        <p:nvSpPr>
          <p:cNvPr id="2" name="Title 1"/>
          <p:cNvSpPr>
            <a:spLocks noGrp="1"/>
          </p:cNvSpPr>
          <p:nvPr>
            <p:ph type="title"/>
          </p:nvPr>
        </p:nvSpPr>
        <p:spPr/>
        <p:txBody>
          <a:bodyPr>
            <a:normAutofit fontScale="90000"/>
          </a:bodyPr>
          <a:lstStyle/>
          <a:p>
            <a:r>
              <a:rPr lang="en-GB" dirty="0"/>
              <a:t>Vulnerable children and families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b="1" dirty="0">
                <a:solidFill>
                  <a:srgbClr val="7030A0"/>
                </a:solidFill>
              </a:rPr>
              <a:t>All these terms and factors impact the child, young people and therefore the family unit – so if you know about them – explore them. </a:t>
            </a:r>
          </a:p>
          <a:p>
            <a:endParaRPr lang="en-GB" b="1" dirty="0">
              <a:solidFill>
                <a:srgbClr val="7030A0"/>
              </a:solidFill>
            </a:endParaRPr>
          </a:p>
          <a:p>
            <a:r>
              <a:rPr lang="en-GB" b="1" dirty="0">
                <a:solidFill>
                  <a:srgbClr val="7030A0"/>
                </a:solidFill>
              </a:rPr>
              <a:t>The wider you look into and read about contextual factors such as these, the more you can understand and therefore support children, young people and families…</a:t>
            </a:r>
          </a:p>
          <a:p>
            <a:r>
              <a:rPr lang="en-GB" b="1" dirty="0">
                <a:solidFill>
                  <a:srgbClr val="7030A0"/>
                </a:solidFill>
              </a:rPr>
              <a:t>(This would be good for your assignments too)</a:t>
            </a:r>
            <a:endParaRPr lang="en-GB" dirty="0">
              <a:solidFill>
                <a:srgbClr val="7030A0"/>
              </a:solidFill>
            </a:endParaRPr>
          </a:p>
          <a:p>
            <a:endParaRPr lang="en-GB" dirty="0"/>
          </a:p>
        </p:txBody>
      </p:sp>
      <p:sp>
        <p:nvSpPr>
          <p:cNvPr id="5" name="Slide Number Placeholder 4"/>
          <p:cNvSpPr>
            <a:spLocks noGrp="1"/>
          </p:cNvSpPr>
          <p:nvPr>
            <p:ph type="sldNum" sz="quarter" idx="12"/>
          </p:nvPr>
        </p:nvSpPr>
        <p:spPr/>
        <p:txBody>
          <a:bodyPr/>
          <a:lstStyle/>
          <a:p>
            <a:fld id="{F34E2965-984A-495E-877C-81008351A995}" type="slidenum">
              <a:rPr lang="en-GB" smtClean="0"/>
              <a:pPr/>
              <a:t>14</a:t>
            </a:fld>
            <a:endParaRPr lang="en-GB"/>
          </a:p>
        </p:txBody>
      </p:sp>
      <p:sp>
        <p:nvSpPr>
          <p:cNvPr id="2" name="Title 1"/>
          <p:cNvSpPr>
            <a:spLocks noGrp="1"/>
          </p:cNvSpPr>
          <p:nvPr>
            <p:ph type="title"/>
          </p:nvPr>
        </p:nvSpPr>
        <p:spPr/>
        <p:txBody>
          <a:bodyPr>
            <a:normAutofit fontScale="90000"/>
          </a:bodyPr>
          <a:lstStyle/>
          <a:p>
            <a:r>
              <a:rPr lang="en-GB" dirty="0"/>
              <a:t>Vulnerable children and families </a:t>
            </a:r>
          </a:p>
        </p:txBody>
      </p:sp>
    </p:spTree>
    <p:extLst>
      <p:ext uri="{BB962C8B-B14F-4D97-AF65-F5344CB8AC3E}">
        <p14:creationId xmlns:p14="http://schemas.microsoft.com/office/powerpoint/2010/main" val="2699997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Child abuse and neglect in the UK today research report by NSPCC.</a:t>
            </a:r>
          </a:p>
          <a:p>
            <a:pPr>
              <a:buNone/>
            </a:pPr>
            <a:endParaRPr lang="en-GB" dirty="0"/>
          </a:p>
          <a:p>
            <a:r>
              <a:rPr lang="en-GB" dirty="0">
                <a:hlinkClick r:id="rId2"/>
              </a:rPr>
              <a:t>https://www.nspcc.org.uk/globalassets/documents/research-reports/child-abuse-neglect-uk-today-research-report.pdf</a:t>
            </a:r>
            <a:endParaRPr lang="en-GB" dirty="0"/>
          </a:p>
          <a:p>
            <a:endParaRPr lang="en-GB" dirty="0"/>
          </a:p>
          <a:p>
            <a:pPr>
              <a:buNone/>
            </a:pPr>
            <a:r>
              <a:rPr lang="en-GB" dirty="0"/>
              <a:t>Is maltreatment (p8) the same as neglect?</a:t>
            </a:r>
          </a:p>
        </p:txBody>
      </p:sp>
      <p:sp>
        <p:nvSpPr>
          <p:cNvPr id="3" name="Slide Number Placeholder 2"/>
          <p:cNvSpPr>
            <a:spLocks noGrp="1"/>
          </p:cNvSpPr>
          <p:nvPr>
            <p:ph type="sldNum" sz="quarter" idx="12"/>
          </p:nvPr>
        </p:nvSpPr>
        <p:spPr/>
        <p:txBody>
          <a:bodyPr/>
          <a:lstStyle/>
          <a:p>
            <a:fld id="{F34E2965-984A-495E-877C-81008351A995}" type="slidenum">
              <a:rPr lang="en-GB" smtClean="0"/>
              <a:pPr/>
              <a:t>15</a:t>
            </a:fld>
            <a:endParaRPr lang="en-GB"/>
          </a:p>
        </p:txBody>
      </p:sp>
      <p:sp>
        <p:nvSpPr>
          <p:cNvPr id="4" name="Title 3"/>
          <p:cNvSpPr>
            <a:spLocks noGrp="1"/>
          </p:cNvSpPr>
          <p:nvPr>
            <p:ph type="title"/>
          </p:nvPr>
        </p:nvSpPr>
        <p:spPr/>
        <p:txBody>
          <a:bodyPr/>
          <a:lstStyle/>
          <a:p>
            <a:r>
              <a:rPr lang="en-GB" dirty="0"/>
              <a:t>Further Reading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fade">
                                      <p:cBhvr>
                                        <p:cTn id="21" dur="1000"/>
                                        <p:tgtEl>
                                          <p:spTgt spid="2">
                                            <p:txEl>
                                              <p:pRg st="4" end="4"/>
                                            </p:txEl>
                                          </p:spTgt>
                                        </p:tgtEl>
                                      </p:cBhvr>
                                    </p:animEffect>
                                    <p:anim calcmode="lin" valueType="num">
                                      <p:cBhvr>
                                        <p:cTn id="22"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just"/>
            <a:r>
              <a:rPr lang="en-GB" dirty="0"/>
              <a:t>Early experiences influence the developing brain.</a:t>
            </a:r>
          </a:p>
          <a:p>
            <a:pPr algn="just"/>
            <a:r>
              <a:rPr lang="en-GB" dirty="0"/>
              <a:t>Chronic stress can be toxic to developing brains.</a:t>
            </a:r>
          </a:p>
          <a:p>
            <a:pPr algn="just"/>
            <a:r>
              <a:rPr lang="en-GB" dirty="0"/>
              <a:t>Significant early adversity can lead to lifelong problems.</a:t>
            </a:r>
          </a:p>
          <a:p>
            <a:pPr algn="just"/>
            <a:r>
              <a:rPr lang="en-GB" dirty="0"/>
              <a:t>Early Intervention can prevent the consequences of early adversity.</a:t>
            </a:r>
          </a:p>
          <a:p>
            <a:pPr algn="just"/>
            <a:r>
              <a:rPr lang="en-GB" dirty="0"/>
              <a:t>Stable caring relationships essential for healthy development.</a:t>
            </a:r>
          </a:p>
          <a:p>
            <a:pPr algn="just"/>
            <a:r>
              <a:rPr lang="en-GB" dirty="0"/>
              <a:t>(www.developingchild.harvard.edu)</a:t>
            </a:r>
          </a:p>
        </p:txBody>
      </p:sp>
      <p:sp>
        <p:nvSpPr>
          <p:cNvPr id="3" name="Slide Number Placeholder 2"/>
          <p:cNvSpPr>
            <a:spLocks noGrp="1"/>
          </p:cNvSpPr>
          <p:nvPr>
            <p:ph type="sldNum" sz="quarter" idx="12"/>
          </p:nvPr>
        </p:nvSpPr>
        <p:spPr/>
        <p:txBody>
          <a:bodyPr/>
          <a:lstStyle/>
          <a:p>
            <a:fld id="{F34E2965-984A-495E-877C-81008351A995}" type="slidenum">
              <a:rPr lang="en-GB" smtClean="0"/>
              <a:pPr/>
              <a:t>16</a:t>
            </a:fld>
            <a:endParaRPr lang="en-GB"/>
          </a:p>
        </p:txBody>
      </p:sp>
      <p:sp>
        <p:nvSpPr>
          <p:cNvPr id="4" name="Title 3"/>
          <p:cNvSpPr>
            <a:spLocks noGrp="1"/>
          </p:cNvSpPr>
          <p:nvPr>
            <p:ph type="title"/>
          </p:nvPr>
        </p:nvSpPr>
        <p:spPr/>
        <p:txBody>
          <a:bodyPr>
            <a:normAutofit fontScale="90000"/>
          </a:bodyPr>
          <a:lstStyle/>
          <a:p>
            <a:pPr algn="ctr"/>
            <a:r>
              <a:rPr lang="en-GB" dirty="0"/>
              <a:t>Impact of Early Adversity on Children’s Development</a:t>
            </a:r>
          </a:p>
        </p:txBody>
      </p:sp>
    </p:spTree>
    <p:extLst>
      <p:ext uri="{BB962C8B-B14F-4D97-AF65-F5344CB8AC3E}">
        <p14:creationId xmlns:p14="http://schemas.microsoft.com/office/powerpoint/2010/main" val="2615007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r>
              <a:rPr lang="en-GB" dirty="0">
                <a:hlinkClick r:id="rId2"/>
              </a:rPr>
              <a:t>https://www.youngminds.org.uk/parent/parents-a-z-mental-health-guide/early-help-and-early-intervention-services/</a:t>
            </a:r>
            <a:endParaRPr lang="en-GB" dirty="0"/>
          </a:p>
          <a:p>
            <a:pPr algn="just"/>
            <a:endParaRPr lang="en-GB" dirty="0"/>
          </a:p>
        </p:txBody>
      </p:sp>
      <p:sp>
        <p:nvSpPr>
          <p:cNvPr id="3" name="Slide Number Placeholder 2"/>
          <p:cNvSpPr>
            <a:spLocks noGrp="1"/>
          </p:cNvSpPr>
          <p:nvPr>
            <p:ph type="sldNum" sz="quarter" idx="12"/>
          </p:nvPr>
        </p:nvSpPr>
        <p:spPr/>
        <p:txBody>
          <a:bodyPr/>
          <a:lstStyle/>
          <a:p>
            <a:fld id="{F34E2965-984A-495E-877C-81008351A995}" type="slidenum">
              <a:rPr lang="en-GB" smtClean="0"/>
              <a:pPr/>
              <a:t>17</a:t>
            </a:fld>
            <a:endParaRPr lang="en-GB"/>
          </a:p>
        </p:txBody>
      </p:sp>
      <p:sp>
        <p:nvSpPr>
          <p:cNvPr id="4" name="Title 3"/>
          <p:cNvSpPr>
            <a:spLocks noGrp="1"/>
          </p:cNvSpPr>
          <p:nvPr>
            <p:ph type="title"/>
          </p:nvPr>
        </p:nvSpPr>
        <p:spPr/>
        <p:txBody>
          <a:bodyPr>
            <a:normAutofit/>
          </a:bodyPr>
          <a:lstStyle/>
          <a:p>
            <a:pPr algn="ctr"/>
            <a:r>
              <a:rPr lang="en-GB" dirty="0"/>
              <a:t>What is out there…</a:t>
            </a:r>
          </a:p>
        </p:txBody>
      </p:sp>
      <p:pic>
        <p:nvPicPr>
          <p:cNvPr id="5" name="Picture 4">
            <a:extLst>
              <a:ext uri="{FF2B5EF4-FFF2-40B4-BE49-F238E27FC236}">
                <a16:creationId xmlns:a16="http://schemas.microsoft.com/office/drawing/2014/main" id="{FDB4C4C3-9FCA-AED0-2ECB-C66253812BF2}"/>
              </a:ext>
            </a:extLst>
          </p:cNvPr>
          <p:cNvPicPr>
            <a:picLocks noChangeAspect="1"/>
          </p:cNvPicPr>
          <p:nvPr/>
        </p:nvPicPr>
        <p:blipFill>
          <a:blip r:embed="rId3"/>
          <a:stretch>
            <a:fillRect/>
          </a:stretch>
        </p:blipFill>
        <p:spPr>
          <a:xfrm>
            <a:off x="1907704" y="3212976"/>
            <a:ext cx="5543493" cy="3104356"/>
          </a:xfrm>
          <a:prstGeom prst="rect">
            <a:avLst/>
          </a:prstGeom>
        </p:spPr>
      </p:pic>
    </p:spTree>
    <p:extLst>
      <p:ext uri="{BB962C8B-B14F-4D97-AF65-F5344CB8AC3E}">
        <p14:creationId xmlns:p14="http://schemas.microsoft.com/office/powerpoint/2010/main" val="3659424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4889EC7-B1F1-4436-B533-E69CF62FFEB6}"/>
              </a:ext>
            </a:extLst>
          </p:cNvPr>
          <p:cNvSpPr>
            <a:spLocks noGrp="1"/>
          </p:cNvSpPr>
          <p:nvPr>
            <p:ph idx="1"/>
          </p:nvPr>
        </p:nvSpPr>
        <p:spPr/>
        <p:txBody>
          <a:bodyPr>
            <a:normAutofit/>
          </a:bodyPr>
          <a:lstStyle/>
          <a:p>
            <a:r>
              <a:rPr lang="en-US" dirty="0"/>
              <a:t>Legislation Timeline Children Act 1989 </a:t>
            </a:r>
          </a:p>
          <a:p>
            <a:r>
              <a:rPr lang="en-US" dirty="0"/>
              <a:t>Working Together 1999 </a:t>
            </a:r>
          </a:p>
          <a:p>
            <a:r>
              <a:rPr lang="en-US" dirty="0"/>
              <a:t>Victoria Climbie died February 2000 </a:t>
            </a:r>
          </a:p>
          <a:p>
            <a:r>
              <a:rPr lang="en-US" dirty="0"/>
              <a:t>Joint Chief Inspectors Report – Safeguarding Children October 2002 </a:t>
            </a:r>
          </a:p>
          <a:p>
            <a:r>
              <a:rPr lang="en-US" dirty="0"/>
              <a:t>Lord Laming’s Inquiry Report 2003 </a:t>
            </a:r>
          </a:p>
          <a:p>
            <a:r>
              <a:rPr lang="en-US" dirty="0"/>
              <a:t>Green Paper Every Child Matters September 2003 &amp; March 2004 Every Child Matters – Change for Children December </a:t>
            </a:r>
          </a:p>
          <a:p>
            <a:r>
              <a:rPr lang="en-US" dirty="0"/>
              <a:t>2004 Children Act</a:t>
            </a:r>
          </a:p>
        </p:txBody>
      </p:sp>
      <p:sp>
        <p:nvSpPr>
          <p:cNvPr id="3" name="Slide Number Placeholder 2">
            <a:extLst>
              <a:ext uri="{FF2B5EF4-FFF2-40B4-BE49-F238E27FC236}">
                <a16:creationId xmlns:a16="http://schemas.microsoft.com/office/drawing/2014/main" id="{F4327D03-0C3B-469F-B4D7-3A8B48B2E376}"/>
              </a:ext>
            </a:extLst>
          </p:cNvPr>
          <p:cNvSpPr>
            <a:spLocks noGrp="1"/>
          </p:cNvSpPr>
          <p:nvPr>
            <p:ph type="sldNum" sz="quarter" idx="12"/>
          </p:nvPr>
        </p:nvSpPr>
        <p:spPr/>
        <p:txBody>
          <a:bodyPr/>
          <a:lstStyle/>
          <a:p>
            <a:fld id="{F34E2965-984A-495E-877C-81008351A995}" type="slidenum">
              <a:rPr lang="en-GB" smtClean="0"/>
              <a:pPr/>
              <a:t>18</a:t>
            </a:fld>
            <a:endParaRPr lang="en-GB"/>
          </a:p>
        </p:txBody>
      </p:sp>
      <p:sp>
        <p:nvSpPr>
          <p:cNvPr id="4" name="Title 3">
            <a:extLst>
              <a:ext uri="{FF2B5EF4-FFF2-40B4-BE49-F238E27FC236}">
                <a16:creationId xmlns:a16="http://schemas.microsoft.com/office/drawing/2014/main" id="{5425F4FE-82CE-45AC-A804-08B5CC960463}"/>
              </a:ext>
            </a:extLst>
          </p:cNvPr>
          <p:cNvSpPr>
            <a:spLocks noGrp="1"/>
          </p:cNvSpPr>
          <p:nvPr>
            <p:ph type="title"/>
          </p:nvPr>
        </p:nvSpPr>
        <p:spPr/>
        <p:txBody>
          <a:bodyPr>
            <a:normAutofit fontScale="90000"/>
          </a:bodyPr>
          <a:lstStyle/>
          <a:p>
            <a:r>
              <a:rPr lang="en-GB" dirty="0"/>
              <a:t>Legislation Time Line (1989-2004)</a:t>
            </a:r>
          </a:p>
        </p:txBody>
      </p:sp>
    </p:spTree>
    <p:extLst>
      <p:ext uri="{BB962C8B-B14F-4D97-AF65-F5344CB8AC3E}">
        <p14:creationId xmlns:p14="http://schemas.microsoft.com/office/powerpoint/2010/main" val="170778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fade">
                                      <p:cBhvr>
                                        <p:cTn id="49" dur="1000"/>
                                        <p:tgtEl>
                                          <p:spTgt spid="2">
                                            <p:txEl>
                                              <p:pRg st="6" end="6"/>
                                            </p:txEl>
                                          </p:spTgt>
                                        </p:tgtEl>
                                      </p:cBhvr>
                                    </p:animEffect>
                                    <p:anim calcmode="lin" valueType="num">
                                      <p:cBhvr>
                                        <p:cTn id="5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DEC4BBF-AB36-47E6-B78D-92C6D22471CA}"/>
              </a:ext>
            </a:extLst>
          </p:cNvPr>
          <p:cNvSpPr>
            <a:spLocks noGrp="1"/>
          </p:cNvSpPr>
          <p:nvPr>
            <p:ph idx="1"/>
          </p:nvPr>
        </p:nvSpPr>
        <p:spPr/>
        <p:txBody>
          <a:bodyPr>
            <a:normAutofit fontScale="85000" lnSpcReduction="20000"/>
          </a:bodyPr>
          <a:lstStyle/>
          <a:p>
            <a:r>
              <a:rPr lang="en-US" dirty="0"/>
              <a:t>Working Together to Safeguard Children (2006) </a:t>
            </a:r>
          </a:p>
          <a:p>
            <a:r>
              <a:rPr lang="en-US" dirty="0"/>
              <a:t>Peter Connolly died August 2007 </a:t>
            </a:r>
          </a:p>
          <a:p>
            <a:r>
              <a:rPr lang="en-US" dirty="0"/>
              <a:t>Kyra </a:t>
            </a:r>
            <a:r>
              <a:rPr lang="en-US" dirty="0" err="1"/>
              <a:t>Ishaq</a:t>
            </a:r>
            <a:r>
              <a:rPr lang="en-US" dirty="0"/>
              <a:t> died 2008 - Lord Laming’s Progress Report March 2009 </a:t>
            </a:r>
          </a:p>
          <a:p>
            <a:r>
              <a:rPr lang="en-US" dirty="0"/>
              <a:t>The Governments Response to Lord Laming May 2009 </a:t>
            </a:r>
          </a:p>
          <a:p>
            <a:r>
              <a:rPr lang="en-US" dirty="0"/>
              <a:t>Working Together to Safeguard Children March 2010 </a:t>
            </a:r>
          </a:p>
          <a:p>
            <a:r>
              <a:rPr lang="en-US" dirty="0"/>
              <a:t>The Governments Response to Lord Laming: One Year On March 2010 (Change of Government 2010) </a:t>
            </a:r>
          </a:p>
          <a:p>
            <a:r>
              <a:rPr lang="en-US" dirty="0"/>
              <a:t>Munro Review of Child Protection: a child-centred system 2011 </a:t>
            </a:r>
          </a:p>
          <a:p>
            <a:r>
              <a:rPr lang="en-US" dirty="0"/>
              <a:t>Working Together to Safeguard Children 2013 and 2015</a:t>
            </a:r>
            <a:endParaRPr lang="en-GB" dirty="0"/>
          </a:p>
          <a:p>
            <a:r>
              <a:rPr lang="en-GB" dirty="0">
                <a:solidFill>
                  <a:srgbClr val="7030A0"/>
                </a:solidFill>
              </a:rPr>
              <a:t>These all give recent historical literature and change in policy again think assignments</a:t>
            </a:r>
          </a:p>
        </p:txBody>
      </p:sp>
      <p:sp>
        <p:nvSpPr>
          <p:cNvPr id="3" name="Slide Number Placeholder 2">
            <a:extLst>
              <a:ext uri="{FF2B5EF4-FFF2-40B4-BE49-F238E27FC236}">
                <a16:creationId xmlns:a16="http://schemas.microsoft.com/office/drawing/2014/main" id="{D47E703A-E9ED-4396-B407-ECBAAD848179}"/>
              </a:ext>
            </a:extLst>
          </p:cNvPr>
          <p:cNvSpPr>
            <a:spLocks noGrp="1"/>
          </p:cNvSpPr>
          <p:nvPr>
            <p:ph type="sldNum" sz="quarter" idx="12"/>
          </p:nvPr>
        </p:nvSpPr>
        <p:spPr/>
        <p:txBody>
          <a:bodyPr/>
          <a:lstStyle/>
          <a:p>
            <a:fld id="{F34E2965-984A-495E-877C-81008351A995}" type="slidenum">
              <a:rPr lang="en-GB" smtClean="0"/>
              <a:pPr/>
              <a:t>19</a:t>
            </a:fld>
            <a:endParaRPr lang="en-GB"/>
          </a:p>
        </p:txBody>
      </p:sp>
      <p:sp>
        <p:nvSpPr>
          <p:cNvPr id="4" name="Title 3">
            <a:extLst>
              <a:ext uri="{FF2B5EF4-FFF2-40B4-BE49-F238E27FC236}">
                <a16:creationId xmlns:a16="http://schemas.microsoft.com/office/drawing/2014/main" id="{5633501C-2D62-4E7E-B940-B69DB2187A94}"/>
              </a:ext>
            </a:extLst>
          </p:cNvPr>
          <p:cNvSpPr>
            <a:spLocks noGrp="1"/>
          </p:cNvSpPr>
          <p:nvPr>
            <p:ph type="title"/>
          </p:nvPr>
        </p:nvSpPr>
        <p:spPr/>
        <p:txBody>
          <a:bodyPr>
            <a:noAutofit/>
          </a:bodyPr>
          <a:lstStyle/>
          <a:p>
            <a:r>
              <a:rPr lang="en-GB" sz="3000" dirty="0"/>
              <a:t>Legislation Time Line (2006-onwards)</a:t>
            </a:r>
          </a:p>
        </p:txBody>
      </p:sp>
    </p:spTree>
    <p:extLst>
      <p:ext uri="{BB962C8B-B14F-4D97-AF65-F5344CB8AC3E}">
        <p14:creationId xmlns:p14="http://schemas.microsoft.com/office/powerpoint/2010/main" val="611478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fade">
                                      <p:cBhvr>
                                        <p:cTn id="49" dur="1000"/>
                                        <p:tgtEl>
                                          <p:spTgt spid="2">
                                            <p:txEl>
                                              <p:pRg st="6" end="6"/>
                                            </p:txEl>
                                          </p:spTgt>
                                        </p:tgtEl>
                                      </p:cBhvr>
                                    </p:animEffect>
                                    <p:anim calcmode="lin" valueType="num">
                                      <p:cBhvr>
                                        <p:cTn id="5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2">
                                            <p:txEl>
                                              <p:pRg st="7" end="7"/>
                                            </p:txEl>
                                          </p:spTgt>
                                        </p:tgtEl>
                                        <p:attrNameLst>
                                          <p:attrName>style.visibility</p:attrName>
                                        </p:attrNameLst>
                                      </p:cBhvr>
                                      <p:to>
                                        <p:strVal val="visible"/>
                                      </p:to>
                                    </p:set>
                                    <p:animEffect transition="in" filter="fade">
                                      <p:cBhvr>
                                        <p:cTn id="56" dur="1000"/>
                                        <p:tgtEl>
                                          <p:spTgt spid="2">
                                            <p:txEl>
                                              <p:pRg st="7" end="7"/>
                                            </p:txEl>
                                          </p:spTgt>
                                        </p:tgtEl>
                                      </p:cBhvr>
                                    </p:animEffect>
                                    <p:anim calcmode="lin" valueType="num">
                                      <p:cBhvr>
                                        <p:cTn id="57"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2">
                                            <p:txEl>
                                              <p:pRg st="8" end="8"/>
                                            </p:txEl>
                                          </p:spTgt>
                                        </p:tgtEl>
                                        <p:attrNameLst>
                                          <p:attrName>style.visibility</p:attrName>
                                        </p:attrNameLst>
                                      </p:cBhvr>
                                      <p:to>
                                        <p:strVal val="visible"/>
                                      </p:to>
                                    </p:set>
                                    <p:animEffect transition="in" filter="fade">
                                      <p:cBhvr>
                                        <p:cTn id="63" dur="1000"/>
                                        <p:tgtEl>
                                          <p:spTgt spid="2">
                                            <p:txEl>
                                              <p:pRg st="8" end="8"/>
                                            </p:txEl>
                                          </p:spTgt>
                                        </p:tgtEl>
                                      </p:cBhvr>
                                    </p:animEffect>
                                    <p:anim calcmode="lin" valueType="num">
                                      <p:cBhvr>
                                        <p:cTn id="64"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4E8F0991-C008-4FE8-8202-4251C6F5DE39}"/>
              </a:ext>
            </a:extLst>
          </p:cNvPr>
          <p:cNvGraphicFramePr>
            <a:graphicFrameLocks noGrp="1"/>
          </p:cNvGraphicFramePr>
          <p:nvPr>
            <p:ph idx="1"/>
            <p:extLst>
              <p:ext uri="{D42A27DB-BD31-4B8C-83A1-F6EECF244321}">
                <p14:modId xmlns:p14="http://schemas.microsoft.com/office/powerpoint/2010/main" val="10535437"/>
              </p:ext>
            </p:extLst>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6771B661-7E79-47D1-9478-5ABD21CDFC99}"/>
              </a:ext>
            </a:extLst>
          </p:cNvPr>
          <p:cNvSpPr>
            <a:spLocks noGrp="1"/>
          </p:cNvSpPr>
          <p:nvPr>
            <p:ph type="sldNum" sz="quarter" idx="12"/>
          </p:nvPr>
        </p:nvSpPr>
        <p:spPr/>
        <p:txBody>
          <a:bodyPr/>
          <a:lstStyle/>
          <a:p>
            <a:fld id="{F34E2965-984A-495E-877C-81008351A995}" type="slidenum">
              <a:rPr lang="en-GB" smtClean="0"/>
              <a:pPr/>
              <a:t>20</a:t>
            </a:fld>
            <a:endParaRPr lang="en-GB"/>
          </a:p>
        </p:txBody>
      </p:sp>
      <p:sp>
        <p:nvSpPr>
          <p:cNvPr id="4" name="Title 3">
            <a:extLst>
              <a:ext uri="{FF2B5EF4-FFF2-40B4-BE49-F238E27FC236}">
                <a16:creationId xmlns:a16="http://schemas.microsoft.com/office/drawing/2014/main" id="{9874BE0F-A0C4-4BA7-8F73-3C71AE1577A6}"/>
              </a:ext>
            </a:extLst>
          </p:cNvPr>
          <p:cNvSpPr>
            <a:spLocks noGrp="1"/>
          </p:cNvSpPr>
          <p:nvPr>
            <p:ph type="title"/>
          </p:nvPr>
        </p:nvSpPr>
        <p:spPr/>
        <p:txBody>
          <a:bodyPr>
            <a:normAutofit fontScale="90000"/>
          </a:bodyPr>
          <a:lstStyle/>
          <a:p>
            <a:r>
              <a:rPr lang="en-GB" dirty="0"/>
              <a:t>Assessing the Needs of Families</a:t>
            </a:r>
          </a:p>
        </p:txBody>
      </p:sp>
    </p:spTree>
    <p:extLst>
      <p:ext uri="{BB962C8B-B14F-4D97-AF65-F5344CB8AC3E}">
        <p14:creationId xmlns:p14="http://schemas.microsoft.com/office/powerpoint/2010/main" val="3587750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ctrTitle"/>
          </p:nvPr>
        </p:nvSpPr>
        <p:spPr>
          <a:xfrm>
            <a:off x="467544" y="3068960"/>
            <a:ext cx="8546132" cy="2152650"/>
          </a:xfrm>
        </p:spPr>
        <p:txBody>
          <a:bodyPr>
            <a:noAutofit/>
          </a:bodyPr>
          <a:lstStyle/>
          <a:p>
            <a:pPr algn="l" eaLnBrk="1" hangingPunct="1"/>
            <a:r>
              <a:rPr lang="en-GB" altLang="en-US" sz="3600" dirty="0"/>
              <a:t>Our belief is that the most effective services will be local, agile and relationship based. They will be rooted in community and work collaboratively with children and families </a:t>
            </a:r>
            <a:br>
              <a:rPr lang="en-GB" altLang="en-US" sz="3600" dirty="0"/>
            </a:br>
            <a:r>
              <a:rPr lang="en-GB" sz="1200" dirty="0">
                <a:hlinkClick r:id="rId3"/>
              </a:rPr>
              <a:t>cco_childrens_social_care_putting_childrens_voices_at_the_heart_of_reform.pdf (childrenscommissioner.gov.uk)</a:t>
            </a:r>
            <a:r>
              <a:rPr lang="en-GB" sz="1200" dirty="0"/>
              <a:t> </a:t>
            </a:r>
            <a:endParaRPr lang="en-GB" altLang="en-US" sz="3600" dirty="0">
              <a:solidFill>
                <a:srgbClr val="7030A0"/>
              </a:solidFill>
            </a:endParaRPr>
          </a:p>
        </p:txBody>
      </p:sp>
      <p:pic>
        <p:nvPicPr>
          <p:cNvPr id="14341" name="Picture 3"/>
          <p:cNvPicPr>
            <a:picLocks noChangeAspect="1"/>
          </p:cNvPicPr>
          <p:nvPr/>
        </p:nvPicPr>
        <p:blipFill>
          <a:blip r:embed="rId4" cstate="print"/>
          <a:srcRect/>
          <a:stretch>
            <a:fillRect/>
          </a:stretch>
        </p:blipFill>
        <p:spPr bwMode="auto">
          <a:xfrm>
            <a:off x="3635896" y="5805264"/>
            <a:ext cx="1736725" cy="682625"/>
          </a:xfrm>
          <a:prstGeom prst="rect">
            <a:avLst/>
          </a:prstGeom>
          <a:noFill/>
          <a:ln w="9525">
            <a:noFill/>
            <a:miter lim="800000"/>
            <a:headEnd/>
            <a:tailEnd/>
          </a:ln>
        </p:spPr>
      </p:pic>
      <p:pic>
        <p:nvPicPr>
          <p:cNvPr id="3" name="Picture 2">
            <a:extLst>
              <a:ext uri="{FF2B5EF4-FFF2-40B4-BE49-F238E27FC236}">
                <a16:creationId xmlns:a16="http://schemas.microsoft.com/office/drawing/2014/main" id="{C9EB6493-5648-19CE-2299-334EF18DCB43}"/>
              </a:ext>
            </a:extLst>
          </p:cNvPr>
          <p:cNvPicPr>
            <a:picLocks noChangeAspect="1"/>
          </p:cNvPicPr>
          <p:nvPr/>
        </p:nvPicPr>
        <p:blipFill>
          <a:blip r:embed="rId5"/>
          <a:stretch>
            <a:fillRect/>
          </a:stretch>
        </p:blipFill>
        <p:spPr>
          <a:xfrm>
            <a:off x="5940152" y="108198"/>
            <a:ext cx="2857500" cy="1600200"/>
          </a:xfrm>
          <a:prstGeom prst="rect">
            <a:avLst/>
          </a:prstGeom>
        </p:spPr>
      </p:pic>
    </p:spTree>
    <p:extLst>
      <p:ext uri="{BB962C8B-B14F-4D97-AF65-F5344CB8AC3E}">
        <p14:creationId xmlns:p14="http://schemas.microsoft.com/office/powerpoint/2010/main" val="6054851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771B661-7E79-47D1-9478-5ABD21CDFC99}"/>
              </a:ext>
            </a:extLst>
          </p:cNvPr>
          <p:cNvSpPr>
            <a:spLocks noGrp="1"/>
          </p:cNvSpPr>
          <p:nvPr>
            <p:ph type="sldNum" sz="quarter" idx="12"/>
          </p:nvPr>
        </p:nvSpPr>
        <p:spPr/>
        <p:txBody>
          <a:bodyPr/>
          <a:lstStyle/>
          <a:p>
            <a:fld id="{F34E2965-984A-495E-877C-81008351A995}" type="slidenum">
              <a:rPr lang="en-GB" smtClean="0"/>
              <a:pPr/>
              <a:t>22</a:t>
            </a:fld>
            <a:endParaRPr lang="en-GB"/>
          </a:p>
        </p:txBody>
      </p:sp>
      <p:sp>
        <p:nvSpPr>
          <p:cNvPr id="4" name="Title 3">
            <a:extLst>
              <a:ext uri="{FF2B5EF4-FFF2-40B4-BE49-F238E27FC236}">
                <a16:creationId xmlns:a16="http://schemas.microsoft.com/office/drawing/2014/main" id="{9874BE0F-A0C4-4BA7-8F73-3C71AE1577A6}"/>
              </a:ext>
            </a:extLst>
          </p:cNvPr>
          <p:cNvSpPr>
            <a:spLocks noGrp="1"/>
          </p:cNvSpPr>
          <p:nvPr>
            <p:ph type="title"/>
          </p:nvPr>
        </p:nvSpPr>
        <p:spPr/>
        <p:txBody>
          <a:bodyPr>
            <a:normAutofit/>
          </a:bodyPr>
          <a:lstStyle/>
          <a:p>
            <a:r>
              <a:rPr lang="en-GB" dirty="0"/>
              <a:t>Case study example; Chris</a:t>
            </a:r>
          </a:p>
        </p:txBody>
      </p:sp>
      <p:sp>
        <p:nvSpPr>
          <p:cNvPr id="6" name="Content Placeholder 5">
            <a:extLst>
              <a:ext uri="{FF2B5EF4-FFF2-40B4-BE49-F238E27FC236}">
                <a16:creationId xmlns:a16="http://schemas.microsoft.com/office/drawing/2014/main" id="{81B10D84-FA53-9D1F-C795-3249E765424C}"/>
              </a:ext>
            </a:extLst>
          </p:cNvPr>
          <p:cNvSpPr>
            <a:spLocks noGrp="1"/>
          </p:cNvSpPr>
          <p:nvPr>
            <p:ph idx="1"/>
          </p:nvPr>
        </p:nvSpPr>
        <p:spPr>
          <a:xfrm>
            <a:off x="130968" y="1268760"/>
            <a:ext cx="8555832" cy="5314602"/>
          </a:xfrm>
        </p:spPr>
        <p:txBody>
          <a:bodyPr>
            <a:normAutofit fontScale="77500" lnSpcReduction="20000"/>
          </a:bodyPr>
          <a:lstStyle/>
          <a:p>
            <a:pPr marL="109728" indent="0">
              <a:buNone/>
            </a:pPr>
            <a:endParaRPr lang="en-GB" dirty="0"/>
          </a:p>
          <a:p>
            <a:r>
              <a:rPr lang="en-GB" dirty="0"/>
              <a:t>Chris grew up in a family with domestic violence, and he had ADHD which meant that  he sometimes struggled at school. Despite this, Chris did well at primary school. </a:t>
            </a:r>
          </a:p>
          <a:p>
            <a:endParaRPr lang="en-GB" dirty="0"/>
          </a:p>
          <a:p>
            <a:r>
              <a:rPr lang="en-GB" dirty="0"/>
              <a:t>However, when he got to secondary school he struggled. Chris became involved with gangs and engaged in increasingly dangerous behaviour. </a:t>
            </a:r>
          </a:p>
          <a:p>
            <a:endParaRPr lang="en-GB" dirty="0"/>
          </a:p>
          <a:p>
            <a:r>
              <a:rPr lang="en-GB" dirty="0"/>
              <a:t>By the time Chris was 13 he had been arrested for a range of different offences and had been found with a large quantity of drugs. </a:t>
            </a:r>
          </a:p>
          <a:p>
            <a:endParaRPr lang="en-GB" dirty="0"/>
          </a:p>
          <a:p>
            <a:r>
              <a:rPr lang="en-GB" dirty="0"/>
              <a:t>Chris told authorities he was in fear of his life. </a:t>
            </a:r>
          </a:p>
          <a:p>
            <a:endParaRPr lang="en-GB" dirty="0"/>
          </a:p>
          <a:p>
            <a:r>
              <a:rPr lang="en-GB" dirty="0"/>
              <a:t>During this period Chris’ family were repeatedly referred to social services, but it was decided they did not meet the threshold for support. </a:t>
            </a:r>
          </a:p>
        </p:txBody>
      </p:sp>
    </p:spTree>
    <p:extLst>
      <p:ext uri="{BB962C8B-B14F-4D97-AF65-F5344CB8AC3E}">
        <p14:creationId xmlns:p14="http://schemas.microsoft.com/office/powerpoint/2010/main" val="14063740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771B661-7E79-47D1-9478-5ABD21CDFC99}"/>
              </a:ext>
            </a:extLst>
          </p:cNvPr>
          <p:cNvSpPr>
            <a:spLocks noGrp="1"/>
          </p:cNvSpPr>
          <p:nvPr>
            <p:ph type="sldNum" sz="quarter" idx="12"/>
          </p:nvPr>
        </p:nvSpPr>
        <p:spPr/>
        <p:txBody>
          <a:bodyPr/>
          <a:lstStyle/>
          <a:p>
            <a:fld id="{F34E2965-984A-495E-877C-81008351A995}" type="slidenum">
              <a:rPr lang="en-GB" smtClean="0"/>
              <a:pPr/>
              <a:t>23</a:t>
            </a:fld>
            <a:endParaRPr lang="en-GB"/>
          </a:p>
        </p:txBody>
      </p:sp>
      <p:sp>
        <p:nvSpPr>
          <p:cNvPr id="4" name="Title 3">
            <a:extLst>
              <a:ext uri="{FF2B5EF4-FFF2-40B4-BE49-F238E27FC236}">
                <a16:creationId xmlns:a16="http://schemas.microsoft.com/office/drawing/2014/main" id="{9874BE0F-A0C4-4BA7-8F73-3C71AE1577A6}"/>
              </a:ext>
            </a:extLst>
          </p:cNvPr>
          <p:cNvSpPr>
            <a:spLocks noGrp="1"/>
          </p:cNvSpPr>
          <p:nvPr>
            <p:ph type="title"/>
          </p:nvPr>
        </p:nvSpPr>
        <p:spPr>
          <a:xfrm>
            <a:off x="441289" y="84931"/>
            <a:ext cx="8229600" cy="1143000"/>
          </a:xfrm>
        </p:spPr>
        <p:txBody>
          <a:bodyPr>
            <a:normAutofit/>
          </a:bodyPr>
          <a:lstStyle/>
          <a:p>
            <a:r>
              <a:rPr lang="en-GB" dirty="0"/>
              <a:t>Case study example; Chris</a:t>
            </a:r>
          </a:p>
        </p:txBody>
      </p:sp>
      <p:sp>
        <p:nvSpPr>
          <p:cNvPr id="6" name="Content Placeholder 5">
            <a:extLst>
              <a:ext uri="{FF2B5EF4-FFF2-40B4-BE49-F238E27FC236}">
                <a16:creationId xmlns:a16="http://schemas.microsoft.com/office/drawing/2014/main" id="{81B10D84-FA53-9D1F-C795-3249E765424C}"/>
              </a:ext>
            </a:extLst>
          </p:cNvPr>
          <p:cNvSpPr>
            <a:spLocks noGrp="1"/>
          </p:cNvSpPr>
          <p:nvPr>
            <p:ph idx="1"/>
          </p:nvPr>
        </p:nvSpPr>
        <p:spPr>
          <a:xfrm>
            <a:off x="135007" y="980728"/>
            <a:ext cx="8555832" cy="5314602"/>
          </a:xfrm>
        </p:spPr>
        <p:txBody>
          <a:bodyPr>
            <a:normAutofit fontScale="92500" lnSpcReduction="20000"/>
          </a:bodyPr>
          <a:lstStyle/>
          <a:p>
            <a:pPr marL="109728" indent="0">
              <a:buNone/>
            </a:pPr>
            <a:endParaRPr lang="en-GB" dirty="0"/>
          </a:p>
          <a:p>
            <a:r>
              <a:rPr lang="en-GB" dirty="0"/>
              <a:t>Chris was not attending school but was a virtual pupil at a Pupil Referral Unit. </a:t>
            </a:r>
          </a:p>
          <a:p>
            <a:r>
              <a:rPr lang="en-GB" dirty="0"/>
              <a:t>He got short-term support from a Youth Offending Team, which was stopped when he went to live with his uncle. This broke down and he returned to his mum who told the local authority that she thought Chris was going to be killed and asked her housing authority to move her out the area to help protect him. Neither acted. </a:t>
            </a:r>
          </a:p>
          <a:p>
            <a:endParaRPr lang="en-GB" dirty="0"/>
          </a:p>
          <a:p>
            <a:r>
              <a:rPr lang="en-GB" dirty="0"/>
              <a:t>Chris was shot and killed when he was just 14. </a:t>
            </a:r>
          </a:p>
          <a:p>
            <a:r>
              <a:rPr lang="en-GB" dirty="0"/>
              <a:t>By the time of his death, Chris had been known to 12 agencies, yet it appears that the last time Chris had a stable and supportive relationship with any professional was when he was at primary school.</a:t>
            </a:r>
          </a:p>
        </p:txBody>
      </p:sp>
    </p:spTree>
    <p:extLst>
      <p:ext uri="{BB962C8B-B14F-4D97-AF65-F5344CB8AC3E}">
        <p14:creationId xmlns:p14="http://schemas.microsoft.com/office/powerpoint/2010/main" val="31199866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771B661-7E79-47D1-9478-5ABD21CDFC99}"/>
              </a:ext>
            </a:extLst>
          </p:cNvPr>
          <p:cNvSpPr>
            <a:spLocks noGrp="1"/>
          </p:cNvSpPr>
          <p:nvPr>
            <p:ph type="sldNum" sz="quarter" idx="12"/>
          </p:nvPr>
        </p:nvSpPr>
        <p:spPr/>
        <p:txBody>
          <a:bodyPr/>
          <a:lstStyle/>
          <a:p>
            <a:fld id="{F34E2965-984A-495E-877C-81008351A995}" type="slidenum">
              <a:rPr lang="en-GB" smtClean="0"/>
              <a:pPr/>
              <a:t>24</a:t>
            </a:fld>
            <a:endParaRPr lang="en-GB"/>
          </a:p>
        </p:txBody>
      </p:sp>
      <p:sp>
        <p:nvSpPr>
          <p:cNvPr id="4" name="Title 3">
            <a:extLst>
              <a:ext uri="{FF2B5EF4-FFF2-40B4-BE49-F238E27FC236}">
                <a16:creationId xmlns:a16="http://schemas.microsoft.com/office/drawing/2014/main" id="{9874BE0F-A0C4-4BA7-8F73-3C71AE1577A6}"/>
              </a:ext>
            </a:extLst>
          </p:cNvPr>
          <p:cNvSpPr>
            <a:spLocks noGrp="1"/>
          </p:cNvSpPr>
          <p:nvPr>
            <p:ph type="title"/>
          </p:nvPr>
        </p:nvSpPr>
        <p:spPr/>
        <p:txBody>
          <a:bodyPr>
            <a:normAutofit fontScale="90000"/>
          </a:bodyPr>
          <a:lstStyle/>
          <a:p>
            <a:r>
              <a:rPr lang="en-GB" dirty="0"/>
              <a:t>Assessing the Needs of Families</a:t>
            </a:r>
          </a:p>
        </p:txBody>
      </p:sp>
      <p:sp>
        <p:nvSpPr>
          <p:cNvPr id="6" name="Content Placeholder 5">
            <a:extLst>
              <a:ext uri="{FF2B5EF4-FFF2-40B4-BE49-F238E27FC236}">
                <a16:creationId xmlns:a16="http://schemas.microsoft.com/office/drawing/2014/main" id="{81B10D84-FA53-9D1F-C795-3249E765424C}"/>
              </a:ext>
            </a:extLst>
          </p:cNvPr>
          <p:cNvSpPr>
            <a:spLocks noGrp="1"/>
          </p:cNvSpPr>
          <p:nvPr>
            <p:ph idx="1"/>
          </p:nvPr>
        </p:nvSpPr>
        <p:spPr>
          <a:xfrm>
            <a:off x="251520" y="1481328"/>
            <a:ext cx="8640960" cy="4926616"/>
          </a:xfrm>
        </p:spPr>
        <p:txBody>
          <a:bodyPr>
            <a:normAutofit fontScale="77500" lnSpcReduction="20000"/>
          </a:bodyPr>
          <a:lstStyle/>
          <a:p>
            <a:endParaRPr lang="en-GB" dirty="0"/>
          </a:p>
          <a:p>
            <a:r>
              <a:rPr lang="en-GB" dirty="0"/>
              <a:t>More details about Chris’s life, and the failures in his care can be read at: Serious Case </a:t>
            </a:r>
          </a:p>
          <a:p>
            <a:r>
              <a:rPr lang="en-GB" dirty="0"/>
              <a:t>Review – Chris (newhamscp.org.uk)</a:t>
            </a:r>
          </a:p>
          <a:p>
            <a:endParaRPr lang="en-GB" dirty="0"/>
          </a:p>
          <a:p>
            <a:r>
              <a:rPr lang="en-GB" dirty="0"/>
              <a:t>What needs to happen for children like Chris:</a:t>
            </a:r>
          </a:p>
          <a:p>
            <a:endParaRPr lang="en-GB" dirty="0"/>
          </a:p>
          <a:p>
            <a:r>
              <a:rPr lang="en-GB" dirty="0"/>
              <a:t>There were significant failures in the police and local authority response to Chris leading up to his murder, but they are indicative of a fragmented system within which no one took responsibility for Chris or took the time to understand what was really happening in his life. </a:t>
            </a:r>
          </a:p>
          <a:p>
            <a:r>
              <a:rPr lang="en-GB" dirty="0"/>
              <a:t>Chris was expected to engage with service on their terms, and when he was seen as too difficult, he was simply passed on. Again, Chris needed an integrated offer covering education, health, youth offending, housing and social care, but instead was passed between them. </a:t>
            </a:r>
            <a:r>
              <a:rPr lang="en-GB" dirty="0">
                <a:hlinkClick r:id="rId2"/>
              </a:rPr>
              <a:t>Childrens commissioner </a:t>
            </a:r>
            <a:endParaRPr lang="en-GB" dirty="0"/>
          </a:p>
          <a:p>
            <a:endParaRPr lang="en-GB" dirty="0"/>
          </a:p>
        </p:txBody>
      </p:sp>
    </p:spTree>
    <p:extLst>
      <p:ext uri="{BB962C8B-B14F-4D97-AF65-F5344CB8AC3E}">
        <p14:creationId xmlns:p14="http://schemas.microsoft.com/office/powerpoint/2010/main" val="38061262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771B661-7E79-47D1-9478-5ABD21CDFC99}"/>
              </a:ext>
            </a:extLst>
          </p:cNvPr>
          <p:cNvSpPr>
            <a:spLocks noGrp="1"/>
          </p:cNvSpPr>
          <p:nvPr>
            <p:ph type="sldNum" sz="quarter" idx="12"/>
          </p:nvPr>
        </p:nvSpPr>
        <p:spPr/>
        <p:txBody>
          <a:bodyPr/>
          <a:lstStyle/>
          <a:p>
            <a:fld id="{F34E2965-984A-495E-877C-81008351A995}" type="slidenum">
              <a:rPr lang="en-GB" smtClean="0"/>
              <a:pPr/>
              <a:t>25</a:t>
            </a:fld>
            <a:endParaRPr lang="en-GB"/>
          </a:p>
        </p:txBody>
      </p:sp>
      <p:sp>
        <p:nvSpPr>
          <p:cNvPr id="6" name="Content Placeholder 5">
            <a:extLst>
              <a:ext uri="{FF2B5EF4-FFF2-40B4-BE49-F238E27FC236}">
                <a16:creationId xmlns:a16="http://schemas.microsoft.com/office/drawing/2014/main" id="{81B10D84-FA53-9D1F-C795-3249E765424C}"/>
              </a:ext>
            </a:extLst>
          </p:cNvPr>
          <p:cNvSpPr>
            <a:spLocks noGrp="1"/>
          </p:cNvSpPr>
          <p:nvPr>
            <p:ph idx="1"/>
          </p:nvPr>
        </p:nvSpPr>
        <p:spPr>
          <a:xfrm>
            <a:off x="251520" y="1481328"/>
            <a:ext cx="8640960" cy="4926616"/>
          </a:xfrm>
        </p:spPr>
        <p:txBody>
          <a:bodyPr>
            <a:normAutofit/>
          </a:bodyPr>
          <a:lstStyle/>
          <a:p>
            <a:endParaRPr lang="en-GB" dirty="0"/>
          </a:p>
          <a:p>
            <a:r>
              <a:rPr lang="en-GB" dirty="0"/>
              <a:t>BREAK????</a:t>
            </a:r>
          </a:p>
          <a:p>
            <a:endParaRPr lang="en-GB" dirty="0"/>
          </a:p>
        </p:txBody>
      </p:sp>
      <p:pic>
        <p:nvPicPr>
          <p:cNvPr id="2" name="Picture 1">
            <a:extLst>
              <a:ext uri="{FF2B5EF4-FFF2-40B4-BE49-F238E27FC236}">
                <a16:creationId xmlns:a16="http://schemas.microsoft.com/office/drawing/2014/main" id="{C76DCF49-0B5D-2E14-7999-C1186631E494}"/>
              </a:ext>
            </a:extLst>
          </p:cNvPr>
          <p:cNvPicPr>
            <a:picLocks noChangeAspect="1"/>
          </p:cNvPicPr>
          <p:nvPr/>
        </p:nvPicPr>
        <p:blipFill>
          <a:blip r:embed="rId2"/>
          <a:stretch>
            <a:fillRect/>
          </a:stretch>
        </p:blipFill>
        <p:spPr>
          <a:xfrm>
            <a:off x="3131840" y="2564904"/>
            <a:ext cx="4370029" cy="2657450"/>
          </a:xfrm>
          <a:prstGeom prst="rect">
            <a:avLst/>
          </a:prstGeom>
        </p:spPr>
      </p:pic>
    </p:spTree>
    <p:extLst>
      <p:ext uri="{BB962C8B-B14F-4D97-AF65-F5344CB8AC3E}">
        <p14:creationId xmlns:p14="http://schemas.microsoft.com/office/powerpoint/2010/main" val="19039439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771B661-7E79-47D1-9478-5ABD21CDFC99}"/>
              </a:ext>
            </a:extLst>
          </p:cNvPr>
          <p:cNvSpPr>
            <a:spLocks noGrp="1"/>
          </p:cNvSpPr>
          <p:nvPr>
            <p:ph type="sldNum" sz="quarter" idx="12"/>
          </p:nvPr>
        </p:nvSpPr>
        <p:spPr/>
        <p:txBody>
          <a:bodyPr/>
          <a:lstStyle/>
          <a:p>
            <a:fld id="{F34E2965-984A-495E-877C-81008351A995}" type="slidenum">
              <a:rPr lang="en-GB" smtClean="0"/>
              <a:pPr/>
              <a:t>26</a:t>
            </a:fld>
            <a:endParaRPr lang="en-GB"/>
          </a:p>
        </p:txBody>
      </p:sp>
      <p:sp>
        <p:nvSpPr>
          <p:cNvPr id="6" name="Content Placeholder 5">
            <a:extLst>
              <a:ext uri="{FF2B5EF4-FFF2-40B4-BE49-F238E27FC236}">
                <a16:creationId xmlns:a16="http://schemas.microsoft.com/office/drawing/2014/main" id="{81B10D84-FA53-9D1F-C795-3249E765424C}"/>
              </a:ext>
            </a:extLst>
          </p:cNvPr>
          <p:cNvSpPr>
            <a:spLocks noGrp="1"/>
          </p:cNvSpPr>
          <p:nvPr>
            <p:ph idx="1"/>
          </p:nvPr>
        </p:nvSpPr>
        <p:spPr>
          <a:xfrm>
            <a:off x="251520" y="1481328"/>
            <a:ext cx="8640960" cy="4926616"/>
          </a:xfrm>
        </p:spPr>
        <p:txBody>
          <a:bodyPr>
            <a:normAutofit/>
          </a:bodyPr>
          <a:lstStyle/>
          <a:p>
            <a:endParaRPr lang="en-GB" dirty="0"/>
          </a:p>
          <a:p>
            <a:r>
              <a:rPr lang="en-GB" dirty="0">
                <a:hlinkClick r:id="rId2"/>
              </a:rPr>
              <a:t>https://www.nhs.uk/conditions/social-care-and-support-guide/caring-for-children-and-young-people/children-and-young-peoples-services/</a:t>
            </a:r>
            <a:endParaRPr lang="en-GB" dirty="0"/>
          </a:p>
          <a:p>
            <a:r>
              <a:rPr lang="en-GB" dirty="0"/>
              <a:t>Just another link about further support </a:t>
            </a:r>
          </a:p>
          <a:p>
            <a:endParaRPr lang="en-GB" dirty="0"/>
          </a:p>
        </p:txBody>
      </p:sp>
    </p:spTree>
    <p:extLst>
      <p:ext uri="{BB962C8B-B14F-4D97-AF65-F5344CB8AC3E}">
        <p14:creationId xmlns:p14="http://schemas.microsoft.com/office/powerpoint/2010/main" val="23960437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931D0A7-6F16-49B3-83E5-33F0B487CF39}"/>
              </a:ext>
            </a:extLst>
          </p:cNvPr>
          <p:cNvSpPr>
            <a:spLocks noGrp="1"/>
          </p:cNvSpPr>
          <p:nvPr>
            <p:ph idx="1"/>
          </p:nvPr>
        </p:nvSpPr>
        <p:spPr/>
        <p:txBody>
          <a:bodyPr/>
          <a:lstStyle/>
          <a:p>
            <a:r>
              <a:rPr lang="en-GB" dirty="0"/>
              <a:t>Investigate the ‘Common Assessment Framework’</a:t>
            </a:r>
          </a:p>
          <a:p>
            <a:r>
              <a:rPr lang="en-GB" dirty="0"/>
              <a:t>What is it?</a:t>
            </a:r>
          </a:p>
          <a:p>
            <a:r>
              <a:rPr lang="en-GB" dirty="0"/>
              <a:t>Who uses it</a:t>
            </a:r>
          </a:p>
          <a:p>
            <a:r>
              <a:rPr lang="en-GB" dirty="0"/>
              <a:t>Why is it used?</a:t>
            </a:r>
          </a:p>
          <a:p>
            <a:r>
              <a:rPr lang="en-GB" dirty="0"/>
              <a:t>When wouldn’t you use it?</a:t>
            </a:r>
          </a:p>
          <a:p>
            <a:r>
              <a:rPr lang="en-GB" dirty="0"/>
              <a:t>What are the different levels?</a:t>
            </a:r>
          </a:p>
          <a:p>
            <a:r>
              <a:rPr lang="en-GB" dirty="0">
                <a:solidFill>
                  <a:srgbClr val="7030A0"/>
                </a:solidFill>
              </a:rPr>
              <a:t>Do we still use it?</a:t>
            </a:r>
          </a:p>
        </p:txBody>
      </p:sp>
      <p:sp>
        <p:nvSpPr>
          <p:cNvPr id="3" name="Slide Number Placeholder 2">
            <a:extLst>
              <a:ext uri="{FF2B5EF4-FFF2-40B4-BE49-F238E27FC236}">
                <a16:creationId xmlns:a16="http://schemas.microsoft.com/office/drawing/2014/main" id="{33FDFB23-D337-47F2-88FC-862B465432D1}"/>
              </a:ext>
            </a:extLst>
          </p:cNvPr>
          <p:cNvSpPr>
            <a:spLocks noGrp="1"/>
          </p:cNvSpPr>
          <p:nvPr>
            <p:ph type="sldNum" sz="quarter" idx="12"/>
          </p:nvPr>
        </p:nvSpPr>
        <p:spPr/>
        <p:txBody>
          <a:bodyPr/>
          <a:lstStyle/>
          <a:p>
            <a:fld id="{F34E2965-984A-495E-877C-81008351A995}" type="slidenum">
              <a:rPr lang="en-GB" smtClean="0"/>
              <a:pPr/>
              <a:t>27</a:t>
            </a:fld>
            <a:endParaRPr lang="en-GB"/>
          </a:p>
        </p:txBody>
      </p:sp>
      <p:sp>
        <p:nvSpPr>
          <p:cNvPr id="4" name="Title 3">
            <a:extLst>
              <a:ext uri="{FF2B5EF4-FFF2-40B4-BE49-F238E27FC236}">
                <a16:creationId xmlns:a16="http://schemas.microsoft.com/office/drawing/2014/main" id="{1247830F-C771-4040-B820-9D4053AC9A4D}"/>
              </a:ext>
            </a:extLst>
          </p:cNvPr>
          <p:cNvSpPr>
            <a:spLocks noGrp="1"/>
          </p:cNvSpPr>
          <p:nvPr>
            <p:ph type="title"/>
          </p:nvPr>
        </p:nvSpPr>
        <p:spPr/>
        <p:txBody>
          <a:bodyPr/>
          <a:lstStyle/>
          <a:p>
            <a:r>
              <a:rPr lang="en-GB" dirty="0"/>
              <a:t>Activity </a:t>
            </a:r>
          </a:p>
        </p:txBody>
      </p:sp>
    </p:spTree>
    <p:extLst>
      <p:ext uri="{BB962C8B-B14F-4D97-AF65-F5344CB8AC3E}">
        <p14:creationId xmlns:p14="http://schemas.microsoft.com/office/powerpoint/2010/main" val="42876761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algn="just"/>
            <a:r>
              <a:rPr lang="en-GB" dirty="0"/>
              <a:t>‘Every Child Matters’ Green Paper (2003) proposed the introduction of a Common Assessment Framework (CAF) as a central element of the strategy for helping children, young people and their families. </a:t>
            </a:r>
          </a:p>
          <a:p>
            <a:pPr algn="just">
              <a:buNone/>
            </a:pPr>
            <a:endParaRPr lang="en-GB" dirty="0"/>
          </a:p>
          <a:p>
            <a:pPr algn="just"/>
            <a:r>
              <a:rPr lang="en-GB" dirty="0"/>
              <a:t>The framework supports the gathering of data and information about children and families, and then they are used to analyse, make judgements, plan, intervene and review:</a:t>
            </a:r>
          </a:p>
          <a:p>
            <a:pPr>
              <a:buNone/>
            </a:pPr>
            <a:endParaRPr lang="en-GB" dirty="0"/>
          </a:p>
          <a:p>
            <a:r>
              <a:rPr lang="en-GB" dirty="0"/>
              <a:t>Child’s Development</a:t>
            </a:r>
          </a:p>
          <a:p>
            <a:r>
              <a:rPr lang="en-GB" dirty="0"/>
              <a:t>Parenting Capacity</a:t>
            </a:r>
          </a:p>
          <a:p>
            <a:r>
              <a:rPr lang="en-GB" dirty="0"/>
              <a:t>Family and Environment</a:t>
            </a:r>
          </a:p>
          <a:p>
            <a:endParaRPr lang="en-GB" dirty="0"/>
          </a:p>
          <a:p>
            <a:endParaRPr lang="en-GB" dirty="0"/>
          </a:p>
        </p:txBody>
      </p:sp>
      <p:sp>
        <p:nvSpPr>
          <p:cNvPr id="5" name="Slide Number Placeholder 4"/>
          <p:cNvSpPr>
            <a:spLocks noGrp="1"/>
          </p:cNvSpPr>
          <p:nvPr>
            <p:ph type="sldNum" sz="quarter" idx="12"/>
          </p:nvPr>
        </p:nvSpPr>
        <p:spPr/>
        <p:txBody>
          <a:bodyPr/>
          <a:lstStyle/>
          <a:p>
            <a:fld id="{F34E2965-984A-495E-877C-81008351A995}" type="slidenum">
              <a:rPr lang="en-GB" smtClean="0"/>
              <a:pPr/>
              <a:t>28</a:t>
            </a:fld>
            <a:endParaRPr lang="en-GB"/>
          </a:p>
        </p:txBody>
      </p:sp>
      <p:sp>
        <p:nvSpPr>
          <p:cNvPr id="2" name="Title 1"/>
          <p:cNvSpPr>
            <a:spLocks noGrp="1"/>
          </p:cNvSpPr>
          <p:nvPr>
            <p:ph type="title"/>
          </p:nvPr>
        </p:nvSpPr>
        <p:spPr/>
        <p:txBody>
          <a:bodyPr>
            <a:normAutofit fontScale="90000"/>
          </a:bodyPr>
          <a:lstStyle/>
          <a:p>
            <a:r>
              <a:rPr lang="en-GB" dirty="0"/>
              <a:t>Common Assessment Framework why and when…</a:t>
            </a:r>
          </a:p>
        </p:txBody>
      </p:sp>
    </p:spTree>
    <p:extLst>
      <p:ext uri="{BB962C8B-B14F-4D97-AF65-F5344CB8AC3E}">
        <p14:creationId xmlns:p14="http://schemas.microsoft.com/office/powerpoint/2010/main" val="1982193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1000"/>
                                        <p:tgtEl>
                                          <p:spTgt spid="3">
                                            <p:txEl>
                                              <p:pRg st="5" end="5"/>
                                            </p:txEl>
                                          </p:spTgt>
                                        </p:tgtEl>
                                      </p:cBhvr>
                                    </p:animEffect>
                                    <p:anim calcmode="lin" valueType="num">
                                      <p:cBhvr>
                                        <p:cTn id="2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1000"/>
                                        <p:tgtEl>
                                          <p:spTgt spid="3">
                                            <p:txEl>
                                              <p:pRg st="6" end="6"/>
                                            </p:txEl>
                                          </p:spTgt>
                                        </p:tgtEl>
                                      </p:cBhvr>
                                    </p:animEffect>
                                    <p:anim calcmode="lin" valueType="num">
                                      <p:cBhvr>
                                        <p:cTn id="3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BE724D2-AD37-4A92-8071-B90A17B44ABA}"/>
              </a:ext>
            </a:extLst>
          </p:cNvPr>
          <p:cNvSpPr>
            <a:spLocks noGrp="1"/>
          </p:cNvSpPr>
          <p:nvPr>
            <p:ph idx="1"/>
          </p:nvPr>
        </p:nvSpPr>
        <p:spPr>
          <a:xfrm>
            <a:off x="457200" y="2332037"/>
            <a:ext cx="8229600" cy="4525963"/>
          </a:xfrm>
        </p:spPr>
        <p:txBody>
          <a:bodyPr/>
          <a:lstStyle/>
          <a:p>
            <a:pPr algn="just"/>
            <a:r>
              <a:rPr lang="en-GB" dirty="0"/>
              <a:t>Aims is to support early intervention and improve joint working and communication between practitioners.  </a:t>
            </a:r>
          </a:p>
          <a:p>
            <a:pPr algn="just"/>
            <a:r>
              <a:rPr lang="en-GB" dirty="0"/>
              <a:t>Described as a common language for assessment purposes, which gives a consistent view for delivering the most appropriate response.</a:t>
            </a:r>
          </a:p>
          <a:p>
            <a:endParaRPr lang="en-GB" dirty="0"/>
          </a:p>
        </p:txBody>
      </p:sp>
      <p:sp>
        <p:nvSpPr>
          <p:cNvPr id="3" name="Slide Number Placeholder 2">
            <a:extLst>
              <a:ext uri="{FF2B5EF4-FFF2-40B4-BE49-F238E27FC236}">
                <a16:creationId xmlns:a16="http://schemas.microsoft.com/office/drawing/2014/main" id="{54A476BA-64E4-4186-AAE2-BCF8AD226FD0}"/>
              </a:ext>
            </a:extLst>
          </p:cNvPr>
          <p:cNvSpPr>
            <a:spLocks noGrp="1"/>
          </p:cNvSpPr>
          <p:nvPr>
            <p:ph type="sldNum" sz="quarter" idx="12"/>
          </p:nvPr>
        </p:nvSpPr>
        <p:spPr/>
        <p:txBody>
          <a:bodyPr/>
          <a:lstStyle/>
          <a:p>
            <a:fld id="{F34E2965-984A-495E-877C-81008351A995}" type="slidenum">
              <a:rPr lang="en-GB" smtClean="0"/>
              <a:pPr/>
              <a:t>29</a:t>
            </a:fld>
            <a:endParaRPr lang="en-GB"/>
          </a:p>
        </p:txBody>
      </p:sp>
      <p:sp>
        <p:nvSpPr>
          <p:cNvPr id="4" name="Title 3">
            <a:extLst>
              <a:ext uri="{FF2B5EF4-FFF2-40B4-BE49-F238E27FC236}">
                <a16:creationId xmlns:a16="http://schemas.microsoft.com/office/drawing/2014/main" id="{32A4C5A7-7315-463A-AC96-E695F64E69E4}"/>
              </a:ext>
            </a:extLst>
          </p:cNvPr>
          <p:cNvSpPr>
            <a:spLocks noGrp="1"/>
          </p:cNvSpPr>
          <p:nvPr>
            <p:ph type="title"/>
          </p:nvPr>
        </p:nvSpPr>
        <p:spPr>
          <a:xfrm>
            <a:off x="456589" y="799993"/>
            <a:ext cx="8229600" cy="1143000"/>
          </a:xfrm>
        </p:spPr>
        <p:txBody>
          <a:bodyPr>
            <a:normAutofit fontScale="90000"/>
          </a:bodyPr>
          <a:lstStyle/>
          <a:p>
            <a:r>
              <a:rPr lang="en-GB" dirty="0"/>
              <a:t>Common Assessment Framework (CAF) …now Early Help Assessment (EHA)</a:t>
            </a:r>
            <a:br>
              <a:rPr lang="en-GB" dirty="0"/>
            </a:br>
            <a:endParaRPr lang="en-GB" dirty="0"/>
          </a:p>
        </p:txBody>
      </p:sp>
      <p:sp>
        <p:nvSpPr>
          <p:cNvPr id="5" name="Rectangle 4">
            <a:extLst>
              <a:ext uri="{FF2B5EF4-FFF2-40B4-BE49-F238E27FC236}">
                <a16:creationId xmlns:a16="http://schemas.microsoft.com/office/drawing/2014/main" id="{43021F8A-BA34-4CC3-89C9-3ECD518F75DC}"/>
              </a:ext>
            </a:extLst>
          </p:cNvPr>
          <p:cNvSpPr/>
          <p:nvPr/>
        </p:nvSpPr>
        <p:spPr>
          <a:xfrm>
            <a:off x="4258152" y="5545626"/>
            <a:ext cx="4572000" cy="923330"/>
          </a:xfrm>
          <a:prstGeom prst="rect">
            <a:avLst/>
          </a:prstGeom>
        </p:spPr>
        <p:txBody>
          <a:bodyPr>
            <a:spAutoFit/>
          </a:bodyPr>
          <a:lstStyle/>
          <a:p>
            <a:r>
              <a:rPr lang="en-GB" dirty="0">
                <a:hlinkClick r:id="rId2"/>
              </a:rPr>
              <a:t>https://www.nscb.org.uk/sites/default/files/HANDOUT%20Refresher%20PP%20Notes%20November%202016.pdf</a:t>
            </a:r>
            <a:endParaRPr lang="en-GB" dirty="0"/>
          </a:p>
        </p:txBody>
      </p:sp>
    </p:spTree>
    <p:extLst>
      <p:ext uri="{BB962C8B-B14F-4D97-AF65-F5344CB8AC3E}">
        <p14:creationId xmlns:p14="http://schemas.microsoft.com/office/powerpoint/2010/main" val="3249991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noRot="1" noMove="1" noResize="1" noEditPoints="1" noAdjustHandles="1" noChangeArrowheads="1" noChangeShapeType="1"/>
          </p:cNvSpPr>
          <p:nvPr>
            <p:ph idx="1"/>
          </p:nvPr>
        </p:nvSpPr>
        <p:spPr>
          <a:xfrm>
            <a:off x="457200" y="1481329"/>
            <a:ext cx="8229600" cy="3099800"/>
          </a:xfrm>
        </p:spPr>
        <p:txBody>
          <a:bodyPr>
            <a:normAutofit fontScale="25000" lnSpcReduction="20000"/>
          </a:bodyPr>
          <a:lstStyle/>
          <a:p>
            <a:pPr algn="just"/>
            <a:r>
              <a:rPr lang="en-GB" sz="4200" dirty="0"/>
              <a:t>CAF helps to identify in the early stages the child’s additional needs and promote coordinated service provision to meet them. </a:t>
            </a:r>
          </a:p>
          <a:p>
            <a:pPr algn="just"/>
            <a:r>
              <a:rPr lang="en-GB" sz="4200" dirty="0"/>
              <a:t>Plays a key part in delivering front line services that are integrated and focused around the needs of children and young people.  </a:t>
            </a:r>
          </a:p>
          <a:p>
            <a:pPr algn="just"/>
            <a:endParaRPr lang="en-GB" sz="4200" dirty="0"/>
          </a:p>
          <a:p>
            <a:pPr algn="just"/>
            <a:r>
              <a:rPr lang="en-GB" sz="4200" dirty="0">
                <a:hlinkClick r:id="rId3"/>
              </a:rPr>
              <a:t>CAF guide</a:t>
            </a:r>
            <a:endParaRPr lang="en-GB" sz="4200" dirty="0"/>
          </a:p>
          <a:p>
            <a:pPr algn="just"/>
            <a:endParaRPr lang="en-GB" sz="4200" dirty="0"/>
          </a:p>
          <a:p>
            <a:pPr algn="just"/>
            <a:r>
              <a:rPr lang="en-GB" sz="4200" dirty="0">
                <a:hlinkClick r:id="rId4"/>
              </a:rPr>
              <a:t>CAF framework support overview</a:t>
            </a:r>
            <a:endParaRPr lang="en-GB" sz="4200" dirty="0"/>
          </a:p>
          <a:p>
            <a:pPr algn="just"/>
            <a:endParaRPr lang="en-GB" sz="4200" dirty="0"/>
          </a:p>
          <a:p>
            <a:pPr algn="just"/>
            <a:r>
              <a:rPr lang="en-GB" sz="4200" dirty="0">
                <a:hlinkClick r:id="rId5"/>
              </a:rPr>
              <a:t>CAF form</a:t>
            </a:r>
            <a:endParaRPr lang="en-GB" sz="4200" dirty="0"/>
          </a:p>
          <a:p>
            <a:pPr algn="just"/>
            <a:endParaRPr lang="en-GB" sz="4200" dirty="0"/>
          </a:p>
          <a:p>
            <a:pPr algn="just"/>
            <a:endParaRPr lang="en-GB" sz="4200" dirty="0"/>
          </a:p>
          <a:p>
            <a:pPr algn="just"/>
            <a:r>
              <a:rPr lang="en-GB" sz="4200" dirty="0">
                <a:hlinkClick r:id="rId6"/>
              </a:rPr>
              <a:t>Early Help Assessment form EHA</a:t>
            </a:r>
            <a:endParaRPr lang="en-GB" sz="4200" dirty="0"/>
          </a:p>
          <a:p>
            <a:pPr algn="just"/>
            <a:endParaRPr lang="en-GB" sz="4200" dirty="0"/>
          </a:p>
          <a:p>
            <a:pPr algn="just"/>
            <a:r>
              <a:rPr lang="en-GB" sz="4200" dirty="0">
                <a:hlinkClick r:id="rId7"/>
              </a:rPr>
              <a:t>early-help-assessment-and-plan-v22-april-2022.docx (live.com)</a:t>
            </a:r>
            <a:endParaRPr lang="en-GB" sz="4200" dirty="0"/>
          </a:p>
          <a:p>
            <a:pPr algn="just"/>
            <a:endParaRPr lang="en-GB" dirty="0"/>
          </a:p>
          <a:p>
            <a:pPr algn="just"/>
            <a:endParaRPr lang="en-GB" dirty="0"/>
          </a:p>
          <a:p>
            <a:pPr algn="just"/>
            <a:endParaRPr lang="en-GB" dirty="0"/>
          </a:p>
          <a:p>
            <a:pPr algn="just"/>
            <a:endParaRPr lang="en-GB" dirty="0"/>
          </a:p>
          <a:p>
            <a:pPr algn="just"/>
            <a:endParaRPr lang="en-GB" dirty="0"/>
          </a:p>
          <a:p>
            <a:endParaRPr lang="en-GB" dirty="0"/>
          </a:p>
        </p:txBody>
      </p:sp>
      <p:sp>
        <p:nvSpPr>
          <p:cNvPr id="3" name="Slide Number Placeholder 2"/>
          <p:cNvSpPr>
            <a:spLocks noGrp="1"/>
          </p:cNvSpPr>
          <p:nvPr>
            <p:ph type="sldNum" sz="quarter" idx="12"/>
          </p:nvPr>
        </p:nvSpPr>
        <p:spPr/>
        <p:txBody>
          <a:bodyPr/>
          <a:lstStyle/>
          <a:p>
            <a:fld id="{F34E2965-984A-495E-877C-81008351A995}" type="slidenum">
              <a:rPr lang="en-GB" smtClean="0"/>
              <a:pPr/>
              <a:t>30</a:t>
            </a:fld>
            <a:endParaRPr lang="en-GB"/>
          </a:p>
        </p:txBody>
      </p:sp>
      <p:sp>
        <p:nvSpPr>
          <p:cNvPr id="4" name="Title 3"/>
          <p:cNvSpPr>
            <a:spLocks noGrp="1"/>
          </p:cNvSpPr>
          <p:nvPr>
            <p:ph type="title"/>
          </p:nvPr>
        </p:nvSpPr>
        <p:spPr>
          <a:xfrm>
            <a:off x="624787" y="260648"/>
            <a:ext cx="8229600" cy="1143000"/>
          </a:xfrm>
        </p:spPr>
        <p:txBody>
          <a:bodyPr>
            <a:noAutofit/>
          </a:bodyPr>
          <a:lstStyle/>
          <a:p>
            <a:r>
              <a:rPr lang="en-GB" sz="2800" dirty="0"/>
              <a:t>Common Assessment Framework (CAF) and Early Help Assessment (EHA)</a:t>
            </a:r>
            <a:br>
              <a:rPr lang="en-GB" sz="2800" dirty="0"/>
            </a:br>
            <a:endParaRPr lang="en-GB"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5" end="5"/>
                                            </p:txEl>
                                          </p:spTgt>
                                        </p:tgtEl>
                                        <p:attrNameLst>
                                          <p:attrName>style.visibility</p:attrName>
                                        </p:attrNameLst>
                                      </p:cBhvr>
                                      <p:to>
                                        <p:strVal val="visible"/>
                                      </p:to>
                                    </p:set>
                                    <p:animEffect transition="in" filter="fade">
                                      <p:cBhvr>
                                        <p:cTn id="28" dur="1000"/>
                                        <p:tgtEl>
                                          <p:spTgt spid="2">
                                            <p:txEl>
                                              <p:pRg st="5" end="5"/>
                                            </p:txEl>
                                          </p:spTgt>
                                        </p:tgtEl>
                                      </p:cBhvr>
                                    </p:animEffect>
                                    <p:anim calcmode="lin" valueType="num">
                                      <p:cBhvr>
                                        <p:cTn id="29"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animEffect transition="in" filter="fade">
                                      <p:cBhvr>
                                        <p:cTn id="35" dur="1000"/>
                                        <p:tgtEl>
                                          <p:spTgt spid="2">
                                            <p:txEl>
                                              <p:pRg st="7" end="7"/>
                                            </p:txEl>
                                          </p:spTgt>
                                        </p:tgtEl>
                                      </p:cBhvr>
                                    </p:animEffect>
                                    <p:anim calcmode="lin" valueType="num">
                                      <p:cBhvr>
                                        <p:cTn id="36"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10" end="10"/>
                                            </p:txEl>
                                          </p:spTgt>
                                        </p:tgtEl>
                                        <p:attrNameLst>
                                          <p:attrName>style.visibility</p:attrName>
                                        </p:attrNameLst>
                                      </p:cBhvr>
                                      <p:to>
                                        <p:strVal val="visible"/>
                                      </p:to>
                                    </p:set>
                                    <p:animEffect transition="in" filter="fade">
                                      <p:cBhvr>
                                        <p:cTn id="42" dur="1000"/>
                                        <p:tgtEl>
                                          <p:spTgt spid="2">
                                            <p:txEl>
                                              <p:pRg st="10" end="10"/>
                                            </p:txEl>
                                          </p:spTgt>
                                        </p:tgtEl>
                                      </p:cBhvr>
                                    </p:animEffect>
                                    <p:anim calcmode="lin" valueType="num">
                                      <p:cBhvr>
                                        <p:cTn id="43" dur="1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12" end="12"/>
                                            </p:txEl>
                                          </p:spTgt>
                                        </p:tgtEl>
                                        <p:attrNameLst>
                                          <p:attrName>style.visibility</p:attrName>
                                        </p:attrNameLst>
                                      </p:cBhvr>
                                      <p:to>
                                        <p:strVal val="visible"/>
                                      </p:to>
                                    </p:set>
                                    <p:animEffect transition="in" filter="fade">
                                      <p:cBhvr>
                                        <p:cTn id="49" dur="1000"/>
                                        <p:tgtEl>
                                          <p:spTgt spid="2">
                                            <p:txEl>
                                              <p:pRg st="12" end="12"/>
                                            </p:txEl>
                                          </p:spTgt>
                                        </p:tgtEl>
                                      </p:cBhvr>
                                    </p:animEffect>
                                    <p:anim calcmode="lin" valueType="num">
                                      <p:cBhvr>
                                        <p:cTn id="50" dur="1000" fill="hold"/>
                                        <p:tgtEl>
                                          <p:spTgt spid="2">
                                            <p:txEl>
                                              <p:pRg st="12" end="12"/>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Level 1 – </a:t>
            </a:r>
            <a:r>
              <a:rPr lang="en-GB" b="1" dirty="0">
                <a:solidFill>
                  <a:srgbClr val="00B0F0"/>
                </a:solidFill>
              </a:rPr>
              <a:t>Universal</a:t>
            </a:r>
            <a:r>
              <a:rPr lang="en-GB" dirty="0"/>
              <a:t> Response</a:t>
            </a:r>
          </a:p>
          <a:p>
            <a:pPr marL="0" indent="0">
              <a:buNone/>
            </a:pPr>
            <a:endParaRPr lang="en-GB" dirty="0"/>
          </a:p>
          <a:p>
            <a:r>
              <a:rPr lang="en-GB" dirty="0"/>
              <a:t>Level 2 – </a:t>
            </a:r>
            <a:r>
              <a:rPr lang="en-GB" b="1" dirty="0">
                <a:solidFill>
                  <a:srgbClr val="92D050"/>
                </a:solidFill>
              </a:rPr>
              <a:t>Early Support </a:t>
            </a:r>
            <a:r>
              <a:rPr lang="en-GB" dirty="0"/>
              <a:t>Response</a:t>
            </a:r>
          </a:p>
          <a:p>
            <a:endParaRPr lang="en-GB" dirty="0"/>
          </a:p>
          <a:p>
            <a:r>
              <a:rPr lang="en-GB" dirty="0"/>
              <a:t>Level 3 – </a:t>
            </a:r>
            <a:r>
              <a:rPr lang="en-GB" b="1" dirty="0">
                <a:solidFill>
                  <a:srgbClr val="FFC000"/>
                </a:solidFill>
              </a:rPr>
              <a:t>Targeted</a:t>
            </a:r>
            <a:r>
              <a:rPr lang="en-GB" dirty="0"/>
              <a:t> Early Support Response</a:t>
            </a:r>
          </a:p>
          <a:p>
            <a:endParaRPr lang="en-GB" dirty="0"/>
          </a:p>
          <a:p>
            <a:r>
              <a:rPr lang="en-GB" dirty="0"/>
              <a:t>Level 4 – </a:t>
            </a:r>
            <a:r>
              <a:rPr lang="en-GB" b="1" dirty="0">
                <a:solidFill>
                  <a:srgbClr val="FF0000"/>
                </a:solidFill>
              </a:rPr>
              <a:t>Statutory</a:t>
            </a:r>
            <a:r>
              <a:rPr lang="en-GB" dirty="0"/>
              <a:t> Response</a:t>
            </a:r>
          </a:p>
        </p:txBody>
      </p:sp>
      <p:sp>
        <p:nvSpPr>
          <p:cNvPr id="4" name="Slide Number Placeholder 3"/>
          <p:cNvSpPr>
            <a:spLocks noGrp="1"/>
          </p:cNvSpPr>
          <p:nvPr>
            <p:ph type="sldNum" sz="quarter" idx="12"/>
          </p:nvPr>
        </p:nvSpPr>
        <p:spPr/>
        <p:txBody>
          <a:bodyPr/>
          <a:lstStyle/>
          <a:p>
            <a:fld id="{F34E2965-984A-495E-877C-81008351A995}" type="slidenum">
              <a:rPr lang="en-GB" smtClean="0"/>
              <a:pPr/>
              <a:t>31</a:t>
            </a:fld>
            <a:endParaRPr lang="en-GB"/>
          </a:p>
        </p:txBody>
      </p:sp>
      <p:sp>
        <p:nvSpPr>
          <p:cNvPr id="2" name="Title 1"/>
          <p:cNvSpPr>
            <a:spLocks noGrp="1"/>
          </p:cNvSpPr>
          <p:nvPr>
            <p:ph type="title"/>
          </p:nvPr>
        </p:nvSpPr>
        <p:spPr/>
        <p:txBody>
          <a:bodyPr/>
          <a:lstStyle/>
          <a:p>
            <a:r>
              <a:rPr lang="en-GB" dirty="0"/>
              <a:t>Levels of Intervention</a:t>
            </a:r>
          </a:p>
        </p:txBody>
      </p:sp>
    </p:spTree>
    <p:extLst>
      <p:ext uri="{BB962C8B-B14F-4D97-AF65-F5344CB8AC3E}">
        <p14:creationId xmlns:p14="http://schemas.microsoft.com/office/powerpoint/2010/main" val="930226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34E2965-984A-495E-877C-81008351A995}" type="slidenum">
              <a:rPr lang="en-GB" smtClean="0"/>
              <a:pPr/>
              <a:t>32</a:t>
            </a:fld>
            <a:endParaRPr lang="en-GB"/>
          </a:p>
        </p:txBody>
      </p:sp>
      <p:pic>
        <p:nvPicPr>
          <p:cNvPr id="5" name="Picture 4"/>
          <p:cNvPicPr>
            <a:picLocks noChangeAspect="1"/>
          </p:cNvPicPr>
          <p:nvPr/>
        </p:nvPicPr>
        <p:blipFill>
          <a:blip r:embed="rId2" cstate="print"/>
          <a:stretch>
            <a:fillRect/>
          </a:stretch>
        </p:blipFill>
        <p:spPr>
          <a:xfrm>
            <a:off x="323528" y="260648"/>
            <a:ext cx="8632647" cy="5576843"/>
          </a:xfrm>
          <a:prstGeom prst="rect">
            <a:avLst/>
          </a:prstGeom>
        </p:spPr>
      </p:pic>
      <p:sp>
        <p:nvSpPr>
          <p:cNvPr id="6" name="Rectangle 5"/>
          <p:cNvSpPr/>
          <p:nvPr/>
        </p:nvSpPr>
        <p:spPr>
          <a:xfrm>
            <a:off x="611560" y="6033184"/>
            <a:ext cx="7416824" cy="646331"/>
          </a:xfrm>
          <a:prstGeom prst="rect">
            <a:avLst/>
          </a:prstGeom>
        </p:spPr>
        <p:txBody>
          <a:bodyPr wrap="square">
            <a:spAutoFit/>
          </a:bodyPr>
          <a:lstStyle/>
          <a:p>
            <a:r>
              <a:rPr lang="en-GB" dirty="0">
                <a:hlinkClick r:id="rId3"/>
              </a:rPr>
              <a:t>http://lancashire.gov.uk/corporate/web/?siteid=5943&amp;pageid=43535&amp;e=e</a:t>
            </a:r>
            <a:endParaRPr lang="en-GB" dirty="0"/>
          </a:p>
          <a:p>
            <a:endParaRPr lang="en-GB" dirty="0"/>
          </a:p>
        </p:txBody>
      </p:sp>
    </p:spTree>
    <p:extLst>
      <p:ext uri="{BB962C8B-B14F-4D97-AF65-F5344CB8AC3E}">
        <p14:creationId xmlns:p14="http://schemas.microsoft.com/office/powerpoint/2010/main" val="23761329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D8805D6-F012-49AF-8AED-EC3B639F8FFE}"/>
              </a:ext>
            </a:extLst>
          </p:cNvPr>
          <p:cNvSpPr>
            <a:spLocks noGrp="1"/>
          </p:cNvSpPr>
          <p:nvPr>
            <p:ph idx="1"/>
          </p:nvPr>
        </p:nvSpPr>
        <p:spPr/>
        <p:txBody>
          <a:bodyPr>
            <a:normAutofit fontScale="92500" lnSpcReduction="10000"/>
          </a:bodyPr>
          <a:lstStyle/>
          <a:p>
            <a:pPr algn="just"/>
            <a:r>
              <a:rPr lang="en-GB" dirty="0"/>
              <a:t>A key task for support workers is identifying the resources (or strengths) that families have to enable them to achieve their goals.</a:t>
            </a:r>
          </a:p>
          <a:p>
            <a:pPr algn="just"/>
            <a:r>
              <a:rPr lang="en-GB" dirty="0"/>
              <a:t>In order to succeed families need to be able to use their skills, abilities and external sources of support.</a:t>
            </a:r>
          </a:p>
          <a:p>
            <a:pPr algn="just"/>
            <a:r>
              <a:rPr lang="en-GB" dirty="0"/>
              <a:t>This can help families to be self-reliant and competent and helps them identify new ways of using resources.</a:t>
            </a:r>
          </a:p>
          <a:p>
            <a:pPr algn="just"/>
            <a:r>
              <a:rPr lang="en-GB" dirty="0"/>
              <a:t>Key workers can help families to identify and access additional resources that are beyond their capacity.</a:t>
            </a:r>
          </a:p>
        </p:txBody>
      </p:sp>
      <p:sp>
        <p:nvSpPr>
          <p:cNvPr id="3" name="Slide Number Placeholder 2">
            <a:extLst>
              <a:ext uri="{FF2B5EF4-FFF2-40B4-BE49-F238E27FC236}">
                <a16:creationId xmlns:a16="http://schemas.microsoft.com/office/drawing/2014/main" id="{40564917-BE4C-4FF0-8BCF-4AD98A4DFF77}"/>
              </a:ext>
            </a:extLst>
          </p:cNvPr>
          <p:cNvSpPr>
            <a:spLocks noGrp="1"/>
          </p:cNvSpPr>
          <p:nvPr>
            <p:ph type="sldNum" sz="quarter" idx="12"/>
          </p:nvPr>
        </p:nvSpPr>
        <p:spPr/>
        <p:txBody>
          <a:bodyPr/>
          <a:lstStyle/>
          <a:p>
            <a:fld id="{F34E2965-984A-495E-877C-81008351A995}" type="slidenum">
              <a:rPr lang="en-GB" smtClean="0"/>
              <a:pPr/>
              <a:t>33</a:t>
            </a:fld>
            <a:endParaRPr lang="en-GB"/>
          </a:p>
        </p:txBody>
      </p:sp>
      <p:sp>
        <p:nvSpPr>
          <p:cNvPr id="4" name="Title 3">
            <a:extLst>
              <a:ext uri="{FF2B5EF4-FFF2-40B4-BE49-F238E27FC236}">
                <a16:creationId xmlns:a16="http://schemas.microsoft.com/office/drawing/2014/main" id="{D09A8DA8-9A3A-4CD0-A397-0011B0BE8A7E}"/>
              </a:ext>
            </a:extLst>
          </p:cNvPr>
          <p:cNvSpPr>
            <a:spLocks noGrp="1"/>
          </p:cNvSpPr>
          <p:nvPr>
            <p:ph type="title"/>
          </p:nvPr>
        </p:nvSpPr>
        <p:spPr/>
        <p:txBody>
          <a:bodyPr/>
          <a:lstStyle/>
          <a:p>
            <a:r>
              <a:rPr lang="en-GB" dirty="0"/>
              <a:t>Supporting Families </a:t>
            </a:r>
          </a:p>
        </p:txBody>
      </p:sp>
    </p:spTree>
    <p:extLst>
      <p:ext uri="{BB962C8B-B14F-4D97-AF65-F5344CB8AC3E}">
        <p14:creationId xmlns:p14="http://schemas.microsoft.com/office/powerpoint/2010/main" val="3243259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3728041-A16F-4F16-AA00-86D358EF923A}"/>
              </a:ext>
            </a:extLst>
          </p:cNvPr>
          <p:cNvSpPr>
            <a:spLocks noGrp="1"/>
          </p:cNvSpPr>
          <p:nvPr>
            <p:ph type="title"/>
          </p:nvPr>
        </p:nvSpPr>
        <p:spPr/>
        <p:txBody>
          <a:bodyPr/>
          <a:lstStyle/>
          <a:p>
            <a:r>
              <a:rPr lang="en-GB" dirty="0"/>
              <a:t>Family Resources</a:t>
            </a:r>
          </a:p>
        </p:txBody>
      </p:sp>
      <p:sp>
        <p:nvSpPr>
          <p:cNvPr id="6" name="Text Placeholder 5">
            <a:extLst>
              <a:ext uri="{FF2B5EF4-FFF2-40B4-BE49-F238E27FC236}">
                <a16:creationId xmlns:a16="http://schemas.microsoft.com/office/drawing/2014/main" id="{A306B608-D275-4DF2-BE04-AC23483AD8D6}"/>
              </a:ext>
            </a:extLst>
          </p:cNvPr>
          <p:cNvSpPr>
            <a:spLocks noGrp="1"/>
          </p:cNvSpPr>
          <p:nvPr>
            <p:ph type="body" idx="1"/>
          </p:nvPr>
        </p:nvSpPr>
        <p:spPr>
          <a:xfrm>
            <a:off x="251520" y="4149080"/>
            <a:ext cx="4040188" cy="762000"/>
          </a:xfrm>
        </p:spPr>
        <p:txBody>
          <a:bodyPr/>
          <a:lstStyle/>
          <a:p>
            <a:r>
              <a:rPr lang="en-GB" dirty="0"/>
              <a:t>Internal</a:t>
            </a:r>
          </a:p>
        </p:txBody>
      </p:sp>
      <p:sp>
        <p:nvSpPr>
          <p:cNvPr id="8" name="Text Placeholder 7">
            <a:extLst>
              <a:ext uri="{FF2B5EF4-FFF2-40B4-BE49-F238E27FC236}">
                <a16:creationId xmlns:a16="http://schemas.microsoft.com/office/drawing/2014/main" id="{EA0C9789-994E-4BF5-9892-915D3A3BAE74}"/>
              </a:ext>
            </a:extLst>
          </p:cNvPr>
          <p:cNvSpPr>
            <a:spLocks noGrp="1"/>
          </p:cNvSpPr>
          <p:nvPr>
            <p:ph type="body" sz="half" idx="3"/>
          </p:nvPr>
        </p:nvSpPr>
        <p:spPr>
          <a:xfrm>
            <a:off x="4590075" y="4147102"/>
            <a:ext cx="4041775" cy="762000"/>
          </a:xfrm>
        </p:spPr>
        <p:txBody>
          <a:bodyPr/>
          <a:lstStyle/>
          <a:p>
            <a:r>
              <a:rPr lang="en-GB" dirty="0"/>
              <a:t>External</a:t>
            </a:r>
          </a:p>
        </p:txBody>
      </p:sp>
      <p:sp>
        <p:nvSpPr>
          <p:cNvPr id="7" name="Content Placeholder 6">
            <a:extLst>
              <a:ext uri="{FF2B5EF4-FFF2-40B4-BE49-F238E27FC236}">
                <a16:creationId xmlns:a16="http://schemas.microsoft.com/office/drawing/2014/main" id="{1710F459-EBAD-43AB-8C6D-3A3B0428F722}"/>
              </a:ext>
            </a:extLst>
          </p:cNvPr>
          <p:cNvSpPr>
            <a:spLocks noGrp="1"/>
          </p:cNvSpPr>
          <p:nvPr>
            <p:ph sz="quarter" idx="2"/>
          </p:nvPr>
        </p:nvSpPr>
        <p:spPr>
          <a:xfrm>
            <a:off x="457200" y="1444295"/>
            <a:ext cx="4040188" cy="2416754"/>
          </a:xfrm>
        </p:spPr>
        <p:txBody>
          <a:bodyPr/>
          <a:lstStyle/>
          <a:p>
            <a:r>
              <a:rPr lang="en-GB" dirty="0"/>
              <a:t>Skills</a:t>
            </a:r>
          </a:p>
          <a:p>
            <a:r>
              <a:rPr lang="en-GB" dirty="0"/>
              <a:t>Strengths</a:t>
            </a:r>
          </a:p>
          <a:p>
            <a:r>
              <a:rPr lang="en-GB" dirty="0"/>
              <a:t>Qualities</a:t>
            </a:r>
          </a:p>
          <a:p>
            <a:r>
              <a:rPr lang="en-GB" dirty="0"/>
              <a:t>Beliefs</a:t>
            </a:r>
          </a:p>
        </p:txBody>
      </p:sp>
      <p:sp>
        <p:nvSpPr>
          <p:cNvPr id="9" name="Content Placeholder 8">
            <a:extLst>
              <a:ext uri="{FF2B5EF4-FFF2-40B4-BE49-F238E27FC236}">
                <a16:creationId xmlns:a16="http://schemas.microsoft.com/office/drawing/2014/main" id="{5AF73BE9-8B2B-493F-BAE4-C005D21F47EC}"/>
              </a:ext>
            </a:extLst>
          </p:cNvPr>
          <p:cNvSpPr>
            <a:spLocks noGrp="1"/>
          </p:cNvSpPr>
          <p:nvPr>
            <p:ph sz="quarter" idx="4"/>
          </p:nvPr>
        </p:nvSpPr>
        <p:spPr>
          <a:xfrm>
            <a:off x="4645025" y="1444295"/>
            <a:ext cx="4041775" cy="2416754"/>
          </a:xfrm>
        </p:spPr>
        <p:txBody>
          <a:bodyPr/>
          <a:lstStyle/>
          <a:p>
            <a:r>
              <a:rPr lang="en-GB" dirty="0"/>
              <a:t>Family</a:t>
            </a:r>
          </a:p>
          <a:p>
            <a:r>
              <a:rPr lang="en-GB" dirty="0"/>
              <a:t>Community Social Networks</a:t>
            </a:r>
          </a:p>
          <a:p>
            <a:r>
              <a:rPr lang="en-GB" dirty="0"/>
              <a:t>Universal or Specialised Statutory or Voluntary Services</a:t>
            </a:r>
          </a:p>
        </p:txBody>
      </p:sp>
      <p:sp>
        <p:nvSpPr>
          <p:cNvPr id="3" name="Slide Number Placeholder 2">
            <a:extLst>
              <a:ext uri="{FF2B5EF4-FFF2-40B4-BE49-F238E27FC236}">
                <a16:creationId xmlns:a16="http://schemas.microsoft.com/office/drawing/2014/main" id="{3FA03881-9DF2-4E60-BD40-2AE131407250}"/>
              </a:ext>
            </a:extLst>
          </p:cNvPr>
          <p:cNvSpPr>
            <a:spLocks noGrp="1"/>
          </p:cNvSpPr>
          <p:nvPr>
            <p:ph type="sldNum" sz="quarter" idx="12"/>
          </p:nvPr>
        </p:nvSpPr>
        <p:spPr/>
        <p:txBody>
          <a:bodyPr/>
          <a:lstStyle/>
          <a:p>
            <a:fld id="{F34E2965-984A-495E-877C-81008351A995}" type="slidenum">
              <a:rPr lang="en-GB" smtClean="0"/>
              <a:pPr/>
              <a:t>34</a:t>
            </a:fld>
            <a:endParaRPr lang="en-GB"/>
          </a:p>
        </p:txBody>
      </p:sp>
      <p:sp>
        <p:nvSpPr>
          <p:cNvPr id="10" name="TextBox 9">
            <a:extLst>
              <a:ext uri="{FF2B5EF4-FFF2-40B4-BE49-F238E27FC236}">
                <a16:creationId xmlns:a16="http://schemas.microsoft.com/office/drawing/2014/main" id="{28F683E0-671A-4954-8EAA-68188B92CD2C}"/>
              </a:ext>
            </a:extLst>
          </p:cNvPr>
          <p:cNvSpPr txBox="1"/>
          <p:nvPr/>
        </p:nvSpPr>
        <p:spPr>
          <a:xfrm>
            <a:off x="434770" y="5195155"/>
            <a:ext cx="8229600" cy="1477328"/>
          </a:xfrm>
          <a:prstGeom prst="rect">
            <a:avLst/>
          </a:prstGeom>
          <a:noFill/>
        </p:spPr>
        <p:txBody>
          <a:bodyPr wrap="square" rtlCol="0">
            <a:spAutoFit/>
          </a:bodyPr>
          <a:lstStyle/>
          <a:p>
            <a:pPr algn="just"/>
            <a:r>
              <a:rPr lang="en-GB" dirty="0"/>
              <a:t>Key workers often have to work hard to find out what a family’s resources are.</a:t>
            </a:r>
          </a:p>
          <a:p>
            <a:pPr algn="just"/>
            <a:endParaRPr lang="en-GB" dirty="0"/>
          </a:p>
          <a:p>
            <a:pPr algn="just"/>
            <a:r>
              <a:rPr lang="en-GB" dirty="0"/>
              <a:t>Sometimes a family’s needs can be met from their existing network of support, without them having to depend on external support</a:t>
            </a:r>
          </a:p>
        </p:txBody>
      </p:sp>
    </p:spTree>
    <p:extLst>
      <p:ext uri="{BB962C8B-B14F-4D97-AF65-F5344CB8AC3E}">
        <p14:creationId xmlns:p14="http://schemas.microsoft.com/office/powerpoint/2010/main" val="2690228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animEffect transition="in" filter="fade">
                                      <p:cBhvr>
                                        <p:cTn id="35" dur="1000"/>
                                        <p:tgtEl>
                                          <p:spTgt spid="9">
                                            <p:txEl>
                                              <p:pRg st="0" end="0"/>
                                            </p:txEl>
                                          </p:spTgt>
                                        </p:tgtEl>
                                      </p:cBhvr>
                                    </p:animEffect>
                                    <p:anim calcmode="lin" valueType="num">
                                      <p:cBhvr>
                                        <p:cTn id="36"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xEl>
                                              <p:pRg st="1" end="1"/>
                                            </p:txEl>
                                          </p:spTgt>
                                        </p:tgtEl>
                                        <p:attrNameLst>
                                          <p:attrName>style.visibility</p:attrName>
                                        </p:attrNameLst>
                                      </p:cBhvr>
                                      <p:to>
                                        <p:strVal val="visible"/>
                                      </p:to>
                                    </p:set>
                                    <p:animEffect transition="in" filter="fade">
                                      <p:cBhvr>
                                        <p:cTn id="42" dur="1000"/>
                                        <p:tgtEl>
                                          <p:spTgt spid="9">
                                            <p:txEl>
                                              <p:pRg st="1" end="1"/>
                                            </p:txEl>
                                          </p:spTgt>
                                        </p:tgtEl>
                                      </p:cBhvr>
                                    </p:animEffect>
                                    <p:anim calcmode="lin" valueType="num">
                                      <p:cBhvr>
                                        <p:cTn id="43"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9">
                                            <p:txEl>
                                              <p:pRg st="2" end="2"/>
                                            </p:txEl>
                                          </p:spTgt>
                                        </p:tgtEl>
                                        <p:attrNameLst>
                                          <p:attrName>style.visibility</p:attrName>
                                        </p:attrNameLst>
                                      </p:cBhvr>
                                      <p:to>
                                        <p:strVal val="visible"/>
                                      </p:to>
                                    </p:set>
                                    <p:animEffect transition="in" filter="fade">
                                      <p:cBhvr>
                                        <p:cTn id="49" dur="1000"/>
                                        <p:tgtEl>
                                          <p:spTgt spid="9">
                                            <p:txEl>
                                              <p:pRg st="2" end="2"/>
                                            </p:txEl>
                                          </p:spTgt>
                                        </p:tgtEl>
                                      </p:cBhvr>
                                    </p:animEffect>
                                    <p:anim calcmode="lin" valueType="num">
                                      <p:cBhvr>
                                        <p:cTn id="50"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51"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0" end="0"/>
                                            </p:txEl>
                                          </p:spTgt>
                                        </p:tgtEl>
                                        <p:attrNameLst>
                                          <p:attrName>style.visibility</p:attrName>
                                        </p:attrNameLst>
                                      </p:cBhvr>
                                      <p:to>
                                        <p:strVal val="visible"/>
                                      </p:to>
                                    </p:set>
                                    <p:animEffect transition="in" filter="fade">
                                      <p:cBhvr>
                                        <p:cTn id="56" dur="1000"/>
                                        <p:tgtEl>
                                          <p:spTgt spid="10">
                                            <p:txEl>
                                              <p:pRg st="0" end="0"/>
                                            </p:txEl>
                                          </p:spTgt>
                                        </p:tgtEl>
                                      </p:cBhvr>
                                    </p:animEffect>
                                    <p:anim calcmode="lin" valueType="num">
                                      <p:cBhvr>
                                        <p:cTn id="57"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2" end="2"/>
                                            </p:txEl>
                                          </p:spTgt>
                                        </p:tgtEl>
                                        <p:attrNameLst>
                                          <p:attrName>style.visibility</p:attrName>
                                        </p:attrNameLst>
                                      </p:cBhvr>
                                      <p:to>
                                        <p:strVal val="visible"/>
                                      </p:to>
                                    </p:set>
                                    <p:animEffect transition="in" filter="fade">
                                      <p:cBhvr>
                                        <p:cTn id="63" dur="1000"/>
                                        <p:tgtEl>
                                          <p:spTgt spid="10">
                                            <p:txEl>
                                              <p:pRg st="2" end="2"/>
                                            </p:txEl>
                                          </p:spTgt>
                                        </p:tgtEl>
                                      </p:cBhvr>
                                    </p:animEffect>
                                    <p:anim calcmode="lin" valueType="num">
                                      <p:cBhvr>
                                        <p:cTn id="64"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9"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1F6F4214-E1A9-4C61-B42F-B3F67CFBE60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3568" y="1196752"/>
            <a:ext cx="7776864" cy="5472608"/>
          </a:xfrm>
        </p:spPr>
      </p:pic>
      <p:sp>
        <p:nvSpPr>
          <p:cNvPr id="7" name="Slide Number Placeholder 6">
            <a:extLst>
              <a:ext uri="{FF2B5EF4-FFF2-40B4-BE49-F238E27FC236}">
                <a16:creationId xmlns:a16="http://schemas.microsoft.com/office/drawing/2014/main" id="{BC447AD7-E938-40C3-82F1-47A5CD88B863}"/>
              </a:ext>
            </a:extLst>
          </p:cNvPr>
          <p:cNvSpPr>
            <a:spLocks noGrp="1"/>
          </p:cNvSpPr>
          <p:nvPr>
            <p:ph type="sldNum" sz="quarter" idx="12"/>
          </p:nvPr>
        </p:nvSpPr>
        <p:spPr/>
        <p:txBody>
          <a:bodyPr/>
          <a:lstStyle/>
          <a:p>
            <a:fld id="{F34E2965-984A-495E-877C-81008351A995}" type="slidenum">
              <a:rPr lang="en-GB" smtClean="0"/>
              <a:pPr/>
              <a:t>35</a:t>
            </a:fld>
            <a:endParaRPr lang="en-GB"/>
          </a:p>
        </p:txBody>
      </p:sp>
      <p:sp>
        <p:nvSpPr>
          <p:cNvPr id="8" name="Title 7">
            <a:extLst>
              <a:ext uri="{FF2B5EF4-FFF2-40B4-BE49-F238E27FC236}">
                <a16:creationId xmlns:a16="http://schemas.microsoft.com/office/drawing/2014/main" id="{3C09BA7C-8474-4CEF-8E94-46B87BAF4C93}"/>
              </a:ext>
            </a:extLst>
          </p:cNvPr>
          <p:cNvSpPr>
            <a:spLocks noGrp="1"/>
          </p:cNvSpPr>
          <p:nvPr>
            <p:ph type="title"/>
          </p:nvPr>
        </p:nvSpPr>
        <p:spPr/>
        <p:txBody>
          <a:bodyPr/>
          <a:lstStyle/>
          <a:p>
            <a:r>
              <a:rPr lang="en-GB" dirty="0"/>
              <a:t>Networks of Support</a:t>
            </a:r>
          </a:p>
        </p:txBody>
      </p:sp>
    </p:spTree>
    <p:extLst>
      <p:ext uri="{BB962C8B-B14F-4D97-AF65-F5344CB8AC3E}">
        <p14:creationId xmlns:p14="http://schemas.microsoft.com/office/powerpoint/2010/main" val="39395757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C964A8C-D305-4E6D-BA43-78E0AE1B9879}"/>
              </a:ext>
            </a:extLst>
          </p:cNvPr>
          <p:cNvSpPr>
            <a:spLocks noGrp="1"/>
          </p:cNvSpPr>
          <p:nvPr>
            <p:ph idx="1"/>
          </p:nvPr>
        </p:nvSpPr>
        <p:spPr/>
        <p:txBody>
          <a:bodyPr/>
          <a:lstStyle/>
          <a:p>
            <a:r>
              <a:rPr lang="en-GB" dirty="0"/>
              <a:t>Children’s Workforce Development Council (CWDC) (2011) </a:t>
            </a:r>
            <a:r>
              <a:rPr lang="en-GB" i="1" dirty="0"/>
              <a:t>Providing Intense Support for Families with Multiple and Complex Needs. </a:t>
            </a:r>
            <a:r>
              <a:rPr lang="en-GB" dirty="0"/>
              <a:t>London: CWDC [Online] Available at: </a:t>
            </a:r>
            <a:r>
              <a:rPr lang="en-GB" dirty="0">
                <a:hlinkClick r:id="rId2"/>
              </a:rPr>
              <a:t>http://www.outcomesforchildren.org/lpg_documents/cavan_familysupport/providing_intense_support_families_cdwc.pdf</a:t>
            </a:r>
            <a:endParaRPr lang="en-GB" dirty="0"/>
          </a:p>
          <a:p>
            <a:r>
              <a:rPr lang="en-GB" dirty="0"/>
              <a:t> [Accessed 2nd February 2018]</a:t>
            </a:r>
          </a:p>
        </p:txBody>
      </p:sp>
      <p:sp>
        <p:nvSpPr>
          <p:cNvPr id="3" name="Slide Number Placeholder 2">
            <a:extLst>
              <a:ext uri="{FF2B5EF4-FFF2-40B4-BE49-F238E27FC236}">
                <a16:creationId xmlns:a16="http://schemas.microsoft.com/office/drawing/2014/main" id="{84F383E6-86D1-4AD5-87DE-0644CE9A5C10}"/>
              </a:ext>
            </a:extLst>
          </p:cNvPr>
          <p:cNvSpPr>
            <a:spLocks noGrp="1"/>
          </p:cNvSpPr>
          <p:nvPr>
            <p:ph type="sldNum" sz="quarter" idx="12"/>
          </p:nvPr>
        </p:nvSpPr>
        <p:spPr/>
        <p:txBody>
          <a:bodyPr/>
          <a:lstStyle/>
          <a:p>
            <a:fld id="{F34E2965-984A-495E-877C-81008351A995}" type="slidenum">
              <a:rPr lang="en-GB" smtClean="0"/>
              <a:pPr/>
              <a:t>36</a:t>
            </a:fld>
            <a:endParaRPr lang="en-GB"/>
          </a:p>
        </p:txBody>
      </p:sp>
      <p:sp>
        <p:nvSpPr>
          <p:cNvPr id="4" name="Title 3">
            <a:extLst>
              <a:ext uri="{FF2B5EF4-FFF2-40B4-BE49-F238E27FC236}">
                <a16:creationId xmlns:a16="http://schemas.microsoft.com/office/drawing/2014/main" id="{D584BDAD-965D-427E-8F71-6CA18B7CA5F2}"/>
              </a:ext>
            </a:extLst>
          </p:cNvPr>
          <p:cNvSpPr>
            <a:spLocks noGrp="1"/>
          </p:cNvSpPr>
          <p:nvPr>
            <p:ph type="title"/>
          </p:nvPr>
        </p:nvSpPr>
        <p:spPr/>
        <p:txBody>
          <a:bodyPr/>
          <a:lstStyle/>
          <a:p>
            <a:r>
              <a:rPr lang="en-GB" dirty="0"/>
              <a:t>Further Reading</a:t>
            </a:r>
          </a:p>
        </p:txBody>
      </p:sp>
    </p:spTree>
    <p:extLst>
      <p:ext uri="{BB962C8B-B14F-4D97-AF65-F5344CB8AC3E}">
        <p14:creationId xmlns:p14="http://schemas.microsoft.com/office/powerpoint/2010/main" val="9630441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1_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2134</Words>
  <Application>Microsoft Office PowerPoint</Application>
  <PresentationFormat>On-screen Show (4:3)</PresentationFormat>
  <Paragraphs>235</Paragraphs>
  <Slides>36</Slides>
  <Notes>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36</vt:i4>
      </vt:variant>
    </vt:vector>
  </HeadingPairs>
  <TitlesOfParts>
    <vt:vector size="43" baseType="lpstr">
      <vt:lpstr>Calibri</vt:lpstr>
      <vt:lpstr>Lucida Sans Unicode</vt:lpstr>
      <vt:lpstr>Verdana</vt:lpstr>
      <vt:lpstr>Wingdings 2</vt:lpstr>
      <vt:lpstr>Wingdings 3</vt:lpstr>
      <vt:lpstr>Concourse</vt:lpstr>
      <vt:lpstr>1_Concourse</vt:lpstr>
      <vt:lpstr>Recap from session one;  We talked last week about reflecting on your personal and professional values…why?   How could this help with your assignments?</vt:lpstr>
      <vt:lpstr>Aims</vt:lpstr>
      <vt:lpstr>Session 2 part one Vulnerable Children</vt:lpstr>
      <vt:lpstr>Group work</vt:lpstr>
      <vt:lpstr>What do we mean by the term vulnerable children? gov.uk 2020 </vt:lpstr>
      <vt:lpstr>Forms of Vulnerability </vt:lpstr>
      <vt:lpstr>Forms of Vulnerability </vt:lpstr>
      <vt:lpstr>Forms of Vulnerability </vt:lpstr>
      <vt:lpstr>Forms of Vulnerability </vt:lpstr>
      <vt:lpstr>Forms of Vulnerability </vt:lpstr>
      <vt:lpstr>Forms of Vulnerability </vt:lpstr>
      <vt:lpstr>Vulnerable children and families </vt:lpstr>
      <vt:lpstr>Vulnerable children and families </vt:lpstr>
      <vt:lpstr>Vulnerable children and families </vt:lpstr>
      <vt:lpstr>Further Reading</vt:lpstr>
      <vt:lpstr>Impact of Early Adversity on Children’s Development</vt:lpstr>
      <vt:lpstr>What is out there…</vt:lpstr>
      <vt:lpstr>Legislation Time Line (1989-2004)</vt:lpstr>
      <vt:lpstr>Legislation Time Line (2006-onwards)</vt:lpstr>
      <vt:lpstr>Assessing the Needs of Families</vt:lpstr>
      <vt:lpstr>Our belief is that the most effective services will be local, agile and relationship based. They will be rooted in community and work collaboratively with children and families  cco_childrens_social_care_putting_childrens_voices_at_the_heart_of_reform.pdf (childrenscommissioner.gov.uk) </vt:lpstr>
      <vt:lpstr>Case study example; Chris</vt:lpstr>
      <vt:lpstr>Case study example; Chris</vt:lpstr>
      <vt:lpstr>Assessing the Needs of Families</vt:lpstr>
      <vt:lpstr>PowerPoint Presentation</vt:lpstr>
      <vt:lpstr>PowerPoint Presentation</vt:lpstr>
      <vt:lpstr>Activity </vt:lpstr>
      <vt:lpstr>Common Assessment Framework why and when…</vt:lpstr>
      <vt:lpstr>Common Assessment Framework (CAF) …now Early Help Assessment (EHA) </vt:lpstr>
      <vt:lpstr>Common Assessment Framework (CAF) and Early Help Assessment (EHA) </vt:lpstr>
      <vt:lpstr>Levels of Intervention</vt:lpstr>
      <vt:lpstr>PowerPoint Presentation</vt:lpstr>
      <vt:lpstr>Supporting Families </vt:lpstr>
      <vt:lpstr>Family Resources</vt:lpstr>
      <vt:lpstr>Networks of Support</vt:lpstr>
      <vt:lpstr>Further 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Rosalind Roberts</dc:creator>
  <cp:lastModifiedBy>Colin Barr</cp:lastModifiedBy>
  <cp:revision>69</cp:revision>
  <dcterms:created xsi:type="dcterms:W3CDTF">2013-12-02T14:57:48Z</dcterms:created>
  <dcterms:modified xsi:type="dcterms:W3CDTF">2023-05-21T10:31:07Z</dcterms:modified>
</cp:coreProperties>
</file>