
<file path=[Content_Types].xml><?xml version="1.0" encoding="utf-8"?>
<Types xmlns="http://schemas.openxmlformats.org/package/2006/content-types"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94"/>
  </p:normalViewPr>
  <p:slideViewPr>
    <p:cSldViewPr snapToGrid="0" snapToObjects="1">
      <p:cViewPr varScale="1">
        <p:scale>
          <a:sx n="123" d="100"/>
          <a:sy n="123" d="100"/>
        </p:scale>
        <p:origin x="6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D1D7D6-982C-7D4F-9047-136F507D20C8}" type="datetimeFigureOut">
              <a:rPr lang="en-US" smtClean="0"/>
              <a:t>4/29/20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D1133-C398-BF46-A88F-D245D3F169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460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84BE89-EE4C-4D4E-8919-24FD4BDD4A6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934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8DC48-0D57-EE4B-815F-6F8FB9A070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D5019B-08A9-AF4A-AAF0-7FCAB38FE3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E45CEA-BC75-F447-8196-B022D6203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7C-09F0-3942-A56D-F2E2897A9404}" type="datetimeFigureOut">
              <a:rPr lang="en-US" smtClean="0"/>
              <a:t>4/29/20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D62F43-86FC-A04A-A210-E37CE791F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CE78B8-9811-1A4B-9226-D875F922C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5DAAC-E604-5E43-970C-D17DF169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87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D3475-C5A3-ED42-8C7B-68F5100BB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9E9402-5E39-D741-B5B1-71FA4596EE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7A3862-1BC2-A94A-BFD4-6470F74E4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7C-09F0-3942-A56D-F2E2897A9404}" type="datetimeFigureOut">
              <a:rPr lang="en-US" smtClean="0"/>
              <a:t>4/29/20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6E0B1-6714-0D43-9543-6AAB4AD8A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694D79-F68C-B546-9001-2463649FC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5DAAC-E604-5E43-970C-D17DF169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265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B2A16-B9DD-B345-AABF-551E1936C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17F705-B33C-3240-A66A-AE75965EC6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EEF54D-1648-DC4A-AA2E-A0DCB3E45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7C-09F0-3942-A56D-F2E2897A9404}" type="datetimeFigureOut">
              <a:rPr lang="en-US" smtClean="0"/>
              <a:t>4/29/20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3D15A3-7CDE-0844-9880-7D4AC4616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9DB2B5-AF4A-D844-A2E4-A6DCCE4AD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5DAAC-E604-5E43-970C-D17DF169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575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8C4E0-FCAD-EA48-BC28-EB002B9C9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FC4AFA-B832-FF40-BC3F-9B38B32F5A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6E9C80-FFF7-5C4D-A31E-179F49605D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E76171-8518-9A4C-BE9E-98A49E8A1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7C-09F0-3942-A56D-F2E2897A9404}" type="datetimeFigureOut">
              <a:rPr lang="en-US" smtClean="0"/>
              <a:t>4/29/20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D21949-A347-A44B-A2BE-9EBF6F932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63A063-9C1E-4748-BBBD-815BC7D05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5DAAC-E604-5E43-970C-D17DF169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427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FB758-6F64-F24D-84C1-410118EF7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720985-8E02-2E4C-97FD-C916A519F7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0EBB1E-5373-414F-A1C5-1EE8563023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8C3674-E65A-EB4D-A11E-58F6919361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DFBA59-7D02-8147-AF71-19ADD4167C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C56189-308C-884E-848D-7D60F36FE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7C-09F0-3942-A56D-F2E2897A9404}" type="datetimeFigureOut">
              <a:rPr lang="en-US" smtClean="0"/>
              <a:t>4/29/20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139231-6F93-074F-BFC1-6080C7C2F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9B8B8D-BA01-F84A-B9BD-0E76ADA3D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5DAAC-E604-5E43-970C-D17DF169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406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2AC81-E299-3E46-BBAE-61C2F7288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9567A5-83EF-AB4C-9D38-0B086E89A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7C-09F0-3942-A56D-F2E2897A9404}" type="datetimeFigureOut">
              <a:rPr lang="en-US" smtClean="0"/>
              <a:t>4/29/20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64F8F8-E541-624B-8A66-FF96CB6EF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7D70FA-D2D2-C94D-B1EA-CA9C1C96F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5DAAC-E604-5E43-970C-D17DF169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288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55CBCE-D294-EF45-A65C-88C435D31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7C-09F0-3942-A56D-F2E2897A9404}" type="datetimeFigureOut">
              <a:rPr lang="en-US" smtClean="0"/>
              <a:t>4/29/20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D5C2C0-49B7-884A-8EA7-C128515E2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6EC43E-AD55-D148-87B7-BEF8B69C0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5DAAC-E604-5E43-970C-D17DF169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604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0D561-8633-7444-9BE6-07564A921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60C82D-753A-5249-B3A6-7683C5BB13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CA7CCC-C40D-BE44-8C91-13EDCE01F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16CF19-D625-6A47-B86B-67392E099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7C-09F0-3942-A56D-F2E2897A9404}" type="datetimeFigureOut">
              <a:rPr lang="en-US" smtClean="0"/>
              <a:t>4/29/20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DC3794-E8AC-6243-8D47-E1E711C80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85BAEE-F3E4-1F4E-AC0E-3E218116A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5DAAC-E604-5E43-970C-D17DF169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592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C4EC1-6A36-0541-AFB0-D091FFACAE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191345-6F54-5C48-830C-C874078519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E93CED-0E70-E64C-B8EF-1EF7A2EC66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10C887-50A3-BE4D-B8DE-A66F629E0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7C-09F0-3942-A56D-F2E2897A9404}" type="datetimeFigureOut">
              <a:rPr lang="en-US" smtClean="0"/>
              <a:t>4/29/20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6D2375-2397-B04C-8D9D-7F39E9C78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A4B796-9E07-9844-9DA1-60E427BAB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5DAAC-E604-5E43-970C-D17DF169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206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FE4720-AD4A-8F43-AFB1-855C8DB6C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1B6F1D-098A-FC4C-93EB-4622E8A7A3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8D7AA6-D579-8449-8FC9-F0D4CEBE8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7C-09F0-3942-A56D-F2E2897A9404}" type="datetimeFigureOut">
              <a:rPr lang="en-US" smtClean="0"/>
              <a:t>4/29/20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EF512-3DE2-3141-862A-7ABC7C725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EB65A7-937A-684D-B394-F92B483C8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5DAAC-E604-5E43-970C-D17DF169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590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42CBFF-17ED-8E4D-9379-F54F153A70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70B1E5-F2ED-4844-89B0-DE75A76F3F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6C4F15-EACD-0746-A427-CAFC35F1D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7C-09F0-3942-A56D-F2E2897A9404}" type="datetimeFigureOut">
              <a:rPr lang="en-US" smtClean="0"/>
              <a:t>4/29/20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C01B7-79B0-5F47-B636-618A66795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0D88F6-1535-FC44-B884-403A62458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5DAAC-E604-5E43-970C-D17DF169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675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115FE6-C5F4-9446-8C77-31C725EF9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3035F8-21BC-654C-9C24-E8680946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DF2A6-8AA7-7040-B4BD-0319A13479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8C17C-09F0-3942-A56D-F2E2897A9404}" type="datetimeFigureOut">
              <a:rPr lang="en-US" smtClean="0"/>
              <a:t>4/29/20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4E988A-F356-8944-938C-C6EC303BC8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4D8CCC-0484-9642-820B-49A6308F8C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5DAAC-E604-5E43-970C-D17DF169C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231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8FFF020-F362-6440-9B01-81A276F822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980" b="1143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25C919-6274-9946-98D5-025C0131BC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latin typeface="Chalkduster" panose="03050602040202020205" pitchFamily="66" charset="77"/>
              </a:rPr>
              <a:t>Darn </a:t>
            </a:r>
            <a:r>
              <a:rPr lang="en-US" sz="3600" dirty="0" err="1">
                <a:latin typeface="Chalkduster" panose="03050602040202020205" pitchFamily="66" charset="77"/>
              </a:rPr>
              <a:t>arsylwadol</a:t>
            </a:r>
            <a:r>
              <a:rPr lang="en-US" sz="3600" dirty="0">
                <a:latin typeface="Chalkduster" panose="03050602040202020205" pitchFamily="66" charset="77"/>
              </a:rPr>
              <a:t> </a:t>
            </a:r>
            <a:r>
              <a:rPr lang="en-US" sz="3600" dirty="0" err="1">
                <a:latin typeface="Chalkduster" panose="03050602040202020205" pitchFamily="66" charset="77"/>
              </a:rPr>
              <a:t>ar</a:t>
            </a:r>
            <a:r>
              <a:rPr lang="en-US" sz="3600" dirty="0">
                <a:latin typeface="Chalkduster" panose="03050602040202020205" pitchFamily="66" charset="77"/>
              </a:rPr>
              <a:t> </a:t>
            </a:r>
            <a:r>
              <a:rPr lang="en-US" sz="3600" dirty="0" err="1">
                <a:latin typeface="Chalkduster" panose="03050602040202020205" pitchFamily="66" charset="77"/>
              </a:rPr>
              <a:t>gorc</a:t>
            </a:r>
            <a:r>
              <a:rPr lang="en-US" sz="3600" dirty="0">
                <a:latin typeface="Chalkduster" panose="03050602040202020205" pitchFamily="66" charset="77"/>
              </a:rPr>
              <a:t>  </a:t>
            </a:r>
            <a:br>
              <a:rPr lang="en-US" sz="3600" dirty="0">
                <a:latin typeface="Chalkduster" panose="03050602040202020205" pitchFamily="66" charset="77"/>
              </a:rPr>
            </a:br>
            <a:r>
              <a:rPr lang="en-US" sz="3600" dirty="0">
                <a:solidFill>
                  <a:srgbClr val="C00000"/>
                </a:solidFill>
                <a:latin typeface="Chalkduster" panose="03050602040202020205" pitchFamily="66" charset="77"/>
              </a:rPr>
              <a:t>Graffiti </a:t>
            </a:r>
            <a:endParaRPr lang="en-US" sz="3600" dirty="0">
              <a:solidFill>
                <a:srgbClr val="C0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77084C-AFC9-4040-A186-7EFC43554D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4"/>
            <a:ext cx="4330262" cy="1128145"/>
          </a:xfrm>
        </p:spPr>
        <p:txBody>
          <a:bodyPr>
            <a:normAutofit/>
          </a:bodyPr>
          <a:lstStyle/>
          <a:p>
            <a:r>
              <a:rPr lang="en-US" dirty="0"/>
              <a:t>Y </a:t>
            </a:r>
            <a:r>
              <a:rPr lang="en-US" dirty="0" err="1"/>
              <a:t>Celfyddydau</a:t>
            </a:r>
            <a:r>
              <a:rPr lang="en-US" dirty="0"/>
              <a:t> </a:t>
            </a:r>
            <a:r>
              <a:rPr lang="en-US" dirty="0" err="1"/>
              <a:t>Mynegiannol</a:t>
            </a:r>
            <a:endParaRPr lang="en-US" dirty="0"/>
          </a:p>
          <a:p>
            <a:r>
              <a:rPr lang="en-US" dirty="0" err="1">
                <a:latin typeface="Chalkduster" panose="03050602040202020205" pitchFamily="66" charset="77"/>
              </a:rPr>
              <a:t>Mr</a:t>
            </a:r>
            <a:r>
              <a:rPr lang="en-US" dirty="0">
                <a:latin typeface="Chalkduster" panose="03050602040202020205" pitchFamily="66" charset="77"/>
              </a:rPr>
              <a:t> Page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481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09C3FA-968B-6F4E-8CFE-F6F40A6677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079" r="-2" b="12072"/>
          <a:stretch/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8CA488-F059-B44F-A4FB-369C83906B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530" r="-2" b="22083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C5BBB8-B1AE-1745-B157-F842F7206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5" y="859536"/>
            <a:ext cx="5173255" cy="1243584"/>
          </a:xfrm>
        </p:spPr>
        <p:txBody>
          <a:bodyPr>
            <a:normAutofit fontScale="90000"/>
          </a:bodyPr>
          <a:lstStyle/>
          <a:p>
            <a:r>
              <a:rPr lang="en-US" sz="3600" dirty="0" err="1">
                <a:latin typeface="Chalkduster" panose="03050602040202020205" pitchFamily="66" charset="77"/>
              </a:rPr>
              <a:t>Ystyr</a:t>
            </a:r>
            <a:r>
              <a:rPr lang="en-US" sz="3600" dirty="0">
                <a:latin typeface="Chalkduster" panose="03050602040202020205" pitchFamily="66" charset="77"/>
              </a:rPr>
              <a:t> </a:t>
            </a:r>
            <a:br>
              <a:rPr lang="en-US" sz="3600" dirty="0">
                <a:latin typeface="Chalkduster" panose="03050602040202020205" pitchFamily="66" charset="77"/>
              </a:rPr>
            </a:br>
            <a:r>
              <a:rPr lang="en-US" sz="3600" dirty="0">
                <a:latin typeface="Chalkduster" panose="03050602040202020205" pitchFamily="66" charset="77"/>
              </a:rPr>
              <a:t>“</a:t>
            </a:r>
            <a:r>
              <a:rPr lang="en-US" sz="3600" dirty="0" err="1">
                <a:latin typeface="Chalkduster" panose="03050602040202020205" pitchFamily="66" charset="77"/>
              </a:rPr>
              <a:t>Cofiwch</a:t>
            </a:r>
            <a:r>
              <a:rPr lang="en-US" sz="3600" dirty="0">
                <a:latin typeface="Chalkduster" panose="03050602040202020205" pitchFamily="66" charset="77"/>
              </a:rPr>
              <a:t> </a:t>
            </a:r>
            <a:r>
              <a:rPr lang="en-US" sz="3600" dirty="0" err="1">
                <a:latin typeface="Chalkduster" panose="03050602040202020205" pitchFamily="66" charset="77"/>
              </a:rPr>
              <a:t>Dryweryn</a:t>
            </a:r>
            <a:r>
              <a:rPr lang="en-US" sz="3600" dirty="0">
                <a:latin typeface="Chalkduster" panose="03050602040202020205" pitchFamily="66" charset="77"/>
              </a:rPr>
              <a:t>”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B37B7-8C17-8249-B633-EB72288165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5" y="2465494"/>
            <a:ext cx="4832803" cy="3664351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Arwyddair</a:t>
            </a:r>
            <a:r>
              <a:rPr lang="en-US" dirty="0"/>
              <a:t> </a:t>
            </a:r>
            <a:r>
              <a:rPr lang="en-US" dirty="0" err="1"/>
              <a:t>yw</a:t>
            </a:r>
            <a:r>
              <a:rPr lang="en-US" dirty="0"/>
              <a:t> "</a:t>
            </a:r>
            <a:r>
              <a:rPr lang="en-US" dirty="0" err="1"/>
              <a:t>Cofiwch</a:t>
            </a:r>
            <a:r>
              <a:rPr lang="en-US" dirty="0"/>
              <a:t> </a:t>
            </a:r>
            <a:r>
              <a:rPr lang="en-US" dirty="0" err="1"/>
              <a:t>Dryweryn</a:t>
            </a:r>
            <a:r>
              <a:rPr lang="en-US" dirty="0"/>
              <a:t>" </a:t>
            </a:r>
            <a:r>
              <a:rPr lang="en-US" dirty="0" err="1"/>
              <a:t>sy'n</a:t>
            </a:r>
            <a:r>
              <a:rPr lang="en-US" dirty="0"/>
              <a:t> </a:t>
            </a:r>
            <a:r>
              <a:rPr lang="en-US" dirty="0" err="1"/>
              <a:t>cyfeirio</a:t>
            </a:r>
            <a:r>
              <a:rPr lang="en-US" dirty="0"/>
              <a:t> at </a:t>
            </a:r>
            <a:r>
              <a:rPr lang="en-US" dirty="0" err="1"/>
              <a:t>foddi</a:t>
            </a:r>
            <a:r>
              <a:rPr lang="en-US" dirty="0"/>
              <a:t> Capel Celyn </a:t>
            </a:r>
            <a:r>
              <a:rPr lang="en-US" dirty="0" err="1"/>
              <a:t>ym</a:t>
            </a:r>
            <a:r>
              <a:rPr lang="en-US" dirty="0"/>
              <a:t> 1965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greu</a:t>
            </a:r>
            <a:r>
              <a:rPr lang="en-US" dirty="0"/>
              <a:t> </a:t>
            </a:r>
            <a:r>
              <a:rPr lang="en-US" dirty="0" err="1"/>
              <a:t>cronfa</a:t>
            </a:r>
            <a:r>
              <a:rPr lang="en-US" dirty="0"/>
              <a:t> </a:t>
            </a:r>
            <a:r>
              <a:rPr lang="en-US" dirty="0" err="1"/>
              <a:t>ddŵr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gyfer</a:t>
            </a:r>
            <a:r>
              <a:rPr lang="en-US" dirty="0"/>
              <a:t> </a:t>
            </a:r>
            <a:r>
              <a:rPr lang="en-US" dirty="0" err="1"/>
              <a:t>trigolion</a:t>
            </a:r>
            <a:r>
              <a:rPr lang="en-US" dirty="0"/>
              <a:t> </a:t>
            </a:r>
            <a:r>
              <a:rPr lang="en-US" dirty="0" err="1"/>
              <a:t>Lerpwl</a:t>
            </a:r>
            <a:r>
              <a:rPr lang="en-US" dirty="0"/>
              <a:t>. </a:t>
            </a:r>
          </a:p>
          <a:p>
            <a:r>
              <a:rPr lang="en-US" dirty="0" err="1"/>
              <a:t>Mae'r</a:t>
            </a:r>
            <a:r>
              <a:rPr lang="en-US" dirty="0"/>
              <a:t> </a:t>
            </a:r>
            <a:r>
              <a:rPr lang="en-US" dirty="0" err="1"/>
              <a:t>arwyddair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annog</a:t>
            </a:r>
            <a:r>
              <a:rPr lang="en-US" dirty="0"/>
              <a:t> y </a:t>
            </a:r>
            <a:r>
              <a:rPr lang="en-US" dirty="0" err="1"/>
              <a:t>Cymry</a:t>
            </a:r>
            <a:r>
              <a:rPr lang="en-US" dirty="0"/>
              <a:t> Cymraeg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gofio'r</a:t>
            </a:r>
            <a:r>
              <a:rPr lang="en-US" dirty="0"/>
              <a:t> </a:t>
            </a:r>
            <a:r>
              <a:rPr lang="en-US" dirty="0" err="1"/>
              <a:t>dinistriad</a:t>
            </a:r>
            <a:r>
              <a:rPr lang="en-US" dirty="0"/>
              <a:t> o </a:t>
            </a:r>
            <a:r>
              <a:rPr lang="en-US" dirty="0" err="1"/>
              <a:t>gymuned</a:t>
            </a:r>
            <a:r>
              <a:rPr lang="en-US" dirty="0"/>
              <a:t> Y </a:t>
            </a:r>
            <a:r>
              <a:rPr lang="en-US" dirty="0" err="1"/>
              <a:t>Fro</a:t>
            </a:r>
            <a:r>
              <a:rPr lang="en-US" dirty="0"/>
              <a:t> </a:t>
            </a:r>
            <a:r>
              <a:rPr lang="en-US" dirty="0" err="1"/>
              <a:t>Gymraeg</a:t>
            </a:r>
            <a:r>
              <a:rPr lang="en-US" dirty="0"/>
              <a:t> ac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ddiogelu'r</a:t>
            </a:r>
            <a:r>
              <a:rPr lang="en-US" dirty="0"/>
              <a:t> </a:t>
            </a:r>
            <a:r>
              <a:rPr lang="en-US" dirty="0" err="1"/>
              <a:t>iaith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1833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B3684CCF-CEBB-4D8E-A366-95E43D4C7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8B1BB9-1A73-2849-9237-D387E628F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4960945" cy="1325563"/>
          </a:xfrm>
        </p:spPr>
        <p:txBody>
          <a:bodyPr>
            <a:normAutofit fontScale="90000"/>
          </a:bodyPr>
          <a:lstStyle/>
          <a:p>
            <a:r>
              <a:rPr lang="en-US" sz="3600" dirty="0" err="1">
                <a:latin typeface="Chalkduster" panose="03050602040202020205" pitchFamily="66" charset="77"/>
              </a:rPr>
              <a:t>Cefndir</a:t>
            </a:r>
            <a:r>
              <a:rPr lang="en-US" sz="3600" dirty="0">
                <a:latin typeface="Chalkduster" panose="03050602040202020205" pitchFamily="66" charset="77"/>
              </a:rPr>
              <a:t> </a:t>
            </a:r>
            <a:r>
              <a:rPr lang="en-US" sz="3600" dirty="0" err="1">
                <a:latin typeface="Chalkduster" panose="03050602040202020205" pitchFamily="66" charset="77"/>
              </a:rPr>
              <a:t>hanesyddol</a:t>
            </a:r>
            <a:r>
              <a:rPr lang="en-US" sz="3600" dirty="0">
                <a:latin typeface="Chalkduster" panose="03050602040202020205" pitchFamily="66" charset="77"/>
              </a:rPr>
              <a:t> y </a:t>
            </a:r>
            <a:r>
              <a:rPr lang="en-US" sz="3600" dirty="0" err="1">
                <a:latin typeface="Chalkduster" panose="03050602040202020205" pitchFamily="66" charset="77"/>
              </a:rPr>
              <a:t>wal</a:t>
            </a:r>
            <a:r>
              <a:rPr lang="en-US" sz="3600" dirty="0">
                <a:latin typeface="Chalkduster" panose="03050602040202020205" pitchFamily="66" charset="77"/>
              </a:rPr>
              <a:t> graffiti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307D430-BAE2-402A-85D2-C48462BEA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933462" cy="4351338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Cafodd</a:t>
            </a:r>
            <a:r>
              <a:rPr lang="en-US" dirty="0"/>
              <a:t> y darn graffiti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greu</a:t>
            </a:r>
            <a:r>
              <a:rPr lang="en-US" dirty="0"/>
              <a:t> </a:t>
            </a:r>
            <a:r>
              <a:rPr lang="en-US" dirty="0" err="1"/>
              <a:t>ym</a:t>
            </a:r>
            <a:r>
              <a:rPr lang="en-US" dirty="0"/>
              <a:t> 1963 </a:t>
            </a:r>
            <a:r>
              <a:rPr lang="en-US" dirty="0" err="1"/>
              <a:t>gan</a:t>
            </a:r>
            <a:r>
              <a:rPr lang="en-US" dirty="0"/>
              <a:t> Dr Meic Stephens o Aberystwyth. </a:t>
            </a:r>
          </a:p>
          <a:p>
            <a:r>
              <a:rPr lang="en-US" dirty="0" err="1"/>
              <a:t>Ysgrifenodd</a:t>
            </a:r>
            <a:r>
              <a:rPr lang="en-US" dirty="0"/>
              <a:t> Dr Stephens y </a:t>
            </a:r>
            <a:r>
              <a:rPr lang="en-US" dirty="0" err="1"/>
              <a:t>geiriau</a:t>
            </a:r>
            <a:r>
              <a:rPr lang="en-US" dirty="0"/>
              <a:t> “</a:t>
            </a:r>
            <a:r>
              <a:rPr lang="en-US" dirty="0" err="1"/>
              <a:t>Cofiwch</a:t>
            </a:r>
            <a:r>
              <a:rPr lang="en-US" dirty="0"/>
              <a:t> </a:t>
            </a:r>
            <a:r>
              <a:rPr lang="en-US" dirty="0" err="1"/>
              <a:t>Dryweryn</a:t>
            </a:r>
            <a:r>
              <a:rPr lang="en-US" dirty="0"/>
              <a:t>”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wal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Llanrhystud</a:t>
            </a:r>
            <a:r>
              <a:rPr lang="en-US" dirty="0"/>
              <a:t>.</a:t>
            </a:r>
          </a:p>
          <a:p>
            <a:r>
              <a:rPr lang="en-US" dirty="0" err="1"/>
              <a:t>Cafodd</a:t>
            </a:r>
            <a:r>
              <a:rPr lang="en-US" dirty="0"/>
              <a:t> y </a:t>
            </a:r>
            <a:r>
              <a:rPr lang="en-US" dirty="0" err="1"/>
              <a:t>wal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greu</a:t>
            </a:r>
            <a:r>
              <a:rPr lang="en-US" dirty="0"/>
              <a:t> </a:t>
            </a:r>
            <a:r>
              <a:rPr lang="en-US" dirty="0" err="1"/>
              <a:t>fel</a:t>
            </a:r>
            <a:r>
              <a:rPr lang="en-US" dirty="0"/>
              <a:t> </a:t>
            </a:r>
            <a:r>
              <a:rPr lang="en-US" dirty="0" err="1"/>
              <a:t>ymateb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Gyngor</a:t>
            </a:r>
            <a:r>
              <a:rPr lang="en-US" dirty="0"/>
              <a:t> </a:t>
            </a:r>
            <a:r>
              <a:rPr lang="en-US" dirty="0" err="1"/>
              <a:t>Lerpwl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boddi</a:t>
            </a:r>
            <a:r>
              <a:rPr lang="en-US" dirty="0"/>
              <a:t> Cwm Tryweryn a </a:t>
            </a:r>
            <a:r>
              <a:rPr lang="en-US" dirty="0" err="1"/>
              <a:t>chymuned</a:t>
            </a:r>
            <a:r>
              <a:rPr lang="en-US" dirty="0"/>
              <a:t> Cymraeg Capel Celyn </a:t>
            </a:r>
            <a:r>
              <a:rPr lang="en-US" dirty="0" err="1"/>
              <a:t>er</a:t>
            </a:r>
            <a:r>
              <a:rPr lang="en-US" dirty="0"/>
              <a:t> </a:t>
            </a:r>
            <a:r>
              <a:rPr lang="en-US" dirty="0" err="1"/>
              <a:t>mwyn</a:t>
            </a:r>
            <a:r>
              <a:rPr lang="en-US" dirty="0"/>
              <a:t> </a:t>
            </a:r>
            <a:r>
              <a:rPr lang="en-US" dirty="0" err="1"/>
              <a:t>creu</a:t>
            </a:r>
            <a:r>
              <a:rPr lang="en-US" dirty="0"/>
              <a:t> </a:t>
            </a:r>
            <a:r>
              <a:rPr lang="en-US" dirty="0" err="1"/>
              <a:t>cronfa</a:t>
            </a:r>
            <a:r>
              <a:rPr lang="en-US" dirty="0"/>
              <a:t> </a:t>
            </a:r>
            <a:r>
              <a:rPr lang="en-US" dirty="0" err="1"/>
              <a:t>dwr</a:t>
            </a:r>
            <a:r>
              <a:rPr lang="en-US" dirty="0"/>
              <a:t>.</a:t>
            </a:r>
          </a:p>
        </p:txBody>
      </p:sp>
      <p:pic>
        <p:nvPicPr>
          <p:cNvPr id="6" name="Content Placeholder 5" descr="A sign on a brick wall&#13;&#10;&#13;&#10;Description automatically generated">
            <a:extLst>
              <a:ext uri="{FF2B5EF4-FFF2-40B4-BE49-F238E27FC236}">
                <a16:creationId xmlns:a16="http://schemas.microsoft.com/office/drawing/2014/main" id="{F2DDFF09-BC1A-3140-8D0F-CF052DC8E4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07" r="18136" b="-1"/>
          <a:stretch/>
        </p:blipFill>
        <p:spPr>
          <a:xfrm>
            <a:off x="6863996" y="3154859"/>
            <a:ext cx="4030579" cy="3703141"/>
          </a:xfrm>
          <a:custGeom>
            <a:avLst/>
            <a:gdLst/>
            <a:ahLst/>
            <a:cxnLst/>
            <a:rect l="l" t="t" r="r" b="b"/>
            <a:pathLst>
              <a:path w="4030579" h="3703141">
                <a:moveTo>
                  <a:pt x="2015289" y="0"/>
                </a:moveTo>
                <a:cubicBezTo>
                  <a:pt x="3128303" y="0"/>
                  <a:pt x="4030579" y="902277"/>
                  <a:pt x="4030579" y="2015290"/>
                </a:cubicBezTo>
                <a:cubicBezTo>
                  <a:pt x="4030579" y="2710923"/>
                  <a:pt x="3678127" y="3324237"/>
                  <a:pt x="3142057" y="3686399"/>
                </a:cubicBezTo>
                <a:lnTo>
                  <a:pt x="3114499" y="3703141"/>
                </a:lnTo>
                <a:lnTo>
                  <a:pt x="916080" y="3703141"/>
                </a:lnTo>
                <a:lnTo>
                  <a:pt x="888522" y="3686399"/>
                </a:lnTo>
                <a:cubicBezTo>
                  <a:pt x="352452" y="3324237"/>
                  <a:pt x="0" y="2710923"/>
                  <a:pt x="0" y="2015290"/>
                </a:cubicBezTo>
                <a:cubicBezTo>
                  <a:pt x="0" y="902277"/>
                  <a:pt x="902277" y="0"/>
                  <a:pt x="2015289" y="0"/>
                </a:cubicBezTo>
                <a:close/>
              </a:path>
            </a:pathLst>
          </a:custGeom>
        </p:spPr>
      </p:pic>
      <p:sp>
        <p:nvSpPr>
          <p:cNvPr id="15" name="Arc 14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10869" y="-729072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A picture containing tree, grass, outdoor, sky&#13;&#10;&#13;&#10;Description automatically generated">
            <a:extLst>
              <a:ext uri="{FF2B5EF4-FFF2-40B4-BE49-F238E27FC236}">
                <a16:creationId xmlns:a16="http://schemas.microsoft.com/office/drawing/2014/main" id="{AEC4B163-C3F5-3B42-BBFE-8197F06B3D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65" r="6980" b="-4"/>
          <a:stretch/>
        </p:blipFill>
        <p:spPr>
          <a:xfrm>
            <a:off x="63058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pic>
        <p:nvPicPr>
          <p:cNvPr id="5" name="Picture 4" descr="A person posing for the camera&#13;&#10;&#13;&#10;Description automatically generated">
            <a:extLst>
              <a:ext uri="{FF2B5EF4-FFF2-40B4-BE49-F238E27FC236}">
                <a16:creationId xmlns:a16="http://schemas.microsoft.com/office/drawing/2014/main" id="{3A338C5A-697B-5A4C-90E1-2963BAD9129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586" b="4"/>
          <a:stretch/>
        </p:blipFill>
        <p:spPr>
          <a:xfrm>
            <a:off x="9933462" y="372217"/>
            <a:ext cx="2258539" cy="3554668"/>
          </a:xfrm>
          <a:custGeom>
            <a:avLst/>
            <a:gdLst/>
            <a:ahLst/>
            <a:cxnLst/>
            <a:rect l="l" t="t" r="r" b="b"/>
            <a:pathLst>
              <a:path w="2258539" h="3554668">
                <a:moveTo>
                  <a:pt x="1777334" y="0"/>
                </a:moveTo>
                <a:cubicBezTo>
                  <a:pt x="1900033" y="0"/>
                  <a:pt x="2019829" y="12434"/>
                  <a:pt x="2135529" y="36109"/>
                </a:cubicBezTo>
                <a:lnTo>
                  <a:pt x="2258539" y="67738"/>
                </a:lnTo>
                <a:lnTo>
                  <a:pt x="2258539" y="3486930"/>
                </a:lnTo>
                <a:lnTo>
                  <a:pt x="2135529" y="3518559"/>
                </a:lnTo>
                <a:cubicBezTo>
                  <a:pt x="2019829" y="3542235"/>
                  <a:pt x="1900033" y="3554668"/>
                  <a:pt x="1777334" y="3554668"/>
                </a:cubicBezTo>
                <a:cubicBezTo>
                  <a:pt x="795739" y="3554668"/>
                  <a:pt x="0" y="2758929"/>
                  <a:pt x="0" y="1777334"/>
                </a:cubicBezTo>
                <a:cubicBezTo>
                  <a:pt x="0" y="795740"/>
                  <a:pt x="795739" y="0"/>
                  <a:pt x="177733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55306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4E192-8946-1748-A9E9-A8FE71152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Chalkduster" panose="03050602040202020205" pitchFamily="66" charset="77"/>
              </a:rPr>
              <a:t>Amcanion</a:t>
            </a:r>
            <a:r>
              <a:rPr lang="en-US" dirty="0">
                <a:latin typeface="Chalkduster" panose="03050602040202020205" pitchFamily="66" charset="77"/>
              </a:rPr>
              <a:t> </a:t>
            </a:r>
            <a:r>
              <a:rPr lang="en-US" dirty="0" err="1">
                <a:latin typeface="Chalkduster" panose="03050602040202020205" pitchFamily="66" charset="77"/>
              </a:rPr>
              <a:t>Dysgu</a:t>
            </a:r>
            <a:endParaRPr lang="en-US" dirty="0">
              <a:latin typeface="Chalkduster" panose="03050602040202020205" pitchFamily="66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03BE9-DB3C-E346-967F-BA5311F9EE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Defnyddiwch</a:t>
            </a:r>
            <a:r>
              <a:rPr lang="en-US" dirty="0"/>
              <a:t> </a:t>
            </a:r>
            <a:r>
              <a:rPr lang="en-US" dirty="0" err="1"/>
              <a:t>eich</a:t>
            </a:r>
            <a:r>
              <a:rPr lang="en-US" dirty="0"/>
              <a:t> </a:t>
            </a:r>
            <a:r>
              <a:rPr lang="en-US" dirty="0" err="1"/>
              <a:t>enw</a:t>
            </a:r>
            <a:r>
              <a:rPr lang="en-US" dirty="0"/>
              <a:t> </a:t>
            </a:r>
            <a:r>
              <a:rPr lang="en-US" dirty="0" err="1"/>
              <a:t>cyntaf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addurno</a:t>
            </a:r>
            <a:r>
              <a:rPr lang="en-US" dirty="0"/>
              <a:t> </a:t>
            </a:r>
            <a:r>
              <a:rPr lang="en-US" dirty="0" err="1"/>
              <a:t>eich</a:t>
            </a:r>
            <a:r>
              <a:rPr lang="en-US" dirty="0"/>
              <a:t> darn o </a:t>
            </a:r>
            <a:r>
              <a:rPr lang="en-US" dirty="0" err="1"/>
              <a:t>gorc</a:t>
            </a:r>
            <a:r>
              <a:rPr lang="en-US" dirty="0"/>
              <a:t>, </a:t>
            </a:r>
            <a:r>
              <a:rPr lang="en-US" dirty="0" err="1"/>
              <a:t>gan</a:t>
            </a:r>
            <a:r>
              <a:rPr lang="en-US" dirty="0"/>
              <a:t> </a:t>
            </a:r>
            <a:r>
              <a:rPr lang="en-US" dirty="0" err="1"/>
              <a:t>ffocysu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fanylion</a:t>
            </a:r>
            <a:r>
              <a:rPr lang="en-US" dirty="0"/>
              <a:t> y </a:t>
            </a:r>
            <a:r>
              <a:rPr lang="en-US" dirty="0" err="1"/>
              <a:t>llythrennau</a:t>
            </a:r>
            <a:r>
              <a:rPr lang="en-US" dirty="0"/>
              <a:t> a </a:t>
            </a:r>
            <a:r>
              <a:rPr lang="en-US" dirty="0" err="1"/>
              <a:t>siâp</a:t>
            </a:r>
            <a:r>
              <a:rPr lang="en-US" dirty="0"/>
              <a:t> </a:t>
            </a:r>
            <a:r>
              <a:rPr lang="en-US" dirty="0" err="1"/>
              <a:t>wrth</a:t>
            </a:r>
            <a:r>
              <a:rPr lang="en-US" dirty="0"/>
              <a:t> </a:t>
            </a:r>
            <a:r>
              <a:rPr lang="en-US" dirty="0" err="1"/>
              <a:t>gyfansoddi</a:t>
            </a:r>
            <a:r>
              <a:rPr lang="en-US" dirty="0"/>
              <a:t>.</a:t>
            </a:r>
          </a:p>
          <a:p>
            <a:r>
              <a:rPr lang="en-US" dirty="0" err="1"/>
              <a:t>Ychwanegwch</a:t>
            </a:r>
            <a:r>
              <a:rPr lang="en-US" dirty="0"/>
              <a:t> </a:t>
            </a:r>
            <a:r>
              <a:rPr lang="en-US" dirty="0" err="1"/>
              <a:t>lliw</a:t>
            </a:r>
            <a:r>
              <a:rPr lang="en-US" dirty="0"/>
              <a:t> </a:t>
            </a:r>
            <a:r>
              <a:rPr lang="en-US" dirty="0" err="1"/>
              <a:t>i’ch</a:t>
            </a:r>
            <a:r>
              <a:rPr lang="en-US" dirty="0"/>
              <a:t> darn corc </a:t>
            </a:r>
            <a:r>
              <a:rPr lang="en-US" dirty="0" err="1"/>
              <a:t>gyda</a:t>
            </a:r>
            <a:r>
              <a:rPr lang="en-US" dirty="0"/>
              <a:t> </a:t>
            </a:r>
            <a:r>
              <a:rPr lang="en-US" dirty="0" err="1"/>
              <a:t>phasteli</a:t>
            </a:r>
            <a:r>
              <a:rPr lang="en-US" dirty="0"/>
              <a:t> </a:t>
            </a:r>
            <a:r>
              <a:rPr lang="en-US" dirty="0" err="1"/>
              <a:t>olew</a:t>
            </a:r>
            <a:r>
              <a:rPr lang="en-US" dirty="0"/>
              <a:t>.</a:t>
            </a:r>
          </a:p>
          <a:p>
            <a:r>
              <a:rPr lang="en-US" dirty="0" err="1"/>
              <a:t>Arddangowch</a:t>
            </a:r>
            <a:r>
              <a:rPr lang="en-US" dirty="0"/>
              <a:t> </a:t>
            </a:r>
            <a:r>
              <a:rPr lang="en-US" dirty="0" err="1"/>
              <a:t>eich</a:t>
            </a:r>
            <a:r>
              <a:rPr lang="en-US" dirty="0"/>
              <a:t> </a:t>
            </a:r>
            <a:r>
              <a:rPr lang="en-US" dirty="0" err="1"/>
              <a:t>sgiliau</a:t>
            </a:r>
            <a:r>
              <a:rPr lang="en-US" dirty="0"/>
              <a:t> </a:t>
            </a:r>
            <a:r>
              <a:rPr lang="en-US" dirty="0" err="1"/>
              <a:t>arsylwi</a:t>
            </a:r>
            <a:r>
              <a:rPr lang="en-US" dirty="0"/>
              <a:t> </a:t>
            </a:r>
            <a:r>
              <a:rPr lang="en-US" dirty="0" err="1"/>
              <a:t>wrth</a:t>
            </a:r>
            <a:r>
              <a:rPr lang="en-US" dirty="0"/>
              <a:t> </a:t>
            </a:r>
            <a:r>
              <a:rPr lang="en-US" dirty="0" err="1"/>
              <a:t>ddefnyddio’r</a:t>
            </a:r>
            <a:r>
              <a:rPr lang="en-US" dirty="0"/>
              <a:t> </a:t>
            </a:r>
            <a:r>
              <a:rPr lang="en-US" dirty="0" err="1"/>
              <a:t>dudalen</a:t>
            </a:r>
            <a:r>
              <a:rPr lang="en-US" dirty="0"/>
              <a:t> </a:t>
            </a:r>
            <a:r>
              <a:rPr lang="en-US" dirty="0" err="1"/>
              <a:t>darparwyd</a:t>
            </a:r>
            <a:r>
              <a:rPr lang="en-US" dirty="0"/>
              <a:t> o </a:t>
            </a:r>
            <a:r>
              <a:rPr lang="en-US" dirty="0" err="1"/>
              <a:t>ffontiau</a:t>
            </a:r>
            <a:r>
              <a:rPr lang="en-US" dirty="0"/>
              <a:t> graffiti </a:t>
            </a:r>
            <a:r>
              <a:rPr lang="en-US" dirty="0" err="1"/>
              <a:t>gwahanol</a:t>
            </a:r>
            <a:r>
              <a:rPr lang="en-US" dirty="0"/>
              <a:t>.</a:t>
            </a:r>
          </a:p>
          <a:p>
            <a:r>
              <a:rPr lang="en-US" dirty="0" err="1"/>
              <a:t>Defnyddiwch</a:t>
            </a:r>
            <a:r>
              <a:rPr lang="en-US" dirty="0"/>
              <a:t> </a:t>
            </a:r>
            <a:r>
              <a:rPr lang="en-US" dirty="0" err="1"/>
              <a:t>lliw</a:t>
            </a:r>
            <a:r>
              <a:rPr lang="en-US" dirty="0"/>
              <a:t> </a:t>
            </a:r>
            <a:r>
              <a:rPr lang="en-US" dirty="0" err="1"/>
              <a:t>golau</a:t>
            </a:r>
            <a:r>
              <a:rPr lang="en-US" dirty="0"/>
              <a:t> a </a:t>
            </a:r>
            <a:r>
              <a:rPr lang="en-US" dirty="0" err="1"/>
              <a:t>domiwnyddol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gyfuno</a:t>
            </a:r>
            <a:r>
              <a:rPr lang="en-US" dirty="0"/>
              <a:t> ac </a:t>
            </a:r>
            <a:r>
              <a:rPr lang="en-US" dirty="0" err="1"/>
              <a:t>ychwanegu</a:t>
            </a:r>
            <a:r>
              <a:rPr lang="en-US" dirty="0"/>
              <a:t> </a:t>
            </a:r>
            <a:r>
              <a:rPr lang="en-US" dirty="0" err="1"/>
              <a:t>tôn</a:t>
            </a:r>
            <a:r>
              <a:rPr lang="en-US" dirty="0"/>
              <a:t> </a:t>
            </a:r>
            <a:r>
              <a:rPr lang="en-US" dirty="0" err="1"/>
              <a:t>i’ch</a:t>
            </a:r>
            <a:r>
              <a:rPr lang="en-US" dirty="0"/>
              <a:t> darn o </a:t>
            </a:r>
            <a:r>
              <a:rPr lang="en-US" dirty="0" err="1"/>
              <a:t>waith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246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4E192-8946-1748-A9E9-A8FE71152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4872"/>
            <a:ext cx="10515600" cy="1325563"/>
          </a:xfrm>
        </p:spPr>
        <p:txBody>
          <a:bodyPr/>
          <a:lstStyle/>
          <a:p>
            <a:r>
              <a:rPr lang="en-US" dirty="0" err="1">
                <a:latin typeface="Chalkduster" panose="03050602040202020205" pitchFamily="66" charset="77"/>
              </a:rPr>
              <a:t>Amcanion</a:t>
            </a:r>
            <a:r>
              <a:rPr lang="en-US" dirty="0">
                <a:latin typeface="Chalkduster" panose="03050602040202020205" pitchFamily="66" charset="77"/>
              </a:rPr>
              <a:t> </a:t>
            </a:r>
            <a:r>
              <a:rPr lang="en-US" dirty="0" err="1">
                <a:latin typeface="Chalkduster" panose="03050602040202020205" pitchFamily="66" charset="77"/>
              </a:rPr>
              <a:t>Dysgu</a:t>
            </a:r>
            <a:endParaRPr lang="en-US" dirty="0">
              <a:latin typeface="Chalkduster" panose="03050602040202020205" pitchFamily="66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03BE9-DB3C-E346-967F-BA5311F9E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err="1"/>
              <a:t>Erbyn</a:t>
            </a:r>
            <a:r>
              <a:rPr lang="en-US" dirty="0"/>
              <a:t> </a:t>
            </a:r>
            <a:r>
              <a:rPr lang="en-US" dirty="0" err="1"/>
              <a:t>diwedd</a:t>
            </a:r>
            <a:r>
              <a:rPr lang="en-US" dirty="0"/>
              <a:t> y </a:t>
            </a:r>
            <a:r>
              <a:rPr lang="en-US" dirty="0" err="1"/>
              <a:t>wers</a:t>
            </a:r>
            <a:r>
              <a:rPr lang="en-US" dirty="0"/>
              <a:t> </a:t>
            </a:r>
            <a:r>
              <a:rPr lang="en-US" dirty="0" err="1"/>
              <a:t>dylai</a:t>
            </a:r>
            <a:r>
              <a:rPr lang="en-US" dirty="0"/>
              <a:t> </a:t>
            </a:r>
            <a:r>
              <a:rPr lang="en-US" dirty="0" err="1"/>
              <a:t>pawb</a:t>
            </a:r>
            <a:r>
              <a:rPr lang="en-US" dirty="0"/>
              <a:t> </a:t>
            </a:r>
            <a:r>
              <a:rPr lang="en-US" dirty="0" err="1"/>
              <a:t>wedi</a:t>
            </a:r>
            <a:r>
              <a:rPr lang="en-US" dirty="0"/>
              <a:t> </a:t>
            </a:r>
            <a:r>
              <a:rPr lang="en-US" dirty="0" err="1"/>
              <a:t>llwyddo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:</a:t>
            </a:r>
          </a:p>
          <a:p>
            <a:r>
              <a:rPr lang="en-US" dirty="0" err="1"/>
              <a:t>Gorffen</a:t>
            </a:r>
            <a:r>
              <a:rPr lang="en-US" dirty="0"/>
              <a:t> </a:t>
            </a:r>
            <a:r>
              <a:rPr lang="en-US" dirty="0" err="1"/>
              <a:t>manylion</a:t>
            </a:r>
            <a:r>
              <a:rPr lang="en-US" dirty="0"/>
              <a:t> </a:t>
            </a:r>
            <a:r>
              <a:rPr lang="en-US" dirty="0" err="1"/>
              <a:t>eich</a:t>
            </a:r>
            <a:r>
              <a:rPr lang="en-US" dirty="0"/>
              <a:t> darn o </a:t>
            </a:r>
            <a:r>
              <a:rPr lang="en-US" dirty="0" err="1"/>
              <a:t>gorc</a:t>
            </a:r>
            <a:r>
              <a:rPr lang="en-US" dirty="0"/>
              <a:t> </a:t>
            </a:r>
            <a:r>
              <a:rPr lang="en-US" dirty="0" err="1"/>
              <a:t>megis</a:t>
            </a:r>
            <a:r>
              <a:rPr lang="en-US" dirty="0"/>
              <a:t> </a:t>
            </a:r>
            <a:r>
              <a:rPr lang="en-US" dirty="0" err="1"/>
              <a:t>siâp</a:t>
            </a:r>
            <a:r>
              <a:rPr lang="en-US" dirty="0"/>
              <a:t> a </a:t>
            </a:r>
            <a:r>
              <a:rPr lang="en-US" dirty="0" err="1"/>
              <a:t>chyfansoddiad</a:t>
            </a:r>
            <a:r>
              <a:rPr lang="en-US" dirty="0"/>
              <a:t>.</a:t>
            </a:r>
          </a:p>
          <a:p>
            <a:r>
              <a:rPr lang="en-US" dirty="0" err="1"/>
              <a:t>Arddangos</a:t>
            </a:r>
            <a:r>
              <a:rPr lang="en-US" dirty="0"/>
              <a:t> </a:t>
            </a:r>
            <a:r>
              <a:rPr lang="en-US" dirty="0" err="1"/>
              <a:t>safon</a:t>
            </a:r>
            <a:r>
              <a:rPr lang="en-US" dirty="0"/>
              <a:t> </a:t>
            </a:r>
            <a:r>
              <a:rPr lang="en-US" dirty="0" err="1"/>
              <a:t>uwch</a:t>
            </a:r>
            <a:r>
              <a:rPr lang="en-US" dirty="0"/>
              <a:t> o </a:t>
            </a:r>
            <a:r>
              <a:rPr lang="en-US" dirty="0" err="1"/>
              <a:t>gyfuno</a:t>
            </a:r>
            <a:r>
              <a:rPr lang="en-US" dirty="0"/>
              <a:t> </a:t>
            </a:r>
            <a:r>
              <a:rPr lang="en-US" dirty="0" err="1"/>
              <a:t>lliwiau</a:t>
            </a:r>
            <a:r>
              <a:rPr lang="en-US" dirty="0"/>
              <a:t> ac </a:t>
            </a:r>
            <a:r>
              <a:rPr lang="en-US" dirty="0" err="1"/>
              <a:t>ychwanegu</a:t>
            </a:r>
            <a:r>
              <a:rPr lang="en-US" dirty="0"/>
              <a:t> </a:t>
            </a:r>
            <a:r>
              <a:rPr lang="en-US" dirty="0" err="1"/>
              <a:t>tôn</a:t>
            </a:r>
            <a:r>
              <a:rPr lang="en-US" dirty="0"/>
              <a:t> </a:t>
            </a:r>
            <a:r>
              <a:rPr lang="en-US" dirty="0" err="1"/>
              <a:t>i’ch</a:t>
            </a:r>
            <a:r>
              <a:rPr lang="en-US" dirty="0"/>
              <a:t> darn o </a:t>
            </a:r>
            <a:r>
              <a:rPr lang="en-US" dirty="0" err="1"/>
              <a:t>waith</a:t>
            </a:r>
            <a:r>
              <a:rPr lang="en-US" dirty="0"/>
              <a:t>.</a:t>
            </a:r>
          </a:p>
          <a:p>
            <a:r>
              <a:rPr lang="en-US" dirty="0" err="1"/>
              <a:t>Gallu</a:t>
            </a:r>
            <a:r>
              <a:rPr lang="en-US" dirty="0"/>
              <a:t> </a:t>
            </a:r>
            <a:r>
              <a:rPr lang="en-US" dirty="0" err="1"/>
              <a:t>atgofio</a:t>
            </a:r>
            <a:r>
              <a:rPr lang="en-US" dirty="0"/>
              <a:t> ac </a:t>
            </a:r>
            <a:r>
              <a:rPr lang="en-US" dirty="0" err="1"/>
              <a:t>esbonio</a:t>
            </a:r>
            <a:r>
              <a:rPr lang="en-US" dirty="0"/>
              <a:t> </a:t>
            </a:r>
            <a:r>
              <a:rPr lang="en-US" dirty="0" err="1"/>
              <a:t>ystyr</a:t>
            </a:r>
            <a:r>
              <a:rPr lang="en-US" dirty="0"/>
              <a:t> </a:t>
            </a:r>
            <a:r>
              <a:rPr lang="en-US" dirty="0" err="1"/>
              <a:t>wal</a:t>
            </a:r>
            <a:r>
              <a:rPr lang="en-US" dirty="0"/>
              <a:t> “</a:t>
            </a:r>
            <a:r>
              <a:rPr lang="en-US" dirty="0" err="1"/>
              <a:t>Cofiwch</a:t>
            </a:r>
            <a:r>
              <a:rPr lang="en-US" dirty="0"/>
              <a:t> </a:t>
            </a:r>
            <a:r>
              <a:rPr lang="en-US" dirty="0" err="1"/>
              <a:t>Dryweryn</a:t>
            </a:r>
            <a:r>
              <a:rPr lang="en-US" dirty="0"/>
              <a:t>”.</a:t>
            </a:r>
          </a:p>
          <a:p>
            <a:r>
              <a:rPr lang="en-US" dirty="0"/>
              <a:t>Hunan </a:t>
            </a:r>
            <a:r>
              <a:rPr lang="en-US" dirty="0" err="1"/>
              <a:t>asesu</a:t>
            </a:r>
            <a:r>
              <a:rPr lang="en-US" dirty="0"/>
              <a:t> </a:t>
            </a:r>
            <a:r>
              <a:rPr lang="cy-GB" dirty="0"/>
              <a:t>eich gwaith trwy ddefnyddio 2 air ar y bwrdd gwyn i ddisgrifio y ddarn corc orffenedig. </a:t>
            </a:r>
          </a:p>
          <a:p>
            <a:endParaRPr lang="cy-GB" dirty="0"/>
          </a:p>
          <a:p>
            <a:pPr marL="0" indent="0">
              <a:buNone/>
            </a:pPr>
            <a:r>
              <a:rPr lang="cy-GB" dirty="0"/>
              <a:t>Ychwanegwch y 2 air mewn i frawddeg, hynny yw:</a:t>
            </a:r>
            <a:endParaRPr lang="en-GB" dirty="0"/>
          </a:p>
          <a:p>
            <a:r>
              <a:rPr lang="cy-GB" dirty="0"/>
              <a:t>“Defnyddiais...tôn a chyfuno”</a:t>
            </a:r>
            <a:endParaRPr lang="en-GB" dirty="0"/>
          </a:p>
          <a:p>
            <a:r>
              <a:rPr lang="cy-GB" dirty="0"/>
              <a:t>“Credaf bod fy ngwaith yn...drawiadol a haniaethol”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0873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A body of water with a mountain in the background&#13;&#10;&#13;&#10;Description automatically generated">
            <a:extLst>
              <a:ext uri="{FF2B5EF4-FFF2-40B4-BE49-F238E27FC236}">
                <a16:creationId xmlns:a16="http://schemas.microsoft.com/office/drawing/2014/main" id="{4A0C080B-34C6-A647-9FDB-F30E2816EDE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005" r="34894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" name="Arc 11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DB61D5-5F50-B74E-AD75-D607D287E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5272" y="929390"/>
            <a:ext cx="6511837" cy="1958402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sz="2400" dirty="0">
                <a:latin typeface="+mn-lt"/>
              </a:rPr>
              <a:t>Fe allech chi ddefnyddio'r enghreifftiau o frawddegau cychwynnol isod i'ch helpu chi:</a:t>
            </a:r>
            <a:br>
              <a:rPr lang="cy-GB" sz="2400" dirty="0">
                <a:latin typeface="+mn-lt"/>
              </a:rPr>
            </a:br>
            <a:br>
              <a:rPr lang="cy-GB" sz="2400" dirty="0">
                <a:latin typeface="+mn-lt"/>
              </a:rPr>
            </a:br>
            <a:r>
              <a:rPr lang="cy-GB" sz="2400" dirty="0">
                <a:latin typeface="+mn-lt"/>
              </a:rPr>
              <a:t>Mae fy nghwaith yn . . .</a:t>
            </a:r>
            <a:br>
              <a:rPr lang="cy-GB" sz="2400" dirty="0">
                <a:latin typeface="+mn-lt"/>
              </a:rPr>
            </a:br>
            <a:r>
              <a:rPr lang="cy-GB" sz="2400" dirty="0">
                <a:latin typeface="+mn-lt"/>
              </a:rPr>
              <a:t>Defnyddiais . . .</a:t>
            </a:r>
            <a:br>
              <a:rPr lang="cy-GB" sz="2400" dirty="0">
                <a:latin typeface="+mn-lt"/>
              </a:rPr>
            </a:br>
            <a:r>
              <a:rPr lang="cy-GB" sz="2400" dirty="0">
                <a:latin typeface="+mn-lt"/>
              </a:rPr>
              <a:t>Credaf bod fy ngwaith yn adlewyrchu . . .</a:t>
            </a:r>
            <a:br>
              <a:rPr lang="en-US" sz="1800" dirty="0">
                <a:latin typeface="Cambria" panose="02040503050406030204" pitchFamily="18" charset="0"/>
              </a:rPr>
            </a:br>
            <a:br>
              <a:rPr lang="en-US" sz="1800" dirty="0">
                <a:latin typeface="Cambria" panose="02040503050406030204" pitchFamily="18" charset="0"/>
              </a:rPr>
            </a:br>
            <a:r>
              <a:rPr lang="en-US" sz="18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84B3F-C781-6B46-9A85-F6DCE6B0E5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8482" y="3492096"/>
            <a:ext cx="6483260" cy="2987899"/>
          </a:xfrm>
        </p:spPr>
        <p:txBody>
          <a:bodyPr numCol="3">
            <a:normAutofit fontScale="92500" lnSpcReduction="20000"/>
          </a:bodyPr>
          <a:lstStyle/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Diddorol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Tywyll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 Golau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Ffurf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 Siâp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Cyfansoddi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Graddliwio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Lliw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Arsylwi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Tôn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Cyfuno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Gwead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Cyferbyniol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 Trawiadol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 Llifeiriog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Esthetig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Arallfydol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Cronfa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Dinistr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Cymuned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Boddi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 Bywiog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Realistig </a:t>
            </a:r>
          </a:p>
          <a:p>
            <a:pPr marL="0" indent="0" algn="ctr">
              <a:buNone/>
            </a:pPr>
            <a:r>
              <a:rPr lang="cy-GB" sz="2400" b="1" noProof="1">
                <a:latin typeface="Cambria" panose="02040503050406030204" pitchFamily="18" charset="0"/>
              </a:rPr>
              <a:t>Effeithiol </a:t>
            </a:r>
          </a:p>
        </p:txBody>
      </p:sp>
    </p:spTree>
    <p:extLst>
      <p:ext uri="{BB962C8B-B14F-4D97-AF65-F5344CB8AC3E}">
        <p14:creationId xmlns:p14="http://schemas.microsoft.com/office/powerpoint/2010/main" val="391839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D8B68-31DD-5C46-965A-478569F78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>
                <a:latin typeface="Chalkduster" panose="03050602040202020205" pitchFamily="66" charset="77"/>
              </a:rPr>
              <a:t>Enghreifftiau</a:t>
            </a:r>
            <a:r>
              <a:rPr lang="en-US" sz="3200" dirty="0">
                <a:latin typeface="Chalkduster" panose="03050602040202020205" pitchFamily="66" charset="77"/>
              </a:rPr>
              <a:t> o </a:t>
            </a:r>
            <a:r>
              <a:rPr lang="en-US" sz="3200" dirty="0" err="1">
                <a:latin typeface="Chalkduster" panose="03050602040202020205" pitchFamily="66" charset="77"/>
              </a:rPr>
              <a:t>ffontiau</a:t>
            </a:r>
            <a:r>
              <a:rPr lang="en-US" sz="3200" dirty="0">
                <a:latin typeface="Chalkduster" panose="03050602040202020205" pitchFamily="66" charset="77"/>
              </a:rPr>
              <a:t> graffiti </a:t>
            </a:r>
            <a:r>
              <a:rPr lang="en-US" sz="3200" dirty="0" err="1">
                <a:latin typeface="Chalkduster" panose="03050602040202020205" pitchFamily="66" charset="77"/>
              </a:rPr>
              <a:t>gwahanol</a:t>
            </a:r>
            <a:endParaRPr lang="en-US" sz="3200" dirty="0">
              <a:latin typeface="Chalkduster" panose="03050602040202020205" pitchFamily="66" charset="77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75BD98-2A6A-B945-9525-E6107CDBF1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5112" y="1741597"/>
            <a:ext cx="3440592" cy="43513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889427-D134-0C4A-B270-4EEFEDD480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5704" y="1690688"/>
            <a:ext cx="3440591" cy="44022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AE2E686-E023-9E45-8CDB-F80BC1D534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8197"/>
          <a:stretch/>
        </p:blipFill>
        <p:spPr>
          <a:xfrm>
            <a:off x="7816295" y="1741597"/>
            <a:ext cx="365144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752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316</Words>
  <Application>Microsoft Macintosh PowerPoint</Application>
  <PresentationFormat>Widescreen</PresentationFormat>
  <Paragraphs>52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Chalkduster</vt:lpstr>
      <vt:lpstr>Office Theme</vt:lpstr>
      <vt:lpstr>Darn arsylwadol ar gorc   Graffiti </vt:lpstr>
      <vt:lpstr>Ystyr  “Cofiwch Dryweryn”</vt:lpstr>
      <vt:lpstr>Cefndir hanesyddol y wal graffiti</vt:lpstr>
      <vt:lpstr>Amcanion Dysgu</vt:lpstr>
      <vt:lpstr>Amcanion Dysgu</vt:lpstr>
      <vt:lpstr>Fe allech chi ddefnyddio'r enghreifftiau o frawddegau cychwynnol isod i'ch helpu chi:  Mae fy nghwaith yn . . . Defnyddiais . . . Credaf bod fy ngwaith yn adlewyrchu . . .   </vt:lpstr>
      <vt:lpstr>Enghreifftiau o ffontiau graffiti gwahanol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Darn arsylwadol ar lech   Graffiti </dc:title>
  <dc:creator>Rhys Page (P149374)</dc:creator>
  <cp:lastModifiedBy>Rhys Page (P149374)</cp:lastModifiedBy>
  <cp:revision>10</cp:revision>
  <dcterms:created xsi:type="dcterms:W3CDTF">2020-03-13T02:22:32Z</dcterms:created>
  <dcterms:modified xsi:type="dcterms:W3CDTF">2020-04-29T02:32:18Z</dcterms:modified>
</cp:coreProperties>
</file>