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sldIdLst>
    <p:sldId id="256" r:id="rId5"/>
    <p:sldId id="257" r:id="rId6"/>
    <p:sldId id="258" r:id="rId7"/>
    <p:sldId id="259" r:id="rId8"/>
    <p:sldId id="268" r:id="rId9"/>
    <p:sldId id="261" r:id="rId10"/>
    <p:sldId id="262" r:id="rId11"/>
    <p:sldId id="269" r:id="rId12"/>
    <p:sldId id="263" r:id="rId13"/>
    <p:sldId id="264" r:id="rId14"/>
    <p:sldId id="265" r:id="rId15"/>
    <p:sldId id="270"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80" autoAdjust="0"/>
    <p:restoredTop sz="94660"/>
  </p:normalViewPr>
  <p:slideViewPr>
    <p:cSldViewPr snapToGrid="0">
      <p:cViewPr varScale="1">
        <p:scale>
          <a:sx n="93" d="100"/>
          <a:sy n="93" d="100"/>
        </p:scale>
        <p:origin x="102" y="5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4.svg"/><Relationship Id="rId1" Type="http://schemas.openxmlformats.org/officeDocument/2006/relationships/image" Target="../media/image13.png"/><Relationship Id="rId6" Type="http://schemas.openxmlformats.org/officeDocument/2006/relationships/image" Target="../media/image8.svg"/><Relationship Id="rId5" Type="http://schemas.openxmlformats.org/officeDocument/2006/relationships/image" Target="../media/image1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3E17E5-75B7-498B-9A78-E443E524E7F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DE4446-7D79-4FD6-AA00-2A5D90CC67C0}">
      <dgm:prSet/>
      <dgm:spPr/>
      <dgm:t>
        <a:bodyPr/>
        <a:lstStyle/>
        <a:p>
          <a:r>
            <a:rPr lang="en-GB"/>
            <a:t>Harvard</a:t>
          </a:r>
          <a:endParaRPr lang="en-US"/>
        </a:p>
      </dgm:t>
    </dgm:pt>
    <dgm:pt modelId="{FBF79E8D-EE67-4F15-BF15-6C09D87DD1E8}" type="parTrans" cxnId="{07379C3B-D1D2-4E57-8851-AD05BD73099B}">
      <dgm:prSet/>
      <dgm:spPr/>
      <dgm:t>
        <a:bodyPr/>
        <a:lstStyle/>
        <a:p>
          <a:endParaRPr lang="en-US"/>
        </a:p>
      </dgm:t>
    </dgm:pt>
    <dgm:pt modelId="{E42F0908-E955-4CD7-92DC-63AD3C198657}" type="sibTrans" cxnId="{07379C3B-D1D2-4E57-8851-AD05BD73099B}">
      <dgm:prSet/>
      <dgm:spPr/>
      <dgm:t>
        <a:bodyPr/>
        <a:lstStyle/>
        <a:p>
          <a:endParaRPr lang="en-US"/>
        </a:p>
      </dgm:t>
    </dgm:pt>
    <dgm:pt modelId="{7AD5A74F-D4BE-4B7B-9EB6-44528027B238}">
      <dgm:prSet/>
      <dgm:spPr/>
      <dgm:t>
        <a:bodyPr/>
        <a:lstStyle/>
        <a:p>
          <a:r>
            <a:rPr lang="en-GB"/>
            <a:t>Oxford</a:t>
          </a:r>
          <a:endParaRPr lang="en-US"/>
        </a:p>
      </dgm:t>
    </dgm:pt>
    <dgm:pt modelId="{99FF2103-D6C1-4527-99AB-63F1CCEE92DB}" type="parTrans" cxnId="{13261DC8-23B5-4CBE-9E35-2B27AC4245CF}">
      <dgm:prSet/>
      <dgm:spPr/>
      <dgm:t>
        <a:bodyPr/>
        <a:lstStyle/>
        <a:p>
          <a:endParaRPr lang="en-US"/>
        </a:p>
      </dgm:t>
    </dgm:pt>
    <dgm:pt modelId="{10CAFED7-8C7B-4258-AFD1-B77D983BFACF}" type="sibTrans" cxnId="{13261DC8-23B5-4CBE-9E35-2B27AC4245CF}">
      <dgm:prSet/>
      <dgm:spPr/>
      <dgm:t>
        <a:bodyPr/>
        <a:lstStyle/>
        <a:p>
          <a:endParaRPr lang="en-US"/>
        </a:p>
      </dgm:t>
    </dgm:pt>
    <dgm:pt modelId="{36DD91BC-94BE-4EE8-BE76-5A92750CCCD3}">
      <dgm:prSet/>
      <dgm:spPr/>
      <dgm:t>
        <a:bodyPr/>
        <a:lstStyle/>
        <a:p>
          <a:r>
            <a:rPr lang="en-GB"/>
            <a:t>IEEE</a:t>
          </a:r>
          <a:endParaRPr lang="en-US"/>
        </a:p>
      </dgm:t>
    </dgm:pt>
    <dgm:pt modelId="{228934A8-E846-4DA7-A616-B82ACF6A438E}" type="parTrans" cxnId="{0232C9CA-8DBB-41C7-B4CB-ED91E4AE05D7}">
      <dgm:prSet/>
      <dgm:spPr/>
      <dgm:t>
        <a:bodyPr/>
        <a:lstStyle/>
        <a:p>
          <a:endParaRPr lang="en-US"/>
        </a:p>
      </dgm:t>
    </dgm:pt>
    <dgm:pt modelId="{6D9DF668-CDA1-4A22-B6C2-953D41D0FF11}" type="sibTrans" cxnId="{0232C9CA-8DBB-41C7-B4CB-ED91E4AE05D7}">
      <dgm:prSet/>
      <dgm:spPr/>
      <dgm:t>
        <a:bodyPr/>
        <a:lstStyle/>
        <a:p>
          <a:endParaRPr lang="en-US"/>
        </a:p>
      </dgm:t>
    </dgm:pt>
    <dgm:pt modelId="{7070D500-DEE9-4DE5-8388-ECA3BBE6AADA}">
      <dgm:prSet/>
      <dgm:spPr/>
      <dgm:t>
        <a:bodyPr/>
        <a:lstStyle/>
        <a:p>
          <a:r>
            <a:rPr lang="en-GB"/>
            <a:t>MLA</a:t>
          </a:r>
          <a:endParaRPr lang="en-US"/>
        </a:p>
      </dgm:t>
    </dgm:pt>
    <dgm:pt modelId="{F1FE8F12-343D-4032-A166-E74B7511A871}" type="parTrans" cxnId="{1893896B-6116-4609-96D8-A2C6BF740F63}">
      <dgm:prSet/>
      <dgm:spPr/>
      <dgm:t>
        <a:bodyPr/>
        <a:lstStyle/>
        <a:p>
          <a:endParaRPr lang="en-US"/>
        </a:p>
      </dgm:t>
    </dgm:pt>
    <dgm:pt modelId="{41BF218C-0393-4800-BE30-0DFA7E8DD649}" type="sibTrans" cxnId="{1893896B-6116-4609-96D8-A2C6BF740F63}">
      <dgm:prSet/>
      <dgm:spPr/>
      <dgm:t>
        <a:bodyPr/>
        <a:lstStyle/>
        <a:p>
          <a:endParaRPr lang="en-US"/>
        </a:p>
      </dgm:t>
    </dgm:pt>
    <dgm:pt modelId="{34B0B33F-84AF-423C-8422-1802EF69110F}">
      <dgm:prSet/>
      <dgm:spPr/>
      <dgm:t>
        <a:bodyPr/>
        <a:lstStyle/>
        <a:p>
          <a:r>
            <a:rPr lang="en-GB"/>
            <a:t>APA</a:t>
          </a:r>
          <a:endParaRPr lang="en-US"/>
        </a:p>
      </dgm:t>
    </dgm:pt>
    <dgm:pt modelId="{FAF3BBCF-FD23-419C-8966-CA4550A1B54E}" type="parTrans" cxnId="{C117CAFE-21F7-4DFE-AE77-D582FAC1C66D}">
      <dgm:prSet/>
      <dgm:spPr/>
      <dgm:t>
        <a:bodyPr/>
        <a:lstStyle/>
        <a:p>
          <a:endParaRPr lang="en-US"/>
        </a:p>
      </dgm:t>
    </dgm:pt>
    <dgm:pt modelId="{A7B378E0-FDB3-41A5-BB5E-9D9C0433B7DA}" type="sibTrans" cxnId="{C117CAFE-21F7-4DFE-AE77-D582FAC1C66D}">
      <dgm:prSet/>
      <dgm:spPr/>
      <dgm:t>
        <a:bodyPr/>
        <a:lstStyle/>
        <a:p>
          <a:endParaRPr lang="en-US"/>
        </a:p>
      </dgm:t>
    </dgm:pt>
    <dgm:pt modelId="{4CD40204-43CE-4B95-B8DA-251A27EF7EEB}" type="pres">
      <dgm:prSet presAssocID="{B53E17E5-75B7-498B-9A78-E443E524E7FD}" presName="root" presStyleCnt="0">
        <dgm:presLayoutVars>
          <dgm:dir/>
          <dgm:resizeHandles val="exact"/>
        </dgm:presLayoutVars>
      </dgm:prSet>
      <dgm:spPr/>
    </dgm:pt>
    <dgm:pt modelId="{55D6185E-F1D1-4B94-AE18-9F9954AC755C}" type="pres">
      <dgm:prSet presAssocID="{B53E17E5-75B7-498B-9A78-E443E524E7FD}" presName="container" presStyleCnt="0">
        <dgm:presLayoutVars>
          <dgm:dir/>
          <dgm:resizeHandles val="exact"/>
        </dgm:presLayoutVars>
      </dgm:prSet>
      <dgm:spPr/>
    </dgm:pt>
    <dgm:pt modelId="{6A333025-BC11-4453-B4E2-C3EA62FBBFEE}" type="pres">
      <dgm:prSet presAssocID="{5DDE4446-7D79-4FD6-AA00-2A5D90CC67C0}" presName="compNode" presStyleCnt="0"/>
      <dgm:spPr/>
    </dgm:pt>
    <dgm:pt modelId="{208E72CC-5424-4B8B-B79A-EF4235D8F1D1}" type="pres">
      <dgm:prSet presAssocID="{5DDE4446-7D79-4FD6-AA00-2A5D90CC67C0}" presName="iconBgRect" presStyleLbl="bgShp" presStyleIdx="0" presStyleCnt="5"/>
      <dgm:spPr/>
    </dgm:pt>
    <dgm:pt modelId="{8E38E9F6-BF11-4788-86A9-89F96884B85D}" type="pres">
      <dgm:prSet presAssocID="{5DDE4446-7D79-4FD6-AA00-2A5D90CC67C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C371E9E-E45E-4E7E-8C27-272AB5A9A051}" type="pres">
      <dgm:prSet presAssocID="{5DDE4446-7D79-4FD6-AA00-2A5D90CC67C0}" presName="spaceRect" presStyleCnt="0"/>
      <dgm:spPr/>
    </dgm:pt>
    <dgm:pt modelId="{57B9FAC4-C202-48A0-9342-9B81512CDF8A}" type="pres">
      <dgm:prSet presAssocID="{5DDE4446-7D79-4FD6-AA00-2A5D90CC67C0}" presName="textRect" presStyleLbl="revTx" presStyleIdx="0" presStyleCnt="5">
        <dgm:presLayoutVars>
          <dgm:chMax val="1"/>
          <dgm:chPref val="1"/>
        </dgm:presLayoutVars>
      </dgm:prSet>
      <dgm:spPr/>
    </dgm:pt>
    <dgm:pt modelId="{C7456A7F-CD44-433C-8F9D-0E87DE5BD978}" type="pres">
      <dgm:prSet presAssocID="{E42F0908-E955-4CD7-92DC-63AD3C198657}" presName="sibTrans" presStyleLbl="sibTrans2D1" presStyleIdx="0" presStyleCnt="0"/>
      <dgm:spPr/>
    </dgm:pt>
    <dgm:pt modelId="{DD69371B-05BA-4ECB-9F39-9D547ED737CA}" type="pres">
      <dgm:prSet presAssocID="{7AD5A74F-D4BE-4B7B-9EB6-44528027B238}" presName="compNode" presStyleCnt="0"/>
      <dgm:spPr/>
    </dgm:pt>
    <dgm:pt modelId="{0CE9C2A1-6848-4F20-8855-BEF877A407BF}" type="pres">
      <dgm:prSet presAssocID="{7AD5A74F-D4BE-4B7B-9EB6-44528027B238}" presName="iconBgRect" presStyleLbl="bgShp" presStyleIdx="1" presStyleCnt="5"/>
      <dgm:spPr/>
    </dgm:pt>
    <dgm:pt modelId="{263B5559-0C4D-439F-8489-7F4684A76871}" type="pres">
      <dgm:prSet presAssocID="{7AD5A74F-D4BE-4B7B-9EB6-44528027B23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7E6A999A-F7FA-49A2-984B-6F4544B7970A}" type="pres">
      <dgm:prSet presAssocID="{7AD5A74F-D4BE-4B7B-9EB6-44528027B238}" presName="spaceRect" presStyleCnt="0"/>
      <dgm:spPr/>
    </dgm:pt>
    <dgm:pt modelId="{66B3ABAC-B6F6-4B42-A771-D4882C5D875F}" type="pres">
      <dgm:prSet presAssocID="{7AD5A74F-D4BE-4B7B-9EB6-44528027B238}" presName="textRect" presStyleLbl="revTx" presStyleIdx="1" presStyleCnt="5">
        <dgm:presLayoutVars>
          <dgm:chMax val="1"/>
          <dgm:chPref val="1"/>
        </dgm:presLayoutVars>
      </dgm:prSet>
      <dgm:spPr/>
    </dgm:pt>
    <dgm:pt modelId="{A1F4BCF1-03E8-4575-B0AD-D1C265146B0B}" type="pres">
      <dgm:prSet presAssocID="{10CAFED7-8C7B-4258-AFD1-B77D983BFACF}" presName="sibTrans" presStyleLbl="sibTrans2D1" presStyleIdx="0" presStyleCnt="0"/>
      <dgm:spPr/>
    </dgm:pt>
    <dgm:pt modelId="{7CBED987-49DE-42BF-9582-B4ED77D3C774}" type="pres">
      <dgm:prSet presAssocID="{36DD91BC-94BE-4EE8-BE76-5A92750CCCD3}" presName="compNode" presStyleCnt="0"/>
      <dgm:spPr/>
    </dgm:pt>
    <dgm:pt modelId="{C166C96E-9EF4-4BC6-B3AB-8214FED3B613}" type="pres">
      <dgm:prSet presAssocID="{36DD91BC-94BE-4EE8-BE76-5A92750CCCD3}" presName="iconBgRect" presStyleLbl="bgShp" presStyleIdx="2" presStyleCnt="5"/>
      <dgm:spPr/>
    </dgm:pt>
    <dgm:pt modelId="{AD257DE5-C169-4112-9FE6-F9E180119946}" type="pres">
      <dgm:prSet presAssocID="{36DD91BC-94BE-4EE8-BE76-5A92750CCCD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tom"/>
        </a:ext>
      </dgm:extLst>
    </dgm:pt>
    <dgm:pt modelId="{E7A0C665-EF6E-488E-855D-ECA31105109F}" type="pres">
      <dgm:prSet presAssocID="{36DD91BC-94BE-4EE8-BE76-5A92750CCCD3}" presName="spaceRect" presStyleCnt="0"/>
      <dgm:spPr/>
    </dgm:pt>
    <dgm:pt modelId="{339C1166-6EEC-4765-BB62-B7DB2E99EA20}" type="pres">
      <dgm:prSet presAssocID="{36DD91BC-94BE-4EE8-BE76-5A92750CCCD3}" presName="textRect" presStyleLbl="revTx" presStyleIdx="2" presStyleCnt="5">
        <dgm:presLayoutVars>
          <dgm:chMax val="1"/>
          <dgm:chPref val="1"/>
        </dgm:presLayoutVars>
      </dgm:prSet>
      <dgm:spPr/>
    </dgm:pt>
    <dgm:pt modelId="{5CCA65C0-40E0-408A-8D11-34848043D599}" type="pres">
      <dgm:prSet presAssocID="{6D9DF668-CDA1-4A22-B6C2-953D41D0FF11}" presName="sibTrans" presStyleLbl="sibTrans2D1" presStyleIdx="0" presStyleCnt="0"/>
      <dgm:spPr/>
    </dgm:pt>
    <dgm:pt modelId="{BBBBB318-6F86-4078-AA6C-E0A6D8643F04}" type="pres">
      <dgm:prSet presAssocID="{7070D500-DEE9-4DE5-8388-ECA3BBE6AADA}" presName="compNode" presStyleCnt="0"/>
      <dgm:spPr/>
    </dgm:pt>
    <dgm:pt modelId="{57A53469-F3A4-477D-8638-6559DB9EE0E6}" type="pres">
      <dgm:prSet presAssocID="{7070D500-DEE9-4DE5-8388-ECA3BBE6AADA}" presName="iconBgRect" presStyleLbl="bgShp" presStyleIdx="3" presStyleCnt="5"/>
      <dgm:spPr/>
    </dgm:pt>
    <dgm:pt modelId="{F06E589B-A84B-4B71-9D43-14E7520FBC14}" type="pres">
      <dgm:prSet presAssocID="{7070D500-DEE9-4DE5-8388-ECA3BBE6AA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D9C88AE2-C71D-4481-B599-B574F7E3E330}" type="pres">
      <dgm:prSet presAssocID="{7070D500-DEE9-4DE5-8388-ECA3BBE6AADA}" presName="spaceRect" presStyleCnt="0"/>
      <dgm:spPr/>
    </dgm:pt>
    <dgm:pt modelId="{5E6EAE20-8929-4571-9E10-2C3090F00FAB}" type="pres">
      <dgm:prSet presAssocID="{7070D500-DEE9-4DE5-8388-ECA3BBE6AADA}" presName="textRect" presStyleLbl="revTx" presStyleIdx="3" presStyleCnt="5">
        <dgm:presLayoutVars>
          <dgm:chMax val="1"/>
          <dgm:chPref val="1"/>
        </dgm:presLayoutVars>
      </dgm:prSet>
      <dgm:spPr/>
    </dgm:pt>
    <dgm:pt modelId="{C2B68566-D3BF-4C15-B588-1CD69096CE2F}" type="pres">
      <dgm:prSet presAssocID="{41BF218C-0393-4800-BE30-0DFA7E8DD649}" presName="sibTrans" presStyleLbl="sibTrans2D1" presStyleIdx="0" presStyleCnt="0"/>
      <dgm:spPr/>
    </dgm:pt>
    <dgm:pt modelId="{1D1FEB9B-6A56-42A8-B9BB-494EA452EEBF}" type="pres">
      <dgm:prSet presAssocID="{34B0B33F-84AF-423C-8422-1802EF69110F}" presName="compNode" presStyleCnt="0"/>
      <dgm:spPr/>
    </dgm:pt>
    <dgm:pt modelId="{F815F45B-0CC7-402E-A340-6AE2971BF668}" type="pres">
      <dgm:prSet presAssocID="{34B0B33F-84AF-423C-8422-1802EF69110F}" presName="iconBgRect" presStyleLbl="bgShp" presStyleIdx="4" presStyleCnt="5"/>
      <dgm:spPr/>
    </dgm:pt>
    <dgm:pt modelId="{2278C091-A293-48C3-8A01-5551673A6380}" type="pres">
      <dgm:prSet presAssocID="{34B0B33F-84AF-423C-8422-1802EF6911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p"/>
        </a:ext>
      </dgm:extLst>
    </dgm:pt>
    <dgm:pt modelId="{76ECC8E9-58AB-4406-8655-82C3761B13EA}" type="pres">
      <dgm:prSet presAssocID="{34B0B33F-84AF-423C-8422-1802EF69110F}" presName="spaceRect" presStyleCnt="0"/>
      <dgm:spPr/>
    </dgm:pt>
    <dgm:pt modelId="{27975381-A67C-459D-9AF5-9E0E6D0668A9}" type="pres">
      <dgm:prSet presAssocID="{34B0B33F-84AF-423C-8422-1802EF69110F}" presName="textRect" presStyleLbl="revTx" presStyleIdx="4" presStyleCnt="5">
        <dgm:presLayoutVars>
          <dgm:chMax val="1"/>
          <dgm:chPref val="1"/>
        </dgm:presLayoutVars>
      </dgm:prSet>
      <dgm:spPr/>
    </dgm:pt>
  </dgm:ptLst>
  <dgm:cxnLst>
    <dgm:cxn modelId="{57591B04-A9C0-4530-A9B0-5E2F9A981902}" type="presOf" srcId="{5DDE4446-7D79-4FD6-AA00-2A5D90CC67C0}" destId="{57B9FAC4-C202-48A0-9342-9B81512CDF8A}" srcOrd="0" destOrd="0" presId="urn:microsoft.com/office/officeart/2018/2/layout/IconCircleList"/>
    <dgm:cxn modelId="{BACFD304-5AB8-404D-914E-C71C397436EF}" type="presOf" srcId="{7AD5A74F-D4BE-4B7B-9EB6-44528027B238}" destId="{66B3ABAC-B6F6-4B42-A771-D4882C5D875F}" srcOrd="0" destOrd="0" presId="urn:microsoft.com/office/officeart/2018/2/layout/IconCircleList"/>
    <dgm:cxn modelId="{0D827132-0A65-4C22-ADA3-AF7BF5C3E2BE}" type="presOf" srcId="{10CAFED7-8C7B-4258-AFD1-B77D983BFACF}" destId="{A1F4BCF1-03E8-4575-B0AD-D1C265146B0B}" srcOrd="0" destOrd="0" presId="urn:microsoft.com/office/officeart/2018/2/layout/IconCircleList"/>
    <dgm:cxn modelId="{07379C3B-D1D2-4E57-8851-AD05BD73099B}" srcId="{B53E17E5-75B7-498B-9A78-E443E524E7FD}" destId="{5DDE4446-7D79-4FD6-AA00-2A5D90CC67C0}" srcOrd="0" destOrd="0" parTransId="{FBF79E8D-EE67-4F15-BF15-6C09D87DD1E8}" sibTransId="{E42F0908-E955-4CD7-92DC-63AD3C198657}"/>
    <dgm:cxn modelId="{48ACED47-D8F1-408F-9DBD-32E52E3231BF}" type="presOf" srcId="{36DD91BC-94BE-4EE8-BE76-5A92750CCCD3}" destId="{339C1166-6EEC-4765-BB62-B7DB2E99EA20}" srcOrd="0" destOrd="0" presId="urn:microsoft.com/office/officeart/2018/2/layout/IconCircleList"/>
    <dgm:cxn modelId="{1893896B-6116-4609-96D8-A2C6BF740F63}" srcId="{B53E17E5-75B7-498B-9A78-E443E524E7FD}" destId="{7070D500-DEE9-4DE5-8388-ECA3BBE6AADA}" srcOrd="3" destOrd="0" parTransId="{F1FE8F12-343D-4032-A166-E74B7511A871}" sibTransId="{41BF218C-0393-4800-BE30-0DFA7E8DD649}"/>
    <dgm:cxn modelId="{1F271D6D-5A2F-42EC-9B6E-89FED3DC5B50}" type="presOf" srcId="{7070D500-DEE9-4DE5-8388-ECA3BBE6AADA}" destId="{5E6EAE20-8929-4571-9E10-2C3090F00FAB}" srcOrd="0" destOrd="0" presId="urn:microsoft.com/office/officeart/2018/2/layout/IconCircleList"/>
    <dgm:cxn modelId="{C5559975-2FC2-4D4F-9875-5206C30AF040}" type="presOf" srcId="{34B0B33F-84AF-423C-8422-1802EF69110F}" destId="{27975381-A67C-459D-9AF5-9E0E6D0668A9}" srcOrd="0" destOrd="0" presId="urn:microsoft.com/office/officeart/2018/2/layout/IconCircleList"/>
    <dgm:cxn modelId="{4FB460A0-A7D5-4230-B427-91E2B74CD10E}" type="presOf" srcId="{6D9DF668-CDA1-4A22-B6C2-953D41D0FF11}" destId="{5CCA65C0-40E0-408A-8D11-34848043D599}" srcOrd="0" destOrd="0" presId="urn:microsoft.com/office/officeart/2018/2/layout/IconCircleList"/>
    <dgm:cxn modelId="{3FE698B4-7474-4699-9CF7-88ED120CF8C7}" type="presOf" srcId="{B53E17E5-75B7-498B-9A78-E443E524E7FD}" destId="{4CD40204-43CE-4B95-B8DA-251A27EF7EEB}" srcOrd="0" destOrd="0" presId="urn:microsoft.com/office/officeart/2018/2/layout/IconCircleList"/>
    <dgm:cxn modelId="{13261DC8-23B5-4CBE-9E35-2B27AC4245CF}" srcId="{B53E17E5-75B7-498B-9A78-E443E524E7FD}" destId="{7AD5A74F-D4BE-4B7B-9EB6-44528027B238}" srcOrd="1" destOrd="0" parTransId="{99FF2103-D6C1-4527-99AB-63F1CCEE92DB}" sibTransId="{10CAFED7-8C7B-4258-AFD1-B77D983BFACF}"/>
    <dgm:cxn modelId="{0232C9CA-8DBB-41C7-B4CB-ED91E4AE05D7}" srcId="{B53E17E5-75B7-498B-9A78-E443E524E7FD}" destId="{36DD91BC-94BE-4EE8-BE76-5A92750CCCD3}" srcOrd="2" destOrd="0" parTransId="{228934A8-E846-4DA7-A616-B82ACF6A438E}" sibTransId="{6D9DF668-CDA1-4A22-B6C2-953D41D0FF11}"/>
    <dgm:cxn modelId="{D6B11CCB-491A-49FF-B7E7-D2DE99C71503}" type="presOf" srcId="{E42F0908-E955-4CD7-92DC-63AD3C198657}" destId="{C7456A7F-CD44-433C-8F9D-0E87DE5BD978}" srcOrd="0" destOrd="0" presId="urn:microsoft.com/office/officeart/2018/2/layout/IconCircleList"/>
    <dgm:cxn modelId="{63D460D9-D7B0-43E4-8144-EE82A67C009A}" type="presOf" srcId="{41BF218C-0393-4800-BE30-0DFA7E8DD649}" destId="{C2B68566-D3BF-4C15-B588-1CD69096CE2F}" srcOrd="0" destOrd="0" presId="urn:microsoft.com/office/officeart/2018/2/layout/IconCircleList"/>
    <dgm:cxn modelId="{C117CAFE-21F7-4DFE-AE77-D582FAC1C66D}" srcId="{B53E17E5-75B7-498B-9A78-E443E524E7FD}" destId="{34B0B33F-84AF-423C-8422-1802EF69110F}" srcOrd="4" destOrd="0" parTransId="{FAF3BBCF-FD23-419C-8966-CA4550A1B54E}" sibTransId="{A7B378E0-FDB3-41A5-BB5E-9D9C0433B7DA}"/>
    <dgm:cxn modelId="{24267560-39EF-4D23-BE0E-405BAC82E5A5}" type="presParOf" srcId="{4CD40204-43CE-4B95-B8DA-251A27EF7EEB}" destId="{55D6185E-F1D1-4B94-AE18-9F9954AC755C}" srcOrd="0" destOrd="0" presId="urn:microsoft.com/office/officeart/2018/2/layout/IconCircleList"/>
    <dgm:cxn modelId="{05120E49-C4CA-4189-A4B8-445BBFAD06F8}" type="presParOf" srcId="{55D6185E-F1D1-4B94-AE18-9F9954AC755C}" destId="{6A333025-BC11-4453-B4E2-C3EA62FBBFEE}" srcOrd="0" destOrd="0" presId="urn:microsoft.com/office/officeart/2018/2/layout/IconCircleList"/>
    <dgm:cxn modelId="{A9DA6B8B-E204-4068-A484-957F7225E9AA}" type="presParOf" srcId="{6A333025-BC11-4453-B4E2-C3EA62FBBFEE}" destId="{208E72CC-5424-4B8B-B79A-EF4235D8F1D1}" srcOrd="0" destOrd="0" presId="urn:microsoft.com/office/officeart/2018/2/layout/IconCircleList"/>
    <dgm:cxn modelId="{1FA271A9-87BE-498E-8FA8-436872D1E9E0}" type="presParOf" srcId="{6A333025-BC11-4453-B4E2-C3EA62FBBFEE}" destId="{8E38E9F6-BF11-4788-86A9-89F96884B85D}" srcOrd="1" destOrd="0" presId="urn:microsoft.com/office/officeart/2018/2/layout/IconCircleList"/>
    <dgm:cxn modelId="{19E58BA8-3232-48DB-9C13-2FBF499ED73A}" type="presParOf" srcId="{6A333025-BC11-4453-B4E2-C3EA62FBBFEE}" destId="{7C371E9E-E45E-4E7E-8C27-272AB5A9A051}" srcOrd="2" destOrd="0" presId="urn:microsoft.com/office/officeart/2018/2/layout/IconCircleList"/>
    <dgm:cxn modelId="{038795E0-AF4D-4530-93A8-D451F98426D9}" type="presParOf" srcId="{6A333025-BC11-4453-B4E2-C3EA62FBBFEE}" destId="{57B9FAC4-C202-48A0-9342-9B81512CDF8A}" srcOrd="3" destOrd="0" presId="urn:microsoft.com/office/officeart/2018/2/layout/IconCircleList"/>
    <dgm:cxn modelId="{9B0EB8B2-2CC3-4BB5-97BC-563CC66B7B33}" type="presParOf" srcId="{55D6185E-F1D1-4B94-AE18-9F9954AC755C}" destId="{C7456A7F-CD44-433C-8F9D-0E87DE5BD978}" srcOrd="1" destOrd="0" presId="urn:microsoft.com/office/officeart/2018/2/layout/IconCircleList"/>
    <dgm:cxn modelId="{0E31FC37-EEDA-45AD-BF23-3CFE520ACA30}" type="presParOf" srcId="{55D6185E-F1D1-4B94-AE18-9F9954AC755C}" destId="{DD69371B-05BA-4ECB-9F39-9D547ED737CA}" srcOrd="2" destOrd="0" presId="urn:microsoft.com/office/officeart/2018/2/layout/IconCircleList"/>
    <dgm:cxn modelId="{B8201A79-6C9C-4273-BD4A-ABBA4FA2E279}" type="presParOf" srcId="{DD69371B-05BA-4ECB-9F39-9D547ED737CA}" destId="{0CE9C2A1-6848-4F20-8855-BEF877A407BF}" srcOrd="0" destOrd="0" presId="urn:microsoft.com/office/officeart/2018/2/layout/IconCircleList"/>
    <dgm:cxn modelId="{18CDD853-626B-49F5-A996-5238FFC55484}" type="presParOf" srcId="{DD69371B-05BA-4ECB-9F39-9D547ED737CA}" destId="{263B5559-0C4D-439F-8489-7F4684A76871}" srcOrd="1" destOrd="0" presId="urn:microsoft.com/office/officeart/2018/2/layout/IconCircleList"/>
    <dgm:cxn modelId="{7DB4F720-E93F-4A4B-811D-11CC3DDD0AE6}" type="presParOf" srcId="{DD69371B-05BA-4ECB-9F39-9D547ED737CA}" destId="{7E6A999A-F7FA-49A2-984B-6F4544B7970A}" srcOrd="2" destOrd="0" presId="urn:microsoft.com/office/officeart/2018/2/layout/IconCircleList"/>
    <dgm:cxn modelId="{DD1E2C99-08FA-4362-A63B-427D6D42747B}" type="presParOf" srcId="{DD69371B-05BA-4ECB-9F39-9D547ED737CA}" destId="{66B3ABAC-B6F6-4B42-A771-D4882C5D875F}" srcOrd="3" destOrd="0" presId="urn:microsoft.com/office/officeart/2018/2/layout/IconCircleList"/>
    <dgm:cxn modelId="{17464C73-54FD-4810-98A7-8001738595FF}" type="presParOf" srcId="{55D6185E-F1D1-4B94-AE18-9F9954AC755C}" destId="{A1F4BCF1-03E8-4575-B0AD-D1C265146B0B}" srcOrd="3" destOrd="0" presId="urn:microsoft.com/office/officeart/2018/2/layout/IconCircleList"/>
    <dgm:cxn modelId="{71176B21-CB7E-4D11-82F8-3AFC1BF49E6E}" type="presParOf" srcId="{55D6185E-F1D1-4B94-AE18-9F9954AC755C}" destId="{7CBED987-49DE-42BF-9582-B4ED77D3C774}" srcOrd="4" destOrd="0" presId="urn:microsoft.com/office/officeart/2018/2/layout/IconCircleList"/>
    <dgm:cxn modelId="{B2E48091-8460-4A46-9708-D1F2B8CFA262}" type="presParOf" srcId="{7CBED987-49DE-42BF-9582-B4ED77D3C774}" destId="{C166C96E-9EF4-4BC6-B3AB-8214FED3B613}" srcOrd="0" destOrd="0" presId="urn:microsoft.com/office/officeart/2018/2/layout/IconCircleList"/>
    <dgm:cxn modelId="{429E89D1-6C86-482F-99FF-F6E3C0F68901}" type="presParOf" srcId="{7CBED987-49DE-42BF-9582-B4ED77D3C774}" destId="{AD257DE5-C169-4112-9FE6-F9E180119946}" srcOrd="1" destOrd="0" presId="urn:microsoft.com/office/officeart/2018/2/layout/IconCircleList"/>
    <dgm:cxn modelId="{AAB3069B-B558-477C-A74D-2307C9076F1B}" type="presParOf" srcId="{7CBED987-49DE-42BF-9582-B4ED77D3C774}" destId="{E7A0C665-EF6E-488E-855D-ECA31105109F}" srcOrd="2" destOrd="0" presId="urn:microsoft.com/office/officeart/2018/2/layout/IconCircleList"/>
    <dgm:cxn modelId="{EF854036-D5C5-4112-BFE9-F699574039AB}" type="presParOf" srcId="{7CBED987-49DE-42BF-9582-B4ED77D3C774}" destId="{339C1166-6EEC-4765-BB62-B7DB2E99EA20}" srcOrd="3" destOrd="0" presId="urn:microsoft.com/office/officeart/2018/2/layout/IconCircleList"/>
    <dgm:cxn modelId="{8DD7524B-2AF9-4E2C-8492-05613D488C0F}" type="presParOf" srcId="{55D6185E-F1D1-4B94-AE18-9F9954AC755C}" destId="{5CCA65C0-40E0-408A-8D11-34848043D599}" srcOrd="5" destOrd="0" presId="urn:microsoft.com/office/officeart/2018/2/layout/IconCircleList"/>
    <dgm:cxn modelId="{957C0FAA-E867-41DE-896A-0672F89CC008}" type="presParOf" srcId="{55D6185E-F1D1-4B94-AE18-9F9954AC755C}" destId="{BBBBB318-6F86-4078-AA6C-E0A6D8643F04}" srcOrd="6" destOrd="0" presId="urn:microsoft.com/office/officeart/2018/2/layout/IconCircleList"/>
    <dgm:cxn modelId="{02007747-7B9F-4306-B87A-CB40E59CC972}" type="presParOf" srcId="{BBBBB318-6F86-4078-AA6C-E0A6D8643F04}" destId="{57A53469-F3A4-477D-8638-6559DB9EE0E6}" srcOrd="0" destOrd="0" presId="urn:microsoft.com/office/officeart/2018/2/layout/IconCircleList"/>
    <dgm:cxn modelId="{A97C9303-27FC-405F-B64D-8257FE660F2A}" type="presParOf" srcId="{BBBBB318-6F86-4078-AA6C-E0A6D8643F04}" destId="{F06E589B-A84B-4B71-9D43-14E7520FBC14}" srcOrd="1" destOrd="0" presId="urn:microsoft.com/office/officeart/2018/2/layout/IconCircleList"/>
    <dgm:cxn modelId="{886D074E-04A8-4FB2-BE2E-3077A654696F}" type="presParOf" srcId="{BBBBB318-6F86-4078-AA6C-E0A6D8643F04}" destId="{D9C88AE2-C71D-4481-B599-B574F7E3E330}" srcOrd="2" destOrd="0" presId="urn:microsoft.com/office/officeart/2018/2/layout/IconCircleList"/>
    <dgm:cxn modelId="{5887EFEF-D891-4581-95B7-CD58598E4B5C}" type="presParOf" srcId="{BBBBB318-6F86-4078-AA6C-E0A6D8643F04}" destId="{5E6EAE20-8929-4571-9E10-2C3090F00FAB}" srcOrd="3" destOrd="0" presId="urn:microsoft.com/office/officeart/2018/2/layout/IconCircleList"/>
    <dgm:cxn modelId="{C3A2A4EA-B644-4B6D-B242-E86704AE16E0}" type="presParOf" srcId="{55D6185E-F1D1-4B94-AE18-9F9954AC755C}" destId="{C2B68566-D3BF-4C15-B588-1CD69096CE2F}" srcOrd="7" destOrd="0" presId="urn:microsoft.com/office/officeart/2018/2/layout/IconCircleList"/>
    <dgm:cxn modelId="{E1680972-37CB-469C-87E9-6F0E719091A4}" type="presParOf" srcId="{55D6185E-F1D1-4B94-AE18-9F9954AC755C}" destId="{1D1FEB9B-6A56-42A8-B9BB-494EA452EEBF}" srcOrd="8" destOrd="0" presId="urn:microsoft.com/office/officeart/2018/2/layout/IconCircleList"/>
    <dgm:cxn modelId="{E26BBF72-0DEC-43A3-AF16-B525C042AD01}" type="presParOf" srcId="{1D1FEB9B-6A56-42A8-B9BB-494EA452EEBF}" destId="{F815F45B-0CC7-402E-A340-6AE2971BF668}" srcOrd="0" destOrd="0" presId="urn:microsoft.com/office/officeart/2018/2/layout/IconCircleList"/>
    <dgm:cxn modelId="{F700BE5B-5071-4B56-A64F-E6CCBBF1E6E4}" type="presParOf" srcId="{1D1FEB9B-6A56-42A8-B9BB-494EA452EEBF}" destId="{2278C091-A293-48C3-8A01-5551673A6380}" srcOrd="1" destOrd="0" presId="urn:microsoft.com/office/officeart/2018/2/layout/IconCircleList"/>
    <dgm:cxn modelId="{7687899F-038D-4F5B-9351-0CFAD5D31ABC}" type="presParOf" srcId="{1D1FEB9B-6A56-42A8-B9BB-494EA452EEBF}" destId="{76ECC8E9-58AB-4406-8655-82C3761B13EA}" srcOrd="2" destOrd="0" presId="urn:microsoft.com/office/officeart/2018/2/layout/IconCircleList"/>
    <dgm:cxn modelId="{28245177-5747-4011-9C48-2FB12E731CE8}" type="presParOf" srcId="{1D1FEB9B-6A56-42A8-B9BB-494EA452EEBF}" destId="{27975381-A67C-459D-9AF5-9E0E6D0668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E72CC-5424-4B8B-B79A-EF4235D8F1D1}">
      <dsp:nvSpPr>
        <dsp:cNvPr id="0" name=""/>
        <dsp:cNvSpPr/>
      </dsp:nvSpPr>
      <dsp:spPr>
        <a:xfrm>
          <a:off x="235953" y="667678"/>
          <a:ext cx="915248" cy="915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8E9F6-BF11-4788-86A9-89F96884B85D}">
      <dsp:nvSpPr>
        <dsp:cNvPr id="0" name=""/>
        <dsp:cNvSpPr/>
      </dsp:nvSpPr>
      <dsp:spPr>
        <a:xfrm>
          <a:off x="428155" y="859880"/>
          <a:ext cx="530843" cy="5308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B9FAC4-C202-48A0-9342-9B81512CDF8A}">
      <dsp:nvSpPr>
        <dsp:cNvPr id="0" name=""/>
        <dsp:cNvSpPr/>
      </dsp:nvSpPr>
      <dsp:spPr>
        <a:xfrm>
          <a:off x="1347326" y="667678"/>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Harvard</a:t>
          </a:r>
          <a:endParaRPr lang="en-US" sz="2400" kern="1200"/>
        </a:p>
      </dsp:txBody>
      <dsp:txXfrm>
        <a:off x="1347326" y="667678"/>
        <a:ext cx="2157370" cy="915248"/>
      </dsp:txXfrm>
    </dsp:sp>
    <dsp:sp modelId="{0CE9C2A1-6848-4F20-8855-BEF877A407BF}">
      <dsp:nvSpPr>
        <dsp:cNvPr id="0" name=""/>
        <dsp:cNvSpPr/>
      </dsp:nvSpPr>
      <dsp:spPr>
        <a:xfrm>
          <a:off x="3880603" y="667678"/>
          <a:ext cx="915248" cy="915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5559-0C4D-439F-8489-7F4684A76871}">
      <dsp:nvSpPr>
        <dsp:cNvPr id="0" name=""/>
        <dsp:cNvSpPr/>
      </dsp:nvSpPr>
      <dsp:spPr>
        <a:xfrm>
          <a:off x="4072805" y="859880"/>
          <a:ext cx="530843" cy="5308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B3ABAC-B6F6-4B42-A771-D4882C5D875F}">
      <dsp:nvSpPr>
        <dsp:cNvPr id="0" name=""/>
        <dsp:cNvSpPr/>
      </dsp:nvSpPr>
      <dsp:spPr>
        <a:xfrm>
          <a:off x="4991975" y="667678"/>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Oxford</a:t>
          </a:r>
          <a:endParaRPr lang="en-US" sz="2400" kern="1200"/>
        </a:p>
      </dsp:txBody>
      <dsp:txXfrm>
        <a:off x="4991975" y="667678"/>
        <a:ext cx="2157370" cy="915248"/>
      </dsp:txXfrm>
    </dsp:sp>
    <dsp:sp modelId="{C166C96E-9EF4-4BC6-B3AB-8214FED3B613}">
      <dsp:nvSpPr>
        <dsp:cNvPr id="0" name=""/>
        <dsp:cNvSpPr/>
      </dsp:nvSpPr>
      <dsp:spPr>
        <a:xfrm>
          <a:off x="7525252" y="667678"/>
          <a:ext cx="915248" cy="915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57DE5-C169-4112-9FE6-F9E180119946}">
      <dsp:nvSpPr>
        <dsp:cNvPr id="0" name=""/>
        <dsp:cNvSpPr/>
      </dsp:nvSpPr>
      <dsp:spPr>
        <a:xfrm>
          <a:off x="7717454" y="859880"/>
          <a:ext cx="530843" cy="5308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9C1166-6EEC-4765-BB62-B7DB2E99EA20}">
      <dsp:nvSpPr>
        <dsp:cNvPr id="0" name=""/>
        <dsp:cNvSpPr/>
      </dsp:nvSpPr>
      <dsp:spPr>
        <a:xfrm>
          <a:off x="8636625" y="667678"/>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IEEE</a:t>
          </a:r>
          <a:endParaRPr lang="en-US" sz="2400" kern="1200"/>
        </a:p>
      </dsp:txBody>
      <dsp:txXfrm>
        <a:off x="8636625" y="667678"/>
        <a:ext cx="2157370" cy="915248"/>
      </dsp:txXfrm>
    </dsp:sp>
    <dsp:sp modelId="{57A53469-F3A4-477D-8638-6559DB9EE0E6}">
      <dsp:nvSpPr>
        <dsp:cNvPr id="0" name=""/>
        <dsp:cNvSpPr/>
      </dsp:nvSpPr>
      <dsp:spPr>
        <a:xfrm>
          <a:off x="235953" y="2231354"/>
          <a:ext cx="915248" cy="915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E589B-A84B-4B71-9D43-14E7520FBC14}">
      <dsp:nvSpPr>
        <dsp:cNvPr id="0" name=""/>
        <dsp:cNvSpPr/>
      </dsp:nvSpPr>
      <dsp:spPr>
        <a:xfrm>
          <a:off x="428155" y="2423556"/>
          <a:ext cx="530843" cy="5308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6EAE20-8929-4571-9E10-2C3090F00FAB}">
      <dsp:nvSpPr>
        <dsp:cNvPr id="0" name=""/>
        <dsp:cNvSpPr/>
      </dsp:nvSpPr>
      <dsp:spPr>
        <a:xfrm>
          <a:off x="1347326" y="2231354"/>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MLA</a:t>
          </a:r>
          <a:endParaRPr lang="en-US" sz="2400" kern="1200"/>
        </a:p>
      </dsp:txBody>
      <dsp:txXfrm>
        <a:off x="1347326" y="2231354"/>
        <a:ext cx="2157370" cy="915248"/>
      </dsp:txXfrm>
    </dsp:sp>
    <dsp:sp modelId="{F815F45B-0CC7-402E-A340-6AE2971BF668}">
      <dsp:nvSpPr>
        <dsp:cNvPr id="0" name=""/>
        <dsp:cNvSpPr/>
      </dsp:nvSpPr>
      <dsp:spPr>
        <a:xfrm>
          <a:off x="3880603" y="2231354"/>
          <a:ext cx="915248" cy="91524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8C091-A293-48C3-8A01-5551673A6380}">
      <dsp:nvSpPr>
        <dsp:cNvPr id="0" name=""/>
        <dsp:cNvSpPr/>
      </dsp:nvSpPr>
      <dsp:spPr>
        <a:xfrm>
          <a:off x="4072805" y="2423556"/>
          <a:ext cx="530843" cy="5308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975381-A67C-459D-9AF5-9E0E6D0668A9}">
      <dsp:nvSpPr>
        <dsp:cNvPr id="0" name=""/>
        <dsp:cNvSpPr/>
      </dsp:nvSpPr>
      <dsp:spPr>
        <a:xfrm>
          <a:off x="4991975" y="2231354"/>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APA</a:t>
          </a:r>
          <a:endParaRPr lang="en-US" sz="2400" kern="1200"/>
        </a:p>
      </dsp:txBody>
      <dsp:txXfrm>
        <a:off x="4991975" y="2231354"/>
        <a:ext cx="2157370" cy="91524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1/18/2020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208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1/18/2020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51842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1/18/2020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665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991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9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7041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8389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1/18/2020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8963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4245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2374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1/18/2020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209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0213624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ww.legislation.gov.uk/ukpga/2019/17/contents" TargetMode="External"/><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skillsyouneed.com/learn/study-skills.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ebster.ac.at/files/attachments/referencing_checklist.pdf" TargetMode="External"/><Relationship Id="rId2" Type="http://schemas.openxmlformats.org/officeDocument/2006/relationships/image" Target="../media/image2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1CEA98-C107-4F12-B2B8-221041F08267}"/>
              </a:ext>
            </a:extLst>
          </p:cNvPr>
          <p:cNvPicPr>
            <a:picLocks noChangeAspect="1"/>
          </p:cNvPicPr>
          <p:nvPr/>
        </p:nvPicPr>
        <p:blipFill rotWithShape="1">
          <a:blip r:embed="rId2">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1CABC3E-BE0B-4C7B-BB9F-5FC4B6E6CDDA}"/>
              </a:ext>
            </a:extLst>
          </p:cNvPr>
          <p:cNvSpPr>
            <a:spLocks noGrp="1"/>
          </p:cNvSpPr>
          <p:nvPr>
            <p:ph type="ctrTitle"/>
          </p:nvPr>
        </p:nvSpPr>
        <p:spPr>
          <a:xfrm>
            <a:off x="965201" y="1020431"/>
            <a:ext cx="10225530" cy="1475013"/>
          </a:xfrm>
        </p:spPr>
        <p:txBody>
          <a:bodyPr>
            <a:normAutofit/>
          </a:bodyPr>
          <a:lstStyle/>
          <a:p>
            <a:r>
              <a:rPr lang="en-GB" sz="4000">
                <a:solidFill>
                  <a:schemeClr val="tx1"/>
                </a:solidFill>
              </a:rPr>
              <a:t>Academic Study Skills for Students</a:t>
            </a:r>
          </a:p>
        </p:txBody>
      </p:sp>
      <p:sp>
        <p:nvSpPr>
          <p:cNvPr id="3" name="Subtitle 2">
            <a:extLst>
              <a:ext uri="{FF2B5EF4-FFF2-40B4-BE49-F238E27FC236}">
                <a16:creationId xmlns:a16="http://schemas.microsoft.com/office/drawing/2014/main" id="{678CF7A6-C418-4A38-90AC-9C84BD3C4DB3}"/>
              </a:ext>
            </a:extLst>
          </p:cNvPr>
          <p:cNvSpPr>
            <a:spLocks noGrp="1"/>
          </p:cNvSpPr>
          <p:nvPr>
            <p:ph type="subTitle" idx="1"/>
          </p:nvPr>
        </p:nvSpPr>
        <p:spPr>
          <a:xfrm>
            <a:off x="965200" y="2495445"/>
            <a:ext cx="10225530" cy="590321"/>
          </a:xfrm>
        </p:spPr>
        <p:txBody>
          <a:bodyPr>
            <a:noAutofit/>
          </a:bodyPr>
          <a:lstStyle/>
          <a:p>
            <a:pPr>
              <a:lnSpc>
                <a:spcPct val="100000"/>
              </a:lnSpc>
            </a:pPr>
            <a:r>
              <a:rPr lang="en-GB" sz="3600" dirty="0">
                <a:solidFill>
                  <a:schemeClr val="tx1"/>
                </a:solidFill>
              </a:rPr>
              <a:t>Module code:	ECGE4001Q	</a:t>
            </a:r>
          </a:p>
          <a:p>
            <a:pPr>
              <a:lnSpc>
                <a:spcPct val="100000"/>
              </a:lnSpc>
            </a:pPr>
            <a:r>
              <a:rPr lang="en-GB" sz="3600" dirty="0">
                <a:solidFill>
                  <a:schemeClr val="tx1"/>
                </a:solidFill>
              </a:rPr>
              <a:t>Assessment 2 </a:t>
            </a:r>
          </a:p>
          <a:p>
            <a:pPr>
              <a:lnSpc>
                <a:spcPct val="100000"/>
              </a:lnSpc>
            </a:pPr>
            <a:r>
              <a:rPr lang="en-GB" sz="3600" dirty="0">
                <a:solidFill>
                  <a:schemeClr val="tx1"/>
                </a:solidFill>
              </a:rPr>
              <a:t>By Seren palethorpe</a:t>
            </a:r>
          </a:p>
        </p:txBody>
      </p:sp>
    </p:spTree>
    <p:extLst>
      <p:ext uri="{BB962C8B-B14F-4D97-AF65-F5344CB8AC3E}">
        <p14:creationId xmlns:p14="http://schemas.microsoft.com/office/powerpoint/2010/main" val="5401259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7" name="Rectangle 26">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2CF0042-B868-4FF1-8C34-1ABFDB813F49}"/>
              </a:ext>
            </a:extLst>
          </p:cNvPr>
          <p:cNvSpPr>
            <a:spLocks noGrp="1"/>
          </p:cNvSpPr>
          <p:nvPr>
            <p:ph type="title"/>
          </p:nvPr>
        </p:nvSpPr>
        <p:spPr>
          <a:xfrm>
            <a:off x="581192" y="1124999"/>
            <a:ext cx="4076149" cy="4608003"/>
          </a:xfrm>
        </p:spPr>
        <p:txBody>
          <a:bodyPr vert="horz" lIns="91440" tIns="45720" rIns="91440" bIns="45720" rtlCol="0" anchor="ctr">
            <a:normAutofit/>
          </a:bodyPr>
          <a:lstStyle/>
          <a:p>
            <a:pPr lvl="0"/>
            <a:r>
              <a:rPr lang="en-US" sz="4000" dirty="0">
                <a:solidFill>
                  <a:schemeClr val="accent1"/>
                </a:solidFill>
              </a:rPr>
              <a:t>Explain how to reference within a body of the text and a reference list:</a:t>
            </a:r>
            <a:br>
              <a:rPr lang="en-US" sz="4000" dirty="0">
                <a:solidFill>
                  <a:schemeClr val="accent1"/>
                </a:solidFill>
              </a:rPr>
            </a:br>
            <a:endParaRPr lang="en-US" sz="4000" dirty="0">
              <a:solidFill>
                <a:schemeClr val="accent1"/>
              </a:solidFill>
            </a:endParaRPr>
          </a:p>
        </p:txBody>
      </p:sp>
      <p:sp>
        <p:nvSpPr>
          <p:cNvPr id="29" name="Rectangle 28">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Rectangle 2">
            <a:extLst>
              <a:ext uri="{FF2B5EF4-FFF2-40B4-BE49-F238E27FC236}">
                <a16:creationId xmlns:a16="http://schemas.microsoft.com/office/drawing/2014/main" id="{EFF9E723-FED0-4F82-AD50-E052489AD513}"/>
              </a:ext>
            </a:extLst>
          </p:cNvPr>
          <p:cNvSpPr/>
          <p:nvPr/>
        </p:nvSpPr>
        <p:spPr>
          <a:xfrm>
            <a:off x="5117586" y="1124998"/>
            <a:ext cx="6493222" cy="4608003"/>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 Books</a:t>
            </a: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 Journal articles</a:t>
            </a: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 Government legislation</a:t>
            </a: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 Websites</a:t>
            </a: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 use examples for each type of reference.</a:t>
            </a:r>
            <a:endParaRPr lang="en-US" sz="200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p:txBody>
      </p:sp>
      <p:sp>
        <p:nvSpPr>
          <p:cNvPr id="2" name="Rectangle 1">
            <a:extLst>
              <a:ext uri="{FF2B5EF4-FFF2-40B4-BE49-F238E27FC236}">
                <a16:creationId xmlns:a16="http://schemas.microsoft.com/office/drawing/2014/main" id="{F1B54FD5-DED7-4EB0-9E7C-CEA5F53AC020}"/>
              </a:ext>
            </a:extLst>
          </p:cNvPr>
          <p:cNvSpPr/>
          <p:nvPr/>
        </p:nvSpPr>
        <p:spPr>
          <a:xfrm>
            <a:off x="1893715" y="708498"/>
            <a:ext cx="7574507" cy="3330055"/>
          </a:xfrm>
          <a:prstGeom prst="rect">
            <a:avLst/>
          </a:prstGeom>
        </p:spPr>
        <p:txBody>
          <a:bodyPr vert="horz" lIns="91440" tIns="45720" rIns="91440" bIns="45720" rtlCol="0" anchor="ctr">
            <a:normAutofit/>
          </a:bodyPr>
          <a:lstStyle/>
          <a:p>
            <a:pPr>
              <a:spcBef>
                <a:spcPct val="0"/>
              </a:spcBef>
              <a:spcAft>
                <a:spcPts val="600"/>
              </a:spcAft>
            </a:pPr>
            <a:r>
              <a:rPr lang="en-US" sz="6000" cap="all" dirty="0">
                <a:solidFill>
                  <a:srgbClr val="FFFFFF"/>
                </a:solidFill>
                <a:latin typeface="+mj-lt"/>
                <a:ea typeface="+mj-ea"/>
                <a:cs typeface="+mj-cs"/>
              </a:rPr>
              <a:t> </a:t>
            </a:r>
          </a:p>
        </p:txBody>
      </p:sp>
    </p:spTree>
    <p:extLst>
      <p:ext uri="{BB962C8B-B14F-4D97-AF65-F5344CB8AC3E}">
        <p14:creationId xmlns:p14="http://schemas.microsoft.com/office/powerpoint/2010/main" val="17901600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6" name="Rectangle 21">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3">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5">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9" name="Rectangle 2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3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634E369-0922-4920-99A4-F4B00B1A6878}"/>
              </a:ext>
            </a:extLst>
          </p:cNvPr>
          <p:cNvSpPr txBox="1"/>
          <p:nvPr/>
        </p:nvSpPr>
        <p:spPr>
          <a:xfrm>
            <a:off x="6441743" y="1507415"/>
            <a:ext cx="5169064" cy="3903331"/>
          </a:xfrm>
          <a:prstGeom prst="rect">
            <a:avLst/>
          </a:prstGeom>
          <a:ln w="57150">
            <a:noFill/>
          </a:ln>
        </p:spPr>
        <p:txBody>
          <a:bodyPr vert="horz" lIns="91440" tIns="45720" rIns="91440" bIns="45720" rtlCol="0" anchor="t">
            <a:normAutofit/>
          </a:bodyPr>
          <a:lstStyle/>
          <a:p>
            <a:pPr>
              <a:spcBef>
                <a:spcPct val="20000"/>
              </a:spcBef>
              <a:spcAft>
                <a:spcPts val="600"/>
              </a:spcAft>
              <a:buClr>
                <a:schemeClr val="accent1"/>
              </a:buClr>
              <a:buSzPct val="92000"/>
              <a:buFont typeface="Wingdings 2" panose="05020102010507070707" pitchFamily="18" charset="2"/>
              <a:buChar char=""/>
            </a:pPr>
            <a:r>
              <a:rPr lang="en-US" sz="2000">
                <a:solidFill>
                  <a:schemeClr val="tx1">
                    <a:lumMod val="75000"/>
                    <a:lumOff val="25000"/>
                  </a:schemeClr>
                </a:solidFill>
              </a:rPr>
              <a:t>Referencing – the basic idea</a:t>
            </a:r>
          </a:p>
          <a:p>
            <a:pPr>
              <a:spcBef>
                <a:spcPct val="20000"/>
              </a:spcBef>
              <a:spcAft>
                <a:spcPts val="600"/>
              </a:spcAft>
              <a:buClr>
                <a:schemeClr val="accent1"/>
              </a:buClr>
              <a:buSzPct val="92000"/>
              <a:buFont typeface="Wingdings 2" panose="05020102010507070707" pitchFamily="18" charset="2"/>
              <a:buChar char=""/>
            </a:pPr>
            <a:r>
              <a:rPr lang="en-US" sz="2000">
                <a:solidFill>
                  <a:schemeClr val="tx1">
                    <a:lumMod val="75000"/>
                    <a:lumOff val="25000"/>
                  </a:schemeClr>
                </a:solidFill>
              </a:rPr>
              <a:t>The basic principle of referencing is to support and identify the evidence you use in your assignments. You direct readers of your work to the source of evidence. This can be done by presenting(or ‘citing’) either the name or the source, or an identification number, in the main text of your work. The full source detail is given later, either in a footnote/endnote, and/or in alphabetical list at the end of the assignment.</a:t>
            </a:r>
          </a:p>
          <a:p>
            <a:pPr>
              <a:spcBef>
                <a:spcPct val="20000"/>
              </a:spcBef>
              <a:spcAft>
                <a:spcPts val="600"/>
              </a:spcAft>
              <a:buClr>
                <a:schemeClr val="accent1"/>
              </a:buClr>
              <a:buSzPct val="92000"/>
              <a:buFont typeface="Wingdings 2" panose="05020102010507070707" pitchFamily="18" charset="2"/>
              <a:buChar char=""/>
            </a:pPr>
            <a:r>
              <a:rPr lang="en-US" sz="2000">
                <a:solidFill>
                  <a:schemeClr val="tx1">
                    <a:lumMod val="75000"/>
                    <a:lumOff val="25000"/>
                  </a:schemeClr>
                </a:solidFill>
              </a:rPr>
              <a:t>                                             (Neville, 2010)</a:t>
            </a:r>
          </a:p>
          <a:p>
            <a:pPr>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a:p>
            <a:pPr>
              <a:spcBef>
                <a:spcPct val="20000"/>
              </a:spcBef>
              <a:spcAft>
                <a:spcPts val="600"/>
              </a:spcAft>
              <a:buClr>
                <a:schemeClr val="accent1"/>
              </a:buClr>
              <a:buSzPct val="92000"/>
              <a:buFont typeface="Wingdings 2" panose="05020102010507070707" pitchFamily="18" charset="2"/>
              <a:buChar char=""/>
            </a:pPr>
            <a:endParaRPr lang="en-US" sz="2000">
              <a:solidFill>
                <a:schemeClr val="tx1">
                  <a:lumMod val="75000"/>
                  <a:lumOff val="25000"/>
                </a:schemeClr>
              </a:solidFill>
            </a:endParaRPr>
          </a:p>
        </p:txBody>
      </p:sp>
      <p:sp>
        <p:nvSpPr>
          <p:cNvPr id="42" name="Rectangle 3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16006684-735B-4094-9D26-5F74F67870ED}"/>
              </a:ext>
            </a:extLst>
          </p:cNvPr>
          <p:cNvSpPr txBox="1"/>
          <p:nvPr/>
        </p:nvSpPr>
        <p:spPr>
          <a:xfrm>
            <a:off x="597983" y="1716767"/>
            <a:ext cx="5081373" cy="3703320"/>
          </a:xfrm>
          <a:prstGeom prst="rect">
            <a:avLst/>
          </a:prstGeom>
        </p:spPr>
        <p:txBody>
          <a:bodyPr vert="horz" lIns="91440" tIns="45720" rIns="91440" bIns="45720" rtlCol="0" anchor="ctr">
            <a:normAutofit/>
          </a:bodyPr>
          <a:lstStyle/>
          <a:p>
            <a:pPr algn="r">
              <a:spcBef>
                <a:spcPct val="0"/>
              </a:spcBef>
              <a:spcAft>
                <a:spcPts val="600"/>
              </a:spcAft>
            </a:pPr>
            <a:r>
              <a:rPr lang="en-US" sz="6000" cap="all" dirty="0">
                <a:solidFill>
                  <a:srgbClr val="FFFFFF">
                    <a:alpha val="90000"/>
                  </a:srgbClr>
                </a:solidFill>
                <a:latin typeface="+mj-lt"/>
                <a:ea typeface="+mj-ea"/>
                <a:cs typeface="+mj-cs"/>
              </a:rPr>
              <a:t>What is   Referencing ?</a:t>
            </a:r>
          </a:p>
        </p:txBody>
      </p:sp>
    </p:spTree>
    <p:extLst>
      <p:ext uri="{BB962C8B-B14F-4D97-AF65-F5344CB8AC3E}">
        <p14:creationId xmlns:p14="http://schemas.microsoft.com/office/powerpoint/2010/main" val="418496890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23">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31">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B6516B-D95E-45DB-BE4E-54E86D4287E2}"/>
              </a:ext>
            </a:extLst>
          </p:cNvPr>
          <p:cNvSpPr txBox="1"/>
          <p:nvPr/>
        </p:nvSpPr>
        <p:spPr>
          <a:xfrm>
            <a:off x="1555733" y="1577340"/>
            <a:ext cx="4955798" cy="370332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100" cap="all">
                <a:solidFill>
                  <a:srgbClr val="FFFFFF">
                    <a:alpha val="90000"/>
                  </a:srgbClr>
                </a:solidFill>
                <a:latin typeface="+mj-lt"/>
                <a:ea typeface="+mj-ea"/>
                <a:cs typeface="+mj-cs"/>
              </a:rPr>
              <a:t>Why is referencing important ?</a:t>
            </a:r>
          </a:p>
        </p:txBody>
      </p:sp>
      <p:sp>
        <p:nvSpPr>
          <p:cNvPr id="45" name="Rectangle 33">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A748966C-75D3-46C9-96BA-48829330A389}"/>
              </a:ext>
            </a:extLst>
          </p:cNvPr>
          <p:cNvSpPr txBox="1"/>
          <p:nvPr/>
        </p:nvSpPr>
        <p:spPr>
          <a:xfrm>
            <a:off x="7367451" y="1001486"/>
            <a:ext cx="4441372" cy="4524315"/>
          </a:xfrm>
          <a:prstGeom prst="rect">
            <a:avLst/>
          </a:prstGeom>
          <a:noFill/>
        </p:spPr>
        <p:txBody>
          <a:bodyPr wrap="square" rtlCol="0">
            <a:spAutoFit/>
          </a:bodyPr>
          <a:lstStyle/>
          <a:p>
            <a:pPr marL="285750" indent="-285750">
              <a:buFont typeface="Arial" panose="020B0604020202020204" pitchFamily="34" charset="0"/>
              <a:buChar char="•"/>
            </a:pPr>
            <a:r>
              <a:rPr lang="en-GB" dirty="0"/>
              <a:t>Facilitates the tracing of the origin ideas.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Helps you to build web of ideas.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Supports your own voice in academic writing.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Validates arguments.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Helps to spread knowledge.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Acknowledges the work of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Stops plagiarism.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1A118C2A-04C6-477F-B1D8-0F34EB2C07CC}"/>
              </a:ext>
            </a:extLst>
          </p:cNvPr>
          <p:cNvSpPr txBox="1"/>
          <p:nvPr/>
        </p:nvSpPr>
        <p:spPr>
          <a:xfrm>
            <a:off x="9535886" y="5120640"/>
            <a:ext cx="1933303" cy="369332"/>
          </a:xfrm>
          <a:prstGeom prst="rect">
            <a:avLst/>
          </a:prstGeom>
          <a:noFill/>
        </p:spPr>
        <p:txBody>
          <a:bodyPr wrap="square" rtlCol="0">
            <a:spAutoFit/>
          </a:bodyPr>
          <a:lstStyle/>
          <a:p>
            <a:r>
              <a:rPr lang="en-GB" dirty="0"/>
              <a:t>(Neville, 2010)</a:t>
            </a:r>
          </a:p>
        </p:txBody>
      </p:sp>
    </p:spTree>
    <p:extLst>
      <p:ext uri="{BB962C8B-B14F-4D97-AF65-F5344CB8AC3E}">
        <p14:creationId xmlns:p14="http://schemas.microsoft.com/office/powerpoint/2010/main" val="348147352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BEAD67AC-10C4-44DD-8875-F200A0983532}"/>
              </a:ext>
            </a:extLst>
          </p:cNvPr>
          <p:cNvPicPr>
            <a:picLocks noChangeAspect="1"/>
          </p:cNvPicPr>
          <p:nvPr/>
        </p:nvPicPr>
        <p:blipFill rotWithShape="1">
          <a:blip r:embed="rId2"/>
          <a:srcRect l="19928" r="6705" b="-1"/>
          <a:stretch/>
        </p:blipFill>
        <p:spPr>
          <a:xfrm>
            <a:off x="-82193" y="10"/>
            <a:ext cx="7537705" cy="6857990"/>
          </a:xfrm>
          <a:prstGeom prst="rect">
            <a:avLst/>
          </a:prstGeom>
        </p:spPr>
      </p:pic>
      <p:sp>
        <p:nvSpPr>
          <p:cNvPr id="3" name="TextBox 2">
            <a:extLst>
              <a:ext uri="{FF2B5EF4-FFF2-40B4-BE49-F238E27FC236}">
                <a16:creationId xmlns:a16="http://schemas.microsoft.com/office/drawing/2014/main" id="{68E43ABB-1420-4569-9DBF-18479FC61D41}"/>
              </a:ext>
            </a:extLst>
          </p:cNvPr>
          <p:cNvSpPr txBox="1"/>
          <p:nvPr/>
        </p:nvSpPr>
        <p:spPr>
          <a:xfrm>
            <a:off x="4963332" y="1878053"/>
            <a:ext cx="10284823"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E6ABBEBB-2DAD-496B-A483-2BFE39611551}"/>
              </a:ext>
            </a:extLst>
          </p:cNvPr>
          <p:cNvSpPr txBox="1"/>
          <p:nvPr/>
        </p:nvSpPr>
        <p:spPr>
          <a:xfrm>
            <a:off x="7459283" y="678095"/>
            <a:ext cx="4441508" cy="5355312"/>
          </a:xfrm>
          <a:prstGeom prst="rect">
            <a:avLst/>
          </a:prstGeom>
          <a:noFill/>
        </p:spPr>
        <p:txBody>
          <a:bodyPr wrap="square" rtlCol="0">
            <a:spAutoFit/>
          </a:bodyPr>
          <a:lstStyle/>
          <a:p>
            <a:r>
              <a:rPr lang="en-GB" dirty="0"/>
              <a:t>‘Plagiarism is the term that is used to describe the unacknowledged use of someone's work’.</a:t>
            </a:r>
          </a:p>
          <a:p>
            <a:r>
              <a:rPr lang="en-GB" dirty="0"/>
              <a:t>                            (Pears and shields 2013)</a:t>
            </a:r>
          </a:p>
          <a:p>
            <a:endParaRPr lang="en-GB" dirty="0"/>
          </a:p>
          <a:p>
            <a:r>
              <a:rPr lang="en-GB" dirty="0"/>
              <a:t>Forms of plagiarism</a:t>
            </a:r>
          </a:p>
          <a:p>
            <a:endParaRPr lang="en-GB" dirty="0"/>
          </a:p>
          <a:p>
            <a:pPr marL="285750" indent="-285750">
              <a:buFont typeface="Arial" panose="020B0604020202020204" pitchFamily="34" charset="0"/>
              <a:buChar char="•"/>
            </a:pPr>
            <a:r>
              <a:rPr lang="en-GB" dirty="0"/>
              <a:t>Passing work off as your own, when its not your 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Summarising, quoting or paraphrasing without citing where you got the source from.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Reusing a piece of work you have already submitted in another module.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Citing sources that you have not used.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 name="TextBox 1">
            <a:extLst>
              <a:ext uri="{FF2B5EF4-FFF2-40B4-BE49-F238E27FC236}">
                <a16:creationId xmlns:a16="http://schemas.microsoft.com/office/drawing/2014/main" id="{6B58ED5C-332F-40CE-8838-285DB31E1C1A}"/>
              </a:ext>
            </a:extLst>
          </p:cNvPr>
          <p:cNvSpPr txBox="1"/>
          <p:nvPr/>
        </p:nvSpPr>
        <p:spPr>
          <a:xfrm>
            <a:off x="151560" y="-570472"/>
            <a:ext cx="5601968" cy="3779995"/>
          </a:xfrm>
          <a:prstGeom prst="rect">
            <a:avLst/>
          </a:prstGeom>
        </p:spPr>
        <p:txBody>
          <a:bodyPr vert="horz" lIns="91440" tIns="45720" rIns="91440" bIns="45720" rtlCol="0" anchor="ctr">
            <a:normAutofit/>
          </a:bodyPr>
          <a:lstStyle/>
          <a:p>
            <a:pPr>
              <a:spcBef>
                <a:spcPct val="0"/>
              </a:spcBef>
              <a:spcAft>
                <a:spcPts val="600"/>
              </a:spcAft>
            </a:pPr>
            <a:r>
              <a:rPr lang="en-US" sz="3600" cap="all" dirty="0">
                <a:latin typeface="+mj-lt"/>
                <a:ea typeface="+mj-ea"/>
                <a:cs typeface="+mj-cs"/>
              </a:rPr>
              <a:t>What is Plagiarism? </a:t>
            </a:r>
          </a:p>
        </p:txBody>
      </p:sp>
      <p:sp>
        <p:nvSpPr>
          <p:cNvPr id="6" name="TextBox 5">
            <a:extLst>
              <a:ext uri="{FF2B5EF4-FFF2-40B4-BE49-F238E27FC236}">
                <a16:creationId xmlns:a16="http://schemas.microsoft.com/office/drawing/2014/main" id="{1E64A667-AE91-4940-A1DA-B6A5C8F12EBB}"/>
              </a:ext>
            </a:extLst>
          </p:cNvPr>
          <p:cNvSpPr txBox="1"/>
          <p:nvPr/>
        </p:nvSpPr>
        <p:spPr>
          <a:xfrm>
            <a:off x="151560" y="4972692"/>
            <a:ext cx="6156773" cy="369332"/>
          </a:xfrm>
          <a:prstGeom prst="rect">
            <a:avLst/>
          </a:prstGeom>
          <a:noFill/>
        </p:spPr>
        <p:txBody>
          <a:bodyPr wrap="square" rtlCol="0">
            <a:spAutoFit/>
          </a:bodyPr>
          <a:lstStyle/>
          <a:p>
            <a:r>
              <a:rPr lang="en-GB" dirty="0"/>
              <a:t>Avoid plagiarism and cite/reference right.</a:t>
            </a:r>
          </a:p>
        </p:txBody>
      </p:sp>
    </p:spTree>
    <p:extLst>
      <p:ext uri="{BB962C8B-B14F-4D97-AF65-F5344CB8AC3E}">
        <p14:creationId xmlns:p14="http://schemas.microsoft.com/office/powerpoint/2010/main" val="355888114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5D12479A-36D1-4629-9E98-EA201F15D3B0}"/>
              </a:ext>
            </a:extLst>
          </p:cNvPr>
          <p:cNvSpPr txBox="1"/>
          <p:nvPr/>
        </p:nvSpPr>
        <p:spPr>
          <a:xfrm>
            <a:off x="581192" y="702156"/>
            <a:ext cx="11029616" cy="1188720"/>
          </a:xfrm>
          <a:prstGeom prst="rect">
            <a:avLst/>
          </a:prstGeom>
        </p:spPr>
        <p:txBody>
          <a:bodyPr vert="horz" lIns="91440" tIns="45720" rIns="91440" bIns="45720" rtlCol="0" anchor="b">
            <a:normAutofit/>
          </a:bodyPr>
          <a:lstStyle/>
          <a:p>
            <a:pPr>
              <a:spcBef>
                <a:spcPct val="0"/>
              </a:spcBef>
              <a:spcAft>
                <a:spcPts val="600"/>
              </a:spcAft>
            </a:pPr>
            <a:r>
              <a:rPr lang="en-US" sz="2800" cap="all">
                <a:solidFill>
                  <a:schemeClr val="tx1">
                    <a:lumMod val="85000"/>
                    <a:lumOff val="15000"/>
                  </a:schemeClr>
                </a:solidFill>
                <a:latin typeface="+mj-lt"/>
                <a:ea typeface="+mj-ea"/>
                <a:cs typeface="+mj-cs"/>
              </a:rPr>
              <a:t>Different types of referencing styles</a:t>
            </a:r>
          </a:p>
        </p:txBody>
      </p:sp>
      <p:graphicFrame>
        <p:nvGraphicFramePr>
          <p:cNvPr id="5" name="TextBox 2">
            <a:extLst>
              <a:ext uri="{FF2B5EF4-FFF2-40B4-BE49-F238E27FC236}">
                <a16:creationId xmlns:a16="http://schemas.microsoft.com/office/drawing/2014/main" id="{C2989975-B21B-40C5-965F-AA8040FD492C}"/>
              </a:ext>
            </a:extLst>
          </p:cNvPr>
          <p:cNvGraphicFramePr/>
          <p:nvPr>
            <p:extLst>
              <p:ext uri="{D42A27DB-BD31-4B8C-83A1-F6EECF244321}">
                <p14:modId xmlns:p14="http://schemas.microsoft.com/office/powerpoint/2010/main" val="60853428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321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C45E93BD-E732-4454-BEDB-95D5299BA30B}"/>
              </a:ext>
            </a:extLst>
          </p:cNvPr>
          <p:cNvSpPr txBox="1"/>
          <p:nvPr/>
        </p:nvSpPr>
        <p:spPr>
          <a:xfrm>
            <a:off x="8109235" y="863695"/>
            <a:ext cx="3511233" cy="3779995"/>
          </a:xfrm>
          <a:prstGeom prst="rect">
            <a:avLst/>
          </a:prstGeom>
        </p:spPr>
        <p:txBody>
          <a:bodyPr vert="horz" lIns="91440" tIns="45720" rIns="91440" bIns="45720" rtlCol="0" anchor="ctr">
            <a:normAutofit/>
          </a:bodyPr>
          <a:lstStyle/>
          <a:p>
            <a:pPr>
              <a:spcBef>
                <a:spcPct val="0"/>
              </a:spcBef>
              <a:spcAft>
                <a:spcPts val="600"/>
              </a:spcAft>
            </a:pPr>
            <a:r>
              <a:rPr lang="en-US" sz="3600" cap="all">
                <a:latin typeface="+mj-lt"/>
                <a:ea typeface="+mj-ea"/>
                <a:cs typeface="+mj-cs"/>
              </a:rPr>
              <a:t>Books</a:t>
            </a:r>
          </a:p>
        </p:txBody>
      </p:sp>
      <p:pic>
        <p:nvPicPr>
          <p:cNvPr id="4" name="Picture 3">
            <a:extLst>
              <a:ext uri="{FF2B5EF4-FFF2-40B4-BE49-F238E27FC236}">
                <a16:creationId xmlns:a16="http://schemas.microsoft.com/office/drawing/2014/main" id="{2FAE05F6-7041-4A9A-9C4E-C3E9621D02EF}"/>
              </a:ext>
            </a:extLst>
          </p:cNvPr>
          <p:cNvPicPr>
            <a:picLocks noChangeAspect="1"/>
          </p:cNvPicPr>
          <p:nvPr/>
        </p:nvPicPr>
        <p:blipFill rotWithShape="1">
          <a:blip r:embed="rId2"/>
          <a:srcRect l="9350" r="17283" b="-1"/>
          <a:stretch/>
        </p:blipFill>
        <p:spPr>
          <a:xfrm>
            <a:off x="-67070" y="10"/>
            <a:ext cx="7537685" cy="6857990"/>
          </a:xfrm>
          <a:prstGeom prst="rect">
            <a:avLst/>
          </a:prstGeom>
        </p:spPr>
      </p:pic>
      <p:sp>
        <p:nvSpPr>
          <p:cNvPr id="20" name="Rectangle 19">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34E082D-92B7-413A-8B7C-625EEA374B1E}"/>
              </a:ext>
            </a:extLst>
          </p:cNvPr>
          <p:cNvSpPr txBox="1"/>
          <p:nvPr/>
        </p:nvSpPr>
        <p:spPr>
          <a:xfrm>
            <a:off x="256854" y="294096"/>
            <a:ext cx="6524089" cy="1754326"/>
          </a:xfrm>
          <a:prstGeom prst="rect">
            <a:avLst/>
          </a:prstGeom>
          <a:noFill/>
        </p:spPr>
        <p:txBody>
          <a:bodyPr wrap="square" rtlCol="0">
            <a:spAutoFit/>
          </a:bodyPr>
          <a:lstStyle/>
          <a:p>
            <a:r>
              <a:rPr lang="en-GB" dirty="0"/>
              <a:t>‘The type of books and articles that you read at university will probably be different from those you used at school and college. Why and how you read at university will also be different, requiring more independence from you in deciding what to read, higher levels of concentration and more questioning of the material.’ </a:t>
            </a:r>
          </a:p>
          <a:p>
            <a:r>
              <a:rPr lang="en-GB" dirty="0"/>
              <a:t>                                                                 (Godfrey, 2009)</a:t>
            </a:r>
          </a:p>
        </p:txBody>
      </p:sp>
      <p:sp>
        <p:nvSpPr>
          <p:cNvPr id="5" name="TextBox 4">
            <a:extLst>
              <a:ext uri="{FF2B5EF4-FFF2-40B4-BE49-F238E27FC236}">
                <a16:creationId xmlns:a16="http://schemas.microsoft.com/office/drawing/2014/main" id="{C2805483-3361-43C5-9178-D7E869B64EE2}"/>
              </a:ext>
            </a:extLst>
          </p:cNvPr>
          <p:cNvSpPr txBox="1"/>
          <p:nvPr/>
        </p:nvSpPr>
        <p:spPr>
          <a:xfrm>
            <a:off x="256854" y="2073480"/>
            <a:ext cx="6739847" cy="1477328"/>
          </a:xfrm>
          <a:prstGeom prst="rect">
            <a:avLst/>
          </a:prstGeom>
          <a:noFill/>
        </p:spPr>
        <p:txBody>
          <a:bodyPr wrap="square" rtlCol="0">
            <a:spAutoFit/>
          </a:bodyPr>
          <a:lstStyle/>
          <a:p>
            <a:r>
              <a:rPr lang="en-GB" dirty="0"/>
              <a:t>Godfrey (2009) said that……..</a:t>
            </a:r>
          </a:p>
          <a:p>
            <a:endParaRPr lang="en-GB" dirty="0"/>
          </a:p>
          <a:p>
            <a:r>
              <a:rPr lang="en-GB" dirty="0"/>
              <a:t>Reference list:</a:t>
            </a:r>
          </a:p>
          <a:p>
            <a:r>
              <a:rPr lang="en-GB" dirty="0"/>
              <a:t>Godfrey, C. (2009) </a:t>
            </a:r>
            <a:r>
              <a:rPr lang="en-GB" i="1" dirty="0"/>
              <a:t>how to use your reading in your essays. Basingstoke: Palgrave Macmillan.</a:t>
            </a:r>
            <a:endParaRPr lang="en-GB" dirty="0"/>
          </a:p>
        </p:txBody>
      </p:sp>
    </p:spTree>
    <p:extLst>
      <p:ext uri="{BB962C8B-B14F-4D97-AF65-F5344CB8AC3E}">
        <p14:creationId xmlns:p14="http://schemas.microsoft.com/office/powerpoint/2010/main" val="293687915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842AF0-F3B9-41B8-BC69-E3B0CE73B911}"/>
              </a:ext>
            </a:extLst>
          </p:cNvPr>
          <p:cNvPicPr>
            <a:picLocks noChangeAspect="1"/>
          </p:cNvPicPr>
          <p:nvPr/>
        </p:nvPicPr>
        <p:blipFill rotWithShape="1">
          <a:blip r:embed="rId2">
            <a:alphaModFix amt="40000"/>
          </a:blip>
          <a:srcRect t="706" b="14708"/>
          <a:stretch/>
        </p:blipFill>
        <p:spPr>
          <a:xfrm>
            <a:off x="20" y="10"/>
            <a:ext cx="12191980" cy="6857990"/>
          </a:xfrm>
          <a:prstGeom prst="rect">
            <a:avLst/>
          </a:prstGeom>
        </p:spPr>
      </p:pic>
      <p:sp>
        <p:nvSpPr>
          <p:cNvPr id="2" name="TextBox 1">
            <a:extLst>
              <a:ext uri="{FF2B5EF4-FFF2-40B4-BE49-F238E27FC236}">
                <a16:creationId xmlns:a16="http://schemas.microsoft.com/office/drawing/2014/main" id="{42C5ED96-95C7-4E36-9B80-BE0ED19B44B5}"/>
              </a:ext>
            </a:extLst>
          </p:cNvPr>
          <p:cNvSpPr txBox="1"/>
          <p:nvPr/>
        </p:nvSpPr>
        <p:spPr>
          <a:xfrm>
            <a:off x="965201" y="1020431"/>
            <a:ext cx="10225530" cy="1475013"/>
          </a:xfrm>
          <a:prstGeom prst="rect">
            <a:avLst/>
          </a:prstGeom>
        </p:spPr>
        <p:txBody>
          <a:bodyPr vert="horz" lIns="91440" tIns="45720" rIns="91440" bIns="45720" rtlCol="0" anchor="b">
            <a:normAutofit/>
          </a:bodyPr>
          <a:lstStyle/>
          <a:p>
            <a:pPr>
              <a:spcBef>
                <a:spcPct val="0"/>
              </a:spcBef>
              <a:spcAft>
                <a:spcPts val="600"/>
              </a:spcAft>
            </a:pPr>
            <a:r>
              <a:rPr lang="en-US" sz="4000" cap="all" dirty="0">
                <a:latin typeface="+mj-lt"/>
                <a:ea typeface="+mj-ea"/>
                <a:cs typeface="+mj-cs"/>
              </a:rPr>
              <a:t>Chapter in a book</a:t>
            </a:r>
          </a:p>
          <a:p>
            <a:pPr>
              <a:spcBef>
                <a:spcPct val="0"/>
              </a:spcBef>
              <a:spcAft>
                <a:spcPts val="600"/>
              </a:spcAft>
            </a:pPr>
            <a:r>
              <a:rPr lang="en-US" sz="1400" cap="all" dirty="0">
                <a:latin typeface="+mj-lt"/>
                <a:ea typeface="+mj-ea"/>
                <a:cs typeface="+mj-cs"/>
              </a:rPr>
              <a:t>Only reference a chapter from an edited book</a:t>
            </a:r>
          </a:p>
        </p:txBody>
      </p:sp>
      <p:sp>
        <p:nvSpPr>
          <p:cNvPr id="3" name="TextBox 2">
            <a:extLst>
              <a:ext uri="{FF2B5EF4-FFF2-40B4-BE49-F238E27FC236}">
                <a16:creationId xmlns:a16="http://schemas.microsoft.com/office/drawing/2014/main" id="{3B41DBA8-C621-4378-9C9F-DB04B4495600}"/>
              </a:ext>
            </a:extLst>
          </p:cNvPr>
          <p:cNvSpPr txBox="1"/>
          <p:nvPr/>
        </p:nvSpPr>
        <p:spPr>
          <a:xfrm>
            <a:off x="626724" y="2691829"/>
            <a:ext cx="10459092" cy="1477328"/>
          </a:xfrm>
          <a:prstGeom prst="rect">
            <a:avLst/>
          </a:prstGeom>
          <a:noFill/>
        </p:spPr>
        <p:txBody>
          <a:bodyPr wrap="square" rtlCol="0">
            <a:spAutoFit/>
          </a:bodyPr>
          <a:lstStyle/>
          <a:p>
            <a:r>
              <a:rPr lang="en-GB" dirty="0"/>
              <a:t>(Cottrell, 2019)</a:t>
            </a:r>
          </a:p>
          <a:p>
            <a:r>
              <a:rPr lang="en-GB" dirty="0"/>
              <a:t>Cottrell (2019, p.3) suggested that…..</a:t>
            </a:r>
          </a:p>
          <a:p>
            <a:endParaRPr lang="en-GB" dirty="0"/>
          </a:p>
          <a:p>
            <a:r>
              <a:rPr lang="en-GB" dirty="0"/>
              <a:t>Reference list:</a:t>
            </a:r>
          </a:p>
          <a:p>
            <a:r>
              <a:rPr lang="en-GB" dirty="0"/>
              <a:t>Cottrell, S. (2019) ‘self-efficacy’ ‘in’ Cottrell, S. </a:t>
            </a:r>
            <a:r>
              <a:rPr lang="en-GB" i="1" dirty="0"/>
              <a:t>The study skills handbook. London: Red globe press, pp. 7-151.</a:t>
            </a:r>
          </a:p>
        </p:txBody>
      </p:sp>
    </p:spTree>
    <p:extLst>
      <p:ext uri="{BB962C8B-B14F-4D97-AF65-F5344CB8AC3E}">
        <p14:creationId xmlns:p14="http://schemas.microsoft.com/office/powerpoint/2010/main" val="49085798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7C0C843-0BEB-4157-88C8-747A7425E473}"/>
              </a:ext>
            </a:extLst>
          </p:cNvPr>
          <p:cNvSpPr txBox="1"/>
          <p:nvPr/>
        </p:nvSpPr>
        <p:spPr>
          <a:xfrm>
            <a:off x="8013433" y="702156"/>
            <a:ext cx="3568661" cy="1188720"/>
          </a:xfrm>
          <a:prstGeom prst="rect">
            <a:avLst/>
          </a:prstGeom>
        </p:spPr>
        <p:txBody>
          <a:bodyPr vert="horz" lIns="91440" tIns="45720" rIns="91440" bIns="45720" rtlCol="0" anchor="b">
            <a:normAutofit/>
          </a:bodyPr>
          <a:lstStyle/>
          <a:p>
            <a:pPr>
              <a:spcBef>
                <a:spcPct val="0"/>
              </a:spcBef>
              <a:spcAft>
                <a:spcPts val="600"/>
              </a:spcAft>
            </a:pPr>
            <a:r>
              <a:rPr lang="en-US" sz="2800" cap="all">
                <a:solidFill>
                  <a:schemeClr val="tx1">
                    <a:lumMod val="75000"/>
                    <a:lumOff val="25000"/>
                  </a:schemeClr>
                </a:solidFill>
                <a:latin typeface="+mj-lt"/>
                <a:ea typeface="+mj-ea"/>
                <a:cs typeface="+mj-cs"/>
              </a:rPr>
              <a:t>Journal Articles</a:t>
            </a:r>
          </a:p>
        </p:txBody>
      </p:sp>
      <p:pic>
        <p:nvPicPr>
          <p:cNvPr id="4" name="Picture 3">
            <a:extLst>
              <a:ext uri="{FF2B5EF4-FFF2-40B4-BE49-F238E27FC236}">
                <a16:creationId xmlns:a16="http://schemas.microsoft.com/office/drawing/2014/main" id="{64054DAC-208B-4FC1-80D3-84A15B64EBB5}"/>
              </a:ext>
            </a:extLst>
          </p:cNvPr>
          <p:cNvPicPr>
            <a:picLocks noChangeAspect="1"/>
          </p:cNvPicPr>
          <p:nvPr/>
        </p:nvPicPr>
        <p:blipFill rotWithShape="1">
          <a:blip r:embed="rId2"/>
          <a:srcRect r="26633" b="-1"/>
          <a:stretch/>
        </p:blipFill>
        <p:spPr>
          <a:xfrm>
            <a:off x="20" y="10"/>
            <a:ext cx="7537685" cy="6857990"/>
          </a:xfrm>
          <a:prstGeom prst="rect">
            <a:avLst/>
          </a:prstGeom>
        </p:spPr>
      </p:pic>
      <p:sp>
        <p:nvSpPr>
          <p:cNvPr id="29" name="Rectangle 2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D86847B0-E9DB-42BD-BA3B-8470E38538AD}"/>
              </a:ext>
            </a:extLst>
          </p:cNvPr>
          <p:cNvSpPr txBox="1"/>
          <p:nvPr/>
        </p:nvSpPr>
        <p:spPr>
          <a:xfrm>
            <a:off x="8013433" y="2340864"/>
            <a:ext cx="3568661" cy="3634486"/>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chemeClr val="tx1">
                    <a:lumMod val="75000"/>
                    <a:lumOff val="25000"/>
                  </a:schemeClr>
                </a:solidFill>
              </a:rPr>
              <a:t>‘A skill is a learned activity, i.e. something you can develop through practice and refection’.</a:t>
            </a:r>
          </a:p>
          <a:p>
            <a:pPr>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chemeClr val="tx1">
                    <a:lumMod val="75000"/>
                    <a:lumOff val="25000"/>
                  </a:schemeClr>
                </a:solidFill>
              </a:rPr>
              <a:t>                                                                                               (</a:t>
            </a:r>
            <a:r>
              <a:rPr lang="en-US" sz="1400" dirty="0" err="1">
                <a:solidFill>
                  <a:schemeClr val="tx1">
                    <a:lumMod val="75000"/>
                    <a:lumOff val="25000"/>
                  </a:schemeClr>
                </a:solidFill>
              </a:rPr>
              <a:t>Mukingambeho</a:t>
            </a:r>
            <a:r>
              <a:rPr lang="en-US" sz="1400" dirty="0">
                <a:solidFill>
                  <a:schemeClr val="tx1">
                    <a:lumMod val="75000"/>
                    <a:lumOff val="25000"/>
                  </a:schemeClr>
                </a:solidFill>
              </a:rPr>
              <a:t> </a:t>
            </a:r>
            <a:r>
              <a:rPr lang="en-US" sz="1400" i="1" dirty="0">
                <a:solidFill>
                  <a:schemeClr val="tx1">
                    <a:lumMod val="75000"/>
                    <a:lumOff val="25000"/>
                  </a:schemeClr>
                </a:solidFill>
              </a:rPr>
              <a:t>et al 2019)</a:t>
            </a:r>
          </a:p>
          <a:p>
            <a:pPr>
              <a:lnSpc>
                <a:spcPct val="90000"/>
              </a:lnSpc>
              <a:spcBef>
                <a:spcPct val="20000"/>
              </a:spcBef>
              <a:spcAft>
                <a:spcPts val="600"/>
              </a:spcAft>
              <a:buClr>
                <a:schemeClr val="accent1"/>
              </a:buClr>
              <a:buSzPct val="92000"/>
              <a:buFont typeface="Wingdings 2" panose="05020102010507070707" pitchFamily="18" charset="2"/>
              <a:buChar char=""/>
            </a:pPr>
            <a:r>
              <a:rPr lang="en-US" sz="1400" dirty="0" err="1">
                <a:solidFill>
                  <a:schemeClr val="tx1">
                    <a:lumMod val="75000"/>
                    <a:lumOff val="25000"/>
                  </a:schemeClr>
                </a:solidFill>
              </a:rPr>
              <a:t>Mukingambeho</a:t>
            </a:r>
            <a:r>
              <a:rPr lang="en-US" sz="1400" dirty="0">
                <a:solidFill>
                  <a:schemeClr val="tx1">
                    <a:lumMod val="75000"/>
                    <a:lumOff val="25000"/>
                  </a:schemeClr>
                </a:solidFill>
              </a:rPr>
              <a:t> </a:t>
            </a:r>
            <a:r>
              <a:rPr lang="en-US" sz="1400" i="1" dirty="0">
                <a:solidFill>
                  <a:schemeClr val="tx1">
                    <a:lumMod val="75000"/>
                    <a:lumOff val="25000"/>
                  </a:schemeClr>
                </a:solidFill>
              </a:rPr>
              <a:t>et al </a:t>
            </a:r>
            <a:r>
              <a:rPr lang="en-US" sz="1400" dirty="0">
                <a:solidFill>
                  <a:schemeClr val="tx1">
                    <a:lumMod val="75000"/>
                    <a:lumOff val="25000"/>
                  </a:schemeClr>
                </a:solidFill>
              </a:rPr>
              <a:t>(2019) suggested that…..</a:t>
            </a:r>
          </a:p>
          <a:p>
            <a:pPr>
              <a:lnSpc>
                <a:spcPct val="90000"/>
              </a:lnSpc>
              <a:spcBef>
                <a:spcPct val="20000"/>
              </a:spcBef>
              <a:spcAft>
                <a:spcPts val="600"/>
              </a:spcAft>
              <a:buClr>
                <a:schemeClr val="accent1"/>
              </a:buClr>
              <a:buSzPct val="92000"/>
              <a:buFont typeface="Wingdings 2" panose="05020102010507070707" pitchFamily="18" charset="2"/>
              <a:buChar char=""/>
            </a:pPr>
            <a:endParaRPr lang="en-US" sz="1400" dirty="0">
              <a:solidFill>
                <a:schemeClr val="tx1">
                  <a:lumMod val="75000"/>
                  <a:lumOff val="25000"/>
                </a:schemeClr>
              </a:solidFill>
            </a:endParaRPr>
          </a:p>
          <a:p>
            <a:pPr>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chemeClr val="tx1">
                    <a:lumMod val="75000"/>
                    <a:lumOff val="25000"/>
                  </a:schemeClr>
                </a:solidFill>
              </a:rPr>
              <a:t>Reference list:</a:t>
            </a:r>
          </a:p>
          <a:p>
            <a:pPr>
              <a:lnSpc>
                <a:spcPct val="90000"/>
              </a:lnSpc>
              <a:spcBef>
                <a:spcPct val="20000"/>
              </a:spcBef>
              <a:spcAft>
                <a:spcPts val="600"/>
              </a:spcAft>
              <a:buClr>
                <a:schemeClr val="accent1"/>
              </a:buClr>
              <a:buSzPct val="92000"/>
              <a:buFont typeface="Wingdings 2" panose="05020102010507070707" pitchFamily="18" charset="2"/>
              <a:buChar char=""/>
            </a:pPr>
            <a:r>
              <a:rPr lang="en-US" sz="1400" dirty="0" err="1">
                <a:solidFill>
                  <a:schemeClr val="tx1">
                    <a:lumMod val="75000"/>
                    <a:lumOff val="25000"/>
                  </a:schemeClr>
                </a:solidFill>
              </a:rPr>
              <a:t>Mukingambeho</a:t>
            </a:r>
            <a:r>
              <a:rPr lang="en-US" sz="1400" dirty="0">
                <a:solidFill>
                  <a:schemeClr val="tx1">
                    <a:lumMod val="75000"/>
                    <a:lumOff val="25000"/>
                  </a:schemeClr>
                </a:solidFill>
              </a:rPr>
              <a:t>, D, </a:t>
            </a:r>
            <a:r>
              <a:rPr lang="en-US" sz="1400" dirty="0" err="1">
                <a:solidFill>
                  <a:schemeClr val="tx1">
                    <a:lumMod val="75000"/>
                    <a:lumOff val="25000"/>
                  </a:schemeClr>
                </a:solidFill>
              </a:rPr>
              <a:t>Nzahabwanayo</a:t>
            </a:r>
            <a:r>
              <a:rPr lang="en-US" sz="1400" dirty="0">
                <a:solidFill>
                  <a:schemeClr val="tx1">
                    <a:lumMod val="75000"/>
                    <a:lumOff val="25000"/>
                  </a:schemeClr>
                </a:solidFill>
              </a:rPr>
              <a:t>, S, </a:t>
            </a:r>
            <a:r>
              <a:rPr lang="en-US" sz="1400" dirty="0" err="1">
                <a:solidFill>
                  <a:schemeClr val="tx1">
                    <a:lumMod val="75000"/>
                    <a:lumOff val="25000"/>
                  </a:schemeClr>
                </a:solidFill>
              </a:rPr>
              <a:t>Nzabarirwa</a:t>
            </a:r>
            <a:r>
              <a:rPr lang="en-US" sz="1400" dirty="0">
                <a:solidFill>
                  <a:schemeClr val="tx1">
                    <a:lumMod val="75000"/>
                    <a:lumOff val="25000"/>
                  </a:schemeClr>
                </a:solidFill>
              </a:rPr>
              <a:t>, W,  </a:t>
            </a:r>
            <a:r>
              <a:rPr lang="en-US" sz="1400" dirty="0" err="1">
                <a:solidFill>
                  <a:schemeClr val="tx1">
                    <a:lumMod val="75000"/>
                    <a:lumOff val="25000"/>
                  </a:schemeClr>
                </a:solidFill>
              </a:rPr>
              <a:t>Nizeyimana</a:t>
            </a:r>
            <a:r>
              <a:rPr lang="en-US" sz="1400" dirty="0">
                <a:solidFill>
                  <a:schemeClr val="tx1">
                    <a:lumMod val="75000"/>
                    <a:lumOff val="25000"/>
                  </a:schemeClr>
                </a:solidFill>
              </a:rPr>
              <a:t>, G, (2019) ‘Levels of Study Skills Among Undergraduate Students in Rwanda’, The Case for the National Police College, vol. 50, pp. 221-247.</a:t>
            </a:r>
          </a:p>
        </p:txBody>
      </p:sp>
      <p:sp>
        <p:nvSpPr>
          <p:cNvPr id="3" name="TextBox 2">
            <a:extLst>
              <a:ext uri="{FF2B5EF4-FFF2-40B4-BE49-F238E27FC236}">
                <a16:creationId xmlns:a16="http://schemas.microsoft.com/office/drawing/2014/main" id="{CD06F925-76AD-4CBB-9ED3-34906E975E30}"/>
              </a:ext>
            </a:extLst>
          </p:cNvPr>
          <p:cNvSpPr txBox="1"/>
          <p:nvPr/>
        </p:nvSpPr>
        <p:spPr>
          <a:xfrm>
            <a:off x="688369" y="2866490"/>
            <a:ext cx="9452224" cy="35905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87429819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B0DB49-1569-407F-A23C-AFA10E4DDF43}"/>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extBox 1">
            <a:extLst>
              <a:ext uri="{FF2B5EF4-FFF2-40B4-BE49-F238E27FC236}">
                <a16:creationId xmlns:a16="http://schemas.microsoft.com/office/drawing/2014/main" id="{536FC94E-BDAB-4473-AF0B-D095DC809776}"/>
              </a:ext>
            </a:extLst>
          </p:cNvPr>
          <p:cNvSpPr txBox="1"/>
          <p:nvPr/>
        </p:nvSpPr>
        <p:spPr>
          <a:xfrm>
            <a:off x="965201" y="1020431"/>
            <a:ext cx="10225530" cy="1475013"/>
          </a:xfrm>
          <a:prstGeom prst="rect">
            <a:avLst/>
          </a:prstGeom>
        </p:spPr>
        <p:txBody>
          <a:bodyPr vert="horz" lIns="91440" tIns="45720" rIns="91440" bIns="45720" rtlCol="0" anchor="b">
            <a:normAutofit/>
          </a:bodyPr>
          <a:lstStyle/>
          <a:p>
            <a:pPr>
              <a:spcBef>
                <a:spcPct val="0"/>
              </a:spcBef>
              <a:spcAft>
                <a:spcPts val="600"/>
              </a:spcAft>
            </a:pPr>
            <a:r>
              <a:rPr lang="en-US" sz="4000" cap="all" dirty="0">
                <a:latin typeface="+mj-lt"/>
                <a:ea typeface="+mj-ea"/>
                <a:cs typeface="+mj-cs"/>
              </a:rPr>
              <a:t>Government legislation</a:t>
            </a:r>
          </a:p>
        </p:txBody>
      </p:sp>
      <p:sp>
        <p:nvSpPr>
          <p:cNvPr id="3" name="TextBox 2">
            <a:extLst>
              <a:ext uri="{FF2B5EF4-FFF2-40B4-BE49-F238E27FC236}">
                <a16:creationId xmlns:a16="http://schemas.microsoft.com/office/drawing/2014/main" id="{83612909-5AC8-4E52-83D7-EF2FE58D40CE}"/>
              </a:ext>
            </a:extLst>
          </p:cNvPr>
          <p:cNvSpPr txBox="1"/>
          <p:nvPr/>
        </p:nvSpPr>
        <p:spPr>
          <a:xfrm>
            <a:off x="236306" y="3831508"/>
            <a:ext cx="11416693" cy="923330"/>
          </a:xfrm>
          <a:prstGeom prst="rect">
            <a:avLst/>
          </a:prstGeom>
          <a:noFill/>
        </p:spPr>
        <p:txBody>
          <a:bodyPr wrap="square" rtlCol="0">
            <a:spAutoFit/>
          </a:bodyPr>
          <a:lstStyle/>
          <a:p>
            <a:r>
              <a:rPr lang="en-GB" dirty="0"/>
              <a:t>Reference list:</a:t>
            </a:r>
          </a:p>
          <a:p>
            <a:r>
              <a:rPr lang="en-GB" i="1" dirty="0"/>
              <a:t>Offensive Weapons Act 2019, c. 17</a:t>
            </a:r>
            <a:r>
              <a:rPr lang="en-GB" dirty="0"/>
              <a:t>. Available at: </a:t>
            </a:r>
            <a:r>
              <a:rPr lang="en-GB" dirty="0">
                <a:hlinkClick r:id="rId3">
                  <a:extLst>
                    <a:ext uri="{A12FA001-AC4F-418D-AE19-62706E023703}">
                      <ahyp:hlinkClr xmlns:ahyp="http://schemas.microsoft.com/office/drawing/2018/hyperlinkcolor" val="tx"/>
                    </a:ext>
                  </a:extLst>
                </a:hlinkClick>
              </a:rPr>
              <a:t>http://www.legislation.gov.uk/ukpga/2019/17/contents</a:t>
            </a:r>
            <a:r>
              <a:rPr lang="en-GB" dirty="0"/>
              <a:t> (Accessed: 18 January 2020).</a:t>
            </a:r>
          </a:p>
        </p:txBody>
      </p:sp>
      <p:sp>
        <p:nvSpPr>
          <p:cNvPr id="5" name="TextBox 4">
            <a:extLst>
              <a:ext uri="{FF2B5EF4-FFF2-40B4-BE49-F238E27FC236}">
                <a16:creationId xmlns:a16="http://schemas.microsoft.com/office/drawing/2014/main" id="{FC52ED64-890B-4B7F-ABC4-19707A4832D3}"/>
              </a:ext>
            </a:extLst>
          </p:cNvPr>
          <p:cNvSpPr txBox="1"/>
          <p:nvPr/>
        </p:nvSpPr>
        <p:spPr>
          <a:xfrm>
            <a:off x="236306" y="2815119"/>
            <a:ext cx="11298932" cy="923330"/>
          </a:xfrm>
          <a:prstGeom prst="rect">
            <a:avLst/>
          </a:prstGeom>
          <a:noFill/>
        </p:spPr>
        <p:txBody>
          <a:bodyPr wrap="square" rtlCol="0">
            <a:spAutoFit/>
          </a:bodyPr>
          <a:lstStyle/>
          <a:p>
            <a:r>
              <a:rPr lang="en-GB" dirty="0"/>
              <a:t>In the (Offensive weapons act 2019)</a:t>
            </a:r>
          </a:p>
          <a:p>
            <a:endParaRPr lang="en-GB" dirty="0"/>
          </a:p>
          <a:p>
            <a:r>
              <a:rPr lang="en-GB" dirty="0"/>
              <a:t>The UK’s most recent weapons act (</a:t>
            </a:r>
            <a:r>
              <a:rPr lang="en-GB" i="1" dirty="0"/>
              <a:t>Offensive Weapons act 2019</a:t>
            </a:r>
            <a:r>
              <a:rPr lang="en-GB" dirty="0"/>
              <a:t>) suggests that…….</a:t>
            </a:r>
          </a:p>
        </p:txBody>
      </p:sp>
    </p:spTree>
    <p:extLst>
      <p:ext uri="{BB962C8B-B14F-4D97-AF65-F5344CB8AC3E}">
        <p14:creationId xmlns:p14="http://schemas.microsoft.com/office/powerpoint/2010/main" val="12454721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1ACAE10-17E1-49CD-A9F5-C7D27313CB1A}"/>
              </a:ext>
            </a:extLst>
          </p:cNvPr>
          <p:cNvSpPr txBox="1"/>
          <p:nvPr/>
        </p:nvSpPr>
        <p:spPr>
          <a:xfrm>
            <a:off x="8109234" y="660321"/>
            <a:ext cx="3511233" cy="5827565"/>
          </a:xfrm>
          <a:prstGeom prst="rect">
            <a:avLst/>
          </a:prstGeom>
        </p:spPr>
        <p:txBody>
          <a:bodyPr vert="horz" lIns="91440" tIns="45720" rIns="91440" bIns="45720" rtlCol="0" anchor="ctr">
            <a:normAutofit fontScale="92500" lnSpcReduction="20000"/>
          </a:bodyPr>
          <a:lstStyle/>
          <a:p>
            <a:pPr>
              <a:spcBef>
                <a:spcPct val="0"/>
              </a:spcBef>
              <a:spcAft>
                <a:spcPts val="600"/>
              </a:spcAft>
            </a:pPr>
            <a:r>
              <a:rPr lang="en-US" sz="3600" cap="all" dirty="0">
                <a:latin typeface="+mj-lt"/>
                <a:ea typeface="+mj-ea"/>
                <a:cs typeface="+mj-cs"/>
              </a:rPr>
              <a:t>Websites</a:t>
            </a:r>
          </a:p>
          <a:p>
            <a:pPr>
              <a:spcBef>
                <a:spcPct val="0"/>
              </a:spcBef>
              <a:spcAft>
                <a:spcPts val="600"/>
              </a:spcAft>
            </a:pPr>
            <a:endParaRPr lang="en-GB" dirty="0"/>
          </a:p>
          <a:p>
            <a:pPr>
              <a:spcBef>
                <a:spcPct val="0"/>
              </a:spcBef>
              <a:spcAft>
                <a:spcPts val="600"/>
              </a:spcAft>
            </a:pPr>
            <a:endParaRPr lang="en-GB" dirty="0"/>
          </a:p>
          <a:p>
            <a:pPr>
              <a:spcBef>
                <a:spcPct val="0"/>
              </a:spcBef>
              <a:spcAft>
                <a:spcPts val="600"/>
              </a:spcAft>
            </a:pPr>
            <a:endParaRPr lang="en-GB" dirty="0"/>
          </a:p>
          <a:p>
            <a:pPr>
              <a:spcBef>
                <a:spcPct val="0"/>
              </a:spcBef>
              <a:spcAft>
                <a:spcPts val="600"/>
              </a:spcAft>
            </a:pPr>
            <a:r>
              <a:rPr lang="en-GB" dirty="0"/>
              <a:t>‘Study skills are the skills you need to enable you to study and learn efficiently – they are an important set of transferable life skills’.</a:t>
            </a:r>
          </a:p>
          <a:p>
            <a:pPr>
              <a:spcBef>
                <a:spcPct val="0"/>
              </a:spcBef>
              <a:spcAft>
                <a:spcPts val="600"/>
              </a:spcAft>
            </a:pPr>
            <a:r>
              <a:rPr lang="en-GB" dirty="0"/>
              <a:t>                    (skills you need, 2020)</a:t>
            </a:r>
          </a:p>
          <a:p>
            <a:pPr>
              <a:spcBef>
                <a:spcPct val="0"/>
              </a:spcBef>
              <a:spcAft>
                <a:spcPts val="600"/>
              </a:spcAft>
            </a:pPr>
            <a:endParaRPr lang="en-GB" dirty="0"/>
          </a:p>
          <a:p>
            <a:pPr>
              <a:spcBef>
                <a:spcPct val="0"/>
              </a:spcBef>
              <a:spcAft>
                <a:spcPts val="600"/>
              </a:spcAft>
            </a:pPr>
            <a:r>
              <a:rPr lang="en-GB" dirty="0"/>
              <a:t>Skills you need (2020) outline that…..</a:t>
            </a:r>
          </a:p>
          <a:p>
            <a:pPr>
              <a:spcBef>
                <a:spcPct val="0"/>
              </a:spcBef>
              <a:spcAft>
                <a:spcPts val="600"/>
              </a:spcAft>
            </a:pPr>
            <a:endParaRPr lang="en-GB" dirty="0"/>
          </a:p>
          <a:p>
            <a:pPr>
              <a:spcBef>
                <a:spcPct val="0"/>
              </a:spcBef>
              <a:spcAft>
                <a:spcPts val="600"/>
              </a:spcAft>
            </a:pPr>
            <a:r>
              <a:rPr lang="en-GB" dirty="0"/>
              <a:t>Skills you need (2020</a:t>
            </a:r>
            <a:r>
              <a:rPr lang="en-GB" i="1" dirty="0"/>
              <a:t>) What are Study Skills?. Available at: </a:t>
            </a:r>
            <a:r>
              <a:rPr lang="en-GB" dirty="0">
                <a:hlinkClick r:id="rId2"/>
              </a:rPr>
              <a:t>https://www.skillsyouneed.com/learn/study-skills.html</a:t>
            </a:r>
            <a:r>
              <a:rPr lang="en-GB" dirty="0"/>
              <a:t> (accessed: 17 January 2020).</a:t>
            </a:r>
            <a:br>
              <a:rPr lang="en-GB" i="1" dirty="0"/>
            </a:br>
            <a:br>
              <a:rPr lang="en-GB" dirty="0"/>
            </a:br>
            <a:endParaRPr lang="en-GB" dirty="0"/>
          </a:p>
          <a:p>
            <a:pPr>
              <a:spcBef>
                <a:spcPct val="0"/>
              </a:spcBef>
              <a:spcAft>
                <a:spcPts val="600"/>
              </a:spcAft>
            </a:pPr>
            <a:br>
              <a:rPr lang="en-GB" sz="3600" dirty="0"/>
            </a:br>
            <a:endParaRPr lang="en-US" sz="3600" cap="all" dirty="0">
              <a:latin typeface="+mj-lt"/>
              <a:ea typeface="+mj-ea"/>
              <a:cs typeface="+mj-cs"/>
            </a:endParaRPr>
          </a:p>
        </p:txBody>
      </p:sp>
      <p:pic>
        <p:nvPicPr>
          <p:cNvPr id="3" name="Picture 2" descr="A blurry image of a building&#10;&#10;Description automatically generated">
            <a:extLst>
              <a:ext uri="{FF2B5EF4-FFF2-40B4-BE49-F238E27FC236}">
                <a16:creationId xmlns:a16="http://schemas.microsoft.com/office/drawing/2014/main" id="{53A72806-2161-477A-8C32-EA914F4023FF}"/>
              </a:ext>
            </a:extLst>
          </p:cNvPr>
          <p:cNvPicPr>
            <a:picLocks noChangeAspect="1"/>
          </p:cNvPicPr>
          <p:nvPr/>
        </p:nvPicPr>
        <p:blipFill rotWithShape="1">
          <a:blip r:embed="rId3"/>
          <a:srcRect r="17567"/>
          <a:stretch/>
        </p:blipFill>
        <p:spPr>
          <a:xfrm>
            <a:off x="20" y="10"/>
            <a:ext cx="7537685" cy="6857990"/>
          </a:xfrm>
          <a:prstGeom prst="rect">
            <a:avLst/>
          </a:prstGeom>
        </p:spPr>
      </p:pic>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859031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CA8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42339C7-AB9E-4FAF-BDA8-496949D97BB0}"/>
              </a:ext>
            </a:extLst>
          </p:cNvPr>
          <p:cNvPicPr>
            <a:picLocks noChangeAspect="1"/>
          </p:cNvPicPr>
          <p:nvPr/>
        </p:nvPicPr>
        <p:blipFill>
          <a:blip r:embed="rId2"/>
          <a:stretch>
            <a:fillRect/>
          </a:stretch>
        </p:blipFill>
        <p:spPr>
          <a:xfrm>
            <a:off x="1565495" y="643467"/>
            <a:ext cx="8773331" cy="5571066"/>
          </a:xfrm>
          <a:prstGeom prst="rect">
            <a:avLst/>
          </a:prstGeom>
        </p:spPr>
      </p:pic>
      <p:sp>
        <p:nvSpPr>
          <p:cNvPr id="3" name="TextBox 2">
            <a:extLst>
              <a:ext uri="{FF2B5EF4-FFF2-40B4-BE49-F238E27FC236}">
                <a16:creationId xmlns:a16="http://schemas.microsoft.com/office/drawing/2014/main" id="{90807692-177A-4266-A2CE-63379274B8BC}"/>
              </a:ext>
            </a:extLst>
          </p:cNvPr>
          <p:cNvSpPr txBox="1"/>
          <p:nvPr/>
        </p:nvSpPr>
        <p:spPr>
          <a:xfrm flipH="1">
            <a:off x="7273900" y="6377940"/>
            <a:ext cx="4017399" cy="369332"/>
          </a:xfrm>
          <a:prstGeom prst="rect">
            <a:avLst/>
          </a:prstGeom>
          <a:noFill/>
        </p:spPr>
        <p:txBody>
          <a:bodyPr wrap="square" rtlCol="0">
            <a:spAutoFit/>
          </a:bodyPr>
          <a:lstStyle/>
          <a:p>
            <a:r>
              <a:rPr lang="en-GB" dirty="0"/>
              <a:t>(Pears and shields 2019)</a:t>
            </a:r>
          </a:p>
        </p:txBody>
      </p:sp>
    </p:spTree>
    <p:extLst>
      <p:ext uri="{BB962C8B-B14F-4D97-AF65-F5344CB8AC3E}">
        <p14:creationId xmlns:p14="http://schemas.microsoft.com/office/powerpoint/2010/main" val="116763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9D557F-20A5-4921-B7D8-9485B9B82D00}"/>
              </a:ext>
            </a:extLst>
          </p:cNvPr>
          <p:cNvSpPr txBox="1"/>
          <p:nvPr/>
        </p:nvSpPr>
        <p:spPr>
          <a:xfrm>
            <a:off x="446533" y="1552397"/>
            <a:ext cx="7231784" cy="3654081"/>
          </a:xfrm>
          <a:prstGeom prst="rect">
            <a:avLst/>
          </a:prstGeom>
        </p:spPr>
        <p:txBody>
          <a:bodyPr vert="horz" lIns="91440" tIns="45720" rIns="91440" bIns="45720" rtlCol="0" anchor="ctr">
            <a:normAutofit/>
          </a:bodyPr>
          <a:lstStyle/>
          <a:p>
            <a:pPr>
              <a:spcBef>
                <a:spcPct val="0"/>
              </a:spcBef>
              <a:spcAft>
                <a:spcPts val="600"/>
              </a:spcAft>
            </a:pPr>
            <a:r>
              <a:rPr lang="en-US" sz="5400" cap="all">
                <a:solidFill>
                  <a:schemeClr val="tx2"/>
                </a:solidFill>
                <a:latin typeface="+mj-lt"/>
                <a:ea typeface="+mj-ea"/>
                <a:cs typeface="+mj-cs"/>
              </a:rPr>
              <a:t>Conclusion</a:t>
            </a: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10A2580-9E68-4E6B-B7D6-1A591EE4A820}"/>
              </a:ext>
            </a:extLst>
          </p:cNvPr>
          <p:cNvSpPr txBox="1"/>
          <p:nvPr/>
        </p:nvSpPr>
        <p:spPr>
          <a:xfrm>
            <a:off x="585627" y="3986373"/>
            <a:ext cx="10726220" cy="646331"/>
          </a:xfrm>
          <a:prstGeom prst="rect">
            <a:avLst/>
          </a:prstGeom>
          <a:noFill/>
        </p:spPr>
        <p:txBody>
          <a:bodyPr wrap="square" rtlCol="0">
            <a:spAutoFit/>
          </a:bodyPr>
          <a:lstStyle/>
          <a:p>
            <a:r>
              <a:rPr lang="en-GB" dirty="0"/>
              <a:t>Referencing is vital when writing academically, it is essential in adding validity to any opinions/statements declared by ascertaining a shared view from a creditable source. </a:t>
            </a:r>
          </a:p>
        </p:txBody>
      </p:sp>
    </p:spTree>
    <p:extLst>
      <p:ext uri="{BB962C8B-B14F-4D97-AF65-F5344CB8AC3E}">
        <p14:creationId xmlns:p14="http://schemas.microsoft.com/office/powerpoint/2010/main" val="344260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7D534834-2291-45A4-BC3C-9296A1EE4412}"/>
              </a:ext>
            </a:extLst>
          </p:cNvPr>
          <p:cNvSpPr txBox="1"/>
          <p:nvPr/>
        </p:nvSpPr>
        <p:spPr>
          <a:xfrm>
            <a:off x="8109235" y="863695"/>
            <a:ext cx="3511233" cy="3779995"/>
          </a:xfrm>
          <a:prstGeom prst="rect">
            <a:avLst/>
          </a:prstGeom>
        </p:spPr>
        <p:txBody>
          <a:bodyPr vert="horz" lIns="91440" tIns="45720" rIns="91440" bIns="45720" rtlCol="0" anchor="ctr">
            <a:normAutofit/>
          </a:bodyPr>
          <a:lstStyle/>
          <a:p>
            <a:pPr>
              <a:spcBef>
                <a:spcPct val="0"/>
              </a:spcBef>
              <a:spcAft>
                <a:spcPts val="600"/>
              </a:spcAft>
            </a:pPr>
            <a:r>
              <a:rPr lang="en-US" sz="3600" cap="all" dirty="0">
                <a:latin typeface="+mj-lt"/>
                <a:ea typeface="+mj-ea"/>
                <a:cs typeface="+mj-cs"/>
              </a:rPr>
              <a:t>Reference list</a:t>
            </a:r>
          </a:p>
        </p:txBody>
      </p:sp>
      <p:pic>
        <p:nvPicPr>
          <p:cNvPr id="4" name="Picture 3">
            <a:extLst>
              <a:ext uri="{FF2B5EF4-FFF2-40B4-BE49-F238E27FC236}">
                <a16:creationId xmlns:a16="http://schemas.microsoft.com/office/drawing/2014/main" id="{2861F099-44D1-4FCA-8701-D1E2A7B9F8F0}"/>
              </a:ext>
            </a:extLst>
          </p:cNvPr>
          <p:cNvPicPr>
            <a:picLocks noChangeAspect="1"/>
          </p:cNvPicPr>
          <p:nvPr/>
        </p:nvPicPr>
        <p:blipFill rotWithShape="1">
          <a:blip r:embed="rId2"/>
          <a:srcRect l="4884" r="21749" b="-1"/>
          <a:stretch/>
        </p:blipFill>
        <p:spPr>
          <a:xfrm>
            <a:off x="20" y="10"/>
            <a:ext cx="7537685" cy="6857990"/>
          </a:xfrm>
          <a:prstGeom prst="rect">
            <a:avLst/>
          </a:prstGeom>
        </p:spPr>
      </p:pic>
      <p:sp>
        <p:nvSpPr>
          <p:cNvPr id="20" name="Rectangle 19">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8A8F7CCA-E9AA-4B44-8A89-80155D906C95}"/>
              </a:ext>
            </a:extLst>
          </p:cNvPr>
          <p:cNvSpPr txBox="1"/>
          <p:nvPr/>
        </p:nvSpPr>
        <p:spPr>
          <a:xfrm>
            <a:off x="446534" y="775063"/>
            <a:ext cx="6624826" cy="3139321"/>
          </a:xfrm>
          <a:prstGeom prst="rect">
            <a:avLst/>
          </a:prstGeom>
          <a:noFill/>
        </p:spPr>
        <p:txBody>
          <a:bodyPr wrap="square" rtlCol="0">
            <a:spAutoFit/>
          </a:bodyPr>
          <a:lstStyle/>
          <a:p>
            <a:r>
              <a:rPr lang="en-GB" dirty="0">
                <a:solidFill>
                  <a:schemeClr val="bg1"/>
                </a:solidFill>
              </a:rPr>
              <a:t>Neville, C. (2010). The complete guide to referencing and to avoid plagiarism. second ed. Maidenhead: open university press.</a:t>
            </a:r>
          </a:p>
          <a:p>
            <a:endParaRPr lang="en-GB" dirty="0">
              <a:solidFill>
                <a:schemeClr val="bg1"/>
              </a:solidFill>
            </a:endParaRPr>
          </a:p>
          <a:p>
            <a:r>
              <a:rPr lang="en-GB" dirty="0">
                <a:solidFill>
                  <a:schemeClr val="bg1"/>
                </a:solidFill>
              </a:rPr>
              <a:t>Pears, R. and Shields, G. (2013) </a:t>
            </a:r>
            <a:r>
              <a:rPr lang="en-GB" i="1" dirty="0">
                <a:solidFill>
                  <a:schemeClr val="bg1"/>
                </a:solidFill>
              </a:rPr>
              <a:t>Cite them right. 9</a:t>
            </a:r>
            <a:r>
              <a:rPr lang="en-GB" i="1" baseline="30000" dirty="0">
                <a:solidFill>
                  <a:schemeClr val="bg1"/>
                </a:solidFill>
              </a:rPr>
              <a:t>th</a:t>
            </a:r>
            <a:r>
              <a:rPr lang="en-GB" i="1" dirty="0">
                <a:solidFill>
                  <a:schemeClr val="bg1"/>
                </a:solidFill>
              </a:rPr>
              <a:t> </a:t>
            </a:r>
            <a:r>
              <a:rPr lang="en-GB" i="1" dirty="0" err="1">
                <a:solidFill>
                  <a:schemeClr val="bg1"/>
                </a:solidFill>
              </a:rPr>
              <a:t>edn</a:t>
            </a:r>
            <a:r>
              <a:rPr lang="en-GB" i="1" dirty="0">
                <a:solidFill>
                  <a:schemeClr val="bg1"/>
                </a:solidFill>
              </a:rPr>
              <a:t>. Basingstoke: Palgrave Macmillan.</a:t>
            </a:r>
          </a:p>
          <a:p>
            <a:endParaRPr lang="en-GB" i="1" dirty="0">
              <a:solidFill>
                <a:schemeClr val="bg1"/>
              </a:solidFill>
            </a:endParaRPr>
          </a:p>
          <a:p>
            <a:r>
              <a:rPr lang="en-GB" dirty="0">
                <a:solidFill>
                  <a:schemeClr val="bg1"/>
                </a:solidFill>
              </a:rPr>
              <a:t>Pears, R. and Shields, G. </a:t>
            </a:r>
            <a:r>
              <a:rPr lang="en-GB" i="1" dirty="0">
                <a:solidFill>
                  <a:schemeClr val="bg1"/>
                </a:solidFill>
              </a:rPr>
              <a:t>(2013) checklist of what to include in your reference list for the most common information sources. Available at: </a:t>
            </a:r>
            <a:r>
              <a:rPr lang="en-GB" dirty="0">
                <a:hlinkClick r:id="rId3"/>
              </a:rPr>
              <a:t>http://webster.ac.at/files/attachments/referencing_checklist.pdf</a:t>
            </a:r>
            <a:r>
              <a:rPr lang="en-GB" dirty="0"/>
              <a:t> </a:t>
            </a:r>
            <a:r>
              <a:rPr lang="en-GB" dirty="0">
                <a:solidFill>
                  <a:schemeClr val="bg1"/>
                </a:solidFill>
              </a:rPr>
              <a:t>(accessed: 20 January 2020).</a:t>
            </a:r>
            <a:r>
              <a:rPr lang="en-GB" i="1" dirty="0">
                <a:solidFill>
                  <a:schemeClr val="bg1"/>
                </a:solidFill>
              </a:rPr>
              <a:t> </a:t>
            </a:r>
            <a:endParaRPr lang="en-GB" dirty="0">
              <a:solidFill>
                <a:schemeClr val="bg1"/>
              </a:solidFill>
            </a:endParaRPr>
          </a:p>
          <a:p>
            <a:endParaRPr lang="en-GB" dirty="0"/>
          </a:p>
        </p:txBody>
      </p:sp>
    </p:spTree>
    <p:extLst>
      <p:ext uri="{BB962C8B-B14F-4D97-AF65-F5344CB8AC3E}">
        <p14:creationId xmlns:p14="http://schemas.microsoft.com/office/powerpoint/2010/main" val="11137197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223A3C"/>
      </a:dk2>
      <a:lt2>
        <a:srgbClr val="E8E4E2"/>
      </a:lt2>
      <a:accent1>
        <a:srgbClr val="7CA8BC"/>
      </a:accent1>
      <a:accent2>
        <a:srgbClr val="72ADA7"/>
      </a:accent2>
      <a:accent3>
        <a:srgbClr val="7FAB94"/>
      </a:accent3>
      <a:accent4>
        <a:srgbClr val="73AE77"/>
      </a:accent4>
      <a:accent5>
        <a:srgbClr val="8DA97D"/>
      </a:accent5>
      <a:accent6>
        <a:srgbClr val="9AA76E"/>
      </a:accent6>
      <a:hlink>
        <a:srgbClr val="A8765E"/>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4" ma:contentTypeDescription="Create a new document." ma:contentTypeScope="" ma:versionID="02f55e3677b0c50eac1dba7e02843816">
  <xsd:schema xmlns:xsd="http://www.w3.org/2001/XMLSchema" xmlns:xs="http://www.w3.org/2001/XMLSchema" xmlns:p="http://schemas.microsoft.com/office/2006/metadata/properties" xmlns:ns3="9d0d5cce-d4dc-4043-8325-c992d2f588cd" targetNamespace="http://schemas.microsoft.com/office/2006/metadata/properties" ma:root="true" ma:fieldsID="b046d8e786148dc8522512a776264062"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623CE4-E4E6-4479-8FAD-39174E4CD7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B5443A-B352-4E62-9A70-E3903DA62EA2}">
  <ds:schemaRefs>
    <ds:schemaRef ds:uri="http://schemas.microsoft.com/sharepoint/v3/contenttype/forms"/>
  </ds:schemaRefs>
</ds:datastoreItem>
</file>

<file path=customXml/itemProps3.xml><?xml version="1.0" encoding="utf-8"?>
<ds:datastoreItem xmlns:ds="http://schemas.openxmlformats.org/officeDocument/2006/customXml" ds:itemID="{74AA4A98-F6B0-4777-9AA8-A9535EEE0E15}">
  <ds:schemaRefs>
    <ds:schemaRef ds:uri="http://purl.org/dc/elements/1.1/"/>
    <ds:schemaRef ds:uri="9d0d5cce-d4dc-4043-8325-c992d2f588cd"/>
    <ds:schemaRef ds:uri="http://schemas.microsoft.com/office/2006/documentManagement/types"/>
    <ds:schemaRef ds:uri="http://purl.org/dc/dcmitype/"/>
    <ds:schemaRef ds:uri="http://schemas.microsoft.com/office/infopath/2007/PartnerControls"/>
    <ds:schemaRef ds:uri="http://schemas.microsoft.com/office/2006/metadata/propertie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46</TotalTime>
  <Words>839</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Gill Sans MT</vt:lpstr>
      <vt:lpstr>Tw Cen MT</vt:lpstr>
      <vt:lpstr>Wingdings 2</vt:lpstr>
      <vt:lpstr>DividendVTI</vt:lpstr>
      <vt:lpstr>Academic Study Skills for Students</vt:lpstr>
      <vt:lpstr>Explain how to reference within a body of the text and a reference list: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dc:title>
  <dc:creator>Seren Palethorpe (1602782)</dc:creator>
  <cp:lastModifiedBy>Seren Palethorpe (1602782)</cp:lastModifiedBy>
  <cp:revision>5</cp:revision>
  <dcterms:created xsi:type="dcterms:W3CDTF">2020-01-20T19:49:37Z</dcterms:created>
  <dcterms:modified xsi:type="dcterms:W3CDTF">2020-01-20T20:35:52Z</dcterms:modified>
</cp:coreProperties>
</file>