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1"/>
  </p:notesMasterIdLst>
  <p:sldIdLst>
    <p:sldId id="256" r:id="rId2"/>
    <p:sldId id="276" r:id="rId3"/>
    <p:sldId id="257" r:id="rId4"/>
    <p:sldId id="258" r:id="rId5"/>
    <p:sldId id="277" r:id="rId6"/>
    <p:sldId id="259" r:id="rId7"/>
    <p:sldId id="260" r:id="rId8"/>
    <p:sldId id="278" r:id="rId9"/>
    <p:sldId id="261" r:id="rId10"/>
    <p:sldId id="262" r:id="rId11"/>
    <p:sldId id="263" r:id="rId12"/>
    <p:sldId id="264" r:id="rId13"/>
    <p:sldId id="279" r:id="rId14"/>
    <p:sldId id="265" r:id="rId15"/>
    <p:sldId id="266" r:id="rId16"/>
    <p:sldId id="267" r:id="rId17"/>
    <p:sldId id="268" r:id="rId18"/>
    <p:sldId id="269" r:id="rId19"/>
    <p:sldId id="270" r:id="rId20"/>
    <p:sldId id="271" r:id="rId21"/>
    <p:sldId id="272" r:id="rId22"/>
    <p:sldId id="273" r:id="rId23"/>
    <p:sldId id="274" r:id="rId24"/>
    <p:sldId id="284" r:id="rId25"/>
    <p:sldId id="285" r:id="rId26"/>
    <p:sldId id="280" r:id="rId27"/>
    <p:sldId id="281" r:id="rId28"/>
    <p:sldId id="282" r:id="rId29"/>
    <p:sldId id="283"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545" autoAdjust="0"/>
  </p:normalViewPr>
  <p:slideViewPr>
    <p:cSldViewPr>
      <p:cViewPr varScale="1">
        <p:scale>
          <a:sx n="66" d="100"/>
          <a:sy n="66" d="100"/>
        </p:scale>
        <p:origin x="1930" y="5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5064FD9-D13E-4EB8-BDD9-9D171D896D23}" type="datetimeFigureOut">
              <a:rPr lang="en-US" smtClean="0"/>
              <a:pPr/>
              <a:t>10/26/2026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88DD650-D595-490E-8C7D-50845BD71DBF}"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To address coping-driven drinking among adults aged 25–45, our structured six-week program delivers targeted weekly sessions: Week 1 builds alcohol unit literacy; Week 2 teaches CBT stress-coping strategies; Week 3 equips participants with social refusal skills; Week 4 introduces mindful moderation techniques; Week 5 integrates digital tracking tools; and Week 6 establishes relapse prevention plans. This evidence-based campaign works to change social norms, has opportunities for personal reflection on alcohol use. This campaign, ‘Sip Smart. Live More.' aspires to take another look at these everyday drinking patterns. In this presentation, it will discuss the health rationale, our campaign strategy, the resources available and how it will sustain the solutions using </a:t>
            </a:r>
            <a:r>
              <a:rPr lang="en-US" sz="1200" kern="1200" dirty="0" err="1">
                <a:solidFill>
                  <a:schemeClr val="tx1"/>
                </a:solidFill>
                <a:latin typeface="+mn-lt"/>
                <a:ea typeface="+mn-ea"/>
                <a:cs typeface="+mn-cs"/>
              </a:rPr>
              <a:t>behavioural</a:t>
            </a:r>
            <a:r>
              <a:rPr lang="en-US" sz="1200" kern="1200" dirty="0">
                <a:solidFill>
                  <a:schemeClr val="tx1"/>
                </a:solidFill>
                <a:latin typeface="+mn-lt"/>
                <a:ea typeface="+mn-ea"/>
                <a:cs typeface="+mn-cs"/>
              </a:rPr>
              <a:t> theories to reduce the harm of alcohol in our community.</a:t>
            </a:r>
          </a:p>
        </p:txBody>
      </p:sp>
      <p:sp>
        <p:nvSpPr>
          <p:cNvPr id="4" name="Slide Number Placeholder 3"/>
          <p:cNvSpPr>
            <a:spLocks noGrp="1"/>
          </p:cNvSpPr>
          <p:nvPr>
            <p:ph type="sldNum" sz="quarter" idx="10"/>
          </p:nvPr>
        </p:nvSpPr>
        <p:spPr/>
        <p:txBody>
          <a:bodyPr/>
          <a:lstStyle/>
          <a:p>
            <a:fld id="{788DD650-D595-490E-8C7D-50845BD71DBF}"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25-45 age group includes the work- and socio-economic support of the communities and this age group has high prevalence rates of frequent and normal drinking that is associated with social norms and work stress. Routine drinking during the middle years of adults also increases the chronic disease, liver disease, and mental health risks in public health. Through this campaign, a structured, community-based approach to tackling these vulnerabilities to encourage healthier lifestyle decisions, mitigate alcohol-related preventable injuries and deaths, and foster sustainable behavioral change all at a critical age.</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objectives of this campaign focus on challenging the common acceptance of risky drinking by adults over 25 and affected by work and family stressors. Although this generation may have been underestimated with regard to its younger counterparts, it shows high rates of regular usage as coping strategy. This behavior, if it is not tackled, will contribute to chronic disease burdens, reduced productivity in the workplace, and add to health care overloads. This campaign aims to change social norms, put the individual's alcohol consumption under the microscope and create created long-term resilience of the community. The graph justifies targeting males with tailored moderation interventions while supporting overall drinkers. As revealed by high current consumption rates (61.6%), there is a strong community need to use our structured tracking tools, </a:t>
            </a:r>
            <a:r>
              <a:rPr lang="en-US" sz="1200" kern="1200" dirty="0" err="1">
                <a:solidFill>
                  <a:schemeClr val="tx1"/>
                </a:solidFill>
                <a:latin typeface="+mn-lt"/>
                <a:ea typeface="+mn-ea"/>
                <a:cs typeface="+mn-cs"/>
              </a:rPr>
              <a:t>psychoeducational</a:t>
            </a:r>
            <a:r>
              <a:rPr lang="en-US" sz="1200" kern="1200" dirty="0">
                <a:solidFill>
                  <a:schemeClr val="tx1"/>
                </a:solidFill>
                <a:latin typeface="+mn-lt"/>
                <a:ea typeface="+mn-ea"/>
                <a:cs typeface="+mn-cs"/>
              </a:rPr>
              <a:t> workshops, and norm-shifting campaigns for effective reduction of health risks.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6</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UK Chief Medical Officers advise both men and women not to exceed 14 units per week on a regular basis, spread across three or more days with several drink-free days. In terms of national data, there are many adults aged between 25-45 who often overstep these limits, perhaps due to work and social stressors. Epidemiological surveys in particular show that mid-adulthood cohorts have high weekly consumption and they have frequent binge drinkers with many not complying with the low-risk guidelines. This creates a critical need for systematic moderation interventions for this population group, as a public health intervention.</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7</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Short-term harm to adults aged 25 to 45 is the immediate effect of poor drinking habits and impairs day-to-day functioning, productivity and interpersonal relationships. Excessive alcohol use negatively affects cognitive functioning, executive functioning and decision-making, which can result in mistakes at work, absence or inefficiency. </a:t>
            </a:r>
            <a:r>
              <a:rPr lang="en-US" sz="1200" kern="1200" dirty="0" err="1">
                <a:solidFill>
                  <a:schemeClr val="tx1"/>
                </a:solidFill>
                <a:latin typeface="+mn-lt"/>
                <a:ea typeface="+mn-ea"/>
                <a:cs typeface="+mn-cs"/>
              </a:rPr>
              <a:t>Behaviourologically</a:t>
            </a:r>
            <a:r>
              <a:rPr lang="en-US" sz="1200" kern="1200" dirty="0">
                <a:solidFill>
                  <a:schemeClr val="tx1"/>
                </a:solidFill>
                <a:latin typeface="+mn-lt"/>
                <a:ea typeface="+mn-ea"/>
                <a:cs typeface="+mn-cs"/>
              </a:rPr>
              <a:t>, it often results in the alteration of mood, anxiety and sleep architecture, including reduced REM sleep, hence contributing to chronic daytime fatigue. Further, the use of drugs and alcohol by an individual can cause conflict in their relationships with their spouse, family, and friends, which can result in reduced quality of life and a decline in overall welfare. This image means that there is immediate physiological gain as it relates to moderation. Showing how abstinence from alcohol can help restore normal REM sleep and improve sleep latency offers a compelling personal motivation, reinforcing our campaign's argument for the importance of feeling better now.</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9</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Long-term, high or harmful alcohol consumption markedly increases the likelihood of serious, lasting health problems and damage to various organ systems. High levels of consumption over long periods are one of the most important causes of cardiovascular disease, high blood pressure, permanent injury to the liver (cirrhosis), and various forms of cancer, such as cancer of the bowel, mouth, and breasts. Also, chronic alcohol abuse worsens brain damage, the likelihood of chronic mental health problems (like depression) and the ability to function independently, and significantly reduces long-term life expectancy.</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10</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This campaign sets up three SMART measurable aims for adults 25-45. Aim 1: Based on a baseline of 1000 users, increase active users logging daily alcohol intake on digital app by 35% over 6 months (measured by monthly app analytics). Aim 2: To decrease weekly use by 25% (from 22 units to 16.5 units) weekly, as measured by bi-weekly self-reported logs, in enrolled cohorts. Aim 3: Conduct 12 local wellness workshops each year for 500 people, making use of Follow-up questionnaires and Attendance lists, which helps to evaluate engagement.</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11</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campaign uses a three-stage evaluative framework led by Public Health researchers. Formative assessment to collect focus group data at the beginning to make changes to materials. Process evaluation identifies all app download on each week, workshop attendance and distribution of resources using dashboard analytics. Summative evaluation is targeted at 6 and 12 months to know achievement in terms of decreasing number of alcohol units consumed, retention of participants and reach of workshops through follow-up survey and data from the mobile application. These datasets will directly impact the achievement of the 35% tracking increase, 25% unit reduction and 12-workshop community goals.</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12</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official campaign poster titled "Sip Smart. Live More." is cleverly aimed at adults aged between the age of 25 and 45, with eye-catching graphics and easy-to-read copy. It prominently shows the focus of the campaign on alcohol moderation and explains key community activities, such as wellness workshops and digital drink-free tracking. Moreover, the poster visually pushes for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change with clear messages surrounding immediate and lasting individual benefits, including "restful sleep," "more energy every day" and "it will protect its future health.</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14</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Working closely with partners from multiple sectors is critical. National level, </a:t>
            </a:r>
            <a:r>
              <a:rPr lang="en-US" sz="1200" kern="1200" dirty="0" err="1">
                <a:solidFill>
                  <a:schemeClr val="tx1"/>
                </a:solidFill>
                <a:latin typeface="+mn-lt"/>
                <a:ea typeface="+mn-ea"/>
                <a:cs typeface="+mn-cs"/>
              </a:rPr>
              <a:t>Drinkaware</a:t>
            </a:r>
            <a:r>
              <a:rPr lang="en-US" sz="1200" kern="1200" dirty="0">
                <a:solidFill>
                  <a:schemeClr val="tx1"/>
                </a:solidFill>
                <a:latin typeface="+mn-lt"/>
                <a:ea typeface="+mn-ea"/>
                <a:cs typeface="+mn-cs"/>
              </a:rPr>
              <a:t> offers consumer-</a:t>
            </a:r>
            <a:r>
              <a:rPr lang="en-US" sz="1200" kern="1200" dirty="0" err="1">
                <a:solidFill>
                  <a:schemeClr val="tx1"/>
                </a:solidFill>
                <a:latin typeface="+mn-lt"/>
                <a:ea typeface="+mn-ea"/>
                <a:cs typeface="+mn-cs"/>
              </a:rPr>
              <a:t>centred</a:t>
            </a:r>
            <a:r>
              <a:rPr lang="en-US" sz="1200" kern="1200" dirty="0">
                <a:solidFill>
                  <a:schemeClr val="tx1"/>
                </a:solidFill>
                <a:latin typeface="+mn-lt"/>
                <a:ea typeface="+mn-ea"/>
                <a:cs typeface="+mn-cs"/>
              </a:rPr>
              <a:t> tools to back up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change evidence, whilst the NHS Better Health leads on large-scale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change campaigns. Locally, we work with local NHS Integrated Care Boards (ICBs) and Community Wellbeing Hubs to provide focused alcohol and drugs workshops in the community, offer direct access to local offers and reduce the number of acute alcohol admissions to hospital. These national and local partners collectively enable adults ages 25-45 to make long-term healthier drinking behaviors, using easily accessible digital tools, shared learning resources and peers for community support.</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15</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To be cost effective, the intervention makes use of important practical tools and tools that are duplicated. Public health staff, community centre venues, </a:t>
            </a:r>
            <a:r>
              <a:rPr lang="en-US" sz="1200" kern="1200" dirty="0" err="1">
                <a:solidFill>
                  <a:schemeClr val="tx1"/>
                </a:solidFill>
                <a:latin typeface="+mn-lt"/>
                <a:ea typeface="+mn-ea"/>
                <a:cs typeface="+mn-cs"/>
              </a:rPr>
              <a:t>Drinkaware</a:t>
            </a:r>
            <a:r>
              <a:rPr lang="en-US" sz="1200" kern="1200" dirty="0">
                <a:solidFill>
                  <a:schemeClr val="tx1"/>
                </a:solidFill>
                <a:latin typeface="+mn-lt"/>
                <a:ea typeface="+mn-ea"/>
                <a:cs typeface="+mn-cs"/>
              </a:rPr>
              <a:t> unit measuring wheels and printed education materials are needed for delivery. We use the NHS 'Drink Free Days' app as a tool, app and digital resource for daily progress tracking. With these evidence-based digital tools and interactive, physical resources, adults (aged 25-45) can track the number of alcohol units they consume every week with greater accuracy, better see how their health can improve if they drink less, and create long-term moderation practices without high resource development costs.</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16</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Among adults aged 25-45, lower alcohol intake has immediate and strong physiological benefits. People have normal blood pressure, liver function is back to normal, and metabolism is </a:t>
            </a:r>
            <a:r>
              <a:rPr lang="en-US" sz="1200" kern="1200" dirty="0" err="1">
                <a:solidFill>
                  <a:schemeClr val="tx1"/>
                </a:solidFill>
                <a:latin typeface="+mn-lt"/>
                <a:ea typeface="+mn-ea"/>
                <a:cs typeface="+mn-cs"/>
              </a:rPr>
              <a:t>stabilised</a:t>
            </a:r>
            <a:r>
              <a:rPr lang="en-US" sz="1200" kern="1200" dirty="0">
                <a:solidFill>
                  <a:schemeClr val="tx1"/>
                </a:solidFill>
                <a:latin typeface="+mn-lt"/>
                <a:ea typeface="+mn-ea"/>
                <a:cs typeface="+mn-cs"/>
              </a:rPr>
              <a:t> within days of cutting back. A rapid recuperation of restorative sleep architecture occurs, with no suppression of REM and increased levels of energy during the day. Continued moderation has strong long-term effects, reducing the likelihood of developing cardiovascular disease, gastrointestinal disease, and multiple chronic cancers by a large margin, and results in greater physical vitality, immune system resilience and increased healthy life expectancy throughout mid-adulthood.</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17</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Alcohol reduction or moderation provides great psychological and emotional benefits to adults between the ages of 25 and 45. A decrease in alcohol intake leads to a decrease in daily psychological distress, as well as chronic anxiety symptoms and depressive symptoms, directly by reducing changes in neurotransmitter levels. People are able to think more clearly, remember more effectively and are emotionally healthier when regulating sources of stress in their high-demand jobs and families. In addition, personal moderation targets enhance self-efficacy, which in turn can enhance mood </a:t>
            </a:r>
            <a:r>
              <a:rPr lang="en-US" sz="1200" kern="1200" dirty="0" err="1">
                <a:solidFill>
                  <a:schemeClr val="tx1"/>
                </a:solidFill>
                <a:latin typeface="+mn-lt"/>
                <a:ea typeface="+mn-ea"/>
                <a:cs typeface="+mn-cs"/>
              </a:rPr>
              <a:t>stabilisation</a:t>
            </a:r>
            <a:r>
              <a:rPr lang="en-US" sz="1200" kern="1200" dirty="0">
                <a:solidFill>
                  <a:schemeClr val="tx1"/>
                </a:solidFill>
                <a:latin typeface="+mn-lt"/>
                <a:ea typeface="+mn-ea"/>
                <a:cs typeface="+mn-cs"/>
              </a:rPr>
              <a:t> and positive self-image, supporting long-term mental health and quality of life.</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18</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sociological impact of alcohol moderation is transformative, affecting family relationships, work productivity and community togetherness. For people 25 to 45 years of age, less risky drinking lowers family violence levels, boosts marriage quality and fosters a healthier emotional climate in the family. Workplace: It reduces absenteeism, increases concentration at work and helps create a supportive peer network. In broader communities, alcohol </a:t>
            </a:r>
            <a:r>
              <a:rPr lang="en-US" sz="1200" kern="1200" dirty="0" err="1">
                <a:solidFill>
                  <a:schemeClr val="tx1"/>
                </a:solidFill>
                <a:latin typeface="+mn-lt"/>
                <a:ea typeface="+mn-ea"/>
                <a:cs typeface="+mn-cs"/>
              </a:rPr>
              <a:t>denormalisation</a:t>
            </a:r>
            <a:r>
              <a:rPr lang="en-US" sz="1200" kern="1200" dirty="0">
                <a:solidFill>
                  <a:schemeClr val="tx1"/>
                </a:solidFill>
                <a:latin typeface="+mn-lt"/>
                <a:ea typeface="+mn-ea"/>
                <a:cs typeface="+mn-cs"/>
              </a:rPr>
              <a:t> reduces public nuisance, decreases demand for emergency health services and creates a vibrant, healthy social culture for all age groups.</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19</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activities of our campaign are directly structured by the Health Belief Model. Unit-literacy workshops focus on low perceived susceptibility and severity, stressing that there are many drinking risks in everyday life. We provide community sessions, which are accessible, and free tracking of your NHS Drink Free Day via our NHS Drink Free Days App, to reduce the perceived cost. Role play workshops improve self-efficacy and drink refuses skills. Important, we include Cues to Action so that we plan to get you to drink more water – everyday through the app, ingesting water through automated drink-calculator prompts and GP consultations. These targeted components both help to change adult (25-45) risk perceptions as well as help to achieve long-term alcohol moderation.</a:t>
            </a:r>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20</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Theory of Planned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shapes our core activities to drive intentional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change. Workshops are designed to find the positive side of moderation, to help merge the negative attitudes to obtain better sleep and vitality. Workplace campaigns and peer support groups help redefine the norm to reduce the temptation to drink in workplace and social environments. Interactive sessions include CBT stress coping techniques and the provision of digital tracking tools to improve perceived </a:t>
            </a:r>
            <a:r>
              <a:rPr lang="en-US" sz="1200" kern="1200" dirty="0" err="1">
                <a:solidFill>
                  <a:schemeClr val="tx1"/>
                </a:solidFill>
                <a:latin typeface="+mn-lt"/>
                <a:ea typeface="+mn-ea"/>
                <a:cs typeface="+mn-cs"/>
              </a:rPr>
              <a:t>behavioural</a:t>
            </a:r>
            <a:r>
              <a:rPr lang="en-US" sz="1200" kern="1200" dirty="0">
                <a:solidFill>
                  <a:schemeClr val="tx1"/>
                </a:solidFill>
                <a:latin typeface="+mn-lt"/>
                <a:ea typeface="+mn-ea"/>
                <a:cs typeface="+mn-cs"/>
              </a:rPr>
              <a:t> control (PBC). These targeted measures combine social and emotional support while increasing individual intention, and enabling adults (25-45 years old) to become more empowered to successfully engage in long-term moderation.</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21</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To address </a:t>
            </a:r>
            <a:r>
              <a:rPr lang="en-US" sz="1200" kern="1200" dirty="0" err="1">
                <a:solidFill>
                  <a:schemeClr val="tx1"/>
                </a:solidFill>
                <a:latin typeface="+mn-lt"/>
                <a:ea typeface="+mn-ea"/>
                <a:cs typeface="+mn-cs"/>
              </a:rPr>
              <a:t>behavioural</a:t>
            </a:r>
            <a:r>
              <a:rPr lang="en-US" sz="1200" kern="1200" dirty="0">
                <a:solidFill>
                  <a:schemeClr val="tx1"/>
                </a:solidFill>
                <a:latin typeface="+mn-lt"/>
                <a:ea typeface="+mn-ea"/>
                <a:cs typeface="+mn-cs"/>
              </a:rPr>
              <a:t> and psychological obstacles, our campaign provides multi-tiered solutions designed for adults 25-45. Launch – educational media to change perceived susceptibility and attitudes toward mid-life risks. To recondition social norms, it works in collaboration with employers to </a:t>
            </a:r>
            <a:r>
              <a:rPr lang="en-US" sz="1200" kern="1200" dirty="0" err="1">
                <a:solidFill>
                  <a:schemeClr val="tx1"/>
                </a:solidFill>
                <a:latin typeface="+mn-lt"/>
                <a:ea typeface="+mn-ea"/>
                <a:cs typeface="+mn-cs"/>
              </a:rPr>
              <a:t>organise</a:t>
            </a:r>
            <a:r>
              <a:rPr lang="en-US" sz="1200" kern="1200" dirty="0">
                <a:solidFill>
                  <a:schemeClr val="tx1"/>
                </a:solidFill>
                <a:latin typeface="+mn-lt"/>
                <a:ea typeface="+mn-ea"/>
                <a:cs typeface="+mn-cs"/>
              </a:rPr>
              <a:t> alcohol free social events and wellness workshops. Further, the campaign also provides support to people who are low on confidence to reduce alcohol use, providing online tracking, peer support groups and stress-management techniques to build perceived control and self-efficacy. These real-world strategies enable to stand up to peer pressure, naturally handle stress, and maintain moderation.</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22</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This multi-faceted public health campaign helps adults between the ages of 25–45 to develop sustainable Alcohol Moderation. The intervention is based on the Health Belief Model and theory of planned </a:t>
            </a:r>
            <a:r>
              <a:rPr lang="en-US" sz="1200" kern="1200" dirty="0" err="1">
                <a:solidFill>
                  <a:schemeClr val="tx1"/>
                </a:solidFill>
                <a:latin typeface="+mn-lt"/>
                <a:ea typeface="+mn-ea"/>
                <a:cs typeface="+mn-cs"/>
              </a:rPr>
              <a:t>behaviour</a:t>
            </a:r>
            <a:r>
              <a:rPr lang="en-US" sz="1200" kern="1200" dirty="0">
                <a:solidFill>
                  <a:schemeClr val="tx1"/>
                </a:solidFill>
                <a:latin typeface="+mn-lt"/>
                <a:ea typeface="+mn-ea"/>
                <a:cs typeface="+mn-cs"/>
              </a:rPr>
              <a:t> and involves offering workshops based on CBT, peer support groups and NHS-based digital tracking tools in conjunction with </a:t>
            </a:r>
            <a:r>
              <a:rPr lang="en-US" sz="1200" kern="1200" dirty="0" err="1">
                <a:solidFill>
                  <a:schemeClr val="tx1"/>
                </a:solidFill>
                <a:latin typeface="+mn-lt"/>
                <a:ea typeface="+mn-ea"/>
                <a:cs typeface="+mn-cs"/>
              </a:rPr>
              <a:t>Drinkaware</a:t>
            </a:r>
            <a:r>
              <a:rPr lang="en-US" sz="1200" kern="1200" dirty="0">
                <a:solidFill>
                  <a:schemeClr val="tx1"/>
                </a:solidFill>
                <a:latin typeface="+mn-lt"/>
                <a:ea typeface="+mn-ea"/>
                <a:cs typeface="+mn-cs"/>
              </a:rPr>
              <a:t>. There is rigorous formative, process and summative evaluation of weekly and long term health metrics. The campaign tackles psychological, physiological and social obstacles to produce the goals of the SMART campaign – greater self-monitoring of drinking behavior online, fewer weekly alcohol units and healthier, more resilient communities.</a:t>
            </a:r>
          </a:p>
          <a:p>
            <a:endParaRPr lang="en-US" dirty="0"/>
          </a:p>
        </p:txBody>
      </p:sp>
      <p:sp>
        <p:nvSpPr>
          <p:cNvPr id="4" name="Slide Number Placeholder 3"/>
          <p:cNvSpPr>
            <a:spLocks noGrp="1"/>
          </p:cNvSpPr>
          <p:nvPr>
            <p:ph type="sldNum" sz="quarter" idx="10"/>
          </p:nvPr>
        </p:nvSpPr>
        <p:spPr/>
        <p:txBody>
          <a:bodyPr/>
          <a:lstStyle/>
          <a:p>
            <a:fld id="{788DD650-D595-490E-8C7D-50845BD71DBF}" type="slidenum">
              <a:rPr lang="en-US" smtClean="0"/>
              <a:pPr/>
              <a:t>23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en-US"/>
              <a:t>Click to edit Master title style</a:t>
            </a:r>
          </a:p>
        </p:txBody>
      </p:sp>
      <p:sp>
        <p:nvSpPr>
          <p:cNvPr id="25" name="Subtitle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31" name="Date Placeholder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87702D92-D805-4744-AEC1-87651E15D02B}" type="datetimeFigureOut">
              <a:rPr lang="en-US" smtClean="0"/>
              <a:pPr/>
              <a:t>10/26/2026</a:t>
            </a:fld>
            <a:endParaRPr lang="en-US"/>
          </a:p>
        </p:txBody>
      </p:sp>
      <p:sp>
        <p:nvSpPr>
          <p:cNvPr id="18" name="Footer Placeholder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en-US"/>
          </a:p>
        </p:txBody>
      </p:sp>
      <p:sp>
        <p:nvSpPr>
          <p:cNvPr id="29" name="Slide Number Placeholder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09DC5ED4-3DDE-4B29-89D0-9F6EC52622E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7702D92-D805-4744-AEC1-87651E15D02B}"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DC5ED4-3DDE-4B29-89D0-9F6EC52622E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en-US"/>
              <a:t>Click to edit Master title style</a:t>
            </a:r>
          </a:p>
        </p:txBody>
      </p:sp>
      <p:sp>
        <p:nvSpPr>
          <p:cNvPr id="3" name="Text Placeholder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87702D92-D805-4744-AEC1-87651E15D02B}" type="datetimeFigureOut">
              <a:rPr lang="en-US" smtClean="0"/>
              <a:pPr/>
              <a:t>10/26/2026</a:t>
            </a:fld>
            <a:endParaRPr lang="en-US"/>
          </a:p>
        </p:txBody>
      </p:sp>
      <p:sp>
        <p:nvSpPr>
          <p:cNvPr id="5" name="Footer Placeholder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en-US"/>
          </a:p>
        </p:txBody>
      </p:sp>
      <p:sp>
        <p:nvSpPr>
          <p:cNvPr id="6" name="Slide Number Placeholder 5"/>
          <p:cNvSpPr>
            <a:spLocks noGrp="1"/>
          </p:cNvSpPr>
          <p:nvPr>
            <p:ph type="sldNum" sz="quarter" idx="12"/>
          </p:nvPr>
        </p:nvSpPr>
        <p:spPr>
          <a:xfrm>
            <a:off x="6733952" y="6555112"/>
            <a:ext cx="588336" cy="228600"/>
          </a:xfrm>
        </p:spPr>
        <p:txBody>
          <a:bodyPr/>
          <a:lstStyle/>
          <a:p>
            <a:fld id="{09DC5ED4-3DDE-4B29-89D0-9F6EC52622E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87702D92-D805-4744-AEC1-87651E15D02B}" type="datetimeFigureOut">
              <a:rPr lang="en-US" smtClean="0"/>
              <a:pPr/>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DC5ED4-3DDE-4B29-89D0-9F6EC52622E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nchor="b"/>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87702D92-D805-4744-AEC1-87651E15D02B}" type="datetimeFigureOut">
              <a:rPr lang="en-US" smtClean="0"/>
              <a:pPr/>
              <a:t>10/26/2026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9DC5ED4-3DDE-4B29-89D0-9F6EC52622E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87702D92-D805-4744-AEC1-87651E15D02B}" type="datetimeFigureOut">
              <a:rPr lang="en-US" smtClean="0"/>
              <a:pPr/>
              <a:t>10/26/2026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9DC5ED4-3DDE-4B29-89D0-9F6EC52622E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87702D92-D805-4744-AEC1-87651E15D02B}" type="datetimeFigureOut">
              <a:rPr lang="en-US" smtClean="0"/>
              <a:pPr/>
              <a:t>10/26/2026</a:t>
            </a:fld>
            <a:endParaRPr lang="en-US"/>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US"/>
          </a:p>
        </p:txBody>
      </p:sp>
      <p:sp>
        <p:nvSpPr>
          <p:cNvPr id="4" name="Slide Number Placeholder 3"/>
          <p:cNvSpPr>
            <a:spLocks noGrp="1"/>
          </p:cNvSpPr>
          <p:nvPr>
            <p:ph type="sldNum" sz="quarter" idx="12"/>
          </p:nvPr>
        </p:nvSpPr>
        <p:spPr/>
        <p:txBody>
          <a:bodyPr/>
          <a:lstStyle/>
          <a:p>
            <a:fld id="{09DC5ED4-3DDE-4B29-89D0-9F6EC52622E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en-US"/>
              <a:t>Click to edit Master title style</a:t>
            </a:r>
          </a:p>
        </p:txBody>
      </p:sp>
      <p:sp>
        <p:nvSpPr>
          <p:cNvPr id="3" name="Text Placeholder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87702D92-D805-4744-AEC1-87651E15D02B}" type="datetimeFigureOut">
              <a:rPr lang="en-US" smtClean="0"/>
              <a:pPr/>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DC5ED4-3DDE-4B29-89D0-9F6EC52622E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a:t>Click to edit Master title style</a:t>
            </a:r>
            <a:endParaRPr kumimoji="0" lang="en-US" dirty="0"/>
          </a:p>
        </p:txBody>
      </p:sp>
      <p:sp>
        <p:nvSpPr>
          <p:cNvPr id="4" name="Text Placeholder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a:t>Click to edit Master text styles</a:t>
            </a:r>
          </a:p>
        </p:txBody>
      </p:sp>
      <p:sp>
        <p:nvSpPr>
          <p:cNvPr id="5" name="Date Placeholder 4"/>
          <p:cNvSpPr>
            <a:spLocks noGrp="1"/>
          </p:cNvSpPr>
          <p:nvPr>
            <p:ph type="dt" sz="half" idx="10"/>
          </p:nvPr>
        </p:nvSpPr>
        <p:spPr/>
        <p:txBody>
          <a:bodyPr/>
          <a:lstStyle/>
          <a:p>
            <a:fld id="{87702D92-D805-4744-AEC1-87651E15D02B}" type="datetimeFigureOut">
              <a:rPr lang="en-US" smtClean="0"/>
              <a:pPr/>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DC5ED4-3DDE-4B29-89D0-9F6EC52622EB}" type="slidenum">
              <a:rPr lang="en-US" smtClean="0"/>
              <a:pPr/>
              <a:t>‹#›</a:t>
            </a:fld>
            <a:endParaRPr lang="en-US"/>
          </a:p>
        </p:txBody>
      </p:sp>
      <p:sp>
        <p:nvSpPr>
          <p:cNvPr id="10" name="Picture Placeholder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7702D92-D805-4744-AEC1-87651E15D02B}"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DC5ED4-3DDE-4B29-89D0-9F6EC52622E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74955"/>
            <a:ext cx="1524000" cy="5851525"/>
          </a:xfrm>
        </p:spPr>
        <p:txBody>
          <a:bodyPr vert="eaVert" anchor="t"/>
          <a:lstStyle/>
          <a:p>
            <a:r>
              <a:rPr kumimoji="0" lang="en-US"/>
              <a:t>Click to edit Master title style</a:t>
            </a:r>
          </a:p>
        </p:txBody>
      </p:sp>
      <p:sp>
        <p:nvSpPr>
          <p:cNvPr id="3" name="Vertical Text Placeholder 2"/>
          <p:cNvSpPr>
            <a:spLocks noGrp="1"/>
          </p:cNvSpPr>
          <p:nvPr>
            <p:ph type="body" orient="vert" idx="1"/>
          </p:nvPr>
        </p:nvSpPr>
        <p:spPr>
          <a:xfrm>
            <a:off x="457200" y="274642"/>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242816" y="6557946"/>
            <a:ext cx="2002464" cy="226902"/>
          </a:xfrm>
        </p:spPr>
        <p:txBody>
          <a:bodyPr/>
          <a:lstStyle/>
          <a:p>
            <a:fld id="{87702D92-D805-4744-AEC1-87651E15D02B}" type="datetimeFigureOut">
              <a:rPr lang="en-US" smtClean="0"/>
              <a:pPr/>
              <a:t>10/26/2026</a:t>
            </a:fld>
            <a:endParaRPr lang="en-US"/>
          </a:p>
        </p:txBody>
      </p:sp>
      <p:sp>
        <p:nvSpPr>
          <p:cNvPr id="5" name="Footer Placeholder 4"/>
          <p:cNvSpPr>
            <a:spLocks noGrp="1"/>
          </p:cNvSpPr>
          <p:nvPr>
            <p:ph type="ftr" sz="quarter" idx="11"/>
          </p:nvPr>
        </p:nvSpPr>
        <p:spPr>
          <a:xfrm>
            <a:off x="457200" y="6556248"/>
            <a:ext cx="3657600" cy="228600"/>
          </a:xfrm>
        </p:spPr>
        <p:txBody>
          <a:bodyPr/>
          <a:lstStyle/>
          <a:p>
            <a:endParaRPr lang="en-US"/>
          </a:p>
        </p:txBody>
      </p:sp>
      <p:sp>
        <p:nvSpPr>
          <p:cNvPr id="6" name="Slide Number Placeholder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09DC5ED4-3DDE-4B29-89D0-9F6EC52622E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Title Placeholder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p>
            <a:r>
              <a:rPr kumimoji="0" lang="en-US"/>
              <a:t>Click to edit Master title style</a:t>
            </a:r>
          </a:p>
        </p:txBody>
      </p:sp>
      <p:sp>
        <p:nvSpPr>
          <p:cNvPr id="31" name="Text Placeholder 30"/>
          <p:cNvSpPr>
            <a:spLocks noGrp="1"/>
          </p:cNvSpPr>
          <p:nvPr>
            <p:ph type="body" idx="1"/>
          </p:nvPr>
        </p:nvSpPr>
        <p:spPr>
          <a:xfrm>
            <a:off x="457200" y="1609416"/>
            <a:ext cx="7239000" cy="48463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7" name="Date Placeholder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87702D92-D805-4744-AEC1-87651E15D02B}" type="datetimeFigureOut">
              <a:rPr lang="en-US" smtClean="0"/>
              <a:pPr/>
              <a:t>10/26/2026</a:t>
            </a:fld>
            <a:endParaRPr lang="en-US"/>
          </a:p>
        </p:txBody>
      </p:sp>
      <p:sp>
        <p:nvSpPr>
          <p:cNvPr id="4" name="Footer Placeholder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en-US"/>
          </a:p>
        </p:txBody>
      </p:sp>
      <p:sp>
        <p:nvSpPr>
          <p:cNvPr id="16" name="Slide Number Placeholder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09DC5ED4-3DDE-4B29-89D0-9F6EC52622E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doi.org/10.1038/s44360-026-00139-5?utm_source=chatgpt.com" TargetMode="External"/><Relationship Id="rId2" Type="http://schemas.openxmlformats.org/officeDocument/2006/relationships/hyperlink" Target="https://champspublichealth.com/nhs-drink-free-days-campaign-reaches-over-160000-across-cheshire-and-merseyside/?utm_source=chatgpt.com" TargetMode="External"/><Relationship Id="rId1" Type="http://schemas.openxmlformats.org/officeDocument/2006/relationships/slideLayout" Target="../slideLayouts/slideLayout2.xml"/><Relationship Id="rId4" Type="http://schemas.openxmlformats.org/officeDocument/2006/relationships/hyperlink" Target="https://www.drinkaware.co.uk/news/drinkaware-unveils-new-shared-ambition-to-reduce-number-of-risky-drinkers-in-the-uk-by-2-million?utm_source=chatgpt.com"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doi.org/10.3389/fpubh.2025.1629046?utm_source=chatgpt.com" TargetMode="External"/><Relationship Id="rId2" Type="http://schemas.openxmlformats.org/officeDocument/2006/relationships/hyperlink" Target="https://www.preprints.org/manuscript/202509.1916/download/final_file?utm_source=chatgpt.com"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doi.org/10.3389/fpubh.2025.1685325?utm_source=chatgpt.com" TargetMode="External"/><Relationship Id="rId2" Type="http://schemas.openxmlformats.org/officeDocument/2006/relationships/hyperlink" Target="https://doi.org/10.1016/j.smrv.2024.102030?utm_source=chatgpt.com" TargetMode="External"/><Relationship Id="rId1" Type="http://schemas.openxmlformats.org/officeDocument/2006/relationships/slideLayout" Target="../slideLayouts/slideLayout2.xml"/><Relationship Id="rId6" Type="http://schemas.openxmlformats.org/officeDocument/2006/relationships/hyperlink" Target="https://www.ias.org.uk/report/financial-headache-the-cost-of-workplace-hangovers-and-intoxication-to-the-uk-economy/?utm_source=chatgpt.com" TargetMode="External"/><Relationship Id="rId5" Type="http://schemas.openxmlformats.org/officeDocument/2006/relationships/hyperlink" Target="https://www.ias.org.uk/factsheet/economy/?utm_source=chatgpt.com" TargetMode="External"/><Relationship Id="rId4" Type="http://schemas.openxmlformats.org/officeDocument/2006/relationships/hyperlink" Target="https://doi.org/10.1177/29768357261474378?utm_source=chatgpt.com"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ias.org.uk/2026/02/05/the-dry-january-challenge-separating-fact-from-fiction/?utm_source=chatgpt.com" TargetMode="External"/><Relationship Id="rId2" Type="http://schemas.openxmlformats.org/officeDocument/2006/relationships/hyperlink" Target="https://openpublichealthjournal.com/VOLUME/18/ELOCATOR/e18749445394456/FULLTEXT/?utm_source=chatgpt.com" TargetMode="External"/><Relationship Id="rId1" Type="http://schemas.openxmlformats.org/officeDocument/2006/relationships/slideLayout" Target="../slideLayouts/slideLayout2.xml"/><Relationship Id="rId5" Type="http://schemas.openxmlformats.org/officeDocument/2006/relationships/hyperlink" Target="https://digital.nhs.uk/data-and-information/publications/statistical/statistics-on-alcohol?utm_source=chatgpt.com" TargetMode="External"/><Relationship Id="rId4" Type="http://schemas.openxmlformats.org/officeDocument/2006/relationships/hyperlink" Target="https://doi.org/10.1186/s12992-025-01125-4?utm_source=chatgpt.com"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doi.org/10.1016/j.puhe.2026.106223?utm_source=chatgpt.com" TargetMode="External"/><Relationship Id="rId2" Type="http://schemas.openxmlformats.org/officeDocument/2006/relationships/hyperlink" Target="https://digital.nhs.uk/data-and-information/publications/statistical/health-survey-for-england/2024/adults-health-related-behaviours?utm_source=chatgpt.com" TargetMode="External"/><Relationship Id="rId1" Type="http://schemas.openxmlformats.org/officeDocument/2006/relationships/slideLayout" Target="../slideLayouts/slideLayout2.xml"/><Relationship Id="rId4" Type="http://schemas.openxmlformats.org/officeDocument/2006/relationships/hyperlink" Target="https://archive.hshsl.umaryland.edu/entities/publication/3d6b6c7c-16c5-40be-a1dc-21fdbcb05b90?utm_source=chatgpt.com"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doi.org/10.1093/her/cyag008?utm_source=chatgpt.com" TargetMode="External"/><Relationship Id="rId2" Type="http://schemas.openxmlformats.org/officeDocument/2006/relationships/hyperlink" Target="https://digital.nhs.uk/data-and-information/publications/statistical/adult-psychiatric-morbidity-survey/survey-of-mental-health-and-wellbeing-england-2023-24/alcohol-dependence?utm_source=chatgp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142843" y="188640"/>
            <a:ext cx="4357719" cy="6264696"/>
          </a:xfrm>
        </p:spPr>
        <p:style>
          <a:lnRef idx="2">
            <a:schemeClr val="dk1"/>
          </a:lnRef>
          <a:fillRef idx="1">
            <a:schemeClr val="lt1"/>
          </a:fillRef>
          <a:effectRef idx="0">
            <a:schemeClr val="dk1"/>
          </a:effectRef>
          <a:fontRef idx="minor">
            <a:schemeClr val="dk1"/>
          </a:fontRef>
        </p:style>
        <p:txBody>
          <a:bodyPr>
            <a:noAutofit/>
          </a:bodyPr>
          <a:lstStyle/>
          <a:p>
            <a:pPr algn="ctr" fontAlgn="base"/>
            <a:r>
              <a:rPr lang="en-US" sz="1800" dirty="0">
                <a:latin typeface="Arial" panose="020B0604020202020204" pitchFamily="34" charset="0"/>
                <a:cs typeface="Arial" panose="020B0604020202020204" pitchFamily="34" charset="0"/>
              </a:rPr>
              <a:t>Sip Smart. Live More </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Topic: Alcohol consumption</a:t>
            </a:r>
            <a:br>
              <a:rPr lang="en-US" sz="1800" b="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age group :  25 to 45 year</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Module: Social Epidemiology and Public Health Development </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Module code: LCHS7000 </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 Component 1: Group Presentation (Practice intervention) </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Student Name: Pratibha </a:t>
            </a:r>
            <a:r>
              <a:rPr lang="en-US" sz="1800" dirty="0" err="1">
                <a:solidFill>
                  <a:schemeClr val="tx1"/>
                </a:solidFill>
                <a:latin typeface="Arial" panose="020B0604020202020204" pitchFamily="34" charset="0"/>
                <a:cs typeface="Arial" panose="020B0604020202020204" pitchFamily="34" charset="0"/>
              </a:rPr>
              <a:t>singh</a:t>
            </a:r>
            <a:r>
              <a:rPr lang="en-US" sz="1800" dirty="0">
                <a:solidFill>
                  <a:schemeClr val="tx1"/>
                </a:solidFill>
                <a:latin typeface="Arial" panose="020B0604020202020204" pitchFamily="34" charset="0"/>
                <a:cs typeface="Arial" panose="020B0604020202020204" pitchFamily="34" charset="0"/>
              </a:rPr>
              <a:t> </a:t>
            </a:r>
            <a:r>
              <a:rPr lang="en-US" sz="1800" dirty="0" err="1">
                <a:solidFill>
                  <a:schemeClr val="tx1"/>
                </a:solidFill>
                <a:latin typeface="Arial" panose="020B0604020202020204" pitchFamily="34" charset="0"/>
                <a:cs typeface="Arial" panose="020B0604020202020204" pitchFamily="34" charset="0"/>
              </a:rPr>
              <a:t>balram</a:t>
            </a:r>
            <a:r>
              <a:rPr lang="en-US" sz="1800" dirty="0">
                <a:solidFill>
                  <a:schemeClr val="tx1"/>
                </a:solidFill>
                <a:latin typeface="Arial" panose="020B0604020202020204" pitchFamily="34" charset="0"/>
                <a:cs typeface="Arial" panose="020B0604020202020204" pitchFamily="34" charset="0"/>
              </a:rPr>
              <a:t> </a:t>
            </a:r>
            <a:r>
              <a:rPr lang="en-US" sz="1800" dirty="0" err="1">
                <a:solidFill>
                  <a:schemeClr val="tx1"/>
                </a:solidFill>
                <a:latin typeface="Arial" panose="020B0604020202020204" pitchFamily="34" charset="0"/>
                <a:cs typeface="Arial" panose="020B0604020202020204" pitchFamily="34" charset="0"/>
              </a:rPr>
              <a:t>singh</a:t>
            </a:r>
            <a:r>
              <a:rPr lang="en-US" sz="1800" dirty="0">
                <a:solidFill>
                  <a:schemeClr val="tx1"/>
                </a:solidFill>
                <a:latin typeface="Arial" panose="020B0604020202020204" pitchFamily="34" charset="0"/>
                <a:cs typeface="Arial" panose="020B0604020202020204" pitchFamily="34" charset="0"/>
              </a:rPr>
              <a:t> Rajput </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Student ID: 2606164</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Student Name: </a:t>
            </a:r>
            <a:r>
              <a:rPr lang="en-US" sz="1800" dirty="0" err="1">
                <a:solidFill>
                  <a:schemeClr val="tx1"/>
                </a:solidFill>
                <a:latin typeface="Arial" panose="020B0604020202020204" pitchFamily="34" charset="0"/>
                <a:cs typeface="Arial" panose="020B0604020202020204" pitchFamily="34" charset="0"/>
              </a:rPr>
              <a:t>Yashkumar</a:t>
            </a:r>
            <a:r>
              <a:rPr lang="en-US" sz="1800" dirty="0">
                <a:solidFill>
                  <a:schemeClr val="tx1"/>
                </a:solidFill>
                <a:latin typeface="Arial" panose="020B0604020202020204" pitchFamily="34" charset="0"/>
                <a:cs typeface="Arial" panose="020B0604020202020204" pitchFamily="34" charset="0"/>
              </a:rPr>
              <a:t> </a:t>
            </a:r>
            <a:r>
              <a:rPr lang="en-US" sz="1800" dirty="0" err="1">
                <a:solidFill>
                  <a:schemeClr val="tx1"/>
                </a:solidFill>
                <a:latin typeface="Arial" panose="020B0604020202020204" pitchFamily="34" charset="0"/>
                <a:cs typeface="Arial" panose="020B0604020202020204" pitchFamily="34" charset="0"/>
              </a:rPr>
              <a:t>Mukeshbhai</a:t>
            </a:r>
            <a:r>
              <a:rPr lang="en-US" sz="1800" dirty="0">
                <a:solidFill>
                  <a:schemeClr val="tx1"/>
                </a:solidFill>
                <a:latin typeface="Arial" panose="020B0604020202020204" pitchFamily="34" charset="0"/>
                <a:cs typeface="Arial" panose="020B0604020202020204" pitchFamily="34" charset="0"/>
              </a:rPr>
              <a:t> </a:t>
            </a:r>
            <a:r>
              <a:rPr lang="en-US" sz="1800" dirty="0" err="1">
                <a:solidFill>
                  <a:schemeClr val="tx1"/>
                </a:solidFill>
                <a:latin typeface="Arial" panose="020B0604020202020204" pitchFamily="34" charset="0"/>
                <a:cs typeface="Arial" panose="020B0604020202020204" pitchFamily="34" charset="0"/>
              </a:rPr>
              <a:t>Bakrolwala</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Student ID: 2604817</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LECTURER :- MUHAMMAD ALIYU</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 TASK 1 :PRATIBHA AND YASH </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TASK 2- PRATIBHA </a:t>
            </a:r>
            <a:br>
              <a:rPr lang="en-US" sz="1800" dirty="0">
                <a:solidFill>
                  <a:schemeClr val="tx1"/>
                </a:solidFill>
                <a:latin typeface="Arial" panose="020B0604020202020204" pitchFamily="34" charset="0"/>
                <a:cs typeface="Arial" panose="020B0604020202020204" pitchFamily="34" charset="0"/>
              </a:rPr>
            </a:br>
            <a:r>
              <a:rPr lang="en-US" sz="1800" dirty="0">
                <a:solidFill>
                  <a:schemeClr val="tx1"/>
                </a:solidFill>
                <a:latin typeface="Arial" panose="020B0604020202020204" pitchFamily="34" charset="0"/>
                <a:cs typeface="Arial" panose="020B0604020202020204" pitchFamily="34" charset="0"/>
              </a:rPr>
              <a:t>TASK 3 – YASH </a:t>
            </a:r>
          </a:p>
        </p:txBody>
      </p:sp>
      <p:pic>
        <p:nvPicPr>
          <p:cNvPr id="34817" name="Picture 1"/>
          <p:cNvPicPr>
            <a:picLocks noChangeAspect="1" noChangeArrowheads="1"/>
          </p:cNvPicPr>
          <p:nvPr/>
        </p:nvPicPr>
        <p:blipFill>
          <a:blip r:embed="rId2"/>
          <a:srcRect/>
          <a:stretch>
            <a:fillRect/>
          </a:stretch>
        </p:blipFill>
        <p:spPr bwMode="auto">
          <a:xfrm>
            <a:off x="4643438" y="714357"/>
            <a:ext cx="4286280" cy="4900632"/>
          </a:xfrm>
          <a:prstGeom prst="rect">
            <a:avLst/>
          </a:prstGeom>
          <a:noFill/>
          <a:ln w="9525">
            <a:noFill/>
            <a:miter lim="800000"/>
            <a:headEnd/>
            <a:tailEnd/>
          </a:ln>
          <a:effectLst/>
        </p:spPr>
      </p:pic>
      <p:pic>
        <p:nvPicPr>
          <p:cNvPr id="4" name="Picture 3">
            <a:extLst>
              <a:ext uri="{FF2B5EF4-FFF2-40B4-BE49-F238E27FC236}">
                <a16:creationId xmlns:a16="http://schemas.microsoft.com/office/drawing/2014/main" id="{557C8DF7-DBE9-0D7F-843E-4BC492D0E30D}"/>
              </a:ext>
            </a:extLst>
          </p:cNvPr>
          <p:cNvPicPr>
            <a:picLocks noChangeAspect="1"/>
          </p:cNvPicPr>
          <p:nvPr/>
        </p:nvPicPr>
        <p:blipFill>
          <a:blip r:embed="rId3"/>
          <a:stretch>
            <a:fillRect/>
          </a:stretch>
        </p:blipFill>
        <p:spPr>
          <a:xfrm>
            <a:off x="142844" y="188640"/>
            <a:ext cx="2844456" cy="9697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28604"/>
            <a:ext cx="7239000" cy="3786214"/>
          </a:xfrm>
        </p:spPr>
        <p:txBody>
          <a:bodyPr>
            <a:normAutofit lnSpcReduction="10000"/>
          </a:bodyPr>
          <a:lstStyle/>
          <a:p>
            <a:pPr>
              <a:buNone/>
            </a:pPr>
            <a:r>
              <a:rPr lang="en-US" sz="1800" b="1" dirty="0">
                <a:latin typeface="Arial" panose="020B0604020202020204" pitchFamily="34" charset="0"/>
                <a:cs typeface="Arial" panose="020B0604020202020204" pitchFamily="34" charset="0"/>
              </a:rPr>
              <a:t>The ‘Alcohol consumption’ </a:t>
            </a:r>
            <a:r>
              <a:rPr lang="en-US" sz="1800" b="1" dirty="0" err="1">
                <a:latin typeface="Arial" panose="020B0604020202020204" pitchFamily="34" charset="0"/>
                <a:cs typeface="Arial" panose="020B0604020202020204" pitchFamily="34" charset="0"/>
              </a:rPr>
              <a:t>Programme</a:t>
            </a:r>
            <a:endParaRPr lang="en-US" sz="1800" b="1" dirty="0">
              <a:latin typeface="Arial" panose="020B0604020202020204" pitchFamily="34" charset="0"/>
              <a:cs typeface="Arial" panose="020B0604020202020204" pitchFamily="34" charset="0"/>
            </a:endParaRPr>
          </a:p>
          <a:p>
            <a:pPr>
              <a:buNone/>
            </a:pPr>
            <a:r>
              <a:rPr lang="en-US" sz="1800" dirty="0">
                <a:latin typeface="Arial" panose="020B0604020202020204" pitchFamily="34" charset="0"/>
                <a:cs typeface="Arial" panose="020B0604020202020204" pitchFamily="34" charset="0"/>
              </a:rPr>
              <a:t>6-Week Community Moderation Program</a:t>
            </a:r>
          </a:p>
          <a:p>
            <a:pPr>
              <a:buNone/>
            </a:pPr>
            <a:r>
              <a:rPr lang="en-US" sz="1800" b="1" dirty="0">
                <a:latin typeface="Arial" panose="020B0604020202020204" pitchFamily="34" charset="0"/>
                <a:cs typeface="Arial" panose="020B0604020202020204" pitchFamily="34" charset="0"/>
              </a:rPr>
              <a:t>Campaign Aims</a:t>
            </a:r>
          </a:p>
          <a:p>
            <a:pPr algn="just">
              <a:buNone/>
            </a:pPr>
            <a:r>
              <a:rPr lang="en-US" sz="1800" dirty="0">
                <a:latin typeface="Arial" panose="020B0604020202020204" pitchFamily="34" charset="0"/>
                <a:cs typeface="Arial" panose="020B0604020202020204" pitchFamily="34" charset="0"/>
              </a:rPr>
              <a:t>To reduce harmful alcohol consumption, raise risk awareness, promote healthier habits, and improve physical, psychological, and social wellbeing.</a:t>
            </a:r>
          </a:p>
          <a:p>
            <a:pPr algn="just">
              <a:buNone/>
            </a:pPr>
            <a:r>
              <a:rPr lang="en-US" sz="1800" b="1" dirty="0">
                <a:latin typeface="Arial" panose="020B0604020202020204" pitchFamily="34" charset="0"/>
                <a:cs typeface="Arial" panose="020B0604020202020204" pitchFamily="34" charset="0"/>
              </a:rPr>
              <a:t>Week 1-2: </a:t>
            </a:r>
            <a:r>
              <a:rPr lang="en-US" sz="1800" dirty="0">
                <a:latin typeface="Arial" panose="020B0604020202020204" pitchFamily="34" charset="0"/>
                <a:cs typeface="Arial" panose="020B0604020202020204" pitchFamily="34" charset="0"/>
              </a:rPr>
              <a:t>Baseline Awareness &amp; Unit Literacy; Deconstructing Stress &amp; Coping Mechanisms</a:t>
            </a:r>
          </a:p>
          <a:p>
            <a:pPr algn="just">
              <a:buNone/>
            </a:pPr>
            <a:r>
              <a:rPr lang="en-IN" sz="1800" b="1" dirty="0">
                <a:latin typeface="Arial" panose="020B0604020202020204" pitchFamily="34" charset="0"/>
                <a:cs typeface="Arial" panose="020B0604020202020204" pitchFamily="34" charset="0"/>
              </a:rPr>
              <a:t>Week 3-4: </a:t>
            </a:r>
            <a:r>
              <a:rPr lang="en-US" sz="1800" dirty="0">
                <a:latin typeface="Arial" panose="020B0604020202020204" pitchFamily="34" charset="0"/>
                <a:cs typeface="Arial" panose="020B0604020202020204" pitchFamily="34" charset="0"/>
              </a:rPr>
              <a:t>Reframing Social Norms &amp; Peer Dynamics; Mindful Moderation &amp; Self-Efficacy</a:t>
            </a:r>
          </a:p>
          <a:p>
            <a:pPr algn="just">
              <a:buNone/>
            </a:pPr>
            <a:r>
              <a:rPr lang="en-IN" sz="1800" b="1" dirty="0">
                <a:latin typeface="Arial" panose="020B0604020202020204" pitchFamily="34" charset="0"/>
                <a:cs typeface="Arial" panose="020B0604020202020204" pitchFamily="34" charset="0"/>
              </a:rPr>
              <a:t>Week 5-6: </a:t>
            </a:r>
            <a:r>
              <a:rPr lang="en-US" sz="1800" dirty="0">
                <a:latin typeface="Arial" panose="020B0604020202020204" pitchFamily="34" charset="0"/>
                <a:cs typeface="Arial" panose="020B0604020202020204" pitchFamily="34" charset="0"/>
              </a:rPr>
              <a:t>Digital Tracking &amp; Habit Formation; Relapse Prevention &amp; Long-Term Sustainability</a:t>
            </a:r>
          </a:p>
          <a:p>
            <a:pPr algn="just">
              <a:buNone/>
            </a:pPr>
            <a:endParaRPr lang="en-US" sz="1800" b="1" dirty="0">
              <a:latin typeface="Times New Roman" pitchFamily="18" charset="0"/>
              <a:cs typeface="Times New Roman" pitchFamily="18" charset="0"/>
            </a:endParaRPr>
          </a:p>
        </p:txBody>
      </p:sp>
      <p:pic>
        <p:nvPicPr>
          <p:cNvPr id="53251" name="Picture 3"/>
          <p:cNvPicPr>
            <a:picLocks noChangeAspect="1" noChangeArrowheads="1"/>
          </p:cNvPicPr>
          <p:nvPr/>
        </p:nvPicPr>
        <p:blipFill>
          <a:blip r:embed="rId2"/>
          <a:srcRect/>
          <a:stretch>
            <a:fillRect/>
          </a:stretch>
        </p:blipFill>
        <p:spPr bwMode="auto">
          <a:xfrm>
            <a:off x="571472" y="4281500"/>
            <a:ext cx="7715304" cy="2290772"/>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60648"/>
            <a:ext cx="7242048" cy="734123"/>
          </a:xfrm>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Introduction &amp; Context</a:t>
            </a:r>
          </a:p>
        </p:txBody>
      </p:sp>
      <p:sp>
        <p:nvSpPr>
          <p:cNvPr id="6" name="Content Placeholder 5"/>
          <p:cNvSpPr>
            <a:spLocks noGrp="1"/>
          </p:cNvSpPr>
          <p:nvPr>
            <p:ph sz="quarter" idx="2"/>
          </p:nvPr>
        </p:nvSpPr>
        <p:spPr>
          <a:xfrm>
            <a:off x="457200" y="1444294"/>
            <a:ext cx="4040188" cy="4985102"/>
          </a:xfrm>
        </p:spPr>
        <p:txBody>
          <a:bodyPr>
            <a:normAutofit/>
          </a:bodyPr>
          <a:lstStyle/>
          <a:p>
            <a:pPr lvl="0" algn="just"/>
            <a:r>
              <a:rPr lang="en-US" sz="1800" dirty="0">
                <a:latin typeface="Arial" panose="020B0604020202020204" pitchFamily="34" charset="0"/>
                <a:cs typeface="Arial" panose="020B0604020202020204" pitchFamily="34" charset="0"/>
              </a:rPr>
              <a:t>This focuses on adults aged 25 to 45 balancing career demands, family duties, and social routines.</a:t>
            </a:r>
          </a:p>
          <a:p>
            <a:pPr lvl="0" algn="just"/>
            <a:r>
              <a:rPr lang="en-US" sz="1800" dirty="0">
                <a:latin typeface="Arial" panose="020B0604020202020204" pitchFamily="34" charset="0"/>
                <a:cs typeface="Arial" panose="020B0604020202020204" pitchFamily="34" charset="0"/>
              </a:rPr>
              <a:t>Provides coherent six-week units on unit literacy, the CBT coping strategies, and digital tracking devices.</a:t>
            </a:r>
          </a:p>
          <a:p>
            <a:pPr lvl="0" algn="just"/>
            <a:r>
              <a:rPr lang="en-US" sz="1800" dirty="0">
                <a:latin typeface="Arial" panose="020B0604020202020204" pitchFamily="34" charset="0"/>
                <a:cs typeface="Arial" panose="020B0604020202020204" pitchFamily="34" charset="0"/>
              </a:rPr>
              <a:t>Works to reshape social norms and encourage personal reflection to create sustainable community health resilience.</a:t>
            </a:r>
          </a:p>
          <a:p>
            <a:endParaRPr lang="en-US" dirty="0"/>
          </a:p>
        </p:txBody>
      </p:sp>
      <p:sp>
        <p:nvSpPr>
          <p:cNvPr id="21505" name="Rectangle 1"/>
          <p:cNvSpPr>
            <a:spLocks noChangeArrowheads="1"/>
          </p:cNvSpPr>
          <p:nvPr/>
        </p:nvSpPr>
        <p:spPr bwMode="auto">
          <a:xfrm>
            <a:off x="4929190" y="5664473"/>
            <a:ext cx="3714776" cy="27699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1:Sip</a:t>
            </a:r>
            <a:r>
              <a:rPr kumimoji="0" lang="en-US" sz="1200" b="1" i="0" u="none" strike="noStrike" cap="none" normalizeH="0" dirty="0">
                <a:ln>
                  <a:noFill/>
                </a:ln>
                <a:solidFill>
                  <a:schemeClr val="tx1"/>
                </a:solidFill>
                <a:effectLst/>
                <a:latin typeface="Times New Roman" pitchFamily="18" charset="0"/>
                <a:ea typeface="Times New Roman" pitchFamily="18" charset="0"/>
                <a:cs typeface="Times New Roman" pitchFamily="18" charset="0"/>
              </a:rPr>
              <a:t> Smart Live More Program Structure</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p:txBody>
      </p:sp>
      <p:pic>
        <p:nvPicPr>
          <p:cNvPr id="1027" name="Picture 3"/>
          <p:cNvPicPr>
            <a:picLocks noChangeAspect="1" noChangeArrowheads="1"/>
          </p:cNvPicPr>
          <p:nvPr/>
        </p:nvPicPr>
        <p:blipFill>
          <a:blip r:embed="rId3"/>
          <a:srcRect/>
          <a:stretch>
            <a:fillRect/>
          </a:stretch>
        </p:blipFill>
        <p:spPr bwMode="auto">
          <a:xfrm>
            <a:off x="4572000" y="1785926"/>
            <a:ext cx="4259239" cy="3429024"/>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320040"/>
            <a:ext cx="7242048" cy="876712"/>
          </a:xfrm>
        </p:spPr>
        <p:txBody>
          <a:bodyPr>
            <a:noAutofit/>
          </a:bodyPr>
          <a:lstStyle/>
          <a:p>
            <a:pPr algn="ctr"/>
            <a:r>
              <a:rPr lang="en-US" sz="3000" dirty="0">
                <a:solidFill>
                  <a:schemeClr val="tx1"/>
                </a:solidFill>
                <a:latin typeface="Arial" panose="020B0604020202020204" pitchFamily="34" charset="0"/>
                <a:cs typeface="Arial" panose="020B0604020202020204" pitchFamily="34" charset="0"/>
              </a:rPr>
              <a:t>Campaign Overview &amp; Public Health Context</a:t>
            </a:r>
          </a:p>
        </p:txBody>
      </p:sp>
      <p:sp>
        <p:nvSpPr>
          <p:cNvPr id="8" name="Content Placeholder 7"/>
          <p:cNvSpPr>
            <a:spLocks noGrp="1"/>
          </p:cNvSpPr>
          <p:nvPr>
            <p:ph sz="quarter" idx="2"/>
          </p:nvPr>
        </p:nvSpPr>
        <p:spPr>
          <a:xfrm>
            <a:off x="4645025" y="1357298"/>
            <a:ext cx="4041775" cy="5214974"/>
          </a:xfrm>
        </p:spPr>
        <p:txBody>
          <a:bodyPr>
            <a:normAutofit fontScale="25000" lnSpcReduction="20000"/>
          </a:bodyPr>
          <a:lstStyle/>
          <a:p>
            <a:pPr lvl="0" algn="just">
              <a:lnSpc>
                <a:spcPct val="170000"/>
              </a:lnSpc>
            </a:pPr>
            <a:r>
              <a:rPr lang="en-US" sz="7200" dirty="0">
                <a:latin typeface="Arial" panose="020B0604020202020204" pitchFamily="34" charset="0"/>
                <a:cs typeface="Arial" panose="020B0604020202020204" pitchFamily="34" charset="0"/>
              </a:rPr>
              <a:t>Here, inspection will be devoted to the drinking habits of adults (aged 25 to 45), who are often in their prime working years, but also have family obligations and a busy social life.</a:t>
            </a:r>
          </a:p>
          <a:p>
            <a:pPr lvl="0" algn="just">
              <a:lnSpc>
                <a:spcPct val="170000"/>
              </a:lnSpc>
            </a:pPr>
            <a:r>
              <a:rPr lang="en-US" sz="7200" dirty="0">
                <a:latin typeface="Arial" panose="020B0604020202020204" pitchFamily="34" charset="0"/>
                <a:cs typeface="Arial" panose="020B0604020202020204" pitchFamily="34" charset="0"/>
              </a:rPr>
              <a:t>The harms from harmful drinking include impact on physical health, mental health and wellbeing, relationships, work and community safety (</a:t>
            </a:r>
            <a:r>
              <a:rPr lang="en-US" sz="7200" dirty="0" err="1">
                <a:latin typeface="Arial" panose="020B0604020202020204" pitchFamily="34" charset="0"/>
                <a:cs typeface="Arial" panose="020B0604020202020204" pitchFamily="34" charset="0"/>
              </a:rPr>
              <a:t>Giezek</a:t>
            </a:r>
            <a:r>
              <a:rPr lang="en-US" sz="7200" dirty="0">
                <a:latin typeface="Arial" panose="020B0604020202020204" pitchFamily="34" charset="0"/>
                <a:cs typeface="Arial" panose="020B0604020202020204" pitchFamily="34" charset="0"/>
              </a:rPr>
              <a:t> et al., 2025).</a:t>
            </a:r>
          </a:p>
          <a:p>
            <a:endParaRPr lang="en-US" dirty="0"/>
          </a:p>
        </p:txBody>
      </p:sp>
      <p:pic>
        <p:nvPicPr>
          <p:cNvPr id="9" name="image16.png"/>
          <p:cNvPicPr/>
          <p:nvPr/>
        </p:nvPicPr>
        <p:blipFill>
          <a:blip r:embed="rId3"/>
          <a:srcRect/>
          <a:stretch>
            <a:fillRect/>
          </a:stretch>
        </p:blipFill>
        <p:spPr>
          <a:xfrm>
            <a:off x="285720" y="1357298"/>
            <a:ext cx="4357718" cy="3857652"/>
          </a:xfrm>
          <a:prstGeom prst="rect">
            <a:avLst/>
          </a:prstGeom>
          <a:ln/>
        </p:spPr>
      </p:pic>
      <p:sp>
        <p:nvSpPr>
          <p:cNvPr id="20481" name="Rectangle 1"/>
          <p:cNvSpPr>
            <a:spLocks noChangeArrowheads="1"/>
          </p:cNvSpPr>
          <p:nvPr/>
        </p:nvSpPr>
        <p:spPr bwMode="auto">
          <a:xfrm>
            <a:off x="428596" y="5500702"/>
            <a:ext cx="3857652"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2: Alcohol Consumptions Among Adults</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a:p>
            <a:pPr algn="ctr"/>
            <a:r>
              <a:rPr lang="en-US" sz="1200" dirty="0"/>
              <a:t>(Source: Adopted by </a:t>
            </a:r>
            <a:r>
              <a:rPr lang="en-US" sz="1200" dirty="0" err="1">
                <a:latin typeface="Times New Roman" pitchFamily="18" charset="0"/>
                <a:cs typeface="Times New Roman" pitchFamily="18" charset="0"/>
              </a:rPr>
              <a:t>Giezek</a:t>
            </a:r>
            <a:r>
              <a:rPr lang="en-US" sz="1200" dirty="0">
                <a:latin typeface="Times New Roman" pitchFamily="18" charset="0"/>
                <a:cs typeface="Times New Roman" pitchFamily="18" charset="0"/>
              </a:rPr>
              <a:t> et al., 2025 )</a:t>
            </a: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1DA4D-C184-C0CC-DF83-4AE8EF599D6B}"/>
              </a:ext>
            </a:extLst>
          </p:cNvPr>
          <p:cNvSpPr>
            <a:spLocks noGrp="1"/>
          </p:cNvSpPr>
          <p:nvPr>
            <p:ph type="title"/>
          </p:nvPr>
        </p:nvSpPr>
        <p:spPr/>
        <p:txBody>
          <a:bodyPr>
            <a:normAutofit/>
          </a:bodyPr>
          <a:lstStyle/>
          <a:p>
            <a:r>
              <a:rPr lang="en-US" sz="3000" dirty="0">
                <a:solidFill>
                  <a:schemeClr val="tx1"/>
                </a:solidFill>
                <a:latin typeface="Arial" panose="020B0604020202020204" pitchFamily="34" charset="0"/>
                <a:cs typeface="Arial" panose="020B0604020202020204" pitchFamily="34" charset="0"/>
              </a:rPr>
              <a:t>Campaign Overview &amp; Public Health Context </a:t>
            </a:r>
            <a:r>
              <a:rPr lang="en-US" sz="3000" dirty="0" err="1">
                <a:solidFill>
                  <a:schemeClr val="tx1"/>
                </a:solidFill>
                <a:latin typeface="Arial" panose="020B0604020202020204" pitchFamily="34" charset="0"/>
                <a:cs typeface="Arial" panose="020B0604020202020204" pitchFamily="34" charset="0"/>
              </a:rPr>
              <a:t>conti</a:t>
            </a:r>
            <a:r>
              <a:rPr lang="en-US" sz="3000" dirty="0">
                <a:solidFill>
                  <a:schemeClr val="tx1"/>
                </a:solidFill>
                <a:latin typeface="Arial" panose="020B0604020202020204" pitchFamily="34" charset="0"/>
                <a:cs typeface="Arial" panose="020B0604020202020204" pitchFamily="34" charset="0"/>
              </a:rPr>
              <a:t>.</a:t>
            </a:r>
            <a:endParaRPr lang="en-GB" sz="3000" dirty="0"/>
          </a:p>
        </p:txBody>
      </p:sp>
      <p:sp>
        <p:nvSpPr>
          <p:cNvPr id="4" name="Content Placeholder 3">
            <a:extLst>
              <a:ext uri="{FF2B5EF4-FFF2-40B4-BE49-F238E27FC236}">
                <a16:creationId xmlns:a16="http://schemas.microsoft.com/office/drawing/2014/main" id="{F23EB6FC-CD09-C0C1-7505-32B8A1DAF14E}"/>
              </a:ext>
            </a:extLst>
          </p:cNvPr>
          <p:cNvSpPr>
            <a:spLocks noGrp="1"/>
          </p:cNvSpPr>
          <p:nvPr>
            <p:ph sz="half" idx="2"/>
          </p:nvPr>
        </p:nvSpPr>
        <p:spPr>
          <a:xfrm>
            <a:off x="4178808" y="1268760"/>
            <a:ext cx="3520440" cy="4857403"/>
          </a:xfrm>
        </p:spPr>
        <p:txBody>
          <a:bodyPr>
            <a:normAutofit fontScale="25000" lnSpcReduction="20000"/>
          </a:bodyPr>
          <a:lstStyle/>
          <a:p>
            <a:pPr algn="just">
              <a:lnSpc>
                <a:spcPct val="170000"/>
              </a:lnSpc>
            </a:pPr>
            <a:r>
              <a:rPr lang="en-US" sz="7200" dirty="0">
                <a:latin typeface="Arial" panose="020B0604020202020204" pitchFamily="34" charset="0"/>
                <a:cs typeface="Arial" panose="020B0604020202020204" pitchFamily="34" charset="0"/>
              </a:rPr>
              <a:t>Building on the advice of the Chief Medical Officers of the UK, the campaign promotes 'moderation' using NHS resources and partnerships and measurable goals.</a:t>
            </a:r>
          </a:p>
          <a:p>
            <a:pPr algn="just">
              <a:lnSpc>
                <a:spcPct val="170000"/>
              </a:lnSpc>
            </a:pPr>
            <a:r>
              <a:rPr lang="en-US" sz="7200" dirty="0">
                <a:latin typeface="Arial" panose="020B0604020202020204" pitchFamily="34" charset="0"/>
                <a:cs typeface="Arial" panose="020B0604020202020204" pitchFamily="34" charset="0"/>
              </a:rPr>
              <a:t>According to NHS Digital (2026), 21% of adults often drink more than the recommended amount of alcohol per week.</a:t>
            </a:r>
          </a:p>
          <a:p>
            <a:endParaRPr lang="en-GB" dirty="0"/>
          </a:p>
        </p:txBody>
      </p:sp>
      <p:pic>
        <p:nvPicPr>
          <p:cNvPr id="6" name="image16.png">
            <a:extLst>
              <a:ext uri="{FF2B5EF4-FFF2-40B4-BE49-F238E27FC236}">
                <a16:creationId xmlns:a16="http://schemas.microsoft.com/office/drawing/2014/main" id="{33AB8F34-435E-FB3E-4BD9-7B3D31D4D327}"/>
              </a:ext>
            </a:extLst>
          </p:cNvPr>
          <p:cNvPicPr>
            <a:picLocks noGrp="1"/>
          </p:cNvPicPr>
          <p:nvPr>
            <p:ph sz="half" idx="1"/>
          </p:nvPr>
        </p:nvPicPr>
        <p:blipFill>
          <a:blip r:embed="rId2"/>
          <a:srcRect/>
          <a:stretch>
            <a:fillRect/>
          </a:stretch>
        </p:blipFill>
        <p:spPr>
          <a:xfrm>
            <a:off x="457200" y="1772816"/>
            <a:ext cx="3521075" cy="2782163"/>
          </a:xfrm>
          <a:prstGeom prst="rect">
            <a:avLst/>
          </a:prstGeom>
          <a:ln/>
        </p:spPr>
      </p:pic>
      <p:sp>
        <p:nvSpPr>
          <p:cNvPr id="8" name="TextBox 7">
            <a:extLst>
              <a:ext uri="{FF2B5EF4-FFF2-40B4-BE49-F238E27FC236}">
                <a16:creationId xmlns:a16="http://schemas.microsoft.com/office/drawing/2014/main" id="{43CA7842-0903-7228-306D-FA9B7B6D6C70}"/>
              </a:ext>
            </a:extLst>
          </p:cNvPr>
          <p:cNvSpPr txBox="1"/>
          <p:nvPr/>
        </p:nvSpPr>
        <p:spPr>
          <a:xfrm>
            <a:off x="-68263" y="4692139"/>
            <a:ext cx="4572000" cy="461665"/>
          </a:xfrm>
          <a:prstGeom prst="rect">
            <a:avLst/>
          </a:prstGeom>
          <a:noFill/>
        </p:spPr>
        <p:txBody>
          <a:bodyPr wrap="square">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2: Alcohol Consumptions Among Adults</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a:p>
            <a:pPr algn="ctr"/>
            <a:r>
              <a:rPr lang="en-US" sz="1200" dirty="0"/>
              <a:t>(Source: Adopted by </a:t>
            </a:r>
            <a:r>
              <a:rPr lang="en-US" sz="1200" dirty="0" err="1">
                <a:latin typeface="Times New Roman" pitchFamily="18" charset="0"/>
                <a:cs typeface="Times New Roman" pitchFamily="18" charset="0"/>
              </a:rPr>
              <a:t>Giezek</a:t>
            </a:r>
            <a:r>
              <a:rPr lang="en-US" sz="1200" dirty="0">
                <a:latin typeface="Times New Roman" pitchFamily="18" charset="0"/>
                <a:cs typeface="Times New Roman" pitchFamily="18" charset="0"/>
              </a:rPr>
              <a:t> et al., 2025 )</a:t>
            </a:r>
            <a:endParaRPr lang="en-US" sz="1200" dirty="0"/>
          </a:p>
        </p:txBody>
      </p:sp>
    </p:spTree>
    <p:extLst>
      <p:ext uri="{BB962C8B-B14F-4D97-AF65-F5344CB8AC3E}">
        <p14:creationId xmlns:p14="http://schemas.microsoft.com/office/powerpoint/2010/main" val="36194828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20040"/>
            <a:ext cx="7239000" cy="722943"/>
          </a:xfrm>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Task 1 – Campaign Rationale</a:t>
            </a:r>
          </a:p>
        </p:txBody>
      </p:sp>
      <p:sp>
        <p:nvSpPr>
          <p:cNvPr id="2" name="Content Placeholder 1"/>
          <p:cNvSpPr>
            <a:spLocks noGrp="1"/>
          </p:cNvSpPr>
          <p:nvPr>
            <p:ph idx="1"/>
          </p:nvPr>
        </p:nvSpPr>
        <p:spPr>
          <a:xfrm>
            <a:off x="457200" y="1157297"/>
            <a:ext cx="8229600" cy="2914646"/>
          </a:xfrm>
        </p:spPr>
        <p:txBody>
          <a:bodyPr>
            <a:normAutofit/>
          </a:bodyPr>
          <a:lstStyle/>
          <a:p>
            <a:pPr lvl="0" algn="just"/>
            <a:r>
              <a:rPr lang="en-US" sz="1800" dirty="0">
                <a:latin typeface="Arial" panose="020B0604020202020204" pitchFamily="34" charset="0"/>
                <a:cs typeface="Arial" panose="020B0604020202020204" pitchFamily="34" charset="0"/>
              </a:rPr>
              <a:t>Reducing alcohol consumption in mid adulthood slows the increase in chronic diseases, absenteeism and healthcare costs.</a:t>
            </a:r>
          </a:p>
          <a:p>
            <a:pPr lvl="0" algn="just"/>
            <a:r>
              <a:rPr lang="en-US" sz="1800" dirty="0">
                <a:latin typeface="Arial" panose="020B0604020202020204" pitchFamily="34" charset="0"/>
                <a:cs typeface="Arial" panose="020B0604020202020204" pitchFamily="34" charset="0"/>
              </a:rPr>
              <a:t>Supports people to review their drinking habits, and to help build long-term community health resilience and wellness.</a:t>
            </a:r>
          </a:p>
          <a:p>
            <a:pPr lvl="0" algn="just"/>
            <a:r>
              <a:rPr lang="en-US" sz="1800" dirty="0" err="1">
                <a:latin typeface="Arial" panose="020B0604020202020204" pitchFamily="34" charset="0"/>
                <a:cs typeface="Arial" panose="020B0604020202020204" pitchFamily="34" charset="0"/>
              </a:rPr>
              <a:t>Generalised</a:t>
            </a: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normalisation</a:t>
            </a:r>
            <a:r>
              <a:rPr lang="en-US" sz="1800" dirty="0">
                <a:latin typeface="Arial" panose="020B0604020202020204" pitchFamily="34" charset="0"/>
                <a:cs typeface="Arial" panose="020B0604020202020204" pitchFamily="34" charset="0"/>
              </a:rPr>
              <a:t> of risky alcohol use among 25- 45-year-old adults when coping with stress.</a:t>
            </a:r>
          </a:p>
          <a:p>
            <a:pPr lvl="0" algn="just"/>
            <a:r>
              <a:rPr lang="en-US" sz="1800" dirty="0">
                <a:latin typeface="Arial" panose="020B0604020202020204" pitchFamily="34" charset="0"/>
                <a:cs typeface="Arial" panose="020B0604020202020204" pitchFamily="34" charset="0"/>
              </a:rPr>
              <a:t>NHS England (2025) indicate that there are 27% men consuming alcohol at hazardous levels.</a:t>
            </a:r>
          </a:p>
          <a:p>
            <a:endParaRPr lang="en-US" dirty="0"/>
          </a:p>
        </p:txBody>
      </p:sp>
      <p:sp>
        <p:nvSpPr>
          <p:cNvPr id="19458"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pic>
        <p:nvPicPr>
          <p:cNvPr id="3074" name="Picture 2"/>
          <p:cNvPicPr>
            <a:picLocks noChangeAspect="1" noChangeArrowheads="1"/>
          </p:cNvPicPr>
          <p:nvPr/>
        </p:nvPicPr>
        <p:blipFill>
          <a:blip r:embed="rId3"/>
          <a:srcRect/>
          <a:stretch>
            <a:fillRect/>
          </a:stretch>
        </p:blipFill>
        <p:spPr bwMode="auto">
          <a:xfrm>
            <a:off x="285720" y="4071942"/>
            <a:ext cx="8574087" cy="1743075"/>
          </a:xfrm>
          <a:prstGeom prst="rect">
            <a:avLst/>
          </a:prstGeom>
          <a:noFill/>
          <a:ln w="9525">
            <a:noFill/>
            <a:miter lim="800000"/>
            <a:headEnd/>
            <a:tailEnd/>
          </a:ln>
          <a:effectLst/>
        </p:spPr>
      </p:pic>
      <p:sp>
        <p:nvSpPr>
          <p:cNvPr id="8" name="Rectangle 7"/>
          <p:cNvSpPr/>
          <p:nvPr/>
        </p:nvSpPr>
        <p:spPr>
          <a:xfrm>
            <a:off x="1357290" y="5929330"/>
            <a:ext cx="6357982" cy="646331"/>
          </a:xfrm>
          <a:prstGeom prst="rect">
            <a:avLst/>
          </a:prstGeom>
        </p:spPr>
        <p:txBody>
          <a:bodyPr wrap="square">
            <a:spAutoFit/>
          </a:bodyPr>
          <a:lstStyle/>
          <a:p>
            <a:pPr lvl="0" algn="ctr" fontAlgn="base">
              <a:spcBef>
                <a:spcPct val="0"/>
              </a:spcBef>
              <a:spcAft>
                <a:spcPct val="0"/>
              </a:spcAft>
            </a:pPr>
            <a:r>
              <a:rPr lang="en-US" b="1" dirty="0">
                <a:latin typeface="Times New Roman" pitchFamily="18" charset="0"/>
                <a:ea typeface="Times New Roman" pitchFamily="18" charset="0"/>
                <a:cs typeface="Times New Roman" pitchFamily="18" charset="0"/>
              </a:rPr>
              <a:t>Figure 3: </a:t>
            </a:r>
            <a:r>
              <a:rPr lang="en-US" b="1" dirty="0">
                <a:latin typeface="Times New Roman" pitchFamily="18" charset="0"/>
                <a:cs typeface="Times New Roman" pitchFamily="18" charset="0"/>
              </a:rPr>
              <a:t>Rationale for Reducing Risky Alcohol Consumption</a:t>
            </a:r>
          </a:p>
          <a:p>
            <a:pPr algn="ctr"/>
            <a:r>
              <a:rPr lang="en-US" dirty="0">
                <a:latin typeface="Times New Roman" pitchFamily="18" charset="0"/>
                <a:cs typeface="Times New Roman" pitchFamily="18" charset="0"/>
              </a:rPr>
              <a:t>(Source: Adopted by NHS England (2025)</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a:xfrm>
            <a:off x="469436" y="231796"/>
            <a:ext cx="7242048" cy="1482688"/>
          </a:xfrm>
        </p:spPr>
        <p:txBody>
          <a:bodyPr>
            <a:noAutofit/>
          </a:bodyPr>
          <a:lstStyle/>
          <a:p>
            <a:pPr algn="ctr"/>
            <a:r>
              <a:rPr lang="en-US" sz="3000" dirty="0">
                <a:solidFill>
                  <a:schemeClr val="tx1"/>
                </a:solidFill>
                <a:latin typeface="Arial" panose="020B0604020202020204" pitchFamily="34" charset="0"/>
                <a:cs typeface="Arial" panose="020B0604020202020204" pitchFamily="34" charset="0"/>
              </a:rPr>
              <a:t>Task 1 – National Guidelines vs.  Adult Statistics</a:t>
            </a:r>
            <a:br>
              <a:rPr lang="en-US" sz="3000" dirty="0">
                <a:latin typeface="Arial" panose="020B0604020202020204" pitchFamily="34" charset="0"/>
                <a:cs typeface="Arial" panose="020B0604020202020204" pitchFamily="34" charset="0"/>
              </a:rPr>
            </a:br>
            <a:endParaRPr lang="en-US" sz="3000" dirty="0">
              <a:latin typeface="Arial" panose="020B0604020202020204" pitchFamily="34" charset="0"/>
              <a:cs typeface="Arial" panose="020B0604020202020204" pitchFamily="34" charset="0"/>
            </a:endParaRPr>
          </a:p>
        </p:txBody>
      </p:sp>
      <p:sp>
        <p:nvSpPr>
          <p:cNvPr id="6" name="Content Placeholder 5"/>
          <p:cNvSpPr>
            <a:spLocks noGrp="1"/>
          </p:cNvSpPr>
          <p:nvPr>
            <p:ph sz="quarter" idx="2"/>
          </p:nvPr>
        </p:nvSpPr>
        <p:spPr>
          <a:xfrm>
            <a:off x="457200" y="1444294"/>
            <a:ext cx="4040188" cy="5127978"/>
          </a:xfrm>
        </p:spPr>
        <p:txBody>
          <a:bodyPr>
            <a:noAutofit/>
          </a:bodyPr>
          <a:lstStyle/>
          <a:p>
            <a:pPr lvl="0" algn="just">
              <a:lnSpc>
                <a:spcPct val="150000"/>
              </a:lnSpc>
            </a:pPr>
            <a:r>
              <a:rPr lang="en-US" sz="1800" dirty="0">
                <a:latin typeface="Arial" panose="020B0604020202020204" pitchFamily="34" charset="0"/>
                <a:cs typeface="Arial" panose="020B0604020202020204" pitchFamily="34" charset="0"/>
              </a:rPr>
              <a:t>Adults should drink no more than 14 units of alcohol a week, as recommended by the UK's Chief Medical Officers.</a:t>
            </a:r>
          </a:p>
          <a:p>
            <a:pPr lvl="0" algn="just">
              <a:lnSpc>
                <a:spcPct val="150000"/>
              </a:lnSpc>
            </a:pPr>
            <a:r>
              <a:rPr lang="en-US" sz="1800" dirty="0">
                <a:latin typeface="Arial" panose="020B0604020202020204" pitchFamily="34" charset="0"/>
                <a:cs typeface="Arial" panose="020B0604020202020204" pitchFamily="34" charset="0"/>
              </a:rPr>
              <a:t>Alcohol should be taken over 3 days, if not more, and there should be some alcohol-free days throughout the week.</a:t>
            </a:r>
          </a:p>
          <a:p>
            <a:pPr lvl="0" algn="just">
              <a:lnSpc>
                <a:spcPct val="150000"/>
              </a:lnSpc>
            </a:pPr>
            <a:r>
              <a:rPr lang="en-US" sz="1800" dirty="0">
                <a:latin typeface="Arial" panose="020B0604020202020204" pitchFamily="34" charset="0"/>
                <a:cs typeface="Arial" panose="020B0604020202020204" pitchFamily="34" charset="0"/>
              </a:rPr>
              <a:t>NHS England (2025) showed that adults who are residing in England had more than 14 units per week in 2024.</a:t>
            </a:r>
          </a:p>
          <a:p>
            <a:endParaRPr lang="en-US" sz="1800" dirty="0"/>
          </a:p>
        </p:txBody>
      </p:sp>
      <p:sp>
        <p:nvSpPr>
          <p:cNvPr id="18433" name="Rectangle 1"/>
          <p:cNvSpPr>
            <a:spLocks noChangeArrowheads="1"/>
          </p:cNvSpPr>
          <p:nvPr/>
        </p:nvSpPr>
        <p:spPr bwMode="auto">
          <a:xfrm>
            <a:off x="4786314" y="6164539"/>
            <a:ext cx="3786214"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4: Weekly Alcohol Guidance and Consumption</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algn="ctr"/>
            <a:r>
              <a:rPr lang="en-US" sz="1200" dirty="0"/>
              <a:t>(Source: Adopted by </a:t>
            </a:r>
            <a:r>
              <a:rPr lang="en-US" sz="1200" dirty="0">
                <a:latin typeface="Times New Roman" pitchFamily="18" charset="0"/>
                <a:cs typeface="Times New Roman" pitchFamily="18" charset="0"/>
              </a:rPr>
              <a:t>NHS England (2025)</a:t>
            </a:r>
            <a:endParaRPr lang="en-US" sz="1200" dirty="0"/>
          </a:p>
        </p:txBody>
      </p:sp>
      <p:pic>
        <p:nvPicPr>
          <p:cNvPr id="2050" name="Picture 2"/>
          <p:cNvPicPr>
            <a:picLocks noChangeAspect="1" noChangeArrowheads="1"/>
          </p:cNvPicPr>
          <p:nvPr/>
        </p:nvPicPr>
        <p:blipFill>
          <a:blip r:embed="rId3"/>
          <a:srcRect/>
          <a:stretch>
            <a:fillRect/>
          </a:stretch>
        </p:blipFill>
        <p:spPr bwMode="auto">
          <a:xfrm>
            <a:off x="4714876" y="1857364"/>
            <a:ext cx="4048122" cy="3857652"/>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D82AB-0FE0-122A-E235-041F9C6BECD0}"/>
              </a:ext>
            </a:extLst>
          </p:cNvPr>
          <p:cNvSpPr>
            <a:spLocks noGrp="1"/>
          </p:cNvSpPr>
          <p:nvPr>
            <p:ph type="title"/>
          </p:nvPr>
        </p:nvSpPr>
        <p:spPr/>
        <p:txBody>
          <a:bodyPr>
            <a:normAutofit/>
          </a:bodyPr>
          <a:lstStyle/>
          <a:p>
            <a:r>
              <a:rPr lang="en-US" sz="3000" dirty="0">
                <a:solidFill>
                  <a:schemeClr val="tx1"/>
                </a:solidFill>
                <a:latin typeface="Arial" panose="020B0604020202020204" pitchFamily="34" charset="0"/>
                <a:cs typeface="Arial" panose="020B0604020202020204" pitchFamily="34" charset="0"/>
              </a:rPr>
              <a:t>Task 1 – National Guidelines vs.  Adult Statistics </a:t>
            </a:r>
            <a:r>
              <a:rPr lang="en-US" sz="3000" dirty="0" err="1">
                <a:solidFill>
                  <a:schemeClr val="tx1"/>
                </a:solidFill>
                <a:latin typeface="Arial" panose="020B0604020202020204" pitchFamily="34" charset="0"/>
                <a:cs typeface="Arial" panose="020B0604020202020204" pitchFamily="34" charset="0"/>
              </a:rPr>
              <a:t>conti</a:t>
            </a:r>
            <a:r>
              <a:rPr lang="en-US" sz="3000" dirty="0">
                <a:solidFill>
                  <a:schemeClr val="tx1"/>
                </a:solidFill>
                <a:latin typeface="Arial" panose="020B0604020202020204" pitchFamily="34" charset="0"/>
                <a:cs typeface="Arial" panose="020B0604020202020204" pitchFamily="34" charset="0"/>
              </a:rPr>
              <a:t>.</a:t>
            </a:r>
            <a:endParaRPr lang="en-GB" sz="3000" dirty="0"/>
          </a:p>
        </p:txBody>
      </p:sp>
      <p:sp>
        <p:nvSpPr>
          <p:cNvPr id="3" name="Content Placeholder 2">
            <a:extLst>
              <a:ext uri="{FF2B5EF4-FFF2-40B4-BE49-F238E27FC236}">
                <a16:creationId xmlns:a16="http://schemas.microsoft.com/office/drawing/2014/main" id="{20D46BD6-3975-669E-8B0B-DAE394A9B64C}"/>
              </a:ext>
            </a:extLst>
          </p:cNvPr>
          <p:cNvSpPr>
            <a:spLocks noGrp="1"/>
          </p:cNvSpPr>
          <p:nvPr>
            <p:ph idx="1"/>
          </p:nvPr>
        </p:nvSpPr>
        <p:spPr/>
        <p:txBody>
          <a:bodyPr/>
          <a:lstStyle/>
          <a:p>
            <a:r>
              <a:rPr lang="en-US" sz="1800" dirty="0">
                <a:latin typeface="Arial" panose="020B0604020202020204" pitchFamily="34" charset="0"/>
                <a:cs typeface="Arial" panose="020B0604020202020204" pitchFamily="34" charset="0"/>
              </a:rPr>
              <a:t>Reducing harmful drinking can lower health risks and improve sleep, relationships and everyday functioning.</a:t>
            </a:r>
          </a:p>
          <a:p>
            <a:endParaRPr lang="en-GB" dirty="0"/>
          </a:p>
        </p:txBody>
      </p:sp>
      <p:pic>
        <p:nvPicPr>
          <p:cNvPr id="5" name="Picture 2">
            <a:extLst>
              <a:ext uri="{FF2B5EF4-FFF2-40B4-BE49-F238E27FC236}">
                <a16:creationId xmlns:a16="http://schemas.microsoft.com/office/drawing/2014/main" id="{A694236D-9AA8-EBB2-E904-9C9E1FB857CA}"/>
              </a:ext>
            </a:extLst>
          </p:cNvPr>
          <p:cNvPicPr>
            <a:picLocks noChangeAspect="1" noChangeArrowheads="1"/>
          </p:cNvPicPr>
          <p:nvPr/>
        </p:nvPicPr>
        <p:blipFill>
          <a:blip r:embed="rId2"/>
          <a:srcRect/>
          <a:stretch>
            <a:fillRect/>
          </a:stretch>
        </p:blipFill>
        <p:spPr bwMode="auto">
          <a:xfrm>
            <a:off x="2123728" y="2276872"/>
            <a:ext cx="4048122" cy="3222120"/>
          </a:xfrm>
          <a:prstGeom prst="rect">
            <a:avLst/>
          </a:prstGeom>
          <a:noFill/>
          <a:ln w="9525">
            <a:noFill/>
            <a:miter lim="800000"/>
            <a:headEnd/>
            <a:tailEnd/>
          </a:ln>
          <a:effectLst/>
        </p:spPr>
      </p:pic>
      <p:sp>
        <p:nvSpPr>
          <p:cNvPr id="7" name="Rectangle 1">
            <a:extLst>
              <a:ext uri="{FF2B5EF4-FFF2-40B4-BE49-F238E27FC236}">
                <a16:creationId xmlns:a16="http://schemas.microsoft.com/office/drawing/2014/main" id="{44690F28-C66B-79EC-65E3-E282D605C2A8}"/>
              </a:ext>
            </a:extLst>
          </p:cNvPr>
          <p:cNvSpPr>
            <a:spLocks noChangeArrowheads="1"/>
          </p:cNvSpPr>
          <p:nvPr/>
        </p:nvSpPr>
        <p:spPr bwMode="auto">
          <a:xfrm>
            <a:off x="2254682" y="5935615"/>
            <a:ext cx="3786214"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4: Weekly Alcohol Guidance and Consumption</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algn="ctr"/>
            <a:r>
              <a:rPr lang="en-US" sz="1200" dirty="0"/>
              <a:t>(Source: Adopted by </a:t>
            </a:r>
            <a:r>
              <a:rPr lang="en-US" sz="1200" dirty="0">
                <a:latin typeface="Times New Roman" pitchFamily="18" charset="0"/>
                <a:cs typeface="Times New Roman" pitchFamily="18" charset="0"/>
              </a:rPr>
              <a:t>NHS England (2025)</a:t>
            </a:r>
            <a:endParaRPr lang="en-US" sz="1200" dirty="0"/>
          </a:p>
        </p:txBody>
      </p:sp>
    </p:spTree>
    <p:extLst>
      <p:ext uri="{BB962C8B-B14F-4D97-AF65-F5344CB8AC3E}">
        <p14:creationId xmlns:p14="http://schemas.microsoft.com/office/powerpoint/2010/main" val="31363390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459432"/>
            <a:ext cx="7242048" cy="1922472"/>
          </a:xfrm>
        </p:spPr>
        <p:txBody>
          <a:bodyPr>
            <a:noAutofit/>
          </a:bodyPr>
          <a:lstStyle/>
          <a:p>
            <a:pPr algn="ctr"/>
            <a:r>
              <a:rPr lang="en-US" sz="3000" dirty="0">
                <a:solidFill>
                  <a:schemeClr val="tx1"/>
                </a:solidFill>
                <a:latin typeface="Arial" panose="020B0604020202020204" pitchFamily="34" charset="0"/>
                <a:cs typeface="Arial" panose="020B0604020202020204" pitchFamily="34" charset="0"/>
              </a:rPr>
              <a:t>Task 1 – Short-</a:t>
            </a:r>
            <a:r>
              <a:rPr lang="en-US" sz="3000" dirty="0" err="1">
                <a:solidFill>
                  <a:schemeClr val="tx1"/>
                </a:solidFill>
                <a:latin typeface="Arial" panose="020B0604020202020204" pitchFamily="34" charset="0"/>
                <a:cs typeface="Arial" panose="020B0604020202020204" pitchFamily="34" charset="0"/>
              </a:rPr>
              <a:t>TermConsequences</a:t>
            </a:r>
            <a:r>
              <a:rPr lang="en-US" sz="3000" dirty="0">
                <a:solidFill>
                  <a:schemeClr val="tx1"/>
                </a:solidFill>
                <a:latin typeface="Arial" panose="020B0604020202020204" pitchFamily="34" charset="0"/>
                <a:cs typeface="Arial" panose="020B0604020202020204" pitchFamily="34" charset="0"/>
              </a:rPr>
              <a:t> (Daily Life &amp; Behavior)</a:t>
            </a:r>
          </a:p>
        </p:txBody>
      </p:sp>
      <p:sp>
        <p:nvSpPr>
          <p:cNvPr id="8" name="Content Placeholder 7"/>
          <p:cNvSpPr>
            <a:spLocks noGrp="1"/>
          </p:cNvSpPr>
          <p:nvPr>
            <p:ph sz="quarter" idx="2"/>
          </p:nvPr>
        </p:nvSpPr>
        <p:spPr>
          <a:xfrm>
            <a:off x="4645025" y="1052736"/>
            <a:ext cx="4041775" cy="5519536"/>
          </a:xfrm>
        </p:spPr>
        <p:txBody>
          <a:bodyPr>
            <a:normAutofit fontScale="25000" lnSpcReduction="20000"/>
          </a:bodyPr>
          <a:lstStyle/>
          <a:p>
            <a:pPr lvl="0" algn="just">
              <a:lnSpc>
                <a:spcPct val="170000"/>
              </a:lnSpc>
            </a:pPr>
            <a:r>
              <a:rPr lang="en-US" sz="7200" dirty="0">
                <a:latin typeface="Arial" panose="020B0604020202020204" pitchFamily="34" charset="0"/>
                <a:cs typeface="Arial" panose="020B0604020202020204" pitchFamily="34" charset="0"/>
              </a:rPr>
              <a:t>Consuming alcohol may hinder focus, judgment, and decision-making, leading to errors and lower efficiency in day-to-day tasks (Edun, 2025).</a:t>
            </a:r>
          </a:p>
          <a:p>
            <a:pPr lvl="0" algn="just">
              <a:lnSpc>
                <a:spcPct val="170000"/>
              </a:lnSpc>
            </a:pPr>
            <a:r>
              <a:rPr lang="en-US" sz="7200" dirty="0">
                <a:latin typeface="Arial" panose="020B0604020202020204" pitchFamily="34" charset="0"/>
                <a:cs typeface="Arial" panose="020B0604020202020204" pitchFamily="34" charset="0"/>
              </a:rPr>
              <a:t>In 2026, a UK study reported 42% of workers had worked </a:t>
            </a:r>
            <a:r>
              <a:rPr lang="en-US" sz="7200" dirty="0" err="1">
                <a:latin typeface="Arial" panose="020B0604020202020204" pitchFamily="34" charset="0"/>
                <a:cs typeface="Arial" panose="020B0604020202020204" pitchFamily="34" charset="0"/>
              </a:rPr>
              <a:t>hungover</a:t>
            </a:r>
            <a:r>
              <a:rPr lang="en-US" sz="7200" dirty="0">
                <a:latin typeface="Arial" panose="020B0604020202020204" pitchFamily="34" charset="0"/>
                <a:cs typeface="Arial" panose="020B0604020202020204" pitchFamily="34" charset="0"/>
              </a:rPr>
              <a:t> or intoxicated (Institute of Alcohol Studies, 2026).</a:t>
            </a:r>
          </a:p>
          <a:p>
            <a:pPr lvl="0" algn="just">
              <a:lnSpc>
                <a:spcPct val="170000"/>
              </a:lnSpc>
            </a:pPr>
            <a:r>
              <a:rPr lang="en-US" sz="7200" dirty="0">
                <a:latin typeface="Arial" panose="020B0604020202020204" pitchFamily="34" charset="0"/>
                <a:cs typeface="Arial" panose="020B0604020202020204" pitchFamily="34" charset="0"/>
              </a:rPr>
              <a:t>Unhealthy drinking can also negatively impact sleep patterns, leading to daytime sleepiness, low energy levels and low concentration.</a:t>
            </a:r>
          </a:p>
          <a:p>
            <a:pPr lvl="0" algn="just">
              <a:lnSpc>
                <a:spcPct val="170000"/>
              </a:lnSpc>
            </a:pPr>
            <a:r>
              <a:rPr lang="en-US" sz="7200" dirty="0">
                <a:latin typeface="Arial" panose="020B0604020202020204" pitchFamily="34" charset="0"/>
                <a:cs typeface="Arial" panose="020B0604020202020204" pitchFamily="34" charset="0"/>
              </a:rPr>
              <a:t>Mood swings and impulsivity caused by alcohol use can lead to fighting, contribute to relationship tension, and have a negative impact on day-to-day life.</a:t>
            </a:r>
          </a:p>
          <a:p>
            <a:pPr>
              <a:buNone/>
            </a:pPr>
            <a:endParaRPr lang="en-US" dirty="0"/>
          </a:p>
        </p:txBody>
      </p:sp>
      <p:pic>
        <p:nvPicPr>
          <p:cNvPr id="9" name="image7.png"/>
          <p:cNvPicPr/>
          <p:nvPr/>
        </p:nvPicPr>
        <p:blipFill>
          <a:blip r:embed="rId3"/>
          <a:srcRect/>
          <a:stretch>
            <a:fillRect/>
          </a:stretch>
        </p:blipFill>
        <p:spPr>
          <a:xfrm>
            <a:off x="428596" y="1500174"/>
            <a:ext cx="3748091" cy="4143404"/>
          </a:xfrm>
          <a:prstGeom prst="rect">
            <a:avLst/>
          </a:prstGeom>
          <a:ln w="12700">
            <a:solidFill>
              <a:srgbClr val="000000"/>
            </a:solidFill>
            <a:prstDash val="solid"/>
          </a:ln>
        </p:spPr>
      </p:pic>
      <p:sp>
        <p:nvSpPr>
          <p:cNvPr id="17409" name="Rectangle 1"/>
          <p:cNvSpPr>
            <a:spLocks noChangeArrowheads="1"/>
          </p:cNvSpPr>
          <p:nvPr/>
        </p:nvSpPr>
        <p:spPr bwMode="auto">
          <a:xfrm>
            <a:off x="428596" y="5929330"/>
            <a:ext cx="4071966" cy="64633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5: </a:t>
            </a:r>
            <a:r>
              <a:rPr kumimoji="0" lang="en-US" sz="1200" b="1" i="0" u="none" strike="noStrike" cap="none" normalizeH="0" baseline="0" dirty="0">
                <a:ln>
                  <a:noFill/>
                </a:ln>
                <a:solidFill>
                  <a:srgbClr val="1F1F1F"/>
                </a:solidFill>
                <a:effectLst/>
                <a:latin typeface="Times New Roman" pitchFamily="18" charset="0"/>
                <a:ea typeface="Times New Roman" pitchFamily="18" charset="0"/>
                <a:cs typeface="Times New Roman" pitchFamily="18" charset="0"/>
              </a:rPr>
              <a:t>The effect of alcohol on subsequent sleep in healthy adults</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Gardiner et al., 2025)</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Task 1 – Long-Term Consequences (Future Health)</a:t>
            </a:r>
          </a:p>
        </p:txBody>
      </p:sp>
      <p:sp>
        <p:nvSpPr>
          <p:cNvPr id="2" name="Content Placeholder 1"/>
          <p:cNvSpPr>
            <a:spLocks noGrp="1"/>
          </p:cNvSpPr>
          <p:nvPr>
            <p:ph idx="1"/>
          </p:nvPr>
        </p:nvSpPr>
        <p:spPr>
          <a:xfrm>
            <a:off x="457200" y="1481329"/>
            <a:ext cx="8229600" cy="2376300"/>
          </a:xfrm>
        </p:spPr>
        <p:txBody>
          <a:bodyPr>
            <a:normAutofit fontScale="92500" lnSpcReduction="20000"/>
          </a:bodyPr>
          <a:lstStyle/>
          <a:p>
            <a:pPr lvl="0" algn="just"/>
            <a:r>
              <a:rPr lang="en-US" sz="1900" dirty="0">
                <a:latin typeface="Arial" panose="020B0604020202020204" pitchFamily="34" charset="0"/>
                <a:cs typeface="Arial" panose="020B0604020202020204" pitchFamily="34" charset="0"/>
              </a:rPr>
              <a:t>Excessive alcohol consumption over time contributes to liver damage and cirrhosis, heart disease and hypertension.</a:t>
            </a:r>
          </a:p>
          <a:p>
            <a:pPr lvl="0" algn="just"/>
            <a:r>
              <a:rPr lang="en-US" sz="1900" dirty="0">
                <a:latin typeface="Arial" panose="020B0604020202020204" pitchFamily="34" charset="0"/>
                <a:cs typeface="Arial" panose="020B0604020202020204" pitchFamily="34" charset="0"/>
              </a:rPr>
              <a:t>A worldwide study identified alcohol intake as a risk factor for all 20 health problems studied (Dai et al., 2026).</a:t>
            </a:r>
          </a:p>
          <a:p>
            <a:pPr lvl="0" algn="just"/>
            <a:r>
              <a:rPr lang="en-US" sz="1900" dirty="0">
                <a:latin typeface="Arial" panose="020B0604020202020204" pitchFamily="34" charset="0"/>
                <a:cs typeface="Arial" panose="020B0604020202020204" pitchFamily="34" charset="0"/>
              </a:rPr>
              <a:t>Alcohol is now associated with seven primary forms of cancer: breast, bowel, liver, mouth and throat (U.S. Department of Health and Human Services, 2025).</a:t>
            </a:r>
          </a:p>
          <a:p>
            <a:pPr lvl="0" algn="just"/>
            <a:r>
              <a:rPr lang="en-US" sz="1900" dirty="0">
                <a:latin typeface="Arial" panose="020B0604020202020204" pitchFamily="34" charset="0"/>
                <a:cs typeface="Arial" panose="020B0604020202020204" pitchFamily="34" charset="0"/>
              </a:rPr>
              <a:t>Heavy and prolonged alcohol abuse leads to depression, impaired brain functioning, and diminished independence, wellness and lifespan.</a:t>
            </a:r>
          </a:p>
          <a:p>
            <a:endParaRPr lang="en-US" dirty="0"/>
          </a:p>
        </p:txBody>
      </p:sp>
      <p:pic>
        <p:nvPicPr>
          <p:cNvPr id="4" name="image1.png"/>
          <p:cNvPicPr/>
          <p:nvPr/>
        </p:nvPicPr>
        <p:blipFill>
          <a:blip r:embed="rId3"/>
          <a:srcRect/>
          <a:stretch>
            <a:fillRect/>
          </a:stretch>
        </p:blipFill>
        <p:spPr>
          <a:xfrm>
            <a:off x="1600200" y="4005064"/>
            <a:ext cx="5943600" cy="1981200"/>
          </a:xfrm>
          <a:prstGeom prst="rect">
            <a:avLst/>
          </a:prstGeom>
          <a:ln w="12700">
            <a:solidFill>
              <a:srgbClr val="000000"/>
            </a:solidFill>
            <a:prstDash val="solid"/>
          </a:ln>
        </p:spPr>
      </p:pic>
      <p:sp>
        <p:nvSpPr>
          <p:cNvPr id="16385" name="Rectangle 1"/>
          <p:cNvSpPr>
            <a:spLocks noChangeArrowheads="1"/>
          </p:cNvSpPr>
          <p:nvPr/>
        </p:nvSpPr>
        <p:spPr bwMode="auto">
          <a:xfrm>
            <a:off x="1214414" y="5857892"/>
            <a:ext cx="6929486"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6: Long-Term Health Risks</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algn="ctr"/>
            <a:r>
              <a:rPr lang="en-US" sz="1200" dirty="0">
                <a:latin typeface="Times New Roman" pitchFamily="18" charset="0"/>
                <a:cs typeface="Times New Roman" pitchFamily="18" charset="0"/>
              </a:rPr>
              <a:t>(Source: Adopted by Dai et al., 2026)</a:t>
            </a:r>
            <a:endParaRPr lang="en-US" sz="1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320040"/>
            <a:ext cx="7242048" cy="608630"/>
          </a:xfrm>
        </p:spPr>
        <p:txBody>
          <a:bodyPr>
            <a:normAutofit fontScale="90000"/>
          </a:bodyPr>
          <a:lstStyle/>
          <a:p>
            <a:pPr algn="ctr"/>
            <a:r>
              <a:rPr lang="en-US" sz="2800" dirty="0">
                <a:solidFill>
                  <a:schemeClr val="tx1"/>
                </a:solidFill>
                <a:latin typeface="Arial" panose="020B0604020202020204" pitchFamily="34" charset="0"/>
                <a:cs typeface="Arial" panose="020B0604020202020204" pitchFamily="34" charset="0"/>
              </a:rPr>
              <a:t>Task 1 – 3 SMART Campaign Aims &amp; Benefits</a:t>
            </a:r>
          </a:p>
        </p:txBody>
      </p:sp>
      <p:sp>
        <p:nvSpPr>
          <p:cNvPr id="6" name="Content Placeholder 5"/>
          <p:cNvSpPr>
            <a:spLocks noGrp="1"/>
          </p:cNvSpPr>
          <p:nvPr>
            <p:ph sz="quarter" idx="2"/>
          </p:nvPr>
        </p:nvSpPr>
        <p:spPr>
          <a:xfrm>
            <a:off x="1" y="1196752"/>
            <a:ext cx="4500562" cy="5232644"/>
          </a:xfrm>
        </p:spPr>
        <p:txBody>
          <a:bodyPr>
            <a:noAutofit/>
          </a:bodyPr>
          <a:lstStyle/>
          <a:p>
            <a:pPr lvl="0" algn="just">
              <a:lnSpc>
                <a:spcPct val="150000"/>
              </a:lnSpc>
            </a:pPr>
            <a:r>
              <a:rPr lang="en-US" sz="1800" dirty="0">
                <a:latin typeface="Arial" panose="020B0604020202020204" pitchFamily="34" charset="0"/>
                <a:cs typeface="Arial" panose="020B0604020202020204" pitchFamily="34" charset="0"/>
              </a:rPr>
              <a:t>Sets three SMART goals to achieve measurable health benefits for adults age 25-45.</a:t>
            </a:r>
          </a:p>
          <a:p>
            <a:pPr lvl="0" algn="just">
              <a:lnSpc>
                <a:spcPct val="150000"/>
              </a:lnSpc>
            </a:pPr>
            <a:r>
              <a:rPr lang="en-US" sz="1800" dirty="0">
                <a:latin typeface="Arial" panose="020B0604020202020204" pitchFamily="34" charset="0"/>
                <a:cs typeface="Arial" panose="020B0604020202020204" pitchFamily="34" charset="0"/>
              </a:rPr>
              <a:t>Seeks to boost digital tracking by 35 per cent in six months, in order to achieve more self-awareness.</a:t>
            </a:r>
          </a:p>
          <a:p>
            <a:pPr lvl="0" algn="just">
              <a:lnSpc>
                <a:spcPct val="150000"/>
              </a:lnSpc>
            </a:pPr>
            <a:r>
              <a:rPr lang="en-US" sz="1800" dirty="0">
                <a:latin typeface="Arial" panose="020B0604020202020204" pitchFamily="34" charset="0"/>
                <a:cs typeface="Arial" panose="020B0604020202020204" pitchFamily="34" charset="0"/>
              </a:rPr>
              <a:t>Aims for a 25% reduction in units/week after 12 weeks, reducing risks of chronic diseases substantially.</a:t>
            </a:r>
          </a:p>
          <a:p>
            <a:pPr lvl="0" algn="just">
              <a:lnSpc>
                <a:spcPct val="150000"/>
              </a:lnSpc>
            </a:pPr>
            <a:r>
              <a:rPr lang="en-US" sz="1800" dirty="0">
                <a:latin typeface="Arial" panose="020B0604020202020204" pitchFamily="34" charset="0"/>
                <a:cs typeface="Arial" panose="020B0604020202020204" pitchFamily="34" charset="0"/>
              </a:rPr>
              <a:t>Carries out 12 community workshops each year to establish supportive social networks and encourage long-term wellness.</a:t>
            </a:r>
          </a:p>
          <a:p>
            <a:endParaRPr lang="en-US" sz="1800" dirty="0"/>
          </a:p>
        </p:txBody>
      </p:sp>
      <p:pic>
        <p:nvPicPr>
          <p:cNvPr id="9" name="image11.png"/>
          <p:cNvPicPr/>
          <p:nvPr/>
        </p:nvPicPr>
        <p:blipFill>
          <a:blip r:embed="rId3"/>
          <a:srcRect/>
          <a:stretch>
            <a:fillRect/>
          </a:stretch>
        </p:blipFill>
        <p:spPr>
          <a:xfrm>
            <a:off x="4643438" y="1428736"/>
            <a:ext cx="4286280" cy="4500594"/>
          </a:xfrm>
          <a:prstGeom prst="rect">
            <a:avLst/>
          </a:prstGeom>
          <a:ln w="12700">
            <a:solidFill>
              <a:srgbClr val="000000"/>
            </a:solidFill>
            <a:prstDash val="solid"/>
          </a:ln>
        </p:spPr>
      </p:pic>
      <p:sp>
        <p:nvSpPr>
          <p:cNvPr id="15361" name="Rectangle 1"/>
          <p:cNvSpPr>
            <a:spLocks noChangeArrowheads="1"/>
          </p:cNvSpPr>
          <p:nvPr/>
        </p:nvSpPr>
        <p:spPr bwMode="auto">
          <a:xfrm>
            <a:off x="4643438" y="6162306"/>
            <a:ext cx="4071966" cy="27699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7: Smart Campaign Aims</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320040"/>
            <a:ext cx="7242048" cy="461665"/>
          </a:xfrm>
        </p:spPr>
        <p:txBody>
          <a:bodyPr>
            <a:normAutofit fontScale="90000"/>
          </a:bodyPr>
          <a:lstStyle/>
          <a:p>
            <a:pPr algn="ctr"/>
            <a:r>
              <a:rPr lang="en-US" sz="2400" dirty="0">
                <a:solidFill>
                  <a:schemeClr val="tx1"/>
                </a:solidFill>
                <a:latin typeface="Times New Roman" pitchFamily="18" charset="0"/>
                <a:cs typeface="Times New Roman" pitchFamily="18" charset="0"/>
              </a:rPr>
              <a:t>Task 2 – Evaluation Types &amp; Measurement Strategies</a:t>
            </a:r>
          </a:p>
        </p:txBody>
      </p:sp>
      <p:sp>
        <p:nvSpPr>
          <p:cNvPr id="8" name="Content Placeholder 7"/>
          <p:cNvSpPr>
            <a:spLocks noGrp="1"/>
          </p:cNvSpPr>
          <p:nvPr>
            <p:ph sz="quarter" idx="2"/>
          </p:nvPr>
        </p:nvSpPr>
        <p:spPr>
          <a:xfrm>
            <a:off x="4645025" y="1714488"/>
            <a:ext cx="4498975" cy="4786346"/>
          </a:xfrm>
        </p:spPr>
        <p:txBody>
          <a:bodyPr>
            <a:noAutofit/>
          </a:bodyPr>
          <a:lstStyle/>
          <a:p>
            <a:pPr lvl="0" algn="just">
              <a:lnSpc>
                <a:spcPct val="170000"/>
              </a:lnSpc>
            </a:pPr>
            <a:r>
              <a:rPr lang="en-US" sz="1800" dirty="0">
                <a:latin typeface="Arial" panose="020B0604020202020204" pitchFamily="34" charset="0"/>
                <a:cs typeface="Arial" panose="020B0604020202020204" pitchFamily="34" charset="0"/>
              </a:rPr>
              <a:t>Formative evaluation uses baseline surveys and focus groups to identify participants’ needs and improve campaign materials before delivery.</a:t>
            </a:r>
          </a:p>
          <a:p>
            <a:pPr lvl="0" algn="just">
              <a:lnSpc>
                <a:spcPct val="170000"/>
              </a:lnSpc>
            </a:pPr>
            <a:r>
              <a:rPr lang="en-US" sz="1800" dirty="0">
                <a:latin typeface="Arial" panose="020B0604020202020204" pitchFamily="34" charset="0"/>
                <a:cs typeface="Arial" panose="020B0604020202020204" pitchFamily="34" charset="0"/>
              </a:rPr>
              <a:t>A process evaluation monitors weekly attendance, app downloads and resources shared to assess campaign implementation and engagement.</a:t>
            </a:r>
          </a:p>
          <a:p>
            <a:endParaRPr lang="en-US" sz="1800" dirty="0">
              <a:latin typeface="Arial" panose="020B0604020202020204" pitchFamily="34" charset="0"/>
              <a:cs typeface="Arial" panose="020B0604020202020204" pitchFamily="34" charset="0"/>
            </a:endParaRPr>
          </a:p>
        </p:txBody>
      </p:sp>
      <p:pic>
        <p:nvPicPr>
          <p:cNvPr id="9" name="image18.png"/>
          <p:cNvPicPr/>
          <p:nvPr/>
        </p:nvPicPr>
        <p:blipFill>
          <a:blip r:embed="rId3"/>
          <a:srcRect/>
          <a:stretch>
            <a:fillRect/>
          </a:stretch>
        </p:blipFill>
        <p:spPr>
          <a:xfrm>
            <a:off x="285720" y="1714488"/>
            <a:ext cx="4286280" cy="4143404"/>
          </a:xfrm>
          <a:prstGeom prst="rect">
            <a:avLst/>
          </a:prstGeom>
          <a:ln w="12700">
            <a:solidFill>
              <a:srgbClr val="000000"/>
            </a:solidFill>
            <a:prstDash val="solid"/>
          </a:ln>
        </p:spPr>
      </p:pic>
      <p:sp>
        <p:nvSpPr>
          <p:cNvPr id="14337" name="Rectangle 1"/>
          <p:cNvSpPr>
            <a:spLocks noChangeArrowheads="1"/>
          </p:cNvSpPr>
          <p:nvPr/>
        </p:nvSpPr>
        <p:spPr bwMode="auto">
          <a:xfrm>
            <a:off x="357158" y="6143644"/>
            <a:ext cx="4286280"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8: Campaign Evaluation Types</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a:p>
            <a:pPr algn="ctr"/>
            <a:r>
              <a:rPr lang="en-US" sz="1200" dirty="0"/>
              <a:t>(Source: Adopted by </a:t>
            </a:r>
            <a:r>
              <a:rPr lang="en-US" sz="1200" dirty="0">
                <a:latin typeface="Times New Roman" pitchFamily="18" charset="0"/>
                <a:cs typeface="Times New Roman" pitchFamily="18" charset="0"/>
              </a:rPr>
              <a:t> </a:t>
            </a:r>
            <a:r>
              <a:rPr lang="en-US" sz="1200" dirty="0" err="1">
                <a:latin typeface="Times New Roman" pitchFamily="18" charset="0"/>
                <a:cs typeface="Times New Roman" pitchFamily="18" charset="0"/>
              </a:rPr>
              <a:t>Zandonai</a:t>
            </a:r>
            <a:r>
              <a:rPr lang="en-US" sz="1200" dirty="0">
                <a:latin typeface="Times New Roman" pitchFamily="18" charset="0"/>
                <a:cs typeface="Times New Roman" pitchFamily="18" charset="0"/>
              </a:rPr>
              <a:t> et al., 2026 </a:t>
            </a:r>
            <a:endParaRPr lang="en-US" sz="1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39BA6-03FE-091D-8E61-922D3C92636E}"/>
              </a:ext>
            </a:extLst>
          </p:cNvPr>
          <p:cNvSpPr>
            <a:spLocks noGrp="1"/>
          </p:cNvSpPr>
          <p:nvPr>
            <p:ph type="title"/>
          </p:nvPr>
        </p:nvSpPr>
        <p:spPr/>
        <p:txBody>
          <a:bodyPr>
            <a:normAutofit/>
          </a:bodyPr>
          <a:lstStyle/>
          <a:p>
            <a:r>
              <a:rPr lang="en-US" sz="3000" dirty="0">
                <a:solidFill>
                  <a:schemeClr val="tx1"/>
                </a:solidFill>
                <a:latin typeface="Arial" panose="020B0604020202020204" pitchFamily="34" charset="0"/>
                <a:cs typeface="Arial" panose="020B0604020202020204" pitchFamily="34" charset="0"/>
              </a:rPr>
              <a:t>Task 2 – Evaluation Types &amp; Measurement Strategies </a:t>
            </a:r>
            <a:r>
              <a:rPr lang="en-US" sz="3000" dirty="0" err="1">
                <a:solidFill>
                  <a:schemeClr val="tx1"/>
                </a:solidFill>
                <a:latin typeface="Arial" panose="020B0604020202020204" pitchFamily="34" charset="0"/>
                <a:cs typeface="Arial" panose="020B0604020202020204" pitchFamily="34" charset="0"/>
              </a:rPr>
              <a:t>conti</a:t>
            </a:r>
            <a:r>
              <a:rPr lang="en-US" sz="3000" dirty="0">
                <a:solidFill>
                  <a:schemeClr val="tx1"/>
                </a:solidFill>
                <a:latin typeface="Arial" panose="020B0604020202020204" pitchFamily="34" charset="0"/>
                <a:cs typeface="Arial" panose="020B0604020202020204" pitchFamily="34" charset="0"/>
              </a:rPr>
              <a:t>.</a:t>
            </a:r>
            <a:endParaRPr lang="en-GB" sz="3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2D34860-777F-F5AF-8F3D-7F87E0A934C2}"/>
              </a:ext>
            </a:extLst>
          </p:cNvPr>
          <p:cNvSpPr>
            <a:spLocks noGrp="1"/>
          </p:cNvSpPr>
          <p:nvPr>
            <p:ph idx="1"/>
          </p:nvPr>
        </p:nvSpPr>
        <p:spPr/>
        <p:txBody>
          <a:bodyPr>
            <a:normAutofit/>
          </a:bodyPr>
          <a:lstStyle/>
          <a:p>
            <a:pPr algn="just">
              <a:lnSpc>
                <a:spcPct val="170000"/>
              </a:lnSpc>
            </a:pPr>
            <a:r>
              <a:rPr lang="en-US" sz="1900" dirty="0">
                <a:latin typeface="Arial" panose="020B0604020202020204" pitchFamily="34" charset="0"/>
                <a:cs typeface="Arial" panose="020B0604020202020204" pitchFamily="34" charset="0"/>
              </a:rPr>
              <a:t>A systematic review found only 19% of 21 evaluated campaigns clearly defined process-evaluation objectives (</a:t>
            </a:r>
            <a:r>
              <a:rPr lang="en-US" sz="1900" dirty="0" err="1">
                <a:latin typeface="Arial" panose="020B0604020202020204" pitchFamily="34" charset="0"/>
                <a:cs typeface="Arial" panose="020B0604020202020204" pitchFamily="34" charset="0"/>
              </a:rPr>
              <a:t>Zandonai</a:t>
            </a:r>
            <a:r>
              <a:rPr lang="en-US" sz="1900" dirty="0">
                <a:latin typeface="Arial" panose="020B0604020202020204" pitchFamily="34" charset="0"/>
                <a:cs typeface="Arial" panose="020B0604020202020204" pitchFamily="34" charset="0"/>
              </a:rPr>
              <a:t> et al., 2026).</a:t>
            </a:r>
          </a:p>
          <a:p>
            <a:pPr algn="just">
              <a:lnSpc>
                <a:spcPct val="170000"/>
              </a:lnSpc>
            </a:pPr>
            <a:r>
              <a:rPr lang="en-US" sz="1900" dirty="0">
                <a:latin typeface="Arial" panose="020B0604020202020204" pitchFamily="34" charset="0"/>
                <a:cs typeface="Arial" panose="020B0604020202020204" pitchFamily="34" charset="0"/>
              </a:rPr>
              <a:t>Alcohol consumption and whether the person has met SMART aims are compared using baseline and 6- and 12-month follow-up assessments.</a:t>
            </a:r>
          </a:p>
          <a:p>
            <a:endParaRPr lang="en-GB" dirty="0"/>
          </a:p>
        </p:txBody>
      </p:sp>
    </p:spTree>
    <p:extLst>
      <p:ext uri="{BB962C8B-B14F-4D97-AF65-F5344CB8AC3E}">
        <p14:creationId xmlns:p14="http://schemas.microsoft.com/office/powerpoint/2010/main" val="34793077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20040"/>
            <a:ext cx="8043890" cy="1143000"/>
          </a:xfrm>
        </p:spPr>
        <p:txBody>
          <a:bodyPr>
            <a:normAutofit/>
          </a:bodyPr>
          <a:lstStyle/>
          <a:p>
            <a:pPr algn="ctr"/>
            <a:r>
              <a:rPr lang="en-US" sz="2800" dirty="0">
                <a:solidFill>
                  <a:schemeClr val="tx1"/>
                </a:solidFill>
                <a:latin typeface="Times New Roman" pitchFamily="18" charset="0"/>
                <a:cs typeface="Times New Roman" pitchFamily="18" charset="0"/>
              </a:rPr>
              <a:t>Task 2 – Official Campaign Poster</a:t>
            </a:r>
          </a:p>
        </p:txBody>
      </p:sp>
      <p:pic>
        <p:nvPicPr>
          <p:cNvPr id="4" name="Picture 3"/>
          <p:cNvPicPr/>
          <p:nvPr/>
        </p:nvPicPr>
        <p:blipFill>
          <a:blip r:embed="rId3"/>
          <a:srcRect/>
          <a:stretch>
            <a:fillRect/>
          </a:stretch>
        </p:blipFill>
        <p:spPr bwMode="auto">
          <a:xfrm>
            <a:off x="571472" y="1571612"/>
            <a:ext cx="8001056" cy="4857784"/>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Task 2 –NATIONAL &amp; Local Partner </a:t>
            </a:r>
            <a:r>
              <a:rPr lang="en-US" sz="3000" dirty="0" err="1">
                <a:solidFill>
                  <a:schemeClr val="tx1"/>
                </a:solidFill>
                <a:latin typeface="Arial" panose="020B0604020202020204" pitchFamily="34" charset="0"/>
                <a:cs typeface="Arial" panose="020B0604020202020204" pitchFamily="34" charset="0"/>
              </a:rPr>
              <a:t>Organisations</a:t>
            </a:r>
            <a:endParaRPr lang="en-US" sz="3000" dirty="0">
              <a:solidFill>
                <a:schemeClr val="tx1"/>
              </a:solidFill>
              <a:latin typeface="Arial" panose="020B0604020202020204" pitchFamily="34" charset="0"/>
              <a:cs typeface="Arial" panose="020B0604020202020204" pitchFamily="34" charset="0"/>
            </a:endParaRPr>
          </a:p>
        </p:txBody>
      </p:sp>
      <p:sp>
        <p:nvSpPr>
          <p:cNvPr id="2" name="Content Placeholder 1"/>
          <p:cNvSpPr>
            <a:spLocks noGrp="1"/>
          </p:cNvSpPr>
          <p:nvPr>
            <p:ph idx="1"/>
          </p:nvPr>
        </p:nvSpPr>
        <p:spPr>
          <a:xfrm>
            <a:off x="457200" y="1481329"/>
            <a:ext cx="8229600" cy="2590613"/>
          </a:xfrm>
        </p:spPr>
        <p:txBody>
          <a:bodyPr>
            <a:normAutofit lnSpcReduction="10000"/>
          </a:bodyPr>
          <a:lstStyle/>
          <a:p>
            <a:pPr lvl="0"/>
            <a:r>
              <a:rPr lang="en-US" sz="1800" dirty="0" err="1">
                <a:latin typeface="Arial" panose="020B0604020202020204" pitchFamily="34" charset="0"/>
                <a:cs typeface="Arial" panose="020B0604020202020204" pitchFamily="34" charset="0"/>
              </a:rPr>
              <a:t>Drinkaware</a:t>
            </a:r>
            <a:r>
              <a:rPr lang="en-US" sz="1800" dirty="0">
                <a:latin typeface="Arial" panose="020B0604020202020204" pitchFamily="34" charset="0"/>
                <a:cs typeface="Arial" panose="020B0604020202020204" pitchFamily="34" charset="0"/>
              </a:rPr>
              <a:t> can offer evidence-based alcohol education and community interventions to help to make healthier alcohol choices in the UK (Mitchell et al., 2025).</a:t>
            </a:r>
          </a:p>
          <a:p>
            <a:pPr lvl="0"/>
            <a:r>
              <a:rPr lang="en-US" sz="1800" dirty="0">
                <a:latin typeface="Arial" panose="020B0604020202020204" pitchFamily="34" charset="0"/>
                <a:cs typeface="Arial" panose="020B0604020202020204" pitchFamily="34" charset="0"/>
              </a:rPr>
              <a:t>The NHS Better Health website is for adults to access lifestyle improvement and </a:t>
            </a:r>
            <a:r>
              <a:rPr lang="en-US" sz="1800" dirty="0" err="1">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 change resources.</a:t>
            </a:r>
          </a:p>
          <a:p>
            <a:pPr lvl="0"/>
            <a:r>
              <a:rPr lang="en-US" sz="1800" dirty="0">
                <a:latin typeface="Arial" panose="020B0604020202020204" pitchFamily="34" charset="0"/>
                <a:cs typeface="Arial" panose="020B0604020202020204" pitchFamily="34" charset="0"/>
              </a:rPr>
              <a:t>The ambition of </a:t>
            </a:r>
            <a:r>
              <a:rPr lang="en-US" sz="1800" dirty="0" err="1">
                <a:latin typeface="Arial" panose="020B0604020202020204" pitchFamily="34" charset="0"/>
                <a:cs typeface="Arial" panose="020B0604020202020204" pitchFamily="34" charset="0"/>
              </a:rPr>
              <a:t>Drinkaware</a:t>
            </a:r>
            <a:r>
              <a:rPr lang="en-US" sz="1800" dirty="0">
                <a:latin typeface="Arial" panose="020B0604020202020204" pitchFamily="34" charset="0"/>
                <a:cs typeface="Arial" panose="020B0604020202020204" pitchFamily="34" charset="0"/>
              </a:rPr>
              <a:t> is to cut the UK's number of risky drinkers by two million by 2030 (</a:t>
            </a:r>
            <a:r>
              <a:rPr lang="en-US" sz="1800" dirty="0" err="1">
                <a:latin typeface="Arial" panose="020B0604020202020204" pitchFamily="34" charset="0"/>
                <a:cs typeface="Arial" panose="020B0604020202020204" pitchFamily="34" charset="0"/>
              </a:rPr>
              <a:t>Drinkaware</a:t>
            </a:r>
            <a:r>
              <a:rPr lang="en-US" sz="1800" dirty="0">
                <a:latin typeface="Arial" panose="020B0604020202020204" pitchFamily="34" charset="0"/>
                <a:cs typeface="Arial" panose="020B0604020202020204" pitchFamily="34" charset="0"/>
              </a:rPr>
              <a:t>, 2026).</a:t>
            </a:r>
          </a:p>
          <a:p>
            <a:r>
              <a:rPr lang="en-US" sz="1800" dirty="0">
                <a:latin typeface="Arial" panose="020B0604020202020204" pitchFamily="34" charset="0"/>
                <a:cs typeface="Arial" panose="020B0604020202020204" pitchFamily="34" charset="0"/>
              </a:rPr>
              <a:t>Better Lives can offer Islington alcohol support (</a:t>
            </a:r>
            <a:r>
              <a:rPr lang="en-GB" sz="1800" dirty="0">
                <a:latin typeface="Arial" panose="020B0604020202020204" pitchFamily="34" charset="0"/>
                <a:cs typeface="Arial" panose="020B0604020202020204" pitchFamily="34" charset="0"/>
              </a:rPr>
              <a:t>North London NHS Foundation Trust (n.d.) Islington Better Lives)</a:t>
            </a:r>
            <a:endParaRPr lang="en-US" sz="1800" dirty="0">
              <a:latin typeface="Arial" panose="020B0604020202020204" pitchFamily="34" charset="0"/>
              <a:cs typeface="Arial" panose="020B0604020202020204" pitchFamily="34" charset="0"/>
            </a:endParaRPr>
          </a:p>
        </p:txBody>
      </p:sp>
      <p:sp>
        <p:nvSpPr>
          <p:cNvPr id="12290"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a:p>
        </p:txBody>
      </p:sp>
      <p:pic>
        <p:nvPicPr>
          <p:cNvPr id="12289" name="image10.png"/>
          <p:cNvPicPr>
            <a:picLocks noChangeAspect="1" noChangeArrowheads="1"/>
          </p:cNvPicPr>
          <p:nvPr/>
        </p:nvPicPr>
        <p:blipFill>
          <a:blip r:embed="rId3"/>
          <a:srcRect/>
          <a:stretch>
            <a:fillRect/>
          </a:stretch>
        </p:blipFill>
        <p:spPr bwMode="auto">
          <a:xfrm>
            <a:off x="928662" y="4214818"/>
            <a:ext cx="7286676" cy="1876425"/>
          </a:xfrm>
          <a:prstGeom prst="rect">
            <a:avLst/>
          </a:prstGeom>
          <a:noFill/>
        </p:spPr>
      </p:pic>
      <p:sp>
        <p:nvSpPr>
          <p:cNvPr id="12291" name="Rectangle 3"/>
          <p:cNvSpPr>
            <a:spLocks noChangeArrowheads="1"/>
          </p:cNvSpPr>
          <p:nvPr/>
        </p:nvSpPr>
        <p:spPr bwMode="auto">
          <a:xfrm>
            <a:off x="785786" y="6143644"/>
            <a:ext cx="7429552"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9: </a:t>
            </a:r>
            <a:r>
              <a:rPr kumimoji="0" lang="en-US" sz="1200" b="1"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Drinkaware</a:t>
            </a: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launched a new UK alcohol-reduction ambition </a:t>
            </a:r>
            <a:endParaRPr kumimoji="0" lang="en-US" sz="800" b="0" i="0" u="none" strike="noStrike" cap="none" normalizeH="0" baseline="0" dirty="0">
              <a:ln>
                <a:noFill/>
              </a:ln>
              <a:solidFill>
                <a:schemeClr val="tx1"/>
              </a:solidFill>
              <a:effectLst/>
              <a:latin typeface="Times New Roman" pitchFamily="18" charset="0"/>
              <a:cs typeface="Times New Roman" pitchFamily="18" charset="0"/>
            </a:endParaRPr>
          </a:p>
          <a:p>
            <a:pPr lvl="0" algn="ctr" eaLnBrk="0" fontAlgn="base" hangingPunct="0">
              <a:spcBef>
                <a:spcPct val="0"/>
              </a:spcBef>
              <a:spcAft>
                <a:spcPct val="0"/>
              </a:spcAf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t>
            </a:r>
            <a:r>
              <a:rPr lang="en-US" sz="1200" dirty="0" err="1">
                <a:latin typeface="Times New Roman" pitchFamily="18" charset="0"/>
                <a:cs typeface="Times New Roman" pitchFamily="18" charset="0"/>
              </a:rPr>
              <a:t>Drinkaware</a:t>
            </a:r>
            <a:r>
              <a:rPr lang="en-US" sz="1200" dirty="0">
                <a:latin typeface="Times New Roman" pitchFamily="18" charset="0"/>
                <a:cs typeface="Times New Roman" pitchFamily="18" charset="0"/>
              </a:rPr>
              <a:t>, 2026</a:t>
            </a: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a:t>
            </a:r>
            <a:endParaRPr kumimoji="0" lang="en-US" sz="18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Task 2 – Existing Resources to Replicate</a:t>
            </a:r>
          </a:p>
        </p:txBody>
      </p:sp>
      <p:sp>
        <p:nvSpPr>
          <p:cNvPr id="2" name="Content Placeholder 1"/>
          <p:cNvSpPr>
            <a:spLocks noGrp="1"/>
          </p:cNvSpPr>
          <p:nvPr>
            <p:ph idx="1"/>
          </p:nvPr>
        </p:nvSpPr>
        <p:spPr>
          <a:xfrm>
            <a:off x="457200" y="1481329"/>
            <a:ext cx="8229600" cy="2376299"/>
          </a:xfrm>
        </p:spPr>
        <p:txBody>
          <a:bodyPr>
            <a:noAutofit/>
          </a:bodyPr>
          <a:lstStyle/>
          <a:p>
            <a:pPr lvl="0"/>
            <a:r>
              <a:rPr lang="en-US" sz="1800" dirty="0">
                <a:latin typeface="Arial" panose="020B0604020202020204" pitchFamily="34" charset="0"/>
                <a:cs typeface="Arial" panose="020B0604020202020204" pitchFamily="34" charset="0"/>
              </a:rPr>
              <a:t>The NHS Drink Free Days app enables adults to help monitor their alcohol consumption, plan and set alcohol-free days and goals.</a:t>
            </a:r>
          </a:p>
          <a:p>
            <a:pPr lvl="0"/>
            <a:r>
              <a:rPr lang="en-US" sz="1800" dirty="0">
                <a:latin typeface="Arial" panose="020B0604020202020204" pitchFamily="34" charset="0"/>
                <a:cs typeface="Arial" panose="020B0604020202020204" pitchFamily="34" charset="0"/>
              </a:rPr>
              <a:t>The use of unit measuring wheels and use of an online calculator assists participants in understanding what alcohol units are and to examine their drinking </a:t>
            </a:r>
            <a:r>
              <a:rPr lang="en-US" sz="1800" dirty="0" err="1">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a:t>
            </a:r>
          </a:p>
          <a:p>
            <a:pPr lvl="0"/>
            <a:r>
              <a:rPr lang="en-US" sz="1800" dirty="0">
                <a:latin typeface="Arial" panose="020B0604020202020204" pitchFamily="34" charset="0"/>
                <a:cs typeface="Arial" panose="020B0604020202020204" pitchFamily="34" charset="0"/>
              </a:rPr>
              <a:t>An NHS Drink Free Days campaign reached over 160,000 people, generating nearly 9,000 information clicks (Cheshire and Merseyside Public Health Network, 2026).</a:t>
            </a:r>
          </a:p>
          <a:p>
            <a:endParaRPr lang="en-US" sz="1800" dirty="0">
              <a:latin typeface="Arial" panose="020B0604020202020204" pitchFamily="34" charset="0"/>
              <a:cs typeface="Arial" panose="020B0604020202020204" pitchFamily="34" charset="0"/>
            </a:endParaRPr>
          </a:p>
        </p:txBody>
      </p:sp>
      <p:pic>
        <p:nvPicPr>
          <p:cNvPr id="4" name="image14.png"/>
          <p:cNvPicPr/>
          <p:nvPr/>
        </p:nvPicPr>
        <p:blipFill>
          <a:blip r:embed="rId3"/>
          <a:srcRect/>
          <a:stretch>
            <a:fillRect/>
          </a:stretch>
        </p:blipFill>
        <p:spPr>
          <a:xfrm>
            <a:off x="928662" y="4143380"/>
            <a:ext cx="7286676" cy="2143124"/>
          </a:xfrm>
          <a:prstGeom prst="rect">
            <a:avLst/>
          </a:prstGeom>
          <a:ln w="12700">
            <a:solidFill>
              <a:srgbClr val="000000"/>
            </a:solidFill>
            <a:prstDash val="solid"/>
          </a:ln>
        </p:spPr>
      </p:pic>
      <p:sp>
        <p:nvSpPr>
          <p:cNvPr id="11265" name="Rectangle 1"/>
          <p:cNvSpPr>
            <a:spLocks noChangeArrowheads="1"/>
          </p:cNvSpPr>
          <p:nvPr/>
        </p:nvSpPr>
        <p:spPr bwMode="auto">
          <a:xfrm>
            <a:off x="1785918" y="6400800"/>
            <a:ext cx="6286544" cy="457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10: NHS Drink Campaign</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Cheshire and Merseyside Public Health Network, 2026)</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a:xfrm>
            <a:off x="1043608" y="320040"/>
            <a:ext cx="6655640" cy="608630"/>
          </a:xfrm>
        </p:spPr>
        <p:txBody>
          <a:bodyPr>
            <a:normAutofit fontScale="90000"/>
          </a:bodyPr>
          <a:lstStyle/>
          <a:p>
            <a:pPr algn="ctr"/>
            <a:r>
              <a:rPr lang="en-US" sz="3000" dirty="0">
                <a:solidFill>
                  <a:schemeClr val="tx1"/>
                </a:solidFill>
                <a:latin typeface="Arial" panose="020B0604020202020204" pitchFamily="34" charset="0"/>
                <a:cs typeface="Arial" panose="020B0604020202020204" pitchFamily="34" charset="0"/>
              </a:rPr>
              <a:t>Task 3 – Physiological Benefits</a:t>
            </a:r>
          </a:p>
        </p:txBody>
      </p:sp>
      <p:sp>
        <p:nvSpPr>
          <p:cNvPr id="6" name="Content Placeholder 5"/>
          <p:cNvSpPr>
            <a:spLocks noGrp="1"/>
          </p:cNvSpPr>
          <p:nvPr>
            <p:ph sz="quarter" idx="2"/>
          </p:nvPr>
        </p:nvSpPr>
        <p:spPr>
          <a:xfrm>
            <a:off x="457200" y="1214422"/>
            <a:ext cx="4040188" cy="5357850"/>
          </a:xfrm>
        </p:spPr>
        <p:txBody>
          <a:bodyPr>
            <a:noAutofit/>
          </a:bodyPr>
          <a:lstStyle/>
          <a:p>
            <a:pPr lvl="0" algn="just">
              <a:lnSpc>
                <a:spcPct val="150000"/>
              </a:lnSpc>
            </a:pPr>
            <a:r>
              <a:rPr lang="en-US" sz="1800" dirty="0">
                <a:latin typeface="Arial" panose="020B0604020202020204" pitchFamily="34" charset="0"/>
                <a:cs typeface="Arial" panose="020B0604020202020204" pitchFamily="34" charset="0"/>
              </a:rPr>
              <a:t>Quitting drinking alcohol can help with waking up more energetic in the morning, decreased daytime fatigue and better sleep overall (</a:t>
            </a:r>
            <a:r>
              <a:rPr lang="en-US" sz="1800" dirty="0" err="1">
                <a:latin typeface="Arial" panose="020B0604020202020204" pitchFamily="34" charset="0"/>
                <a:cs typeface="Arial" panose="020B0604020202020204" pitchFamily="34" charset="0"/>
              </a:rPr>
              <a:t>Hussong</a:t>
            </a:r>
            <a:r>
              <a:rPr lang="en-US" sz="1800" dirty="0">
                <a:latin typeface="Arial" panose="020B0604020202020204" pitchFamily="34" charset="0"/>
                <a:cs typeface="Arial" panose="020B0604020202020204" pitchFamily="34" charset="0"/>
              </a:rPr>
              <a:t> et al., 2026).</a:t>
            </a:r>
          </a:p>
          <a:p>
            <a:pPr lvl="0" algn="just">
              <a:lnSpc>
                <a:spcPct val="150000"/>
              </a:lnSpc>
            </a:pPr>
            <a:r>
              <a:rPr lang="en-US" sz="1800" dirty="0">
                <a:latin typeface="Arial" panose="020B0604020202020204" pitchFamily="34" charset="0"/>
                <a:cs typeface="Arial" panose="020B0604020202020204" pitchFamily="34" charset="0"/>
              </a:rPr>
              <a:t>A reduction in cutting may alleviate blood pressure, especially in adults who drink more alcohol.</a:t>
            </a:r>
          </a:p>
          <a:p>
            <a:pPr lvl="0" algn="just">
              <a:lnSpc>
                <a:spcPct val="150000"/>
              </a:lnSpc>
            </a:pPr>
            <a:r>
              <a:rPr lang="en-US" sz="1800" dirty="0">
                <a:latin typeface="Arial" panose="020B0604020202020204" pitchFamily="34" charset="0"/>
                <a:cs typeface="Arial" panose="020B0604020202020204" pitchFamily="34" charset="0"/>
              </a:rPr>
              <a:t>A study </a:t>
            </a:r>
            <a:r>
              <a:rPr lang="en-US" sz="1800" dirty="0" err="1">
                <a:latin typeface="Arial" panose="020B0604020202020204" pitchFamily="34" charset="0"/>
                <a:cs typeface="Arial" panose="020B0604020202020204" pitchFamily="34" charset="0"/>
              </a:rPr>
              <a:t>analysed</a:t>
            </a:r>
            <a:r>
              <a:rPr lang="en-US" sz="1800" dirty="0">
                <a:latin typeface="Arial" panose="020B0604020202020204" pitchFamily="34" charset="0"/>
                <a:cs typeface="Arial" panose="020B0604020202020204" pitchFamily="34" charset="0"/>
              </a:rPr>
              <a:t> 843 studies and found high alcohol consumption increased risk across all 20 health outcomes examined (Dai et al., 2026).</a:t>
            </a:r>
          </a:p>
          <a:p>
            <a:pPr>
              <a:lnSpc>
                <a:spcPct val="150000"/>
              </a:lnSpc>
            </a:pPr>
            <a:endParaRPr lang="en-US" sz="1800" dirty="0"/>
          </a:p>
        </p:txBody>
      </p:sp>
      <p:pic>
        <p:nvPicPr>
          <p:cNvPr id="9" name="image15.png"/>
          <p:cNvPicPr/>
          <p:nvPr/>
        </p:nvPicPr>
        <p:blipFill>
          <a:blip r:embed="rId3"/>
          <a:srcRect/>
          <a:stretch>
            <a:fillRect/>
          </a:stretch>
        </p:blipFill>
        <p:spPr>
          <a:xfrm>
            <a:off x="4714876" y="1571612"/>
            <a:ext cx="4219564" cy="4357718"/>
          </a:xfrm>
          <a:prstGeom prst="rect">
            <a:avLst/>
          </a:prstGeom>
          <a:ln w="12700">
            <a:solidFill>
              <a:srgbClr val="000000"/>
            </a:solidFill>
            <a:prstDash val="solid"/>
          </a:ln>
        </p:spPr>
      </p:pic>
      <p:sp>
        <p:nvSpPr>
          <p:cNvPr id="10241" name="Rectangle 1"/>
          <p:cNvSpPr>
            <a:spLocks noChangeArrowheads="1"/>
          </p:cNvSpPr>
          <p:nvPr/>
        </p:nvSpPr>
        <p:spPr bwMode="auto">
          <a:xfrm>
            <a:off x="4429124" y="6215082"/>
            <a:ext cx="4357718"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11: Benefits of Reducing Alcohol</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algn="ctr"/>
            <a:r>
              <a:rPr lang="en-US" sz="1200" dirty="0">
                <a:latin typeface="Times New Roman" pitchFamily="18" charset="0"/>
                <a:cs typeface="Times New Roman" pitchFamily="18" charset="0"/>
              </a:rPr>
              <a:t>(Source: Adopted by </a:t>
            </a:r>
            <a:r>
              <a:rPr lang="en-US" sz="1200" dirty="0" err="1">
                <a:latin typeface="Times New Roman" pitchFamily="18" charset="0"/>
                <a:cs typeface="Times New Roman" pitchFamily="18" charset="0"/>
              </a:rPr>
              <a:t>Hussong</a:t>
            </a:r>
            <a:r>
              <a:rPr lang="en-US" sz="1200" dirty="0">
                <a:latin typeface="Times New Roman" pitchFamily="18" charset="0"/>
                <a:cs typeface="Times New Roman" pitchFamily="18" charset="0"/>
              </a:rPr>
              <a:t> et al., 2026  (Self-Created)</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20040"/>
            <a:ext cx="7242048" cy="444664"/>
          </a:xfrm>
        </p:spPr>
        <p:txBody>
          <a:bodyPr>
            <a:normAutofit fontScale="90000"/>
          </a:bodyPr>
          <a:lstStyle/>
          <a:p>
            <a:pPr algn="ctr"/>
            <a:r>
              <a:rPr lang="en-US" sz="3000" dirty="0">
                <a:solidFill>
                  <a:schemeClr val="tx1"/>
                </a:solidFill>
                <a:latin typeface="Arial" panose="020B0604020202020204" pitchFamily="34" charset="0"/>
                <a:cs typeface="Arial" panose="020B0604020202020204" pitchFamily="34" charset="0"/>
              </a:rPr>
              <a:t>Task 3 – Psychological Benefits</a:t>
            </a:r>
          </a:p>
        </p:txBody>
      </p:sp>
      <p:sp>
        <p:nvSpPr>
          <p:cNvPr id="7" name="Content Placeholder 6"/>
          <p:cNvSpPr>
            <a:spLocks noGrp="1"/>
          </p:cNvSpPr>
          <p:nvPr>
            <p:ph sz="quarter" idx="2"/>
          </p:nvPr>
        </p:nvSpPr>
        <p:spPr>
          <a:xfrm>
            <a:off x="4786314" y="1444294"/>
            <a:ext cx="4071966" cy="5127978"/>
          </a:xfrm>
        </p:spPr>
        <p:txBody>
          <a:bodyPr>
            <a:normAutofit/>
          </a:bodyPr>
          <a:lstStyle/>
          <a:p>
            <a:pPr lvl="0" algn="just"/>
            <a:r>
              <a:rPr lang="en-US" sz="1800" dirty="0">
                <a:latin typeface="Arial" panose="020B0604020202020204" pitchFamily="34" charset="0"/>
                <a:cs typeface="Arial" panose="020B0604020202020204" pitchFamily="34" charset="0"/>
              </a:rPr>
              <a:t>Alcohol consumption may be reduced to help </a:t>
            </a:r>
            <a:r>
              <a:rPr lang="en-US" sz="1800" dirty="0" err="1">
                <a:latin typeface="Arial" panose="020B0604020202020204" pitchFamily="34" charset="0"/>
                <a:cs typeface="Arial" panose="020B0604020202020204" pitchFamily="34" charset="0"/>
              </a:rPr>
              <a:t>stabilise</a:t>
            </a:r>
            <a:r>
              <a:rPr lang="en-US" sz="1800" dirty="0">
                <a:latin typeface="Arial" panose="020B0604020202020204" pitchFamily="34" charset="0"/>
                <a:cs typeface="Arial" panose="020B0604020202020204" pitchFamily="34" charset="0"/>
              </a:rPr>
              <a:t> mood, alleviate alcohol-related anxiety and promote emotional wellness.</a:t>
            </a:r>
          </a:p>
          <a:p>
            <a:pPr lvl="0" algn="just"/>
            <a:r>
              <a:rPr lang="en-US" sz="1800" dirty="0">
                <a:latin typeface="Arial" panose="020B0604020202020204" pitchFamily="34" charset="0"/>
                <a:cs typeface="Arial" panose="020B0604020202020204" pitchFamily="34" charset="0"/>
              </a:rPr>
              <a:t>By reducing alcohol intake, adults can focus on work tasks and in the family environment, maintaining concentration, mental clarity and memory.</a:t>
            </a:r>
          </a:p>
          <a:p>
            <a:pPr lvl="0" algn="just"/>
            <a:r>
              <a:rPr lang="en-US" sz="1800" dirty="0">
                <a:latin typeface="Arial" panose="020B0604020202020204" pitchFamily="34" charset="0"/>
                <a:cs typeface="Arial" panose="020B0604020202020204" pitchFamily="34" charset="0"/>
              </a:rPr>
              <a:t>The NHS England survey identified a high proportion of adults (18%) who drank at a hazardous level or higher, indicating the need for support (Young et al., 2025).</a:t>
            </a:r>
          </a:p>
          <a:p>
            <a:endParaRPr lang="en-US" sz="1800" dirty="0">
              <a:latin typeface="Arial" panose="020B0604020202020204" pitchFamily="34" charset="0"/>
              <a:cs typeface="Arial" panose="020B0604020202020204" pitchFamily="34" charset="0"/>
            </a:endParaRPr>
          </a:p>
        </p:txBody>
      </p:sp>
      <p:pic>
        <p:nvPicPr>
          <p:cNvPr id="8" name="image17.png"/>
          <p:cNvPicPr/>
          <p:nvPr/>
        </p:nvPicPr>
        <p:blipFill>
          <a:blip r:embed="rId3"/>
          <a:srcRect/>
          <a:stretch>
            <a:fillRect/>
          </a:stretch>
        </p:blipFill>
        <p:spPr>
          <a:xfrm>
            <a:off x="357158" y="1785926"/>
            <a:ext cx="4357718" cy="4035420"/>
          </a:xfrm>
          <a:prstGeom prst="rect">
            <a:avLst/>
          </a:prstGeom>
          <a:ln w="12700">
            <a:solidFill>
              <a:srgbClr val="000000"/>
            </a:solidFill>
            <a:prstDash val="solid"/>
          </a:ln>
        </p:spPr>
      </p:pic>
      <p:sp>
        <p:nvSpPr>
          <p:cNvPr id="9217" name="Rectangle 1"/>
          <p:cNvSpPr>
            <a:spLocks noChangeArrowheads="1"/>
          </p:cNvSpPr>
          <p:nvPr/>
        </p:nvSpPr>
        <p:spPr bwMode="auto">
          <a:xfrm>
            <a:off x="1142976" y="5929330"/>
            <a:ext cx="3071834"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Arial" pitchFamily="34" charset="0"/>
                <a:ea typeface="Times New Roman" pitchFamily="18" charset="0"/>
                <a:cs typeface="Arial" pitchFamily="34" charset="0"/>
              </a:rPr>
              <a:t>F</a:t>
            </a: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igure 12: </a:t>
            </a:r>
            <a:r>
              <a:rPr kumimoji="0" lang="en-US" sz="1200" b="1" i="0" u="none" strike="noStrike" cap="none" normalizeH="0" baseline="0" dirty="0">
                <a:ln>
                  <a:noFill/>
                </a:ln>
                <a:solidFill>
                  <a:srgbClr val="181818"/>
                </a:solidFill>
                <a:effectLst/>
                <a:latin typeface="Times New Roman" pitchFamily="18" charset="0"/>
                <a:ea typeface="Times New Roman" pitchFamily="18" charset="0"/>
                <a:cs typeface="Times New Roman" pitchFamily="18" charset="0"/>
              </a:rPr>
              <a:t>Alcohol consumption by age</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lvl="0" algn="ctr" eaLnBrk="0" fontAlgn="base" hangingPunct="0">
              <a:spcBef>
                <a:spcPct val="0"/>
              </a:spcBef>
              <a:spcAft>
                <a:spcPct val="0"/>
              </a:spcAft>
            </a:pPr>
            <a:r>
              <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(Source: </a:t>
            </a:r>
            <a:r>
              <a:rPr lang="en-US" sz="1200" dirty="0"/>
              <a:t>NHS England Digital, 2025)</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20040"/>
            <a:ext cx="7239000" cy="608630"/>
          </a:xfrm>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Task 3 – Sociological Benefits</a:t>
            </a:r>
          </a:p>
        </p:txBody>
      </p:sp>
      <p:sp>
        <p:nvSpPr>
          <p:cNvPr id="2" name="Content Placeholder 1"/>
          <p:cNvSpPr>
            <a:spLocks noGrp="1"/>
          </p:cNvSpPr>
          <p:nvPr>
            <p:ph idx="1"/>
          </p:nvPr>
        </p:nvSpPr>
        <p:spPr>
          <a:xfrm>
            <a:off x="457200" y="1481329"/>
            <a:ext cx="8229600" cy="2161985"/>
          </a:xfrm>
        </p:spPr>
        <p:txBody>
          <a:bodyPr>
            <a:noAutofit/>
          </a:bodyPr>
          <a:lstStyle/>
          <a:p>
            <a:pPr lvl="0">
              <a:lnSpc>
                <a:spcPct val="150000"/>
              </a:lnSpc>
            </a:pPr>
            <a:r>
              <a:rPr lang="en-US" sz="1800" dirty="0">
                <a:latin typeface="Arial" panose="020B0604020202020204" pitchFamily="34" charset="0"/>
                <a:cs typeface="Arial" panose="020B0604020202020204" pitchFamily="34" charset="0"/>
              </a:rPr>
              <a:t>Consuming less alcohol can lead to better family relationships, less family conflict, and safer and more supportive family environments (Stern and </a:t>
            </a:r>
            <a:r>
              <a:rPr lang="en-US" sz="1800" dirty="0" err="1">
                <a:latin typeface="Arial" panose="020B0604020202020204" pitchFamily="34" charset="0"/>
                <a:cs typeface="Arial" panose="020B0604020202020204" pitchFamily="34" charset="0"/>
              </a:rPr>
              <a:t>Levtov</a:t>
            </a:r>
            <a:r>
              <a:rPr lang="en-US" sz="1800" dirty="0">
                <a:latin typeface="Arial" panose="020B0604020202020204" pitchFamily="34" charset="0"/>
                <a:cs typeface="Arial" panose="020B0604020202020204" pitchFamily="34" charset="0"/>
              </a:rPr>
              <a:t>, 2026).</a:t>
            </a:r>
          </a:p>
          <a:p>
            <a:pPr lvl="0">
              <a:lnSpc>
                <a:spcPct val="150000"/>
              </a:lnSpc>
            </a:pPr>
            <a:r>
              <a:rPr lang="en-US" sz="1800" dirty="0">
                <a:latin typeface="Arial" panose="020B0604020202020204" pitchFamily="34" charset="0"/>
                <a:cs typeface="Arial" panose="020B0604020202020204" pitchFamily="34" charset="0"/>
              </a:rPr>
              <a:t>Better drinking habits will lead to better attendance, cooperation, attention and working relationships among co-workers.</a:t>
            </a:r>
          </a:p>
          <a:p>
            <a:pPr lvl="0">
              <a:lnSpc>
                <a:spcPct val="150000"/>
              </a:lnSpc>
            </a:pPr>
            <a:r>
              <a:rPr lang="en-US" sz="1800" dirty="0">
                <a:latin typeface="Arial" panose="020B0604020202020204" pitchFamily="34" charset="0"/>
                <a:cs typeface="Arial" panose="020B0604020202020204" pitchFamily="34" charset="0"/>
              </a:rPr>
              <a:t>Alcohol harm costs England approximately £27.44 billion annually, including crime, reduced productivity and social services (Institute of Alcohol Studies, 2024).</a:t>
            </a:r>
          </a:p>
          <a:p>
            <a:endParaRPr lang="en-US" sz="1800" dirty="0">
              <a:latin typeface="Arial" panose="020B0604020202020204" pitchFamily="34" charset="0"/>
              <a:cs typeface="Arial" panose="020B0604020202020204" pitchFamily="34" charset="0"/>
            </a:endParaRPr>
          </a:p>
        </p:txBody>
      </p:sp>
      <p:pic>
        <p:nvPicPr>
          <p:cNvPr id="4" name="image9.png"/>
          <p:cNvPicPr/>
          <p:nvPr/>
        </p:nvPicPr>
        <p:blipFill>
          <a:blip r:embed="rId3"/>
          <a:srcRect/>
          <a:stretch>
            <a:fillRect/>
          </a:stretch>
        </p:blipFill>
        <p:spPr>
          <a:xfrm>
            <a:off x="1763688" y="4509120"/>
            <a:ext cx="5932512" cy="1634524"/>
          </a:xfrm>
          <a:prstGeom prst="rect">
            <a:avLst/>
          </a:prstGeom>
          <a:ln w="12700">
            <a:solidFill>
              <a:srgbClr val="000000"/>
            </a:solidFill>
            <a:prstDash val="solid"/>
          </a:ln>
        </p:spPr>
      </p:pic>
      <p:sp>
        <p:nvSpPr>
          <p:cNvPr id="8193" name="Rectangle 1"/>
          <p:cNvSpPr>
            <a:spLocks noChangeArrowheads="1"/>
          </p:cNvSpPr>
          <p:nvPr/>
        </p:nvSpPr>
        <p:spPr bwMode="auto">
          <a:xfrm>
            <a:off x="1071538" y="6143644"/>
            <a:ext cx="7358114"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13: £27.4 billion cost of alcohol harm in England every year</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algn="ctr"/>
            <a:r>
              <a:rPr lang="en-US" sz="1200" dirty="0"/>
              <a:t>(Source: </a:t>
            </a:r>
            <a:r>
              <a:rPr lang="en-US" sz="1200" dirty="0">
                <a:latin typeface="Times New Roman" pitchFamily="18" charset="0"/>
                <a:cs typeface="Times New Roman" pitchFamily="18" charset="0"/>
              </a:rPr>
              <a:t>Institute of Alcohol Studies, 2024</a:t>
            </a:r>
            <a:r>
              <a:rPr lang="en-US" sz="1200" dirty="0"/>
              <a:t>)</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Task 3 – Health Belief Model (HBM) &amp; Barriers</a:t>
            </a:r>
          </a:p>
        </p:txBody>
      </p:sp>
      <p:sp>
        <p:nvSpPr>
          <p:cNvPr id="2" name="Content Placeholder 1"/>
          <p:cNvSpPr>
            <a:spLocks noGrp="1"/>
          </p:cNvSpPr>
          <p:nvPr>
            <p:ph idx="1"/>
          </p:nvPr>
        </p:nvSpPr>
        <p:spPr>
          <a:xfrm>
            <a:off x="457200" y="1481329"/>
            <a:ext cx="8229600" cy="2090547"/>
          </a:xfrm>
        </p:spPr>
        <p:txBody>
          <a:bodyPr>
            <a:noAutofit/>
          </a:bodyPr>
          <a:lstStyle/>
          <a:p>
            <a:pPr lvl="0" algn="just"/>
            <a:r>
              <a:rPr lang="en-US" sz="1800" dirty="0">
                <a:latin typeface="Arial" panose="020B0604020202020204" pitchFamily="34" charset="0"/>
                <a:cs typeface="Arial" panose="020B0604020202020204" pitchFamily="34" charset="0"/>
              </a:rPr>
              <a:t>The Health Belief Model is a model that describes </a:t>
            </a:r>
            <a:r>
              <a:rPr lang="en-US" sz="1800" dirty="0" err="1">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 change through perceived threats to health, perceived benefits and self-efficacy (Fang et al., 2025).</a:t>
            </a:r>
          </a:p>
          <a:p>
            <a:pPr lvl="0" algn="just"/>
            <a:r>
              <a:rPr lang="en-US" sz="1800" dirty="0">
                <a:latin typeface="Arial" panose="020B0604020202020204" pitchFamily="34" charset="0"/>
                <a:cs typeface="Arial" panose="020B0604020202020204" pitchFamily="34" charset="0"/>
              </a:rPr>
              <a:t>Unit-literacy workshops emphasize real-life drinking habits to break down low perceived susceptibility and severity.</a:t>
            </a:r>
            <a:endParaRPr lang="en-US" sz="1800" b="1" dirty="0">
              <a:latin typeface="Arial" panose="020B0604020202020204" pitchFamily="34" charset="0"/>
              <a:cs typeface="Arial" panose="020B0604020202020204" pitchFamily="34" charset="0"/>
            </a:endParaRPr>
          </a:p>
          <a:p>
            <a:pPr lvl="0" algn="just"/>
            <a:r>
              <a:rPr lang="en-US" sz="1800" dirty="0">
                <a:latin typeface="Arial" panose="020B0604020202020204" pitchFamily="34" charset="0"/>
                <a:cs typeface="Arial" panose="020B0604020202020204" pitchFamily="34" charset="0"/>
              </a:rPr>
              <a:t>Role-playing workshops boost self-efficacy, and drink-refusal skills of adults 25-45 years.</a:t>
            </a:r>
            <a:endParaRPr lang="en-US" sz="1800" b="1" dirty="0">
              <a:latin typeface="Arial" panose="020B0604020202020204" pitchFamily="34" charset="0"/>
              <a:cs typeface="Arial" panose="020B0604020202020204" pitchFamily="34" charset="0"/>
            </a:endParaRPr>
          </a:p>
          <a:p>
            <a:pPr lvl="0" algn="just"/>
            <a:r>
              <a:rPr lang="en-US" sz="1800" dirty="0">
                <a:latin typeface="Arial" panose="020B0604020202020204" pitchFamily="34" charset="0"/>
                <a:cs typeface="Arial" panose="020B0604020202020204" pitchFamily="34" charset="0"/>
              </a:rPr>
              <a:t>Moderation is triggered by cues to action such as app notification, water cues, GP consultations.</a:t>
            </a:r>
            <a:endParaRPr lang="en-US" sz="1800" b="1"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p:txBody>
      </p:sp>
      <p:pic>
        <p:nvPicPr>
          <p:cNvPr id="4" name="image5.png"/>
          <p:cNvPicPr/>
          <p:nvPr/>
        </p:nvPicPr>
        <p:blipFill>
          <a:blip r:embed="rId3"/>
          <a:srcRect/>
          <a:stretch>
            <a:fillRect/>
          </a:stretch>
        </p:blipFill>
        <p:spPr>
          <a:xfrm>
            <a:off x="714348" y="4293096"/>
            <a:ext cx="7215238" cy="1636219"/>
          </a:xfrm>
          <a:prstGeom prst="rect">
            <a:avLst/>
          </a:prstGeom>
          <a:ln w="12700">
            <a:solidFill>
              <a:srgbClr val="000000"/>
            </a:solidFill>
            <a:prstDash val="solid"/>
          </a:ln>
        </p:spPr>
      </p:pic>
      <p:sp>
        <p:nvSpPr>
          <p:cNvPr id="7169" name="Rectangle 1"/>
          <p:cNvSpPr>
            <a:spLocks noChangeArrowheads="1"/>
          </p:cNvSpPr>
          <p:nvPr/>
        </p:nvSpPr>
        <p:spPr bwMode="auto">
          <a:xfrm>
            <a:off x="1500166" y="6215082"/>
            <a:ext cx="6215106"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14: Health Belief Model </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algn="ctr"/>
            <a:r>
              <a:rPr lang="en-US" sz="1200" dirty="0">
                <a:latin typeface="Times New Roman" pitchFamily="18" charset="0"/>
                <a:cs typeface="Times New Roman" pitchFamily="18" charset="0"/>
              </a:rPr>
              <a:t>(Source: Adopted by Fang et al., 2025 (Self-Created</a:t>
            </a:r>
            <a:r>
              <a:rPr lang="en-US" sz="1200" dirty="0"/>
              <a:t>)</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Task 3 – Theory of Planned </a:t>
            </a:r>
            <a:r>
              <a:rPr lang="en-US" sz="3000" dirty="0" err="1">
                <a:solidFill>
                  <a:schemeClr val="tx1"/>
                </a:solidFill>
                <a:latin typeface="Arial" panose="020B0604020202020204" pitchFamily="34" charset="0"/>
                <a:cs typeface="Arial" panose="020B0604020202020204" pitchFamily="34" charset="0"/>
              </a:rPr>
              <a:t>Behaviour</a:t>
            </a:r>
            <a:r>
              <a:rPr lang="en-US" sz="3000" dirty="0">
                <a:solidFill>
                  <a:schemeClr val="tx1"/>
                </a:solidFill>
                <a:latin typeface="Arial" panose="020B0604020202020204" pitchFamily="34" charset="0"/>
                <a:cs typeface="Arial" panose="020B0604020202020204" pitchFamily="34" charset="0"/>
              </a:rPr>
              <a:t> (TPB) &amp; Barriers</a:t>
            </a:r>
          </a:p>
        </p:txBody>
      </p:sp>
      <p:sp>
        <p:nvSpPr>
          <p:cNvPr id="2" name="Content Placeholder 1"/>
          <p:cNvSpPr>
            <a:spLocks noGrp="1"/>
          </p:cNvSpPr>
          <p:nvPr>
            <p:ph idx="1"/>
          </p:nvPr>
        </p:nvSpPr>
        <p:spPr>
          <a:xfrm>
            <a:off x="457200" y="1772816"/>
            <a:ext cx="8229600" cy="1870498"/>
          </a:xfrm>
        </p:spPr>
        <p:txBody>
          <a:bodyPr>
            <a:normAutofit fontScale="70000" lnSpcReduction="20000"/>
          </a:bodyPr>
          <a:lstStyle/>
          <a:p>
            <a:pPr lvl="0" algn="just"/>
            <a:r>
              <a:rPr lang="en-US" dirty="0">
                <a:latin typeface="Arial" panose="020B0604020202020204" pitchFamily="34" charset="0"/>
                <a:cs typeface="Arial" panose="020B0604020202020204" pitchFamily="34" charset="0"/>
              </a:rPr>
              <a:t>The Theory of Planned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explains how attitudes, subjective norms and perceived </a:t>
            </a:r>
            <a:r>
              <a:rPr lang="en-US" dirty="0" err="1">
                <a:latin typeface="Arial" panose="020B0604020202020204" pitchFamily="34" charset="0"/>
                <a:cs typeface="Arial" panose="020B0604020202020204" pitchFamily="34" charset="0"/>
              </a:rPr>
              <a:t>behavioural</a:t>
            </a:r>
            <a:r>
              <a:rPr lang="en-US" dirty="0">
                <a:latin typeface="Arial" panose="020B0604020202020204" pitchFamily="34" charset="0"/>
                <a:cs typeface="Arial" panose="020B0604020202020204" pitchFamily="34" charset="0"/>
              </a:rPr>
              <a:t> control influence intentions and actions (</a:t>
            </a:r>
            <a:r>
              <a:rPr lang="en-US" dirty="0" err="1">
                <a:latin typeface="Arial" panose="020B0604020202020204" pitchFamily="34" charset="0"/>
                <a:cs typeface="Arial" panose="020B0604020202020204" pitchFamily="34" charset="0"/>
              </a:rPr>
              <a:t>Jingyi</a:t>
            </a:r>
            <a:r>
              <a:rPr lang="en-US" dirty="0">
                <a:latin typeface="Arial" panose="020B0604020202020204" pitchFamily="34" charset="0"/>
                <a:cs typeface="Arial" panose="020B0604020202020204" pitchFamily="34" charset="0"/>
              </a:rPr>
              <a:t> and Ali, 2025).</a:t>
            </a:r>
          </a:p>
          <a:p>
            <a:pPr lvl="0" algn="just"/>
            <a:r>
              <a:rPr lang="en-US" dirty="0">
                <a:latin typeface="Arial" panose="020B0604020202020204" pitchFamily="34" charset="0"/>
                <a:cs typeface="Arial" panose="020B0604020202020204" pitchFamily="34" charset="0"/>
              </a:rPr>
              <a:t>Negative attitudes can cause adults to think drinking in moderation is a limitation of fun, leisure and social interaction.</a:t>
            </a:r>
          </a:p>
          <a:p>
            <a:pPr lvl="0" algn="just"/>
            <a:r>
              <a:rPr lang="en-US" dirty="0">
                <a:latin typeface="Arial" panose="020B0604020202020204" pitchFamily="34" charset="0"/>
                <a:cs typeface="Arial" panose="020B0604020202020204" pitchFamily="34" charset="0"/>
              </a:rPr>
              <a:t>Heavy drinking can become the accepted practice in some workplaces and result from peer pressure, making it difficult to have healthier alternatives.</a:t>
            </a:r>
          </a:p>
          <a:p>
            <a:endParaRPr lang="en-US" dirty="0">
              <a:latin typeface="Arial" panose="020B0604020202020204" pitchFamily="34" charset="0"/>
              <a:cs typeface="Arial" panose="020B0604020202020204" pitchFamily="34" charset="0"/>
            </a:endParaRPr>
          </a:p>
        </p:txBody>
      </p:sp>
      <p:pic>
        <p:nvPicPr>
          <p:cNvPr id="4" name="image12.png"/>
          <p:cNvPicPr/>
          <p:nvPr/>
        </p:nvPicPr>
        <p:blipFill>
          <a:blip r:embed="rId3"/>
          <a:srcRect/>
          <a:stretch>
            <a:fillRect/>
          </a:stretch>
        </p:blipFill>
        <p:spPr>
          <a:xfrm>
            <a:off x="1571604" y="3786190"/>
            <a:ext cx="5943600" cy="2363786"/>
          </a:xfrm>
          <a:prstGeom prst="rect">
            <a:avLst/>
          </a:prstGeom>
          <a:ln w="12700">
            <a:solidFill>
              <a:srgbClr val="000000"/>
            </a:solidFill>
            <a:prstDash val="solid"/>
          </a:ln>
        </p:spPr>
      </p:pic>
      <p:sp>
        <p:nvSpPr>
          <p:cNvPr id="6145" name="Rectangle 1"/>
          <p:cNvSpPr>
            <a:spLocks noChangeArrowheads="1"/>
          </p:cNvSpPr>
          <p:nvPr/>
        </p:nvSpPr>
        <p:spPr bwMode="auto">
          <a:xfrm>
            <a:off x="1000100" y="6143644"/>
            <a:ext cx="6500858"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15: Theory of Planned Behavior</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algn="ctr"/>
            <a:r>
              <a:rPr lang="en-US" sz="1200" dirty="0">
                <a:latin typeface="Times New Roman" pitchFamily="18" charset="0"/>
                <a:cs typeface="Times New Roman" pitchFamily="18" charset="0"/>
              </a:rPr>
              <a:t>(Source: Adopted by Jingyi and Ali, 2025)</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320040"/>
            <a:ext cx="7242048" cy="822944"/>
          </a:xfrm>
        </p:spPr>
        <p:txBody>
          <a:bodyPr>
            <a:noAutofit/>
          </a:bodyPr>
          <a:lstStyle/>
          <a:p>
            <a:pPr algn="ctr"/>
            <a:r>
              <a:rPr lang="en-US" sz="3000" dirty="0">
                <a:solidFill>
                  <a:schemeClr val="tx1"/>
                </a:solidFill>
                <a:latin typeface="Arial" panose="020B0604020202020204" pitchFamily="34" charset="0"/>
                <a:cs typeface="Arial" panose="020B0604020202020204" pitchFamily="34" charset="0"/>
              </a:rPr>
              <a:t>Task 3 – Campaign Solutions to Overcome Challenges</a:t>
            </a:r>
          </a:p>
        </p:txBody>
      </p:sp>
      <p:sp>
        <p:nvSpPr>
          <p:cNvPr id="6" name="Content Placeholder 5"/>
          <p:cNvSpPr>
            <a:spLocks noGrp="1"/>
          </p:cNvSpPr>
          <p:nvPr>
            <p:ph sz="quarter" idx="2"/>
          </p:nvPr>
        </p:nvSpPr>
        <p:spPr>
          <a:xfrm>
            <a:off x="457200" y="1444294"/>
            <a:ext cx="4040188" cy="4913664"/>
          </a:xfrm>
        </p:spPr>
        <p:txBody>
          <a:bodyPr>
            <a:normAutofit/>
          </a:bodyPr>
          <a:lstStyle/>
          <a:p>
            <a:pPr lvl="0" algn="just"/>
            <a:r>
              <a:rPr lang="en-US" sz="1800" dirty="0">
                <a:latin typeface="Arial" panose="020B0604020202020204" pitchFamily="34" charset="0"/>
                <a:cs typeface="Arial" panose="020B0604020202020204" pitchFamily="34" charset="0"/>
              </a:rPr>
              <a:t>Media targeted to education will inform adults about potential risks during their middle years related to alcohol, and help them think about their drinking behaviors and how to make a better decision.</a:t>
            </a:r>
          </a:p>
          <a:p>
            <a:pPr lvl="0" algn="just"/>
            <a:r>
              <a:rPr lang="en-US" sz="1800" dirty="0">
                <a:latin typeface="Arial" panose="020B0604020202020204" pitchFamily="34" charset="0"/>
                <a:cs typeface="Arial" panose="020B0604020202020204" pitchFamily="34" charset="0"/>
              </a:rPr>
              <a:t>Employers can offer alternative activities such as alcohol-free events and wellness workshops to defy workplaces norms and peer pressure (Marley 2026).</a:t>
            </a:r>
          </a:p>
          <a:p>
            <a:pPr lvl="0" algn="just"/>
            <a:r>
              <a:rPr lang="en-US" sz="1800" dirty="0">
                <a:latin typeface="Arial" panose="020B0604020202020204" pitchFamily="34" charset="0"/>
                <a:cs typeface="Arial" panose="020B0604020202020204" pitchFamily="34" charset="0"/>
              </a:rPr>
              <a:t>Digital monitoring, peer support and stress-management skills can boost confidence to facilitate healthier coping, and ensure moderation.</a:t>
            </a:r>
          </a:p>
          <a:p>
            <a:endParaRPr lang="en-US" sz="1800" dirty="0">
              <a:latin typeface="Arial" panose="020B0604020202020204" pitchFamily="34" charset="0"/>
              <a:cs typeface="Arial" panose="020B0604020202020204" pitchFamily="34" charset="0"/>
            </a:endParaRPr>
          </a:p>
        </p:txBody>
      </p:sp>
      <p:pic>
        <p:nvPicPr>
          <p:cNvPr id="9" name="image13.png"/>
          <p:cNvPicPr/>
          <p:nvPr/>
        </p:nvPicPr>
        <p:blipFill>
          <a:blip r:embed="rId3"/>
          <a:srcRect/>
          <a:stretch>
            <a:fillRect/>
          </a:stretch>
        </p:blipFill>
        <p:spPr>
          <a:xfrm>
            <a:off x="4572000" y="1428736"/>
            <a:ext cx="4300526" cy="4429156"/>
          </a:xfrm>
          <a:prstGeom prst="rect">
            <a:avLst/>
          </a:prstGeom>
          <a:ln w="12700">
            <a:solidFill>
              <a:srgbClr val="000000"/>
            </a:solidFill>
            <a:prstDash val="solid"/>
          </a:ln>
        </p:spPr>
      </p:pic>
      <p:sp>
        <p:nvSpPr>
          <p:cNvPr id="5121" name="Rectangle 1"/>
          <p:cNvSpPr>
            <a:spLocks noChangeArrowheads="1"/>
          </p:cNvSpPr>
          <p:nvPr/>
        </p:nvSpPr>
        <p:spPr bwMode="auto">
          <a:xfrm>
            <a:off x="4643438" y="6143644"/>
            <a:ext cx="4000528"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16: Campaign Solutions</a:t>
            </a:r>
            <a:endParaRPr kumimoji="0" lang="en-US" sz="1200" b="0" i="0" u="none" strike="noStrike" cap="none" normalizeH="0" baseline="0" dirty="0">
              <a:ln>
                <a:noFill/>
              </a:ln>
              <a:solidFill>
                <a:schemeClr val="tx1"/>
              </a:solidFill>
              <a:effectLst/>
              <a:latin typeface="Times New Roman" pitchFamily="18" charset="0"/>
              <a:cs typeface="Times New Roman" pitchFamily="18" charset="0"/>
            </a:endParaRPr>
          </a:p>
          <a:p>
            <a:pPr algn="ctr"/>
            <a:r>
              <a:rPr lang="en-US" sz="1200" dirty="0">
                <a:latin typeface="Times New Roman" pitchFamily="18" charset="0"/>
                <a:cs typeface="Times New Roman" pitchFamily="18" charset="0"/>
              </a:rPr>
              <a:t>(Source: Adopted by Marley 2026)</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20040"/>
            <a:ext cx="7239000" cy="732696"/>
          </a:xfrm>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Conclusion </a:t>
            </a:r>
          </a:p>
        </p:txBody>
      </p:sp>
      <p:sp>
        <p:nvSpPr>
          <p:cNvPr id="2" name="Content Placeholder 1"/>
          <p:cNvSpPr>
            <a:spLocks noGrp="1"/>
          </p:cNvSpPr>
          <p:nvPr>
            <p:ph idx="1"/>
          </p:nvPr>
        </p:nvSpPr>
        <p:spPr>
          <a:xfrm>
            <a:off x="457200" y="1202237"/>
            <a:ext cx="8229600" cy="2726830"/>
          </a:xfrm>
        </p:spPr>
        <p:txBody>
          <a:bodyPr>
            <a:noAutofit/>
          </a:bodyPr>
          <a:lstStyle/>
          <a:p>
            <a:pPr lvl="0" algn="just"/>
            <a:r>
              <a:rPr lang="en-US" sz="1800" dirty="0">
                <a:latin typeface="Arial" panose="020B0604020202020204" pitchFamily="34" charset="0"/>
                <a:cs typeface="Arial" panose="020B0604020202020204" pitchFamily="34" charset="0"/>
              </a:rPr>
              <a:t>This campaign uses UK guidelines, NHS resources and </a:t>
            </a:r>
            <a:r>
              <a:rPr lang="en-US" sz="1800" dirty="0" err="1">
                <a:latin typeface="Arial" panose="020B0604020202020204" pitchFamily="34" charset="0"/>
                <a:cs typeface="Arial" panose="020B0604020202020204" pitchFamily="34" charset="0"/>
              </a:rPr>
              <a:t>Drinkaware</a:t>
            </a:r>
            <a:r>
              <a:rPr lang="en-US" sz="1800" dirty="0">
                <a:latin typeface="Arial" panose="020B0604020202020204" pitchFamily="34" charset="0"/>
                <a:cs typeface="Arial" panose="020B0604020202020204" pitchFamily="34" charset="0"/>
              </a:rPr>
              <a:t> partnerships, to encourage adults aged 25-45 to adopt healthier alcohol habits.</a:t>
            </a:r>
          </a:p>
          <a:p>
            <a:pPr lvl="0" algn="just"/>
            <a:r>
              <a:rPr lang="en-US" sz="1800" dirty="0">
                <a:latin typeface="Arial" panose="020B0604020202020204" pitchFamily="34" charset="0"/>
                <a:cs typeface="Arial" panose="020B0604020202020204" pitchFamily="34" charset="0"/>
              </a:rPr>
              <a:t>Intervention methods are evidence-based and focus on tackling psychological, physiological and sociological barriers to attaining measurable smart outcomes and </a:t>
            </a:r>
            <a:r>
              <a:rPr lang="en-US" sz="1800" dirty="0" err="1">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 change.</a:t>
            </a:r>
          </a:p>
          <a:p>
            <a:pPr lvl="0" algn="just"/>
            <a:r>
              <a:rPr lang="en-US" sz="1800" dirty="0">
                <a:latin typeface="Arial" panose="020B0604020202020204" pitchFamily="34" charset="0"/>
                <a:cs typeface="Arial" panose="020B0604020202020204" pitchFamily="34" charset="0"/>
              </a:rPr>
              <a:t>Digital tools, community workshops, and positive social alternatives enable adults to lead the way in promoting moderate drinking, wellbeing, and healthier communities.</a:t>
            </a:r>
          </a:p>
          <a:p>
            <a:endParaRPr lang="en-US" sz="1800" dirty="0">
              <a:latin typeface="Arial" panose="020B0604020202020204" pitchFamily="34" charset="0"/>
              <a:cs typeface="Arial" panose="020B0604020202020204" pitchFamily="34" charset="0"/>
            </a:endParaRPr>
          </a:p>
        </p:txBody>
      </p:sp>
      <p:pic>
        <p:nvPicPr>
          <p:cNvPr id="4" name="image2.png"/>
          <p:cNvPicPr/>
          <p:nvPr/>
        </p:nvPicPr>
        <p:blipFill>
          <a:blip r:embed="rId3"/>
          <a:srcRect/>
          <a:stretch>
            <a:fillRect/>
          </a:stretch>
        </p:blipFill>
        <p:spPr>
          <a:xfrm>
            <a:off x="1857356" y="4000504"/>
            <a:ext cx="5362575" cy="2157411"/>
          </a:xfrm>
          <a:prstGeom prst="rect">
            <a:avLst/>
          </a:prstGeom>
          <a:ln w="12700">
            <a:solidFill>
              <a:srgbClr val="000000"/>
            </a:solidFill>
            <a:prstDash val="solid"/>
          </a:ln>
        </p:spPr>
      </p:pic>
      <p:sp>
        <p:nvSpPr>
          <p:cNvPr id="4097" name="Rectangle 1"/>
          <p:cNvSpPr>
            <a:spLocks noChangeArrowheads="1"/>
          </p:cNvSpPr>
          <p:nvPr/>
        </p:nvSpPr>
        <p:spPr bwMode="auto">
          <a:xfrm>
            <a:off x="2285984" y="6307415"/>
            <a:ext cx="4064638" cy="276999"/>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Figure 17: Addressing Alcohol Consumption Among Adults</a:t>
            </a:r>
            <a:endParaRPr kumimoji="0" lang="en-US"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B4B0A-134F-0E99-47CA-7CF9D2E7F245}"/>
              </a:ext>
            </a:extLst>
          </p:cNvPr>
          <p:cNvSpPr>
            <a:spLocks noGrp="1"/>
          </p:cNvSpPr>
          <p:nvPr>
            <p:ph type="title"/>
          </p:nvPr>
        </p:nvSpPr>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References</a:t>
            </a:r>
            <a:endParaRPr lang="en-GB" sz="3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AF65C5D-8E7F-6F03-4F63-9873C9C173D3}"/>
              </a:ext>
            </a:extLst>
          </p:cNvPr>
          <p:cNvSpPr>
            <a:spLocks noGrp="1"/>
          </p:cNvSpPr>
          <p:nvPr>
            <p:ph idx="1"/>
          </p:nvPr>
        </p:nvSpPr>
        <p:spPr/>
        <p:txBody>
          <a:bodyPr>
            <a:normAutofit fontScale="92500" lnSpcReduction="10000"/>
          </a:bodyPr>
          <a:lstStyle/>
          <a:p>
            <a:pPr algn="just">
              <a:spcBef>
                <a:spcPts val="0"/>
              </a:spcBef>
            </a:pPr>
            <a:r>
              <a:rPr lang="en-US" sz="2300" dirty="0">
                <a:latin typeface="Arial" panose="020B0604020202020204" pitchFamily="34" charset="0"/>
                <a:cs typeface="Arial" panose="020B0604020202020204" pitchFamily="34" charset="0"/>
              </a:rPr>
              <a:t>Cheshire and Merseyside Public Health Network (2026) NHS Drink Free Days campaign reaches over 160,000 across Cheshire and Merseyside. Available at:</a:t>
            </a:r>
            <a:r>
              <a:rPr lang="en-US" sz="23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https://champspublichealth.com/nhs-drink-free-days-campaign-reaches-over-160000-across-cheshire-and-merseyside/</a:t>
            </a:r>
            <a:r>
              <a:rPr lang="en-US" sz="2300" dirty="0">
                <a:latin typeface="Arial" panose="020B0604020202020204" pitchFamily="34" charset="0"/>
                <a:cs typeface="Arial" panose="020B0604020202020204" pitchFamily="34" charset="0"/>
              </a:rPr>
              <a:t> </a:t>
            </a:r>
          </a:p>
          <a:p>
            <a:pPr algn="just">
              <a:spcBef>
                <a:spcPts val="0"/>
              </a:spcBef>
            </a:pPr>
            <a:r>
              <a:rPr lang="en-US" sz="2300" dirty="0">
                <a:latin typeface="Arial" panose="020B0604020202020204" pitchFamily="34" charset="0"/>
                <a:cs typeface="Arial" panose="020B0604020202020204" pitchFamily="34" charset="0"/>
              </a:rPr>
              <a:t>Dai, X., Nicholson, S.I., Lawlor, H.R. et al. (2026) ‘Health effects associated with alcohol consumption: a Burden of Proof study’, Nature Health, 1, pp. 979–999. Available at:</a:t>
            </a:r>
            <a:r>
              <a:rPr lang="en-US" sz="23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https://doi.org/10.1038/s44360-026-00139-5</a:t>
            </a:r>
            <a:r>
              <a:rPr lang="en-US" sz="2300" dirty="0">
                <a:latin typeface="Arial" panose="020B0604020202020204" pitchFamily="34" charset="0"/>
                <a:cs typeface="Arial" panose="020B0604020202020204" pitchFamily="34" charset="0"/>
              </a:rPr>
              <a:t> </a:t>
            </a:r>
          </a:p>
          <a:p>
            <a:pPr algn="just">
              <a:spcBef>
                <a:spcPts val="0"/>
              </a:spcBef>
            </a:pPr>
            <a:r>
              <a:rPr lang="en-US" sz="2300" dirty="0">
                <a:latin typeface="Arial" panose="020B0604020202020204" pitchFamily="34" charset="0"/>
                <a:cs typeface="Arial" panose="020B0604020202020204" pitchFamily="34" charset="0"/>
              </a:rPr>
              <a:t>Drinkaware (2026) Drinkaware unveils new shared ambition to reduce number of risky drinkers in the UK by 2 million. Available at:</a:t>
            </a:r>
            <a:r>
              <a:rPr lang="en-US" sz="23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https://www.drinkaware.co.uk/news/drinkaware-unveils-new-shared-ambition-to-reduce-number-of-risky-drinkers-in-the-uk-by-2-million</a:t>
            </a:r>
            <a:r>
              <a:rPr lang="en-US" sz="2300"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38976613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0E6DC-6C97-4AA7-ACDC-C0A8103114C6}"/>
              </a:ext>
            </a:extLst>
          </p:cNvPr>
          <p:cNvSpPr>
            <a:spLocks noGrp="1"/>
          </p:cNvSpPr>
          <p:nvPr>
            <p:ph type="title"/>
          </p:nvPr>
        </p:nvSpPr>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References</a:t>
            </a:r>
            <a:endParaRPr lang="en-GB" sz="3000" dirty="0"/>
          </a:p>
        </p:txBody>
      </p:sp>
      <p:sp>
        <p:nvSpPr>
          <p:cNvPr id="3" name="Content Placeholder 2">
            <a:extLst>
              <a:ext uri="{FF2B5EF4-FFF2-40B4-BE49-F238E27FC236}">
                <a16:creationId xmlns:a16="http://schemas.microsoft.com/office/drawing/2014/main" id="{61E987A0-CF28-4D3B-C041-734445900DDE}"/>
              </a:ext>
            </a:extLst>
          </p:cNvPr>
          <p:cNvSpPr>
            <a:spLocks noGrp="1"/>
          </p:cNvSpPr>
          <p:nvPr>
            <p:ph idx="1"/>
          </p:nvPr>
        </p:nvSpPr>
        <p:spPr/>
        <p:txBody>
          <a:bodyPr>
            <a:normAutofit/>
          </a:bodyPr>
          <a:lstStyle/>
          <a:p>
            <a:pPr algn="just">
              <a:spcBef>
                <a:spcPts val="0"/>
              </a:spcBef>
            </a:pPr>
            <a:r>
              <a:rPr lang="en-US" sz="1800" dirty="0">
                <a:latin typeface="Arial" panose="020B0604020202020204" pitchFamily="34" charset="0"/>
                <a:cs typeface="Arial" panose="020B0604020202020204" pitchFamily="34" charset="0"/>
              </a:rPr>
              <a:t>Edun, T.D. (2025) Neuroplasticity and modern addictions: The brain’s response to alcohol. Preprints.org. Available at:</a:t>
            </a:r>
            <a:r>
              <a:rPr lang="en-US" sz="18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https://www.preprints.org/manuscript/202509.1916/download/final_file</a:t>
            </a:r>
            <a:r>
              <a:rPr lang="en-US" sz="1800" dirty="0">
                <a:latin typeface="Arial" panose="020B0604020202020204" pitchFamily="34" charset="0"/>
                <a:cs typeface="Arial" panose="020B0604020202020204" pitchFamily="34" charset="0"/>
              </a:rPr>
              <a:t> </a:t>
            </a:r>
          </a:p>
          <a:p>
            <a:pPr algn="just">
              <a:spcBef>
                <a:spcPts val="0"/>
              </a:spcBef>
            </a:pPr>
            <a:r>
              <a:rPr lang="en-US" sz="1800" dirty="0">
                <a:latin typeface="Arial" panose="020B0604020202020204" pitchFamily="34" charset="0"/>
                <a:cs typeface="Arial" panose="020B0604020202020204" pitchFamily="34" charset="0"/>
              </a:rPr>
              <a:t>Fang, L., Zhang, Q., Zhou, N., Chen, J. and Lou, H. (2025) ‘Influencing factors and mechanisms promoting proactive health behavior intention: An integration of the health belief model and the theory of planned behavior’, Frontiers in Public Health, 13, article 1629046. Available at:</a:t>
            </a:r>
            <a:r>
              <a:rPr lang="en-US" sz="18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https://doi.org/10.3389/fpubh.2025.1629046</a:t>
            </a:r>
            <a:r>
              <a:rPr lang="en-US" sz="1800"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24369323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77684-30FF-03AF-A988-0D62BC7F9695}"/>
              </a:ext>
            </a:extLst>
          </p:cNvPr>
          <p:cNvSpPr>
            <a:spLocks noGrp="1"/>
          </p:cNvSpPr>
          <p:nvPr>
            <p:ph type="title"/>
          </p:nvPr>
        </p:nvSpPr>
        <p:spPr>
          <a:xfrm>
            <a:off x="457200" y="320040"/>
            <a:ext cx="7239000" cy="588680"/>
          </a:xfrm>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References</a:t>
            </a:r>
            <a:endParaRPr lang="en-GB" sz="3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A02FCB7-DD0D-25A8-B752-3FE29A8D154C}"/>
              </a:ext>
            </a:extLst>
          </p:cNvPr>
          <p:cNvSpPr>
            <a:spLocks noGrp="1"/>
          </p:cNvSpPr>
          <p:nvPr>
            <p:ph idx="1"/>
          </p:nvPr>
        </p:nvSpPr>
        <p:spPr/>
        <p:txBody>
          <a:bodyPr>
            <a:normAutofit fontScale="62500" lnSpcReduction="20000"/>
          </a:bodyPr>
          <a:lstStyle/>
          <a:p>
            <a:pPr algn="just">
              <a:spcBef>
                <a:spcPts val="0"/>
              </a:spcBef>
            </a:pPr>
            <a:r>
              <a:rPr lang="en-US" sz="2800" dirty="0">
                <a:latin typeface="Arial" panose="020B0604020202020204" pitchFamily="34" charset="0"/>
                <a:cs typeface="Arial" panose="020B0604020202020204" pitchFamily="34" charset="0"/>
              </a:rPr>
              <a:t>Gardiner, C., Weakley, J., Burke, L.M., Roach, G.D., Sargent, C., Maniar, N., Huynh, M., Miller, D.J., Townshend, A. and </a:t>
            </a:r>
            <a:r>
              <a:rPr lang="en-US" sz="2800" dirty="0" err="1">
                <a:latin typeface="Arial" panose="020B0604020202020204" pitchFamily="34" charset="0"/>
                <a:cs typeface="Arial" panose="020B0604020202020204" pitchFamily="34" charset="0"/>
              </a:rPr>
              <a:t>Halson</a:t>
            </a:r>
            <a:r>
              <a:rPr lang="en-US" sz="2800" dirty="0">
                <a:latin typeface="Arial" panose="020B0604020202020204" pitchFamily="34" charset="0"/>
                <a:cs typeface="Arial" panose="020B0604020202020204" pitchFamily="34" charset="0"/>
              </a:rPr>
              <a:t>, S.L. (2025) ‘Systematic review and meta-analysis’, Sleep Medicine Reviews. Available at:</a:t>
            </a:r>
            <a:r>
              <a:rPr lang="en-US" sz="28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https://doi.org/10.1016/j.smrv.2024.102030</a:t>
            </a:r>
            <a:r>
              <a:rPr lang="en-US" sz="2800" dirty="0">
                <a:latin typeface="Arial" panose="020B0604020202020204" pitchFamily="34" charset="0"/>
                <a:cs typeface="Arial" panose="020B0604020202020204" pitchFamily="34" charset="0"/>
              </a:rPr>
              <a:t> </a:t>
            </a:r>
          </a:p>
          <a:p>
            <a:pPr algn="just">
              <a:spcBef>
                <a:spcPts val="0"/>
              </a:spcBef>
            </a:pPr>
            <a:r>
              <a:rPr lang="en-US" sz="2800" dirty="0" err="1">
                <a:latin typeface="Arial" panose="020B0604020202020204" pitchFamily="34" charset="0"/>
                <a:cs typeface="Arial" panose="020B0604020202020204" pitchFamily="34" charset="0"/>
              </a:rPr>
              <a:t>Giezek</a:t>
            </a:r>
            <a:r>
              <a:rPr lang="en-US" sz="2800" dirty="0">
                <a:latin typeface="Arial" panose="020B0604020202020204" pitchFamily="34" charset="0"/>
                <a:cs typeface="Arial" panose="020B0604020202020204" pitchFamily="34" charset="0"/>
              </a:rPr>
              <a:t>, M., </a:t>
            </a:r>
            <a:r>
              <a:rPr lang="en-US" sz="2800" dirty="0" err="1">
                <a:latin typeface="Arial" panose="020B0604020202020204" pitchFamily="34" charset="0"/>
                <a:cs typeface="Arial" panose="020B0604020202020204" pitchFamily="34" charset="0"/>
              </a:rPr>
              <a:t>Szpakow</a:t>
            </a:r>
            <a:r>
              <a:rPr lang="en-US" sz="2800" dirty="0">
                <a:latin typeface="Arial" panose="020B0604020202020204" pitchFamily="34" charset="0"/>
                <a:cs typeface="Arial" panose="020B0604020202020204" pitchFamily="34" charset="0"/>
              </a:rPr>
              <a:t>, A., Mintus, B. and </a:t>
            </a:r>
            <a:r>
              <a:rPr lang="en-US" sz="2800" dirty="0" err="1">
                <a:latin typeface="Arial" panose="020B0604020202020204" pitchFamily="34" charset="0"/>
                <a:cs typeface="Arial" panose="020B0604020202020204" pitchFamily="34" charset="0"/>
              </a:rPr>
              <a:t>Karakiewicz</a:t>
            </a:r>
            <a:r>
              <a:rPr lang="en-US" sz="2800" dirty="0">
                <a:latin typeface="Arial" panose="020B0604020202020204" pitchFamily="34" charset="0"/>
                <a:cs typeface="Arial" panose="020B0604020202020204" pitchFamily="34" charset="0"/>
              </a:rPr>
              <a:t>, B. (2025) ‘Risk factors for harmful alcohol consumption among employees and intervention strategies used in the workplace: current state of knowledge based on a literature review’, Frontiers in Public Health, 13, article 1685325. Available at:</a:t>
            </a:r>
            <a:r>
              <a:rPr lang="en-US" sz="28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https://doi.org/10.3389/fpubh.2025.1685325</a:t>
            </a:r>
            <a:r>
              <a:rPr lang="en-US" sz="2800" dirty="0">
                <a:latin typeface="Arial" panose="020B0604020202020204" pitchFamily="34" charset="0"/>
                <a:cs typeface="Arial" panose="020B0604020202020204" pitchFamily="34" charset="0"/>
              </a:rPr>
              <a:t> </a:t>
            </a:r>
          </a:p>
          <a:p>
            <a:pPr algn="just">
              <a:spcBef>
                <a:spcPts val="0"/>
              </a:spcBef>
            </a:pPr>
            <a:r>
              <a:rPr lang="en-US" sz="2800" dirty="0">
                <a:latin typeface="Arial" panose="020B0604020202020204" pitchFamily="34" charset="0"/>
                <a:cs typeface="Arial" panose="020B0604020202020204" pitchFamily="34" charset="0"/>
              </a:rPr>
              <a:t>Hussong, A.M., Haik, A.K., Jensen, M., Traver, J.M. and Richards, A.N. (2026) ‘Sleep quality and the edge-on edge-off cycle of caffeine and alcohol use’, Substance Use: Research and Treatment, 20. Available at:</a:t>
            </a:r>
            <a:r>
              <a:rPr lang="en-US" sz="28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https://doi.org/10.1177/29768357261474378</a:t>
            </a:r>
            <a:r>
              <a:rPr lang="en-US" sz="2800" dirty="0">
                <a:latin typeface="Arial" panose="020B0604020202020204" pitchFamily="34" charset="0"/>
                <a:cs typeface="Arial" panose="020B0604020202020204" pitchFamily="34" charset="0"/>
              </a:rPr>
              <a:t> </a:t>
            </a:r>
          </a:p>
          <a:p>
            <a:pPr algn="just">
              <a:spcBef>
                <a:spcPts val="0"/>
              </a:spcBef>
            </a:pPr>
            <a:r>
              <a:rPr lang="en-US" sz="2800" dirty="0">
                <a:latin typeface="Arial" panose="020B0604020202020204" pitchFamily="34" charset="0"/>
                <a:cs typeface="Arial" panose="020B0604020202020204" pitchFamily="34" charset="0"/>
              </a:rPr>
              <a:t>Institute of Alcohol Studies (2024) Economy. Available at:</a:t>
            </a:r>
            <a:r>
              <a:rPr lang="en-US" sz="28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 https://www.ias.org.uk/factsheet/economy/</a:t>
            </a:r>
            <a:r>
              <a:rPr lang="en-US" sz="2800" dirty="0">
                <a:latin typeface="Arial" panose="020B0604020202020204" pitchFamily="34" charset="0"/>
                <a:cs typeface="Arial" panose="020B0604020202020204" pitchFamily="34" charset="0"/>
              </a:rPr>
              <a:t> </a:t>
            </a:r>
          </a:p>
          <a:p>
            <a:pPr algn="just">
              <a:spcBef>
                <a:spcPts val="0"/>
              </a:spcBef>
            </a:pPr>
            <a:r>
              <a:rPr lang="en-US" sz="2800" dirty="0">
                <a:latin typeface="Arial" panose="020B0604020202020204" pitchFamily="34" charset="0"/>
                <a:cs typeface="Arial" panose="020B0604020202020204" pitchFamily="34" charset="0"/>
              </a:rPr>
              <a:t>Institute of Alcohol Studies (2026) Financial headache: The cost of workplace hangovers and intoxication to the UK economy. Available at:</a:t>
            </a:r>
            <a:r>
              <a:rPr lang="en-US" sz="28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 https://www.ias.org.uk/report/financial-headache-the-cost-of-workplace-hangovers-and-intoxication-to-the-uk-economy/</a:t>
            </a:r>
            <a:r>
              <a:rPr lang="en-US" sz="28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7202398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8009B-0822-5830-2443-52DFB1BC562B}"/>
              </a:ext>
            </a:extLst>
          </p:cNvPr>
          <p:cNvSpPr>
            <a:spLocks noGrp="1"/>
          </p:cNvSpPr>
          <p:nvPr>
            <p:ph type="title"/>
          </p:nvPr>
        </p:nvSpPr>
        <p:spPr>
          <a:xfrm>
            <a:off x="457200" y="320040"/>
            <a:ext cx="7239000" cy="300648"/>
          </a:xfrm>
        </p:spPr>
        <p:txBody>
          <a:bodyPr>
            <a:normAutofit fontScale="90000"/>
          </a:bodyPr>
          <a:lstStyle/>
          <a:p>
            <a:pPr algn="ctr"/>
            <a:r>
              <a:rPr lang="en-US" sz="3000" dirty="0">
                <a:solidFill>
                  <a:schemeClr val="tx1"/>
                </a:solidFill>
                <a:latin typeface="Arial" panose="020B0604020202020204" pitchFamily="34" charset="0"/>
                <a:cs typeface="Arial" panose="020B0604020202020204" pitchFamily="34" charset="0"/>
              </a:rPr>
              <a:t>References</a:t>
            </a:r>
            <a:endParaRPr lang="en-GB" sz="3000" dirty="0"/>
          </a:p>
        </p:txBody>
      </p:sp>
      <p:sp>
        <p:nvSpPr>
          <p:cNvPr id="3" name="Content Placeholder 2">
            <a:extLst>
              <a:ext uri="{FF2B5EF4-FFF2-40B4-BE49-F238E27FC236}">
                <a16:creationId xmlns:a16="http://schemas.microsoft.com/office/drawing/2014/main" id="{5E7703E3-0C60-2EEC-9903-79B68516FE2D}"/>
              </a:ext>
            </a:extLst>
          </p:cNvPr>
          <p:cNvSpPr>
            <a:spLocks noGrp="1"/>
          </p:cNvSpPr>
          <p:nvPr>
            <p:ph idx="1"/>
          </p:nvPr>
        </p:nvSpPr>
        <p:spPr>
          <a:xfrm>
            <a:off x="457200" y="764704"/>
            <a:ext cx="7239000" cy="5691032"/>
          </a:xfrm>
        </p:spPr>
        <p:txBody>
          <a:bodyPr>
            <a:noAutofit/>
          </a:bodyPr>
          <a:lstStyle/>
          <a:p>
            <a:pPr algn="just">
              <a:spcBef>
                <a:spcPts val="0"/>
              </a:spcBef>
            </a:pPr>
            <a:r>
              <a:rPr lang="en-US" sz="1800" dirty="0">
                <a:latin typeface="Arial" panose="020B0604020202020204" pitchFamily="34" charset="0"/>
                <a:cs typeface="Arial" panose="020B0604020202020204" pitchFamily="34" charset="0"/>
              </a:rPr>
              <a:t>Jingyi, W. and Ali, S.K.B.S. (2025) ‘A systematic review of the relationships between attitude, subjective norms, perceived behavioral control, and exercise intention’, The Open Public Health Journal, 18(1). Available at:</a:t>
            </a:r>
            <a:r>
              <a:rPr lang="en-US" sz="18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https://openpublichealthjournal.com/VOLUME/18/ELOCATOR/e18749445394456/FULLTEXT/</a:t>
            </a:r>
            <a:r>
              <a:rPr lang="en-US" sz="1800" dirty="0">
                <a:latin typeface="Arial" panose="020B0604020202020204" pitchFamily="34" charset="0"/>
                <a:cs typeface="Arial" panose="020B0604020202020204" pitchFamily="34" charset="0"/>
              </a:rPr>
              <a:t> </a:t>
            </a:r>
          </a:p>
          <a:p>
            <a:pPr algn="just">
              <a:spcBef>
                <a:spcPts val="0"/>
              </a:spcBef>
            </a:pPr>
            <a:r>
              <a:rPr lang="en-US" sz="1800" dirty="0">
                <a:latin typeface="Arial" panose="020B0604020202020204" pitchFamily="34" charset="0"/>
                <a:cs typeface="Arial" panose="020B0604020202020204" pitchFamily="34" charset="0"/>
              </a:rPr>
              <a:t>Marley, J. (2026) ‘The Dry January® challenge: Separating fact from fiction’, Institute of Alcohol Studies, 5 February. Available at:</a:t>
            </a:r>
            <a:r>
              <a:rPr lang="en-US" sz="18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https://www.ias.org.uk/2026/02/05/the-dry-january-challenge-separating-fact-from-fiction/</a:t>
            </a:r>
            <a:r>
              <a:rPr lang="en-US" sz="1800" dirty="0">
                <a:latin typeface="Arial" panose="020B0604020202020204" pitchFamily="34" charset="0"/>
                <a:cs typeface="Arial" panose="020B0604020202020204" pitchFamily="34" charset="0"/>
              </a:rPr>
              <a:t> </a:t>
            </a:r>
          </a:p>
          <a:p>
            <a:pPr algn="just">
              <a:spcBef>
                <a:spcPts val="0"/>
              </a:spcBef>
            </a:pPr>
            <a:r>
              <a:rPr lang="en-US" sz="1800" dirty="0">
                <a:latin typeface="Arial" panose="020B0604020202020204" pitchFamily="34" charset="0"/>
                <a:cs typeface="Arial" panose="020B0604020202020204" pitchFamily="34" charset="0"/>
              </a:rPr>
              <a:t>Mitchell, G., Baker, C., Schalkwyk, M.C.V., Maani, N. and Petticrew, M. (2025) ‘Do alcohol industry-funded </a:t>
            </a:r>
            <a:r>
              <a:rPr lang="en-US" sz="1800" dirty="0" err="1">
                <a:latin typeface="Arial" panose="020B0604020202020204" pitchFamily="34" charset="0"/>
                <a:cs typeface="Arial" panose="020B0604020202020204" pitchFamily="34" charset="0"/>
              </a:rPr>
              <a:t>organisations</a:t>
            </a:r>
            <a:r>
              <a:rPr lang="en-US" sz="1800" dirty="0">
                <a:latin typeface="Arial" panose="020B0604020202020204" pitchFamily="34" charset="0"/>
                <a:cs typeface="Arial" panose="020B0604020202020204" pitchFamily="34" charset="0"/>
              </a:rPr>
              <a:t> act to correct misinformation? A qualitative study of pregnancy and infant health content following independent analysis’, Globalization and Health, 21, article 68. Available at:</a:t>
            </a:r>
            <a:r>
              <a:rPr lang="en-US" sz="18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https://doi.org/10.1186/s12992-025-01125-4</a:t>
            </a:r>
            <a:r>
              <a:rPr lang="en-US" sz="1800" dirty="0">
                <a:latin typeface="Arial" panose="020B0604020202020204" pitchFamily="34" charset="0"/>
                <a:cs typeface="Arial" panose="020B0604020202020204" pitchFamily="34" charset="0"/>
              </a:rPr>
              <a:t> </a:t>
            </a:r>
          </a:p>
          <a:p>
            <a:pPr algn="just">
              <a:spcBef>
                <a:spcPts val="0"/>
              </a:spcBef>
            </a:pPr>
            <a:r>
              <a:rPr lang="en-US" sz="1800" dirty="0">
                <a:latin typeface="Arial" panose="020B0604020202020204" pitchFamily="34" charset="0"/>
                <a:cs typeface="Arial" panose="020B0604020202020204" pitchFamily="34" charset="0"/>
              </a:rPr>
              <a:t>NHS Digital (2026) Statistics on alcohol, England, 2026. Available at:</a:t>
            </a:r>
            <a:r>
              <a:rPr lang="en-US" sz="18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 https://digital.nhs.uk/data-and-information/publications/statistical/statistics-on-alcohol</a:t>
            </a:r>
            <a:r>
              <a:rPr lang="en-US" sz="1800" dirty="0">
                <a:latin typeface="Arial" panose="020B0604020202020204" pitchFamily="34" charset="0"/>
                <a:cs typeface="Arial" panose="020B0604020202020204" pitchFamily="34" charset="0"/>
              </a:rPr>
              <a:t> </a:t>
            </a:r>
          </a:p>
          <a:p>
            <a:endParaRPr lang="en-GB" sz="1800" dirty="0"/>
          </a:p>
        </p:txBody>
      </p:sp>
    </p:spTree>
    <p:extLst>
      <p:ext uri="{BB962C8B-B14F-4D97-AF65-F5344CB8AC3E}">
        <p14:creationId xmlns:p14="http://schemas.microsoft.com/office/powerpoint/2010/main" val="38492332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78DA9-7EB5-069E-64D6-0CB8030305F5}"/>
              </a:ext>
            </a:extLst>
          </p:cNvPr>
          <p:cNvSpPr>
            <a:spLocks noGrp="1"/>
          </p:cNvSpPr>
          <p:nvPr>
            <p:ph type="title"/>
          </p:nvPr>
        </p:nvSpPr>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References</a:t>
            </a:r>
            <a:endParaRPr lang="en-GB" sz="3000" dirty="0"/>
          </a:p>
        </p:txBody>
      </p:sp>
      <p:sp>
        <p:nvSpPr>
          <p:cNvPr id="3" name="Content Placeholder 2">
            <a:extLst>
              <a:ext uri="{FF2B5EF4-FFF2-40B4-BE49-F238E27FC236}">
                <a16:creationId xmlns:a16="http://schemas.microsoft.com/office/drawing/2014/main" id="{D2DD762E-88E6-1AF2-AD47-56E3DC1815EA}"/>
              </a:ext>
            </a:extLst>
          </p:cNvPr>
          <p:cNvSpPr>
            <a:spLocks noGrp="1"/>
          </p:cNvSpPr>
          <p:nvPr>
            <p:ph idx="1"/>
          </p:nvPr>
        </p:nvSpPr>
        <p:spPr/>
        <p:txBody>
          <a:bodyPr>
            <a:normAutofit/>
          </a:bodyPr>
          <a:lstStyle/>
          <a:p>
            <a:pPr algn="just">
              <a:spcBef>
                <a:spcPts val="0"/>
              </a:spcBef>
            </a:pPr>
            <a:r>
              <a:rPr lang="en-US" sz="1800" dirty="0">
                <a:latin typeface="Arial" panose="020B0604020202020204" pitchFamily="34" charset="0"/>
                <a:cs typeface="Arial" panose="020B0604020202020204" pitchFamily="34" charset="0"/>
              </a:rPr>
              <a:t>NHS England (2025) Health Survey for England, 2024: Adults’ health-related </a:t>
            </a:r>
            <a:r>
              <a:rPr lang="en-US" sz="1800" dirty="0" err="1">
                <a:latin typeface="Arial" panose="020B0604020202020204" pitchFamily="34" charset="0"/>
                <a:cs typeface="Arial" panose="020B0604020202020204" pitchFamily="34" charset="0"/>
              </a:rPr>
              <a:t>behaviours</a:t>
            </a:r>
            <a:r>
              <a:rPr lang="en-US" sz="1800" dirty="0">
                <a:latin typeface="Arial" panose="020B0604020202020204" pitchFamily="34" charset="0"/>
                <a:cs typeface="Arial" panose="020B0604020202020204" pitchFamily="34" charset="0"/>
              </a:rPr>
              <a:t>. Available at:</a:t>
            </a:r>
            <a:r>
              <a:rPr lang="en-US" sz="18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https://digital.nhs.uk/data-and-information/publications/statistical/health-survey-for-england/2024/adults-health-related-behaviours</a:t>
            </a:r>
            <a:r>
              <a:rPr lang="en-US" sz="1800" dirty="0">
                <a:latin typeface="Arial" panose="020B0604020202020204" pitchFamily="34" charset="0"/>
                <a:cs typeface="Arial" panose="020B0604020202020204" pitchFamily="34" charset="0"/>
              </a:rPr>
              <a:t> </a:t>
            </a:r>
          </a:p>
          <a:p>
            <a:pPr algn="just">
              <a:spcBef>
                <a:spcPts val="0"/>
              </a:spcBef>
            </a:pPr>
            <a:r>
              <a:rPr lang="en-GB" sz="1800" dirty="0">
                <a:latin typeface="Arial" panose="020B0604020202020204" pitchFamily="34" charset="0"/>
                <a:cs typeface="Arial" panose="020B0604020202020204" pitchFamily="34" charset="0"/>
              </a:rPr>
              <a:t>North London NHS Foundation Trust (n.d.) *Islington Better Lives*. Available at: https://drugandalcohol.northlondonmentalhealth.nhs.uk/islington/ (Accessed: 26 October 2026).</a:t>
            </a:r>
            <a:endParaRPr lang="en-US" sz="1800" dirty="0">
              <a:latin typeface="Arial" panose="020B0604020202020204" pitchFamily="34" charset="0"/>
              <a:cs typeface="Arial" panose="020B0604020202020204" pitchFamily="34" charset="0"/>
            </a:endParaRPr>
          </a:p>
          <a:p>
            <a:pPr algn="just">
              <a:spcBef>
                <a:spcPts val="0"/>
              </a:spcBef>
            </a:pPr>
            <a:r>
              <a:rPr lang="en-US" sz="1800" dirty="0">
                <a:latin typeface="Arial" panose="020B0604020202020204" pitchFamily="34" charset="0"/>
                <a:cs typeface="Arial" panose="020B0604020202020204" pitchFamily="34" charset="0"/>
              </a:rPr>
              <a:t>Stern, E. and </a:t>
            </a:r>
            <a:r>
              <a:rPr lang="en-US" sz="1800" dirty="0" err="1">
                <a:latin typeface="Arial" panose="020B0604020202020204" pitchFamily="34" charset="0"/>
                <a:cs typeface="Arial" panose="020B0604020202020204" pitchFamily="34" charset="0"/>
              </a:rPr>
              <a:t>Levtov</a:t>
            </a:r>
            <a:r>
              <a:rPr lang="en-US" sz="1800" dirty="0">
                <a:latin typeface="Arial" panose="020B0604020202020204" pitchFamily="34" charset="0"/>
                <a:cs typeface="Arial" panose="020B0604020202020204" pitchFamily="34" charset="0"/>
              </a:rPr>
              <a:t>, R. (2026) ‘Addressing harmful alcohol use and poor mental health: Missed opportunities to prevent domestic violence’, Public Health, 254, article 106223. Available at:</a:t>
            </a:r>
            <a:r>
              <a:rPr lang="en-US" sz="18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https://doi.org/10.1016/j.puhe.2026.106223</a:t>
            </a:r>
            <a:r>
              <a:rPr lang="en-US" sz="1800" dirty="0">
                <a:latin typeface="Arial" panose="020B0604020202020204" pitchFamily="34" charset="0"/>
                <a:cs typeface="Arial" panose="020B0604020202020204" pitchFamily="34" charset="0"/>
              </a:rPr>
              <a:t> </a:t>
            </a:r>
          </a:p>
          <a:p>
            <a:pPr algn="just">
              <a:spcBef>
                <a:spcPts val="0"/>
              </a:spcBef>
            </a:pPr>
            <a:r>
              <a:rPr lang="en-US" sz="1800" dirty="0">
                <a:latin typeface="Arial" panose="020B0604020202020204" pitchFamily="34" charset="0"/>
                <a:cs typeface="Arial" panose="020B0604020202020204" pitchFamily="34" charset="0"/>
              </a:rPr>
              <a:t>U.S. Department of Health and Human Services (2025) Alcohol and cancer risk. Available at:</a:t>
            </a:r>
            <a:r>
              <a:rPr lang="en-US" sz="18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https://archive.hshsl.umaryland.edu/entities/publication/3d6b6c7c-16c5-40be-a1dc-21fdbcb05b90</a:t>
            </a:r>
            <a:r>
              <a:rPr lang="en-US" sz="1800" dirty="0">
                <a:latin typeface="Arial" panose="020B0604020202020204" pitchFamily="34" charset="0"/>
                <a:cs typeface="Arial" panose="020B0604020202020204" pitchFamily="34" charset="0"/>
              </a:rPr>
              <a:t> </a:t>
            </a:r>
          </a:p>
          <a:p>
            <a:endParaRPr lang="en-GB" sz="1800" dirty="0"/>
          </a:p>
        </p:txBody>
      </p:sp>
    </p:spTree>
    <p:extLst>
      <p:ext uri="{BB962C8B-B14F-4D97-AF65-F5344CB8AC3E}">
        <p14:creationId xmlns:p14="http://schemas.microsoft.com/office/powerpoint/2010/main" val="31991940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5505F-C9F0-3FF2-3B79-23DEAD42AA00}"/>
              </a:ext>
            </a:extLst>
          </p:cNvPr>
          <p:cNvSpPr>
            <a:spLocks noGrp="1"/>
          </p:cNvSpPr>
          <p:nvPr>
            <p:ph type="title"/>
          </p:nvPr>
        </p:nvSpPr>
        <p:spPr/>
        <p:txBody>
          <a:bodyPr>
            <a:normAutofit/>
          </a:bodyPr>
          <a:lstStyle/>
          <a:p>
            <a:pPr algn="ctr"/>
            <a:r>
              <a:rPr lang="en-US" sz="3000" dirty="0">
                <a:solidFill>
                  <a:schemeClr val="tx1"/>
                </a:solidFill>
                <a:latin typeface="Arial" panose="020B0604020202020204" pitchFamily="34" charset="0"/>
                <a:cs typeface="Arial" panose="020B0604020202020204" pitchFamily="34" charset="0"/>
              </a:rPr>
              <a:t>References</a:t>
            </a:r>
            <a:endParaRPr lang="en-GB" sz="3000" dirty="0"/>
          </a:p>
        </p:txBody>
      </p:sp>
      <p:sp>
        <p:nvSpPr>
          <p:cNvPr id="3" name="Content Placeholder 2">
            <a:extLst>
              <a:ext uri="{FF2B5EF4-FFF2-40B4-BE49-F238E27FC236}">
                <a16:creationId xmlns:a16="http://schemas.microsoft.com/office/drawing/2014/main" id="{3648FC11-28D8-27B7-9DED-98B2FD90712C}"/>
              </a:ext>
            </a:extLst>
          </p:cNvPr>
          <p:cNvSpPr>
            <a:spLocks noGrp="1"/>
          </p:cNvSpPr>
          <p:nvPr>
            <p:ph idx="1"/>
          </p:nvPr>
        </p:nvSpPr>
        <p:spPr/>
        <p:txBody>
          <a:bodyPr>
            <a:normAutofit/>
          </a:bodyPr>
          <a:lstStyle/>
          <a:p>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Young, E., Randall, E., Hill, S., Morris, S., Drummond, C., Fear, N., Goodwin, L., McBride, O. and McManus, S. (2025) ‘Alcohol dependence’, in Morris, S., Hill, S., </a:t>
            </a:r>
            <a:r>
              <a:rPr lang="en-US" sz="1800" dirty="0" err="1">
                <a:latin typeface="Arial" panose="020B0604020202020204" pitchFamily="34" charset="0"/>
                <a:cs typeface="Arial" panose="020B0604020202020204" pitchFamily="34" charset="0"/>
              </a:rPr>
              <a:t>Brugha</a:t>
            </a:r>
            <a:r>
              <a:rPr lang="en-US" sz="1800" dirty="0">
                <a:latin typeface="Arial" panose="020B0604020202020204" pitchFamily="34" charset="0"/>
                <a:cs typeface="Arial" panose="020B0604020202020204" pitchFamily="34" charset="0"/>
              </a:rPr>
              <a:t>, T. and McManus, S. (eds.) Adult Psychiatric Morbidity Survey: Survey of Mental Health and Wellbeing, England, 2023/4. NHS England. Available at:</a:t>
            </a:r>
            <a:r>
              <a:rPr lang="en-US" sz="18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https://digital.nhs.uk/data-and-information/publications/statistical/adult-psychiatric-morbidity-survey/survey-of-mental-health-and-wellbeing-england-2023-24/alcohol-dependence</a:t>
            </a:r>
            <a:r>
              <a:rPr lang="en-US" sz="1800" dirty="0">
                <a:latin typeface="Arial" panose="020B0604020202020204" pitchFamily="34" charset="0"/>
                <a:cs typeface="Arial" panose="020B0604020202020204" pitchFamily="34" charset="0"/>
              </a:rPr>
              <a:t> </a:t>
            </a:r>
          </a:p>
          <a:p>
            <a:r>
              <a:rPr lang="en-US" sz="1800" dirty="0" err="1">
                <a:latin typeface="Arial" panose="020B0604020202020204" pitchFamily="34" charset="0"/>
                <a:cs typeface="Arial" panose="020B0604020202020204" pitchFamily="34" charset="0"/>
              </a:rPr>
              <a:t>Zandonai</a:t>
            </a:r>
            <a:r>
              <a:rPr lang="en-US" sz="1800" dirty="0">
                <a:latin typeface="Arial" panose="020B0604020202020204" pitchFamily="34" charset="0"/>
                <a:cs typeface="Arial" panose="020B0604020202020204" pitchFamily="34" charset="0"/>
              </a:rPr>
              <a:t>, T., Scarpa, G., Barbati, V., Carollo, A., </a:t>
            </a:r>
            <a:r>
              <a:rPr lang="en-US" sz="1800" dirty="0" err="1">
                <a:latin typeface="Arial" panose="020B0604020202020204" pitchFamily="34" charset="0"/>
                <a:cs typeface="Arial" panose="020B0604020202020204" pitchFamily="34" charset="0"/>
              </a:rPr>
              <a:t>Bizzego</a:t>
            </a:r>
            <a:r>
              <a:rPr lang="en-US" sz="1800" dirty="0">
                <a:latin typeface="Arial" panose="020B0604020202020204" pitchFamily="34" charset="0"/>
                <a:cs typeface="Arial" panose="020B0604020202020204" pitchFamily="34" charset="0"/>
              </a:rPr>
              <a:t>, A., Esposito, G. and Corazza, O. (2026) ‘Evaluating public health campaigns on health promotion, substance use prevention and physical activity: a systematic review’, Health Education Research, 41(2), cyag008. Available at:</a:t>
            </a:r>
            <a:r>
              <a:rPr lang="en-US" sz="18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 https://doi.org/10.1093/her/cyag008</a:t>
            </a:r>
            <a:endParaRPr lang="en-US" sz="1800" dirty="0">
              <a:latin typeface="Arial" panose="020B0604020202020204" pitchFamily="34" charset="0"/>
              <a:cs typeface="Arial" panose="020B0604020202020204" pitchFamily="34" charset="0"/>
            </a:endParaRPr>
          </a:p>
          <a:p>
            <a:endParaRPr lang="en-GB" sz="1800" dirty="0"/>
          </a:p>
        </p:txBody>
      </p:sp>
    </p:spTree>
    <p:extLst>
      <p:ext uri="{BB962C8B-B14F-4D97-AF65-F5344CB8AC3E}">
        <p14:creationId xmlns:p14="http://schemas.microsoft.com/office/powerpoint/2010/main" val="18947375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259</TotalTime>
  <Words>5185</Words>
  <Application>Microsoft Office PowerPoint</Application>
  <PresentationFormat>On-screen Show (4:3)</PresentationFormat>
  <Paragraphs>187</Paragraphs>
  <Slides>29</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Calibri</vt:lpstr>
      <vt:lpstr>Times New Roman</vt:lpstr>
      <vt:lpstr>Trebuchet MS</vt:lpstr>
      <vt:lpstr>Wingdings</vt:lpstr>
      <vt:lpstr>Wingdings 2</vt:lpstr>
      <vt:lpstr>Opulent</vt:lpstr>
      <vt:lpstr>Sip Smart. Live More   Topic: Alcohol consumption  age group :  25 to 45 year Module: Social Epidemiology and Public Health Development  Module code: LCHS7000   Component 1: Group Presentation (Practice intervention)  Student Name: Pratibha singh balram singh Rajput  Student ID: 2606164 Student Name: Yashkumar Mukeshbhai Bakrolwala Student ID: 2604817 LECTURER :- MUHAMMAD ALIYU  TASK 1 :PRATIBHA AND YASH  TASK 2- PRATIBHA  TASK 3 – YASH </vt:lpstr>
      <vt:lpstr>PowerPoint Presentation</vt:lpstr>
      <vt:lpstr>Introduction &amp; Context</vt:lpstr>
      <vt:lpstr>Campaign Overview &amp; Public Health Context</vt:lpstr>
      <vt:lpstr>Campaign Overview &amp; Public Health Context conti.</vt:lpstr>
      <vt:lpstr>Task 1 – Campaign Rationale</vt:lpstr>
      <vt:lpstr>Task 1 – National Guidelines vs.  Adult Statistics </vt:lpstr>
      <vt:lpstr>Task 1 – National Guidelines vs.  Adult Statistics conti.</vt:lpstr>
      <vt:lpstr>Task 1 – Short-TermConsequences (Daily Life &amp; Behavior)</vt:lpstr>
      <vt:lpstr>Task 1 – Long-Term Consequences (Future Health)</vt:lpstr>
      <vt:lpstr>Task 1 – 3 SMART Campaign Aims &amp; Benefits</vt:lpstr>
      <vt:lpstr>Task 2 – Evaluation Types &amp; Measurement Strategies</vt:lpstr>
      <vt:lpstr>Task 2 – Evaluation Types &amp; Measurement Strategies conti.</vt:lpstr>
      <vt:lpstr>Task 2 – Official Campaign Poster</vt:lpstr>
      <vt:lpstr>Task 2 –NATIONAL &amp; Local Partner Organisations</vt:lpstr>
      <vt:lpstr>Task 2 – Existing Resources to Replicate</vt:lpstr>
      <vt:lpstr>Task 3 – Physiological Benefits</vt:lpstr>
      <vt:lpstr>Task 3 – Psychological Benefits</vt:lpstr>
      <vt:lpstr>Task 3 – Sociological Benefits</vt:lpstr>
      <vt:lpstr>Task 3 – Health Belief Model (HBM) &amp; Barriers</vt:lpstr>
      <vt:lpstr>Task 3 – Theory of Planned Behaviour (TPB) &amp; Barriers</vt:lpstr>
      <vt:lpstr>Task 3 – Campaign Solutions to Overcome Challenges</vt:lpstr>
      <vt:lpstr>Conclusion </vt:lpstr>
      <vt:lpstr>References</vt:lpstr>
      <vt:lpstr>References</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Sip Smart. Live More   Topic: Alcohol consumption  age group :  25 to 54  Module: Social Epidemiology and Public Health Development  Module code: LCHS7000  Assignment Title: Component 1 Group Presentation (Practice intervention)  Student Name: Student ID:</dc:title>
  <dc:creator>user</dc:creator>
  <cp:lastModifiedBy>Pratibha Singh</cp:lastModifiedBy>
  <cp:revision>15</cp:revision>
  <dcterms:created xsi:type="dcterms:W3CDTF">2026-10-22T17:26:02Z</dcterms:created>
  <dcterms:modified xsi:type="dcterms:W3CDTF">2026-10-26T19:10:12Z</dcterms:modified>
</cp:coreProperties>
</file>