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9"/>
  </p:notesMasterIdLst>
  <p:sldIdLst>
    <p:sldId id="256" r:id="rId2"/>
    <p:sldId id="257" r:id="rId3"/>
    <p:sldId id="271" r:id="rId4"/>
    <p:sldId id="275" r:id="rId5"/>
    <p:sldId id="274" r:id="rId6"/>
    <p:sldId id="272" r:id="rId7"/>
    <p:sldId id="258" r:id="rId8"/>
    <p:sldId id="323" r:id="rId9"/>
    <p:sldId id="324" r:id="rId10"/>
    <p:sldId id="304" r:id="rId11"/>
    <p:sldId id="259" r:id="rId12"/>
    <p:sldId id="273" r:id="rId13"/>
    <p:sldId id="260" r:id="rId14"/>
    <p:sldId id="261" r:id="rId15"/>
    <p:sldId id="280" r:id="rId16"/>
    <p:sldId id="325" r:id="rId17"/>
    <p:sldId id="326" r:id="rId18"/>
    <p:sldId id="327" r:id="rId19"/>
    <p:sldId id="302" r:id="rId20"/>
    <p:sldId id="303" r:id="rId21"/>
    <p:sldId id="301" r:id="rId22"/>
    <p:sldId id="295" r:id="rId23"/>
    <p:sldId id="296" r:id="rId24"/>
    <p:sldId id="297" r:id="rId25"/>
    <p:sldId id="298" r:id="rId26"/>
    <p:sldId id="281" r:id="rId27"/>
    <p:sldId id="282" r:id="rId28"/>
    <p:sldId id="283" r:id="rId29"/>
    <p:sldId id="284" r:id="rId30"/>
    <p:sldId id="285" r:id="rId31"/>
    <p:sldId id="286" r:id="rId32"/>
    <p:sldId id="322" r:id="rId33"/>
    <p:sldId id="306" r:id="rId34"/>
    <p:sldId id="307" r:id="rId35"/>
    <p:sldId id="308" r:id="rId36"/>
    <p:sldId id="309" r:id="rId37"/>
    <p:sldId id="310" r:id="rId38"/>
    <p:sldId id="311" r:id="rId39"/>
    <p:sldId id="312" r:id="rId40"/>
    <p:sldId id="313" r:id="rId41"/>
    <p:sldId id="314" r:id="rId42"/>
    <p:sldId id="315" r:id="rId43"/>
    <p:sldId id="316" r:id="rId44"/>
    <p:sldId id="317" r:id="rId45"/>
    <p:sldId id="318" r:id="rId46"/>
    <p:sldId id="319" r:id="rId47"/>
    <p:sldId id="320" r:id="rId4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6" d="100"/>
          <a:sy n="86" d="100"/>
        </p:scale>
        <p:origin x="930" y="45"/>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D5F93D-5380-43DC-9BD4-EE995A178AB3}" type="datetimeFigureOut">
              <a:rPr lang="en-GB" smtClean="0"/>
              <a:t>25/10/2020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133DF69-9976-43E0-BCF0-F0C14FEA2087}" type="slidenum">
              <a:rPr lang="en-GB" smtClean="0"/>
              <a:t>‹#›</a:t>
            </a:fld>
            <a:endParaRPr lang="en-GB"/>
          </a:p>
        </p:txBody>
      </p:sp>
    </p:spTree>
    <p:extLst>
      <p:ext uri="{BB962C8B-B14F-4D97-AF65-F5344CB8AC3E}">
        <p14:creationId xmlns:p14="http://schemas.microsoft.com/office/powerpoint/2010/main" val="23295050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133DF69-9976-43E0-BCF0-F0C14FEA2087}" type="slidenum">
              <a:rPr lang="en-GB" smtClean="0"/>
              <a:t>33</a:t>
            </a:fld>
            <a:endParaRPr lang="en-GB"/>
          </a:p>
        </p:txBody>
      </p:sp>
    </p:spTree>
    <p:extLst>
      <p:ext uri="{BB962C8B-B14F-4D97-AF65-F5344CB8AC3E}">
        <p14:creationId xmlns:p14="http://schemas.microsoft.com/office/powerpoint/2010/main" val="33686207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E3FC7D9-8DB9-47D9-9A0D-0760351545B2}" type="datetimeFigureOut">
              <a:rPr lang="en-GB" smtClean="0"/>
              <a:t>25/10/2020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05667EA-A8C6-446D-AF40-E10DAE1FBA34}" type="slidenum">
              <a:rPr lang="en-GB" smtClean="0"/>
              <a:t>‹#›</a:t>
            </a:fld>
            <a:endParaRPr lang="en-GB" dirty="0"/>
          </a:p>
        </p:txBody>
      </p:sp>
    </p:spTree>
    <p:extLst>
      <p:ext uri="{BB962C8B-B14F-4D97-AF65-F5344CB8AC3E}">
        <p14:creationId xmlns:p14="http://schemas.microsoft.com/office/powerpoint/2010/main" val="3438250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E3FC7D9-8DB9-47D9-9A0D-0760351545B2}" type="datetimeFigureOut">
              <a:rPr lang="en-GB" smtClean="0"/>
              <a:t>25/10/2020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05667EA-A8C6-446D-AF40-E10DAE1FBA34}" type="slidenum">
              <a:rPr lang="en-GB" smtClean="0"/>
              <a:t>‹#›</a:t>
            </a:fld>
            <a:endParaRPr lang="en-GB" dirty="0"/>
          </a:p>
        </p:txBody>
      </p:sp>
    </p:spTree>
    <p:extLst>
      <p:ext uri="{BB962C8B-B14F-4D97-AF65-F5344CB8AC3E}">
        <p14:creationId xmlns:p14="http://schemas.microsoft.com/office/powerpoint/2010/main" val="27999515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E3FC7D9-8DB9-47D9-9A0D-0760351545B2}" type="datetimeFigureOut">
              <a:rPr lang="en-GB" smtClean="0"/>
              <a:t>25/10/2020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05667EA-A8C6-446D-AF40-E10DAE1FBA34}" type="slidenum">
              <a:rPr lang="en-GB" smtClean="0"/>
              <a:t>‹#›</a:t>
            </a:fld>
            <a:endParaRPr lang="en-GB" dirty="0"/>
          </a:p>
        </p:txBody>
      </p:sp>
    </p:spTree>
    <p:extLst>
      <p:ext uri="{BB962C8B-B14F-4D97-AF65-F5344CB8AC3E}">
        <p14:creationId xmlns:p14="http://schemas.microsoft.com/office/powerpoint/2010/main" val="33800511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E3FC7D9-8DB9-47D9-9A0D-0760351545B2}" type="datetimeFigureOut">
              <a:rPr lang="en-GB" smtClean="0"/>
              <a:t>25/10/2020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905667EA-A8C6-446D-AF40-E10DAE1FBA34}" type="slidenum">
              <a:rPr lang="en-GB" smtClean="0"/>
              <a:t>‹#›</a:t>
            </a:fld>
            <a:endParaRPr lang="en-GB" dirty="0"/>
          </a:p>
        </p:txBody>
      </p:sp>
    </p:spTree>
    <p:extLst>
      <p:ext uri="{BB962C8B-B14F-4D97-AF65-F5344CB8AC3E}">
        <p14:creationId xmlns:p14="http://schemas.microsoft.com/office/powerpoint/2010/main" val="42097976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E3FC7D9-8DB9-47D9-9A0D-0760351545B2}" type="datetimeFigureOut">
              <a:rPr lang="en-GB" smtClean="0"/>
              <a:t>25/10/2020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905667EA-A8C6-446D-AF40-E10DAE1FBA34}" type="slidenum">
              <a:rPr lang="en-GB" smtClean="0"/>
              <a:t>‹#›</a:t>
            </a:fld>
            <a:endParaRPr lang="en-GB" dirty="0"/>
          </a:p>
        </p:txBody>
      </p:sp>
    </p:spTree>
    <p:extLst>
      <p:ext uri="{BB962C8B-B14F-4D97-AF65-F5344CB8AC3E}">
        <p14:creationId xmlns:p14="http://schemas.microsoft.com/office/powerpoint/2010/main" val="2410881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E3FC7D9-8DB9-47D9-9A0D-0760351545B2}" type="datetimeFigureOut">
              <a:rPr lang="en-GB" smtClean="0"/>
              <a:t>25/10/2020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905667EA-A8C6-446D-AF40-E10DAE1FBA34}" type="slidenum">
              <a:rPr lang="en-GB" smtClean="0"/>
              <a:t>‹#›</a:t>
            </a:fld>
            <a:endParaRPr lang="en-GB" dirty="0"/>
          </a:p>
        </p:txBody>
      </p:sp>
    </p:spTree>
    <p:extLst>
      <p:ext uri="{BB962C8B-B14F-4D97-AF65-F5344CB8AC3E}">
        <p14:creationId xmlns:p14="http://schemas.microsoft.com/office/powerpoint/2010/main" val="31899013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E3FC7D9-8DB9-47D9-9A0D-0760351545B2}" type="datetimeFigureOut">
              <a:rPr lang="en-GB" smtClean="0"/>
              <a:t>25/10/2020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905667EA-A8C6-446D-AF40-E10DAE1FBA34}" type="slidenum">
              <a:rPr lang="en-GB" smtClean="0"/>
              <a:t>‹#›</a:t>
            </a:fld>
            <a:endParaRPr lang="en-GB" dirty="0"/>
          </a:p>
        </p:txBody>
      </p:sp>
    </p:spTree>
    <p:extLst>
      <p:ext uri="{BB962C8B-B14F-4D97-AF65-F5344CB8AC3E}">
        <p14:creationId xmlns:p14="http://schemas.microsoft.com/office/powerpoint/2010/main" val="18804405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E3FC7D9-8DB9-47D9-9A0D-0760351545B2}" type="datetimeFigureOut">
              <a:rPr lang="en-GB" smtClean="0"/>
              <a:t>25/10/2020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905667EA-A8C6-446D-AF40-E10DAE1FBA34}" type="slidenum">
              <a:rPr lang="en-GB" smtClean="0"/>
              <a:t>‹#›</a:t>
            </a:fld>
            <a:endParaRPr lang="en-GB" dirty="0"/>
          </a:p>
        </p:txBody>
      </p:sp>
    </p:spTree>
    <p:extLst>
      <p:ext uri="{BB962C8B-B14F-4D97-AF65-F5344CB8AC3E}">
        <p14:creationId xmlns:p14="http://schemas.microsoft.com/office/powerpoint/2010/main" val="2014328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E3FC7D9-8DB9-47D9-9A0D-0760351545B2}" type="datetimeFigureOut">
              <a:rPr lang="en-GB" smtClean="0"/>
              <a:t>25/10/2020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905667EA-A8C6-446D-AF40-E10DAE1FBA34}" type="slidenum">
              <a:rPr lang="en-GB" smtClean="0"/>
              <a:t>‹#›</a:t>
            </a:fld>
            <a:endParaRPr lang="en-GB" dirty="0"/>
          </a:p>
        </p:txBody>
      </p:sp>
    </p:spTree>
    <p:extLst>
      <p:ext uri="{BB962C8B-B14F-4D97-AF65-F5344CB8AC3E}">
        <p14:creationId xmlns:p14="http://schemas.microsoft.com/office/powerpoint/2010/main" val="2636927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E3FC7D9-8DB9-47D9-9A0D-0760351545B2}" type="datetimeFigureOut">
              <a:rPr lang="en-GB" smtClean="0"/>
              <a:t>25/10/2020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05667EA-A8C6-446D-AF40-E10DAE1FBA34}" type="slidenum">
              <a:rPr lang="en-GB" smtClean="0"/>
              <a:t>‹#›</a:t>
            </a:fld>
            <a:endParaRPr lang="en-GB" dirty="0"/>
          </a:p>
        </p:txBody>
      </p:sp>
    </p:spTree>
    <p:extLst>
      <p:ext uri="{BB962C8B-B14F-4D97-AF65-F5344CB8AC3E}">
        <p14:creationId xmlns:p14="http://schemas.microsoft.com/office/powerpoint/2010/main" val="30681807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E3FC7D9-8DB9-47D9-9A0D-0760351545B2}" type="datetimeFigureOut">
              <a:rPr lang="en-GB" smtClean="0"/>
              <a:t>25/10/2020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05667EA-A8C6-446D-AF40-E10DAE1FBA34}" type="slidenum">
              <a:rPr lang="en-GB" smtClean="0"/>
              <a:t>‹#›</a:t>
            </a:fld>
            <a:endParaRPr lang="en-GB" dirty="0"/>
          </a:p>
        </p:txBody>
      </p:sp>
    </p:spTree>
    <p:extLst>
      <p:ext uri="{BB962C8B-B14F-4D97-AF65-F5344CB8AC3E}">
        <p14:creationId xmlns:p14="http://schemas.microsoft.com/office/powerpoint/2010/main" val="32403540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3FC7D9-8DB9-47D9-9A0D-0760351545B2}" type="datetimeFigureOut">
              <a:rPr lang="en-GB" smtClean="0"/>
              <a:t>25/10/2020</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05667EA-A8C6-446D-AF40-E10DAE1FBA34}" type="slidenum">
              <a:rPr lang="en-GB" smtClean="0"/>
              <a:t>‹#›</a:t>
            </a:fld>
            <a:endParaRPr lang="en-GB" dirty="0"/>
          </a:p>
        </p:txBody>
      </p:sp>
    </p:spTree>
    <p:extLst>
      <p:ext uri="{BB962C8B-B14F-4D97-AF65-F5344CB8AC3E}">
        <p14:creationId xmlns:p14="http://schemas.microsoft.com/office/powerpoint/2010/main" val="15744934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40545" y="188641"/>
            <a:ext cx="7772400" cy="1158520"/>
          </a:xfrm>
        </p:spPr>
        <p:txBody>
          <a:bodyPr>
            <a:normAutofit/>
          </a:bodyPr>
          <a:lstStyle/>
          <a:p>
            <a:r>
              <a:rPr lang="en-GB" dirty="0" smtClean="0"/>
              <a:t>Systematic Review</a:t>
            </a:r>
            <a:endParaRPr lang="en-GB" dirty="0"/>
          </a:p>
        </p:txBody>
      </p:sp>
      <p:pic>
        <p:nvPicPr>
          <p:cNvPr id="1026" name="Picture 2" descr="http://library.lincoln.ac.nz/Global/Library/ST-Test/purpose-wheel-colour.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496" y="1268760"/>
            <a:ext cx="5437624" cy="531696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clipartbest.com/cliparts/Rcd/KpR/RcdKpRzMi.jpe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92079" y="1484784"/>
            <a:ext cx="3573083" cy="2736304"/>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6" descr="data:image/jpeg;base64,/9j/4AAQSkZJRgABAQAAAQABAAD/2wCEAAkGBxQTEhUSExQWExUXGRkXGBgYGBUaGhwaHRwWFxoYGhYeHSggGRslHBgeIjEhJSotLy4uFx8zODMsNygtLisBCgoKDg0OGhAQGywmICQ1Ny0sNCwsLCwsLC4sLCwsLCwsLCwsLCwsLCwsLCwsLCwsLCwsLC0sLCwsLCwsLCwsLP/AABEIAJgA0gMBIgACEQEDEQH/xAAcAAEAAQUBAQAAAAAAAAAAAAAABgEDBAUHCAL/xABJEAACAQMCAwYCBQkDCQkAAAABAgMABBESIQUGMQcTQVFhcSKRFDJCgaEjM1JicoKSsdGiweEXJFNUc5Oy0vAIFSU0RGOzwvH/xAAaAQEAAwEBAQAAAAAAAAAAAAAAAgMEAQUG/8QALhEAAgIBAQgBAwIHAAAAAAAAAAECEQMSBAUTITFBUWEiFDJxQvEGFYGRweHw/9oADAMBAAIRAxEAPwDuNKUoBSlKAUpSgFKUoBSlU1UBWqZqCc79p1vYu0KKbi4A3RSAqk9BI/h54GTXJ+L9qHEpzkTC3H6MKgfNmyTUXJLqTjjlLoek6rXlq1564jGdS3kp31YfS4O+cEEdD5CujcndsoZhFxBFiJ2E6Z0E/rp1T3yR7UU0zssUonX6VbjmVgGUhgRkEEEEeBB8a+6kVlaUpQClKUApSlAKUpQClKUApSlAKUpQClKUApSlAKUpQFuWQKCSQAASSdgAPEnwFcV5+7UZUuWjsLiOSF4dOoLnRJqcF0bozaQMdRuKvdu3Mzh47CJyFKGScD7QJxGhPlsxI9Vrj7pn/Dwquc6dF+LFqWplXbqWJJJyWJyST1JPUkmt/wAL5OvJwGWLu1O4aVtGfZdz8wKlHZry/bPEt22ZZgxUhsaY2Hko6nBByc9R0rohrHky6XRthByXhHEeM8o3VspkdFeNd2eNtQUfrAgEe4zWiFeiXQMCpAIIwQfEHbFedzEULIwwUZkI8ipII/CpY56lYa0uia9nfaFJw5u6l1S2jEZXJLRdBqTP2MdU+8evofh99HNGssTrJG4BVlOQRXkIN1H31v8AlTnC64e3+bsDGTqeF8lG8yP0Gx4itEJ9mZcuHvE9UUrm/B+2OxkUd93ls/irKXX3EijBHyO3Spjy/wAyW16HNrKJghAYgNgE7jqB5VdZmarqbelKUOClKUApSlAKUpQClKUApSlAKUpQClKUAqhNa3inH7a3YJcXEUBYal7x1TIBwcFiAfYVyjtJ7UFlRrWwbIbaScZGQfsxHY7+LeR28xxuiUYuTpED7QOOLd3886kGPUEjbzVBpBzncE5I96j1T7kTgqfRWu/o63UhcqseV+FFOk6Q22snJweo0gYq1f8ADbO5aOW3t5okyHmbS0cPdruwA6sx6fB+NZZSV8zfjTpJf97Np2RRMIZ3P1GkGnIPVVwxz4jcD3U1OpZlUFmYKAMksQAB5knoPU1GOBcahiV42IjjBBg0o5Voiin4SoOTq1ZHXpWxh4bFcYuJYlLyxd2RliDESXCEZxncZI8ayz5yt8kaIxcVp7m4DAjIOQehB2+dc75/5Xi/LXMchjlCd40Y0kHfTrx1Xpud+lSPjUb2sYlgkIAaNO6f40wzKg0JkMHGdgGxtjFYn0abv5GlKSBl0Fz1KjJCKgACICWO+onUcnpSL0fJPkSjj4r01/o0/D+XrGMJbmFryZlDu4IyoP2mJYBB5AbnHjWk575YS0ZJIS3dSZGljkqwGcA9SpGeu4xUsunSyiaWGFdIZe8VRglcgEjG2oZ2ztUR57vbuR4/pEBt4xkxLkNkn7TMpI14OMeFWY8mqS5/3fP+iIZ8KxfHv66URgV2/wD7PdqRa3Mu+HmCj10IuSPPdsfca5ny3ybNfRM1tJC8qZ1wMzI4H2WUnIcN57YOxrv/AGd8BNlYQ27DEgBaTx+NiWbfx3OPYCtmOLXMwZ8ilyRJKUpVpmFKUoBSlKAUpSgFKUoBSlKAUpSgFKUoCEdrHKjX9p+SGZ4SZIx+lsQ0f7w6eoFedZLaQIJDG6oWKaiMDUMkqAcZIA3wNvHFewDXGO3LlqdnS9jBkhRNDqo/NfEWL6R1Vs7nfBA8KhONotxZKddiH8j3t73VxDbIrxhWbLEgpIyEAJ+kTp6Y6+NTPguhraExYKBFG2diBgg+RBByPSuZcA4/PaFzCVAcfEGXUCR9VhuNxn/9q5wjmW4gkaQOHEjF3RgNLE+IxjQfb02NYJ45zck6rt592ens+XhSurOk2XB0RyyBlzn4QzaN+uI86R8qzrXhksYCwTaU6BHQSBfRGyGC+hJxUe5e56hmkEcqdwzEBWLBkLHwJwNOfXb2qVcejkNtMIsiTu30aeurHh6nG1VVOLqRflyY8i+KLUfBcusk0sk7qdSg6VRW/SWNQBkeZJq7Nb1gckd/9HYXHeZEjCPvRh+70pjOd/ratzvUR7ROZZRObaGQoiKO8KbMXOSV1dQAMdPOu8NzlTZGOXg9C/z7xlI4zbIytK5GoA5CKCG+LHicdKjvMPN813EsTpHGqkMSmo6iOnX6o9N/eo/67knck5yfc+NS7kHkSbiLh947ZWAkl6atxqSPzbH2ugz4mr47PBtcua6GbNmbblNkm7CeX5Hne+OViQNEvhrY41e4Ube5PlXcQKxOF8Pjt4khhUJGg0qo6Af18c+tZlbkqVHmylqdilKV0iKUpQClKUApSlAKUpQClKoTQFaVamuFX6zBfcgV9lqA+qV8hqqDQFa+XTOx3BqpNNVAcw5r7HbeYtJaN9Fc/YxmIn0XqmfTb0rlfGeROIWpPeWrMoye8iIkTA8SQcr+8BXozmDmOC0TXM+Cfqou7ufJV8ffoPEiuNcy8yz3rkyMUiGQkKk6QPN/9I3vsMbDxNGWUI9Q9peJdTmhbIz4ex3/AK12rgEF1DDEpIuE0KcOdEibbrqxhx74Pqag0kYI0kZB8K3XDeaLiL4XAnTw1HTIPTUAQ4/aGfU1klNSVIng3hCUvnyJdcvcuNKIsOdi7OHZR5ogUhm/aOPfoeW808vyLdXHcxO0aaWd2IwNSg5eRyBljnx3P3VN5Od9vht3zj7TxAf2ST+FRi/uHnmM8hAJCqEXOgBSSCc/Xb4j8RHjTHLTdlu07ZiUbjK2fPKfBOG6le+u2IyMxRw3QT0Dz939XzxgevjXoLg1zbvEv0V43iAwvdlSoxtgadq89F6+rW4aJ+8hkeGQ/ajOM+WodG9iDV0dpXRo876xyfyR6ToTXGOG9pd8gAcQ3GPEqY2P7RXK59lHtWXJ2p3ZG1tAh8zJI39nSv8AOr1nh5LFmg+51zNM1D+zTjNzd28s1yUJ750QImlQqhRtudXxahn0NffM3HrhLmO2txGuYzK7yKz7Z0BVQMu5O+rO3lvU3JJWXRTk6RLc0zXMLvjHEXlaL6UsDhNUXdwxmOTwYuJNTAgkAhWGxB88am7E8loJVubqTGDPE8py4RvyqDSAY3BU40EZxjoar48C36eZ2QOD03qoNcc4PzNawSwy2jTmMtiWOOK6dHRlb4sFCupXKtlcE7joamMPaRamRIzFdoHdYw728iICx0rlj0BNWRlasrlHS6JnSqVWpERSlKAtyzBRliFHmSAPma113zDax413MKZOBmRBvjOOtaTtXRTwm71DPwbejZGD9xrAseV7HobO1ONvzEXt+jU4wbTZxs1/EVhv7qWWQJcQxYihBw8Y+FHkkA3BZiwGrqAm2KjMli8VtHJBPPEzzCCRhLI2qKSbuyMMxCkDBDLg9fOt7O4sJZ4+5YRu/e2ywwsUbKopiUIMIQ675x+cz4VppL1V4daZOptcDMoBLZRxLKdA3yoViRjwrBJzU3+TfBY3BX4MyXhAW6jgMtwYGjkeJO/n/JyKY9bBtWo5VlIDEgEHzNSXhHOdz3fdfQri7licxPJGI1jbG4bUzDDFSpI82NRe649C15E6FpY4oZCzwo8o1SmPQp0A4OIyd/MVNuz+xlSCWWZTG9xM04jJBKIVREBx0bSgJHhmp4XP9RVnUK+JquaONcUnh7u14fc28upSJO+tRgAgkHLkEEbb7VpbiHmIxMzS6QFJKq1mHI6kBkj2O22CPeuqN1qjjO3z/CrnzMzR51guTKBKSzM4DEsxZt992OSfGrlYPBPzEY9MfLNZcsgUFj0Aya8yd6meXP7mfVUdwBknHvivmeUIrOeigk/0/wCvOtVFBqHeznUSMgH6qD0HTPrXElVs9Ddm68u35HGDSS6t9jOXiUR27xPmP51lA1rIriN/hH3ArgH2yN/ur5eLuvjj6DdkzsR44/RPjt5U+N1TX5PY2j+F5LC82z5FOutf4NoQPv8A7vGmgVjSyjVEw6MSv8QyPxA+dZdGqqz5VqjZ8t8sz3veGJ4olR+7y+piW0o5OkYGMOPGpLb9lEp/OX3+7hUf8Ravrsrkwtwv/vA/OKLH8jU9teOWzu8SzxNJGMsgdSyjGTkZ2Ar0o4YqEXR6GKENK5EY4d2biNO7/wC8L4oCSFWRUALEsxwo8STWu49ylDYNBeRSXDv30cDmSVpMxykoQcjbDEH3Fbm25/SSSMxwSPayTC2S51RhTITp2iJ16dW2cetZfNPEbGWC7guZCqQ933xCvmNm0yRMhC/E31SNOfI+IqTVqjRF6WmR7if/AJm0UHfVKSPHR3Tg/dqKfhWsg5gt4heEyKQJ3CoCCzsUj+FE6sS+Rjz9M1uG5Xs0nt0uDc3slzrWOVpSoVUQzacRumzBT4HJAzWwg41ZxWCXqWgUK3cxxKkfeaxK0AjU+HxA+PTNZ1s/lml7VztI3fJ1m0NjawuNLpDGrjbZgoBHzrB5xkjubG9jjcO8Kk4U5KTRYmQEeepRWr4xzxLHBOfoxguoFWYwTMrB4SyqWjkjJDEZwfI1h8C43DLxBZY8rHfxmKaNgQyXUSg6WXwYw5Geh0DfetJlOg8CvhPbwzruJI0cH9pQ399Z9RTs2ciz+jt9a1lltuufhjdu73/2ZX/rYSupHBSlKAh/ayf/AAm7/Y/+wrW8U46tpC9yyPIqYJEYBOCeu5Ax61u+0uAvwu8UDUe5Yge2/wDdUI5kcvwqY7Za3DHy+qrGtODnGSIS6oksPGuIOMxcPC5wQZrmMeuSqaj0rU84X/0H6NcRWkH06Z8zBFVmaNELz6ZCATsANW3UVk8r2d26wyy3x0hYyIYY41jK6R8LswZ3yMZORWBxeynuuNCP6SYo4LcurQqA6iVguli+oam0/WUA4xWdxdk0zf8AGeZ4bayW6tow5uNAgRVVO8kk+oDjH3+1WIrLiFuqTNNLeyHaS3X6NFEuc/VYrq0qcDOrNQ6dGslNsdUq8Ouor1AQCxtHVlYr4EoxY/Lp4dVsOKwzIHhkSRWAIKsDke3n6VGmCF8S5h4qs9tAYLSA3LOqFpJJdGhNZ16QPDpg1KOD291FHKbqdLhzlk0xCIKAv1RuSwyM5O9ajnqfRJw6XONF7GpPksqyRHPlu43qRcTkPcy6cau7fGfPS2PxpTOnnfgv5iP9kVcvoGkjkCEAIqlyf1mCJGP13P4A10Llfs7t7rh9nOssluzQpr7vQVZsbkqykBs9SOtW+0awhsre0sLcaQ0jTyZALPoGNbudy2tl/hx0GKy8HTJzZkeHTJzZAOLj8jL+yx+W9YVyAUiBzpLRg+oyNj71tnQEEEZByCPQ7GtTf2sKaRh9RIKqjHOx66ScYrNBJ0bN17w4GPLhUW3kVKvJmcVC90+fBSR7j6uPI5qzLNpi1t+juPXyxWHc3JZgZSAAcrEvxEnqC3t5VlQ27SsHkGlFOVQ9SfAt/SuON1fRc/2PY3bn/lOzZZZX85dI9Wvb8FyHh7NFBED8eVCesmCY19NT6Vz4Z32rNhkDKGHQgEffWRYMRcWp8RdW3/zRj+8/OuuXPZlYPIZNMy6iWKLNIqZJyfhB2HoKvjjeWN2fLxx8WNnOOAXZS04loYo4j1BhsQe7dcg+B2qRcyWENtw+Oa3QRvZFJoyoGcZRZQx+1rUnOetfHF+XoIb24s4Y+6hnskyFz9YvPGzZOctjTuc+FYdzbXc0KWcsaBMoJpg4KtGjK2EjxqDNpAwRgZPWvWxYrxpGiPw5Gby1w4PxW5J2t7eUXMUWMDvZ4owHwNsKAcerVXm4knjf6P0S3PTYsFOfwxWfY2ZS7kuAwCyRxoUA8ULYbOcH4SB+7Vy64dG7XRZnxdRrFIuRjAVkDL+tg9fQVJ7NLsT1ojdvLJZ8S4ZZuTJBrMlvIxyVSSF4mgyeoV2yN+jAeQq8kvdWbk5K2fFTJIuxxGZFfVt4L3ur51ueLcMWYW3xaWtpI5I2xk/BjIJ9QKzYoEXvSsYHfNql2yHbAUlh03Arn0shxEaDtLmWeZUgIldbS9aTT8X5NoCEBxncy6SvqlXObOWZJjacRsQe/UwvLGDp70ALhsEga1G2euNvAVteG2tva6u4ijg1YLaQFJx0z6f4193HMsEYJeeJR6umN/vp9M13GszOV37vil9DsBMkN2q56FgYpNv2o8/vCprXL+Eccgl4xavBNHL3kM8L6XB+rpmXYeOzfcxrqFZ5KnRJMUpSuHTS85j/ADC7/wBhL/wNUBtSs1kiF1XvLdU3I21R6ckZ++uqXEIdGRhlWBUjzBGCPlUU/wAmfC/9Tj+cn/NVuLLw75dSMo2aThV6kEUcTTRkoiqTqUZwAM4zt0r6sbm2imnuFmUvP3evVIpGEDBVXf4R8R2qQL2e8MH/AKG3/gBqp7PuGf6jb/wCpvOn+k5o9mjm4nZiYXLSRCVUMervF+oTnSRnBGfOtUJ+ELKJx9ESRW1alZU3ByCdJAJz5ippDyJw1TkWNt98SN+BBFZdvypYodSWVqh6ZWCEH5hajxY+Dun2Qi959sMfHcQuAQcbPgjGCFwdwfH0qz/lKsD1uVPusv8Ay1023sIkzojRM9dKKM++BV7ux5D5VzjehpIP2M3evhMIyDoMkf3K7Y/s4rm/M/F/pd5LcDdM93Fvkd2hIBHhhm1NkdQRXSO1TjncWv0aM6ZbnKDGxWPbvHB8NiF92FckVQAABgDYDyxXn7VkpaTPtM6WkM2BmtVw8agZj9aQk+y9FHp/jW2I6g752xWsFrCWxHIYz+qxx/CdjWRK00bdybbi2PM8uSDl+O3s++BxAR5wNeWDHxJBI69cf1rYVjcPtDGrAtryxbPTqB4dPCsmk3crPKzyjLJKUej8l6wXNxagdTdW2P8AfR16Orz9yrbiS/s0Ofzyvscfm1eUfigr0CK27N9hq2b7CBc62dz9Ot54bZrhBBLG2lkXBLxMMlv2TWudeJNnu+HAY/0txGP5CunClbY5ZxVJlzimc1XgHGHIybGAfaOqaRh6hdKgn94VeXkjiLY7ziKIPERWy5I/adjg/dXRKAU4033GlEC/ybsxBk4letjqFdIwf4FB/GrjdltowxJLdyb5+K5lP99TqlRcm+52iHRdmPDRjVAZMDGXklbPv8W9Z1ryJw2MYWxtvdokc/NgTUjpUTpr7HgdtC5kht4YnOxZIo1Y+7KATWwpSgFKUoBSlKAUpSgFKUoBSlKAjXO/LAvrfQDolQ64X/RfHRvND0I/pXEJY3jkeGVDHLGcOh8PIg/aU+DDrXpMio9zZyhb3yr3uUkTISVMB1z4dMMv6pyKpy4lNeyrLiU17OC3+e7bG/TOOunPxfhmsOSWLRj4SMYxt+AG+alXMHK91ZZaZe8iG/fxg6MDxdN2jPzG3WtHDGh+NQhz9oBf5isE8bj91mzdm9pbuhPG8alq8lbbOhdXXAzVyq1RjgEnAA3JO23ic1Dqzw27lfklPZdad5xENgEQRM+/UM57tSPuDj767UKgfZDwVorZ7mQYa4YMoPURKNMefIndvZh41PcV6mKOmCR6OKOmKRWlKVYWClKUApVCaaqArSvnVVc0BWlfOqq6qArSqZpQFaUpQClKUApSlAKUpQCqEUpQFNNRzinIdhOSz26Kx6tHmNvPqmKUoc6mpPZXZZ2a4A8u+c/zzWVw3s1sImDmNpiNx3rs656g6CdOfupSuaUNCJgq42GwqtKV06KUpQClKUBQ1Gp+CXEinNxoYjG2phudydxnI+RAxSlALPglyq6GuTgE4I1ZI0nTnJOMMc+tX24PO2zXB0+moE+XQ7YG23XGTSlABwmfSFNw2zBid84BkyoOdgVZR+561f4Nw2WIgPMZAF3zqyWOCTuemcn97HQClKA2/wB9KUoD/9k="/>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1032" name="Picture 8" descr="http://www.saintjohnvianney.org/wp-content/uploads/2013/09/language-arts-clipart.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26082" y="4509120"/>
            <a:ext cx="2505075" cy="18192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443129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Reviewing and Summarising Research </a:t>
            </a:r>
            <a:endParaRPr lang="en-GB" dirty="0"/>
          </a:p>
        </p:txBody>
      </p:sp>
      <p:sp>
        <p:nvSpPr>
          <p:cNvPr id="3" name="Content Placeholder 2"/>
          <p:cNvSpPr>
            <a:spLocks noGrp="1"/>
          </p:cNvSpPr>
          <p:nvPr>
            <p:ph idx="1"/>
          </p:nvPr>
        </p:nvSpPr>
        <p:spPr>
          <a:xfrm>
            <a:off x="457200" y="1600201"/>
            <a:ext cx="8229600" cy="2980928"/>
          </a:xfrm>
        </p:spPr>
        <p:txBody>
          <a:bodyPr/>
          <a:lstStyle/>
          <a:p>
            <a:r>
              <a:rPr lang="en-GB" dirty="0" smtClean="0">
                <a:solidFill>
                  <a:srgbClr val="00B050"/>
                </a:solidFill>
              </a:rPr>
              <a:t>Descriptive literature review</a:t>
            </a:r>
          </a:p>
          <a:p>
            <a:endParaRPr lang="en-GB" dirty="0" smtClean="0"/>
          </a:p>
          <a:p>
            <a:r>
              <a:rPr lang="en-GB" dirty="0" smtClean="0">
                <a:solidFill>
                  <a:srgbClr val="0070C0"/>
                </a:solidFill>
              </a:rPr>
              <a:t>Systematic Review</a:t>
            </a:r>
          </a:p>
          <a:p>
            <a:endParaRPr lang="en-GB" dirty="0"/>
          </a:p>
          <a:p>
            <a:r>
              <a:rPr lang="en-GB" dirty="0" smtClean="0">
                <a:solidFill>
                  <a:srgbClr val="FF0000"/>
                </a:solidFill>
              </a:rPr>
              <a:t>Meta Analysis</a:t>
            </a:r>
            <a:endParaRPr lang="en-GB" dirty="0">
              <a:solidFill>
                <a:srgbClr val="FF0000"/>
              </a:solidFill>
            </a:endParaRPr>
          </a:p>
        </p:txBody>
      </p:sp>
      <p:pic>
        <p:nvPicPr>
          <p:cNvPr id="1026" name="Picture 2" descr="Image result for systematic review"/>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19872" y="3212976"/>
            <a:ext cx="5796136" cy="34163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918713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634082"/>
          </a:xfrm>
        </p:spPr>
        <p:txBody>
          <a:bodyPr>
            <a:normAutofit fontScale="90000"/>
          </a:bodyPr>
          <a:lstStyle/>
          <a:p>
            <a:r>
              <a:rPr lang="en-GB" dirty="0" smtClean="0"/>
              <a:t>Purpose </a:t>
            </a:r>
            <a:r>
              <a:rPr lang="en-GB" dirty="0" smtClean="0"/>
              <a:t>of Review Studies</a:t>
            </a:r>
            <a:endParaRPr lang="en-GB" dirty="0"/>
          </a:p>
        </p:txBody>
      </p:sp>
      <p:sp>
        <p:nvSpPr>
          <p:cNvPr id="3" name="Content Placeholder 2"/>
          <p:cNvSpPr>
            <a:spLocks noGrp="1"/>
          </p:cNvSpPr>
          <p:nvPr>
            <p:ph idx="1"/>
          </p:nvPr>
        </p:nvSpPr>
        <p:spPr>
          <a:xfrm>
            <a:off x="467544" y="908720"/>
            <a:ext cx="8229600" cy="5760640"/>
          </a:xfrm>
        </p:spPr>
        <p:txBody>
          <a:bodyPr>
            <a:normAutofit fontScale="25000" lnSpcReduction="20000"/>
          </a:bodyPr>
          <a:lstStyle/>
          <a:p>
            <a:pPr marL="514350" indent="-514350" fontAlgn="base">
              <a:buFont typeface="+mj-lt"/>
              <a:buAutoNum type="arabicPeriod"/>
            </a:pPr>
            <a:r>
              <a:rPr lang="en-GB" sz="8800" dirty="0"/>
              <a:t>Identifies gaps in current knowledge</a:t>
            </a:r>
            <a:r>
              <a:rPr lang="en-GB" sz="8800" dirty="0" smtClean="0"/>
              <a:t>.</a:t>
            </a:r>
          </a:p>
          <a:p>
            <a:pPr marL="514350" indent="-514350" fontAlgn="base">
              <a:buFont typeface="+mj-lt"/>
              <a:buAutoNum type="arabicPeriod"/>
            </a:pPr>
            <a:endParaRPr lang="en-GB" sz="8800" dirty="0"/>
          </a:p>
          <a:p>
            <a:pPr marL="514350" indent="-514350" fontAlgn="base">
              <a:buFont typeface="+mj-lt"/>
              <a:buAutoNum type="arabicPeriod"/>
            </a:pPr>
            <a:r>
              <a:rPr lang="en-GB" sz="8800" dirty="0">
                <a:solidFill>
                  <a:srgbClr val="0070C0"/>
                </a:solidFill>
              </a:rPr>
              <a:t>Avoids reinventing the wheel – i.e. it saves you wasting time researching something that’s already been done</a:t>
            </a:r>
            <a:r>
              <a:rPr lang="en-GB" sz="8800" dirty="0" smtClean="0">
                <a:solidFill>
                  <a:srgbClr val="0070C0"/>
                </a:solidFill>
              </a:rPr>
              <a:t>.</a:t>
            </a:r>
          </a:p>
          <a:p>
            <a:pPr marL="514350" indent="-514350" fontAlgn="base">
              <a:buFont typeface="+mj-lt"/>
              <a:buAutoNum type="arabicPeriod"/>
            </a:pPr>
            <a:endParaRPr lang="en-GB" sz="8800" dirty="0">
              <a:solidFill>
                <a:srgbClr val="0070C0"/>
              </a:solidFill>
            </a:endParaRPr>
          </a:p>
          <a:p>
            <a:pPr marL="514350" indent="-514350" fontAlgn="base">
              <a:buFont typeface="+mj-lt"/>
              <a:buAutoNum type="arabicPeriod"/>
            </a:pPr>
            <a:r>
              <a:rPr lang="en-GB" sz="8800" dirty="0"/>
              <a:t>Allows you to show that you are building on a foundation of existing knowledge and ideas – i.e. carrying on from where others have already reached</a:t>
            </a:r>
            <a:r>
              <a:rPr lang="en-GB" sz="8800" dirty="0" smtClean="0"/>
              <a:t>.</a:t>
            </a:r>
          </a:p>
          <a:p>
            <a:pPr marL="514350" indent="-514350" fontAlgn="base">
              <a:buFont typeface="+mj-lt"/>
              <a:buAutoNum type="arabicPeriod"/>
            </a:pPr>
            <a:endParaRPr lang="en-GB" sz="8800" dirty="0"/>
          </a:p>
          <a:p>
            <a:pPr marL="514350" indent="-514350" fontAlgn="base">
              <a:buFont typeface="+mj-lt"/>
              <a:buAutoNum type="arabicPeriod"/>
            </a:pPr>
            <a:r>
              <a:rPr lang="en-GB" sz="8800" dirty="0">
                <a:solidFill>
                  <a:srgbClr val="0070C0"/>
                </a:solidFill>
              </a:rPr>
              <a:t>Identifies other people working in the same field. Knowing who’s already working in your area and getting in touch with them can be an invaluable source of knowledge and support</a:t>
            </a:r>
            <a:r>
              <a:rPr lang="en-GB" sz="8800" dirty="0" smtClean="0">
                <a:solidFill>
                  <a:srgbClr val="0070C0"/>
                </a:solidFill>
              </a:rPr>
              <a:t>.</a:t>
            </a:r>
          </a:p>
          <a:p>
            <a:pPr marL="514350" indent="-514350" fontAlgn="base">
              <a:buFont typeface="+mj-lt"/>
              <a:buAutoNum type="arabicPeriod"/>
            </a:pPr>
            <a:endParaRPr lang="en-GB" sz="8800" dirty="0">
              <a:solidFill>
                <a:srgbClr val="0070C0"/>
              </a:solidFill>
            </a:endParaRPr>
          </a:p>
          <a:p>
            <a:pPr marL="514350" indent="-514350" fontAlgn="base">
              <a:buFont typeface="+mj-lt"/>
              <a:buAutoNum type="arabicPeriod"/>
            </a:pPr>
            <a:r>
              <a:rPr lang="en-GB" sz="8800" dirty="0"/>
              <a:t>Demonstrates the depth of your knowledge about your research</a:t>
            </a:r>
            <a:r>
              <a:rPr lang="en-GB" sz="8800" dirty="0" smtClean="0"/>
              <a:t>.</a:t>
            </a:r>
          </a:p>
          <a:p>
            <a:pPr marL="514350" indent="-514350" fontAlgn="base">
              <a:buFont typeface="+mj-lt"/>
              <a:buAutoNum type="arabicPeriod"/>
            </a:pPr>
            <a:endParaRPr lang="en-GB" sz="8800" dirty="0"/>
          </a:p>
          <a:p>
            <a:pPr marL="514350" indent="-514350" fontAlgn="base">
              <a:buFont typeface="+mj-lt"/>
              <a:buAutoNum type="arabicPeriod"/>
            </a:pPr>
            <a:r>
              <a:rPr lang="en-GB" sz="8800" dirty="0">
                <a:solidFill>
                  <a:srgbClr val="0070C0"/>
                </a:solidFill>
              </a:rPr>
              <a:t>Identifies the important works in your area and shows that you’ve read them.</a:t>
            </a:r>
          </a:p>
          <a:p>
            <a:pPr marL="0" indent="0">
              <a:buNone/>
            </a:pPr>
            <a:endParaRPr lang="en-GB" dirty="0"/>
          </a:p>
        </p:txBody>
      </p:sp>
    </p:spTree>
    <p:extLst>
      <p:ext uri="{BB962C8B-B14F-4D97-AF65-F5344CB8AC3E}">
        <p14:creationId xmlns:p14="http://schemas.microsoft.com/office/powerpoint/2010/main" val="30404516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850106"/>
          </a:xfrm>
        </p:spPr>
        <p:txBody>
          <a:bodyPr/>
          <a:lstStyle/>
          <a:p>
            <a:r>
              <a:rPr lang="en-GB" dirty="0"/>
              <a:t>Purpose of Review Studies</a:t>
            </a:r>
            <a:endParaRPr lang="en-GB" dirty="0"/>
          </a:p>
        </p:txBody>
      </p:sp>
      <p:sp>
        <p:nvSpPr>
          <p:cNvPr id="3" name="Content Placeholder 2"/>
          <p:cNvSpPr>
            <a:spLocks noGrp="1"/>
          </p:cNvSpPr>
          <p:nvPr>
            <p:ph idx="1"/>
          </p:nvPr>
        </p:nvSpPr>
        <p:spPr>
          <a:xfrm>
            <a:off x="457200" y="1268760"/>
            <a:ext cx="8229600" cy="4857403"/>
          </a:xfrm>
        </p:spPr>
        <p:txBody>
          <a:bodyPr>
            <a:normAutofit fontScale="62500" lnSpcReduction="20000"/>
          </a:bodyPr>
          <a:lstStyle/>
          <a:p>
            <a:pPr marL="514350" indent="-514350" fontAlgn="base">
              <a:buFont typeface="+mj-lt"/>
              <a:buAutoNum type="arabicPeriod" startAt="7"/>
            </a:pPr>
            <a:r>
              <a:rPr lang="en-GB" dirty="0"/>
              <a:t>Provides an intellectual context for your own work, and enables you to position your project in relation to others in the field</a:t>
            </a:r>
            <a:r>
              <a:rPr lang="en-GB" dirty="0" smtClean="0"/>
              <a:t>.</a:t>
            </a:r>
          </a:p>
          <a:p>
            <a:pPr marL="514350" indent="-514350" fontAlgn="base">
              <a:buFont typeface="+mj-lt"/>
              <a:buAutoNum type="arabicPeriod" startAt="7"/>
            </a:pPr>
            <a:endParaRPr lang="en-GB" dirty="0"/>
          </a:p>
          <a:p>
            <a:pPr marL="514350" indent="-514350" fontAlgn="base">
              <a:buFont typeface="+mj-lt"/>
              <a:buAutoNum type="arabicPeriod" startAt="7"/>
            </a:pPr>
            <a:r>
              <a:rPr lang="en-GB" dirty="0">
                <a:solidFill>
                  <a:srgbClr val="0070C0"/>
                </a:solidFill>
              </a:rPr>
              <a:t>Identifies opposing views</a:t>
            </a:r>
            <a:r>
              <a:rPr lang="en-GB" dirty="0" smtClean="0">
                <a:solidFill>
                  <a:srgbClr val="0070C0"/>
                </a:solidFill>
              </a:rPr>
              <a:t>.</a:t>
            </a:r>
          </a:p>
          <a:p>
            <a:pPr marL="514350" indent="-514350" fontAlgn="base">
              <a:buFont typeface="+mj-lt"/>
              <a:buAutoNum type="arabicPeriod" startAt="7"/>
            </a:pPr>
            <a:endParaRPr lang="en-GB" dirty="0">
              <a:solidFill>
                <a:srgbClr val="0070C0"/>
              </a:solidFill>
            </a:endParaRPr>
          </a:p>
          <a:p>
            <a:pPr marL="514350" indent="-514350" fontAlgn="base">
              <a:buFont typeface="+mj-lt"/>
              <a:buAutoNum type="arabicPeriod" startAt="7"/>
            </a:pPr>
            <a:r>
              <a:rPr lang="en-GB" dirty="0"/>
              <a:t>Puts your own work in perspective – are you doing something completely new, revisiting an old controversy in the light of new evidence, </a:t>
            </a:r>
            <a:r>
              <a:rPr lang="en-GB" dirty="0" err="1"/>
              <a:t>etc</a:t>
            </a:r>
            <a:r>
              <a:rPr lang="en-GB" dirty="0" smtClean="0"/>
              <a:t>?</a:t>
            </a:r>
          </a:p>
          <a:p>
            <a:pPr marL="514350" indent="-514350" fontAlgn="base">
              <a:buFont typeface="+mj-lt"/>
              <a:buAutoNum type="arabicPeriod" startAt="7"/>
            </a:pPr>
            <a:endParaRPr lang="en-GB" dirty="0"/>
          </a:p>
          <a:p>
            <a:pPr marL="514350" indent="-514350" fontAlgn="base">
              <a:buFont typeface="+mj-lt"/>
              <a:buAutoNum type="arabicPeriod" startAt="7"/>
            </a:pPr>
            <a:r>
              <a:rPr lang="en-GB" dirty="0">
                <a:solidFill>
                  <a:srgbClr val="0070C0"/>
                </a:solidFill>
              </a:rPr>
              <a:t>Demonstrates your research skills – i.e. you not only know about work in your area, you also know how to access it</a:t>
            </a:r>
            <a:r>
              <a:rPr lang="en-GB" dirty="0" smtClean="0">
                <a:solidFill>
                  <a:srgbClr val="0070C0"/>
                </a:solidFill>
              </a:rPr>
              <a:t>.</a:t>
            </a:r>
          </a:p>
          <a:p>
            <a:pPr marL="514350" indent="-514350" fontAlgn="base">
              <a:buFont typeface="+mj-lt"/>
              <a:buAutoNum type="arabicPeriod" startAt="7"/>
            </a:pPr>
            <a:endParaRPr lang="en-GB" dirty="0">
              <a:solidFill>
                <a:srgbClr val="0070C0"/>
              </a:solidFill>
            </a:endParaRPr>
          </a:p>
          <a:p>
            <a:pPr marL="514350" indent="-514350" fontAlgn="base">
              <a:buFont typeface="+mj-lt"/>
              <a:buAutoNum type="arabicPeriod" startAt="7"/>
            </a:pPr>
            <a:r>
              <a:rPr lang="en-GB" dirty="0"/>
              <a:t>Identifies information and ideas that may be relevant to your project</a:t>
            </a:r>
            <a:r>
              <a:rPr lang="en-GB" dirty="0" smtClean="0"/>
              <a:t>.</a:t>
            </a:r>
          </a:p>
          <a:p>
            <a:pPr marL="514350" indent="-514350" fontAlgn="base">
              <a:buFont typeface="+mj-lt"/>
              <a:buAutoNum type="arabicPeriod" startAt="7"/>
            </a:pPr>
            <a:endParaRPr lang="en-GB" dirty="0"/>
          </a:p>
          <a:p>
            <a:pPr marL="514350" indent="-514350" fontAlgn="base">
              <a:buFont typeface="+mj-lt"/>
              <a:buAutoNum type="arabicPeriod" startAt="7"/>
            </a:pPr>
            <a:r>
              <a:rPr lang="en-GB" dirty="0">
                <a:solidFill>
                  <a:srgbClr val="0070C0"/>
                </a:solidFill>
              </a:rPr>
              <a:t>Identifies methods that may be relevant to your project</a:t>
            </a:r>
            <a:endParaRPr lang="en-GB" dirty="0"/>
          </a:p>
        </p:txBody>
      </p:sp>
    </p:spTree>
    <p:extLst>
      <p:ext uri="{BB962C8B-B14F-4D97-AF65-F5344CB8AC3E}">
        <p14:creationId xmlns:p14="http://schemas.microsoft.com/office/powerpoint/2010/main" val="14966142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Purpose of Review Studies</a:t>
            </a:r>
            <a:endParaRPr lang="en-GB" dirty="0"/>
          </a:p>
        </p:txBody>
      </p:sp>
      <p:sp>
        <p:nvSpPr>
          <p:cNvPr id="3" name="Content Placeholder 2"/>
          <p:cNvSpPr>
            <a:spLocks noGrp="1"/>
          </p:cNvSpPr>
          <p:nvPr>
            <p:ph idx="1"/>
          </p:nvPr>
        </p:nvSpPr>
        <p:spPr/>
        <p:txBody>
          <a:bodyPr>
            <a:normAutofit fontScale="62500" lnSpcReduction="20000"/>
          </a:bodyPr>
          <a:lstStyle/>
          <a:p>
            <a:pPr marL="514350" indent="-514350" fontAlgn="base">
              <a:buFont typeface="+mj-lt"/>
              <a:buAutoNum type="arabicPeriod" startAt="13"/>
            </a:pPr>
            <a:r>
              <a:rPr lang="en-GB" dirty="0"/>
              <a:t>Provides an intellectual context for your own work, and enables you to position your project in relation to others in the </a:t>
            </a:r>
            <a:r>
              <a:rPr lang="en-GB" dirty="0" smtClean="0"/>
              <a:t>field</a:t>
            </a:r>
          </a:p>
          <a:p>
            <a:pPr marL="514350" indent="-514350" fontAlgn="base">
              <a:buFont typeface="+mj-lt"/>
              <a:buAutoNum type="arabicPeriod" startAt="13"/>
            </a:pPr>
            <a:endParaRPr lang="en-GB" dirty="0"/>
          </a:p>
          <a:p>
            <a:pPr marL="514350" indent="-514350" fontAlgn="base">
              <a:buFont typeface="+mj-lt"/>
              <a:buAutoNum type="arabicPeriod" startAt="13"/>
            </a:pPr>
            <a:r>
              <a:rPr lang="en-GB" dirty="0">
                <a:solidFill>
                  <a:srgbClr val="0070C0"/>
                </a:solidFill>
              </a:rPr>
              <a:t>Identifies opposing views</a:t>
            </a:r>
            <a:r>
              <a:rPr lang="en-GB" dirty="0" smtClean="0">
                <a:solidFill>
                  <a:srgbClr val="0070C0"/>
                </a:solidFill>
              </a:rPr>
              <a:t>.</a:t>
            </a:r>
          </a:p>
          <a:p>
            <a:pPr marL="514350" indent="-514350" fontAlgn="base">
              <a:buFont typeface="+mj-lt"/>
              <a:buAutoNum type="arabicPeriod" startAt="13"/>
            </a:pPr>
            <a:endParaRPr lang="en-GB" dirty="0">
              <a:solidFill>
                <a:srgbClr val="0070C0"/>
              </a:solidFill>
            </a:endParaRPr>
          </a:p>
          <a:p>
            <a:pPr marL="514350" indent="-514350" fontAlgn="base">
              <a:buFont typeface="+mj-lt"/>
              <a:buAutoNum type="arabicPeriod" startAt="13"/>
            </a:pPr>
            <a:r>
              <a:rPr lang="en-GB" dirty="0"/>
              <a:t>Puts your own work in perspective – are you doing something completely new, revisiting an old controversy in the light of new evidence, </a:t>
            </a:r>
            <a:r>
              <a:rPr lang="en-GB" dirty="0" err="1"/>
              <a:t>etc</a:t>
            </a:r>
            <a:r>
              <a:rPr lang="en-GB" dirty="0" smtClean="0"/>
              <a:t>?</a:t>
            </a:r>
          </a:p>
          <a:p>
            <a:pPr marL="514350" indent="-514350" fontAlgn="base">
              <a:buFont typeface="+mj-lt"/>
              <a:buAutoNum type="arabicPeriod" startAt="13"/>
            </a:pPr>
            <a:endParaRPr lang="en-GB" dirty="0"/>
          </a:p>
          <a:p>
            <a:pPr marL="514350" indent="-514350" fontAlgn="base">
              <a:buFont typeface="+mj-lt"/>
              <a:buAutoNum type="arabicPeriod" startAt="13"/>
            </a:pPr>
            <a:r>
              <a:rPr lang="en-GB" dirty="0">
                <a:solidFill>
                  <a:srgbClr val="0070C0"/>
                </a:solidFill>
              </a:rPr>
              <a:t>Demonstrates your research skills – i.e. you not only know about work in your area, you also know how to access it</a:t>
            </a:r>
            <a:r>
              <a:rPr lang="en-GB" dirty="0" smtClean="0">
                <a:solidFill>
                  <a:srgbClr val="0070C0"/>
                </a:solidFill>
              </a:rPr>
              <a:t>.</a:t>
            </a:r>
          </a:p>
          <a:p>
            <a:pPr marL="514350" indent="-514350" fontAlgn="base">
              <a:buFont typeface="+mj-lt"/>
              <a:buAutoNum type="arabicPeriod" startAt="13"/>
            </a:pPr>
            <a:endParaRPr lang="en-GB" dirty="0">
              <a:solidFill>
                <a:srgbClr val="0070C0"/>
              </a:solidFill>
            </a:endParaRPr>
          </a:p>
          <a:p>
            <a:pPr marL="514350" indent="-514350" fontAlgn="base">
              <a:buFont typeface="+mj-lt"/>
              <a:buAutoNum type="arabicPeriod" startAt="13"/>
            </a:pPr>
            <a:r>
              <a:rPr lang="en-GB" dirty="0"/>
              <a:t>Identifies information and ideas that may be relevant to your project</a:t>
            </a:r>
            <a:r>
              <a:rPr lang="en-GB" dirty="0" smtClean="0"/>
              <a:t>.</a:t>
            </a:r>
          </a:p>
          <a:p>
            <a:pPr marL="514350" indent="-514350" fontAlgn="base">
              <a:buFont typeface="+mj-lt"/>
              <a:buAutoNum type="arabicPeriod" startAt="13"/>
            </a:pPr>
            <a:endParaRPr lang="en-GB" dirty="0"/>
          </a:p>
          <a:p>
            <a:pPr marL="514350" indent="-514350" fontAlgn="base">
              <a:buFont typeface="+mj-lt"/>
              <a:buAutoNum type="arabicPeriod" startAt="13"/>
            </a:pPr>
            <a:r>
              <a:rPr lang="en-GB" dirty="0">
                <a:solidFill>
                  <a:srgbClr val="0070C0"/>
                </a:solidFill>
              </a:rPr>
              <a:t>Identifies methods that may be relevant to your project</a:t>
            </a:r>
            <a:endParaRPr lang="en-GB" dirty="0"/>
          </a:p>
        </p:txBody>
      </p:sp>
    </p:spTree>
    <p:extLst>
      <p:ext uri="{BB962C8B-B14F-4D97-AF65-F5344CB8AC3E}">
        <p14:creationId xmlns:p14="http://schemas.microsoft.com/office/powerpoint/2010/main" val="1488168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When to Use a Literature Review</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solidFill>
                  <a:srgbClr val="00B050"/>
                </a:solidFill>
              </a:rPr>
              <a:t>To provide background information supporting qualitative or quantitative research i.e. dissertation</a:t>
            </a:r>
          </a:p>
          <a:p>
            <a:pPr marL="0" indent="0">
              <a:buNone/>
            </a:pPr>
            <a:endParaRPr lang="en-GB" dirty="0"/>
          </a:p>
          <a:p>
            <a:pPr marL="0" indent="0">
              <a:buNone/>
            </a:pPr>
            <a:r>
              <a:rPr lang="en-GB" dirty="0" smtClean="0">
                <a:solidFill>
                  <a:srgbClr val="7030A0"/>
                </a:solidFill>
              </a:rPr>
              <a:t>Is specific to the topic area and research question but a position statement in its own right is not needed.</a:t>
            </a:r>
          </a:p>
          <a:p>
            <a:pPr marL="0" indent="0">
              <a:buNone/>
            </a:pPr>
            <a:endParaRPr lang="en-GB" dirty="0"/>
          </a:p>
          <a:p>
            <a:pPr marL="0" indent="0">
              <a:buNone/>
            </a:pPr>
            <a:r>
              <a:rPr lang="en-GB" dirty="0" smtClean="0"/>
              <a:t>Identify findings or outcomes that can be compared to data collection you have carried out.</a:t>
            </a:r>
            <a:endParaRPr lang="en-GB" dirty="0"/>
          </a:p>
        </p:txBody>
      </p:sp>
    </p:spTree>
    <p:extLst>
      <p:ext uri="{BB962C8B-B14F-4D97-AF65-F5344CB8AC3E}">
        <p14:creationId xmlns:p14="http://schemas.microsoft.com/office/powerpoint/2010/main" val="408947236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When to use a Systematic </a:t>
            </a:r>
            <a:r>
              <a:rPr lang="en-GB" dirty="0" smtClean="0"/>
              <a:t>Review</a:t>
            </a:r>
            <a:endParaRPr lang="en-GB" dirty="0"/>
          </a:p>
        </p:txBody>
      </p:sp>
      <p:sp>
        <p:nvSpPr>
          <p:cNvPr id="3" name="Content Placeholder 2"/>
          <p:cNvSpPr>
            <a:spLocks noGrp="1"/>
          </p:cNvSpPr>
          <p:nvPr>
            <p:ph idx="1"/>
          </p:nvPr>
        </p:nvSpPr>
        <p:spPr/>
        <p:txBody>
          <a:bodyPr/>
          <a:lstStyle/>
          <a:p>
            <a:pPr marL="0" indent="0">
              <a:buNone/>
            </a:pPr>
            <a:r>
              <a:rPr lang="en-GB" dirty="0" smtClean="0"/>
              <a:t>Focuses </a:t>
            </a:r>
            <a:r>
              <a:rPr lang="en-GB" dirty="0"/>
              <a:t>on a </a:t>
            </a:r>
            <a:r>
              <a:rPr lang="en-GB" dirty="0" smtClean="0"/>
              <a:t>well defined research </a:t>
            </a:r>
            <a:r>
              <a:rPr lang="en-GB" dirty="0"/>
              <a:t>question </a:t>
            </a:r>
            <a:r>
              <a:rPr lang="en-GB" dirty="0" smtClean="0"/>
              <a:t>and tries </a:t>
            </a:r>
            <a:r>
              <a:rPr lang="en-GB" dirty="0"/>
              <a:t>to identify, appraise, select and synthesize all high quality research evidence relevant </a:t>
            </a:r>
            <a:r>
              <a:rPr lang="en-GB" dirty="0" smtClean="0"/>
              <a:t>to answer </a:t>
            </a:r>
            <a:r>
              <a:rPr lang="en-GB" dirty="0"/>
              <a:t>that </a:t>
            </a:r>
            <a:r>
              <a:rPr lang="en-GB" dirty="0" smtClean="0"/>
              <a:t>question.</a:t>
            </a:r>
          </a:p>
          <a:p>
            <a:endParaRPr lang="en-GB" dirty="0"/>
          </a:p>
          <a:p>
            <a:pPr marL="0" indent="0" algn="ctr">
              <a:buNone/>
            </a:pPr>
            <a:r>
              <a:rPr lang="en-GB" u="sng" dirty="0">
                <a:solidFill>
                  <a:srgbClr val="FF0000"/>
                </a:solidFill>
              </a:rPr>
              <a:t>A systematic review </a:t>
            </a:r>
            <a:r>
              <a:rPr lang="en-GB" u="sng" dirty="0" smtClean="0">
                <a:solidFill>
                  <a:srgbClr val="FF0000"/>
                </a:solidFill>
              </a:rPr>
              <a:t>must be an exhaustive </a:t>
            </a:r>
            <a:r>
              <a:rPr lang="en-GB" u="sng" dirty="0">
                <a:solidFill>
                  <a:srgbClr val="FF0000"/>
                </a:solidFill>
              </a:rPr>
              <a:t>summary of </a:t>
            </a:r>
            <a:r>
              <a:rPr lang="en-GB" u="sng" dirty="0" smtClean="0">
                <a:solidFill>
                  <a:srgbClr val="FF0000"/>
                </a:solidFill>
              </a:rPr>
              <a:t>all current </a:t>
            </a:r>
            <a:r>
              <a:rPr lang="en-GB" u="sng" dirty="0">
                <a:solidFill>
                  <a:srgbClr val="FF0000"/>
                </a:solidFill>
              </a:rPr>
              <a:t>literature relevant to </a:t>
            </a:r>
            <a:r>
              <a:rPr lang="en-GB" u="sng" dirty="0" smtClean="0">
                <a:solidFill>
                  <a:srgbClr val="FF0000"/>
                </a:solidFill>
              </a:rPr>
              <a:t>the</a:t>
            </a:r>
            <a:r>
              <a:rPr lang="en-GB" u="sng" dirty="0">
                <a:solidFill>
                  <a:srgbClr val="FF0000"/>
                </a:solidFill>
              </a:rPr>
              <a:t> research question. </a:t>
            </a:r>
          </a:p>
        </p:txBody>
      </p:sp>
    </p:spTree>
    <p:extLst>
      <p:ext uri="{BB962C8B-B14F-4D97-AF65-F5344CB8AC3E}">
        <p14:creationId xmlns:p14="http://schemas.microsoft.com/office/powerpoint/2010/main" val="199684674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When to use Meta </a:t>
            </a:r>
            <a:r>
              <a:rPr lang="en-GB" dirty="0" smtClean="0"/>
              <a:t>Analysis</a:t>
            </a:r>
            <a:endParaRPr lang="en-GB" dirty="0"/>
          </a:p>
        </p:txBody>
      </p:sp>
      <p:sp>
        <p:nvSpPr>
          <p:cNvPr id="3" name="Content Placeholder 2"/>
          <p:cNvSpPr>
            <a:spLocks noGrp="1"/>
          </p:cNvSpPr>
          <p:nvPr>
            <p:ph idx="1"/>
          </p:nvPr>
        </p:nvSpPr>
        <p:spPr>
          <a:xfrm>
            <a:off x="457200" y="1600201"/>
            <a:ext cx="8229600" cy="2044824"/>
          </a:xfrm>
        </p:spPr>
        <p:txBody>
          <a:bodyPr/>
          <a:lstStyle/>
          <a:p>
            <a:pPr marL="0" indent="0" algn="ctr">
              <a:buNone/>
            </a:pPr>
            <a:r>
              <a:rPr lang="en-GB" dirty="0" smtClean="0"/>
              <a:t>When you need or want to combine </a:t>
            </a:r>
            <a:r>
              <a:rPr lang="en-GB" dirty="0" smtClean="0"/>
              <a:t>and summarise the results of other studies in order to provide greater statistical power to an outcome.</a:t>
            </a:r>
          </a:p>
          <a:p>
            <a:endParaRPr lang="en-GB" dirty="0"/>
          </a:p>
        </p:txBody>
      </p:sp>
    </p:spTree>
    <p:extLst>
      <p:ext uri="{BB962C8B-B14F-4D97-AF65-F5344CB8AC3E}">
        <p14:creationId xmlns:p14="http://schemas.microsoft.com/office/powerpoint/2010/main" val="359908932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Systematic Review</a:t>
            </a:r>
            <a:endParaRPr lang="en-GB" dirty="0"/>
          </a:p>
        </p:txBody>
      </p:sp>
      <p:pic>
        <p:nvPicPr>
          <p:cNvPr id="4" name="Picture 2" descr="https://passionofwhitecoat.files.wordpress.com/2015/07/hierarchy_evidenc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600" y="1772816"/>
            <a:ext cx="6912768" cy="47083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4653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Key facets of the Systematic Reviews</a:t>
            </a:r>
            <a:endParaRPr lang="en-GB" dirty="0"/>
          </a:p>
        </p:txBody>
      </p:sp>
      <p:sp>
        <p:nvSpPr>
          <p:cNvPr id="3" name="Content Placeholder 2"/>
          <p:cNvSpPr>
            <a:spLocks noGrp="1"/>
          </p:cNvSpPr>
          <p:nvPr>
            <p:ph idx="1"/>
          </p:nvPr>
        </p:nvSpPr>
        <p:spPr/>
        <p:txBody>
          <a:bodyPr>
            <a:normAutofit lnSpcReduction="10000"/>
          </a:bodyPr>
          <a:lstStyle/>
          <a:p>
            <a:r>
              <a:rPr lang="en-GB" dirty="0" smtClean="0"/>
              <a:t>Need for a systematic review</a:t>
            </a:r>
          </a:p>
          <a:p>
            <a:r>
              <a:rPr lang="en-GB" dirty="0" smtClean="0"/>
              <a:t>Ask the right question</a:t>
            </a:r>
          </a:p>
          <a:p>
            <a:r>
              <a:rPr lang="en-GB" dirty="0" smtClean="0"/>
              <a:t>Team work</a:t>
            </a:r>
          </a:p>
          <a:p>
            <a:r>
              <a:rPr lang="en-GB" dirty="0" smtClean="0"/>
              <a:t>Literature searches – breadth v depth</a:t>
            </a:r>
          </a:p>
          <a:p>
            <a:r>
              <a:rPr lang="en-GB" dirty="0" smtClean="0"/>
              <a:t>Best available evidence</a:t>
            </a:r>
          </a:p>
          <a:p>
            <a:r>
              <a:rPr lang="en-GB" dirty="0" err="1" smtClean="0"/>
              <a:t>Currentness</a:t>
            </a:r>
            <a:r>
              <a:rPr lang="en-GB" dirty="0" smtClean="0"/>
              <a:t> of information</a:t>
            </a:r>
          </a:p>
          <a:p>
            <a:r>
              <a:rPr lang="en-GB" dirty="0" smtClean="0"/>
              <a:t>Developing an effective hierarchy</a:t>
            </a:r>
          </a:p>
          <a:p>
            <a:r>
              <a:rPr lang="en-GB" dirty="0" smtClean="0"/>
              <a:t>Clarity of outcomes</a:t>
            </a:r>
          </a:p>
          <a:p>
            <a:endParaRPr lang="en-GB" dirty="0"/>
          </a:p>
        </p:txBody>
      </p:sp>
    </p:spTree>
    <p:extLst>
      <p:ext uri="{BB962C8B-B14F-4D97-AF65-F5344CB8AC3E}">
        <p14:creationId xmlns:p14="http://schemas.microsoft.com/office/powerpoint/2010/main" val="339430330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Look in Cochrane </a:t>
            </a:r>
            <a:r>
              <a:rPr lang="en-GB" dirty="0" smtClean="0"/>
              <a:t>Collaboration</a:t>
            </a:r>
            <a:endParaRPr lang="en-GB" dirty="0"/>
          </a:p>
        </p:txBody>
      </p:sp>
      <p:sp>
        <p:nvSpPr>
          <p:cNvPr id="3" name="Content Placeholder 2"/>
          <p:cNvSpPr>
            <a:spLocks noGrp="1"/>
          </p:cNvSpPr>
          <p:nvPr>
            <p:ph idx="1"/>
          </p:nvPr>
        </p:nvSpPr>
        <p:spPr>
          <a:xfrm>
            <a:off x="457200" y="1412776"/>
            <a:ext cx="8435280" cy="4713387"/>
          </a:xfrm>
        </p:spPr>
        <p:txBody>
          <a:bodyPr>
            <a:normAutofit/>
          </a:bodyPr>
          <a:lstStyle/>
          <a:p>
            <a:pPr marL="0" indent="0">
              <a:buNone/>
            </a:pPr>
            <a:r>
              <a:rPr lang="en-GB" dirty="0" smtClean="0"/>
              <a:t>Very large group of specialists who systematically review randomises trials within health and medical research.</a:t>
            </a:r>
          </a:p>
          <a:p>
            <a:pPr marL="0" indent="0">
              <a:buNone/>
            </a:pPr>
            <a:endParaRPr lang="en-GB" dirty="0" smtClean="0"/>
          </a:p>
          <a:p>
            <a:pPr marL="514350" indent="-514350">
              <a:buFont typeface="+mj-lt"/>
              <a:buAutoNum type="arabicPeriod"/>
            </a:pPr>
            <a:r>
              <a:rPr lang="en-GB" sz="2000" dirty="0" smtClean="0"/>
              <a:t>Intervention reviews</a:t>
            </a:r>
          </a:p>
          <a:p>
            <a:pPr marL="514350" indent="-514350">
              <a:buFont typeface="+mj-lt"/>
              <a:buAutoNum type="arabicPeriod"/>
            </a:pPr>
            <a:r>
              <a:rPr lang="en-GB" sz="2000" dirty="0" smtClean="0"/>
              <a:t>Diagnostic test accuracy reviews</a:t>
            </a:r>
          </a:p>
          <a:p>
            <a:pPr marL="514350" indent="-514350">
              <a:buFont typeface="+mj-lt"/>
              <a:buAutoNum type="arabicPeriod"/>
            </a:pPr>
            <a:r>
              <a:rPr lang="en-GB" sz="2000" dirty="0" smtClean="0"/>
              <a:t>Methodological reviews</a:t>
            </a:r>
          </a:p>
          <a:p>
            <a:pPr marL="514350" indent="-514350">
              <a:buFont typeface="+mj-lt"/>
              <a:buAutoNum type="arabicPeriod"/>
            </a:pPr>
            <a:r>
              <a:rPr lang="en-GB" sz="2000" dirty="0" smtClean="0"/>
              <a:t>Qualitative review</a:t>
            </a:r>
          </a:p>
          <a:p>
            <a:pPr marL="514350" indent="-514350">
              <a:buFont typeface="+mj-lt"/>
              <a:buAutoNum type="arabicPeriod"/>
            </a:pPr>
            <a:r>
              <a:rPr lang="en-GB" sz="2000" dirty="0" smtClean="0"/>
              <a:t>Prognosis reviews</a:t>
            </a:r>
          </a:p>
          <a:p>
            <a:pPr marL="514350" indent="-514350">
              <a:buFont typeface="+mj-lt"/>
              <a:buAutoNum type="arabicPeriod"/>
            </a:pPr>
            <a:r>
              <a:rPr lang="en-GB" sz="2000" dirty="0" smtClean="0"/>
              <a:t>Overview of systematic reviews</a:t>
            </a:r>
            <a:endParaRPr lang="en-GB" sz="2000" dirty="0"/>
          </a:p>
        </p:txBody>
      </p:sp>
    </p:spTree>
    <p:extLst>
      <p:ext uri="{BB962C8B-B14F-4D97-AF65-F5344CB8AC3E}">
        <p14:creationId xmlns:p14="http://schemas.microsoft.com/office/powerpoint/2010/main" val="87682400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Look in Equator </a:t>
            </a:r>
            <a:r>
              <a:rPr lang="en-GB" dirty="0" smtClean="0"/>
              <a:t>network</a:t>
            </a:r>
            <a:endParaRPr lang="en-GB" dirty="0"/>
          </a:p>
        </p:txBody>
      </p:sp>
      <p:sp>
        <p:nvSpPr>
          <p:cNvPr id="3" name="Content Placeholder 2"/>
          <p:cNvSpPr>
            <a:spLocks noGrp="1"/>
          </p:cNvSpPr>
          <p:nvPr>
            <p:ph idx="1"/>
          </p:nvPr>
        </p:nvSpPr>
        <p:spPr>
          <a:xfrm>
            <a:off x="457200" y="1600200"/>
            <a:ext cx="8363272" cy="4525963"/>
          </a:xfrm>
        </p:spPr>
        <p:txBody>
          <a:bodyPr/>
          <a:lstStyle/>
          <a:p>
            <a:r>
              <a:rPr lang="en-GB" dirty="0" smtClean="0"/>
              <a:t>To achieve accurate, complete and transparent reporting of health related research.</a:t>
            </a:r>
          </a:p>
          <a:p>
            <a:endParaRPr lang="en-GB" dirty="0" smtClean="0"/>
          </a:p>
          <a:p>
            <a:r>
              <a:rPr lang="en-GB" dirty="0" smtClean="0"/>
              <a:t>Brings together researchers, medical journal editors, peer reviewers, research funding bodies </a:t>
            </a:r>
            <a:r>
              <a:rPr lang="en-GB" dirty="0" err="1" smtClean="0"/>
              <a:t>etc</a:t>
            </a:r>
            <a:endParaRPr lang="en-GB" dirty="0"/>
          </a:p>
        </p:txBody>
      </p:sp>
    </p:spTree>
    <p:extLst>
      <p:ext uri="{BB962C8B-B14F-4D97-AF65-F5344CB8AC3E}">
        <p14:creationId xmlns:p14="http://schemas.microsoft.com/office/powerpoint/2010/main" val="375838381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Conducting a Systematic Review</a:t>
            </a:r>
            <a:endParaRPr lang="en-GB" dirty="0"/>
          </a:p>
        </p:txBody>
      </p:sp>
      <p:sp>
        <p:nvSpPr>
          <p:cNvPr id="3" name="Content Placeholder 2"/>
          <p:cNvSpPr>
            <a:spLocks noGrp="1"/>
          </p:cNvSpPr>
          <p:nvPr>
            <p:ph idx="1"/>
          </p:nvPr>
        </p:nvSpPr>
        <p:spPr>
          <a:xfrm>
            <a:off x="457200" y="1484784"/>
            <a:ext cx="8229600" cy="4641379"/>
          </a:xfrm>
        </p:spPr>
        <p:txBody>
          <a:bodyPr/>
          <a:lstStyle/>
          <a:p>
            <a:pPr marL="0" indent="0">
              <a:buNone/>
            </a:pPr>
            <a:r>
              <a:rPr lang="en-GB" dirty="0" smtClean="0"/>
              <a:t>	Develop the research question</a:t>
            </a:r>
          </a:p>
          <a:p>
            <a:pPr marL="0" indent="0">
              <a:buNone/>
            </a:pPr>
            <a:r>
              <a:rPr lang="en-GB" dirty="0" smtClean="0"/>
              <a:t>	Exhaustive review of literature</a:t>
            </a:r>
          </a:p>
          <a:p>
            <a:pPr marL="0" indent="0">
              <a:buNone/>
            </a:pPr>
            <a:r>
              <a:rPr lang="en-GB" dirty="0" smtClean="0"/>
              <a:t>	Hierarchical evaluation of literature</a:t>
            </a:r>
          </a:p>
          <a:p>
            <a:pPr marL="0" indent="0">
              <a:buNone/>
            </a:pPr>
            <a:r>
              <a:rPr lang="en-GB" dirty="0" smtClean="0"/>
              <a:t>	Compiling the information</a:t>
            </a:r>
          </a:p>
          <a:p>
            <a:pPr marL="0" indent="0">
              <a:buNone/>
            </a:pPr>
            <a:r>
              <a:rPr lang="en-GB" dirty="0" smtClean="0"/>
              <a:t>	Clarifying current evidence</a:t>
            </a:r>
          </a:p>
          <a:p>
            <a:pPr marL="0" indent="0">
              <a:buNone/>
            </a:pPr>
            <a:r>
              <a:rPr lang="en-GB" dirty="0" smtClean="0"/>
              <a:t>	Developing a position statement</a:t>
            </a:r>
            <a:r>
              <a:rPr lang="en-GB" dirty="0" smtClean="0"/>
              <a:t>.</a:t>
            </a:r>
            <a:endParaRPr lang="en-GB" dirty="0" smtClean="0"/>
          </a:p>
        </p:txBody>
      </p:sp>
      <p:sp>
        <p:nvSpPr>
          <p:cNvPr id="5" name="Curved Left Arrow 4"/>
          <p:cNvSpPr/>
          <p:nvPr/>
        </p:nvSpPr>
        <p:spPr>
          <a:xfrm>
            <a:off x="6588224" y="1772816"/>
            <a:ext cx="432048" cy="576064"/>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6" name="Curved Left Arrow 5"/>
          <p:cNvSpPr/>
          <p:nvPr/>
        </p:nvSpPr>
        <p:spPr>
          <a:xfrm>
            <a:off x="7380312" y="2924944"/>
            <a:ext cx="432048" cy="648072"/>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 name="Curved Right Arrow 6"/>
          <p:cNvSpPr/>
          <p:nvPr/>
        </p:nvSpPr>
        <p:spPr>
          <a:xfrm>
            <a:off x="971600" y="2348880"/>
            <a:ext cx="360040" cy="648072"/>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Curved Right Arrow 7"/>
          <p:cNvSpPr/>
          <p:nvPr/>
        </p:nvSpPr>
        <p:spPr>
          <a:xfrm>
            <a:off x="970603" y="3556496"/>
            <a:ext cx="360040" cy="648072"/>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Curved Left Arrow 8"/>
          <p:cNvSpPr/>
          <p:nvPr/>
        </p:nvSpPr>
        <p:spPr>
          <a:xfrm>
            <a:off x="7020272" y="4146617"/>
            <a:ext cx="432048" cy="648072"/>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48257594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Hierarchical Levels of Evidence</a:t>
            </a:r>
            <a:endParaRPr lang="en-GB" dirty="0"/>
          </a:p>
        </p:txBody>
      </p:sp>
      <p:sp>
        <p:nvSpPr>
          <p:cNvPr id="3" name="Content Placeholder 2"/>
          <p:cNvSpPr>
            <a:spLocks noGrp="1"/>
          </p:cNvSpPr>
          <p:nvPr>
            <p:ph idx="1"/>
          </p:nvPr>
        </p:nvSpPr>
        <p:spPr/>
        <p:txBody>
          <a:bodyPr>
            <a:normAutofit fontScale="85000" lnSpcReduction="10000"/>
          </a:bodyPr>
          <a:lstStyle/>
          <a:p>
            <a:pPr marL="0" indent="0">
              <a:buNone/>
            </a:pPr>
            <a:r>
              <a:rPr lang="en-GB" dirty="0" smtClean="0"/>
              <a:t>For example</a:t>
            </a:r>
          </a:p>
          <a:p>
            <a:pPr marL="0" indent="0">
              <a:buNone/>
            </a:pPr>
            <a:endParaRPr lang="en-GB" dirty="0" smtClean="0"/>
          </a:p>
          <a:p>
            <a:pPr marL="514350" indent="-514350">
              <a:buFont typeface="+mj-lt"/>
              <a:buAutoNum type="arabicPeriod"/>
            </a:pPr>
            <a:r>
              <a:rPr lang="en-GB" dirty="0" smtClean="0"/>
              <a:t>Evidence from other systematic reviews</a:t>
            </a:r>
          </a:p>
          <a:p>
            <a:pPr marL="514350" indent="-514350">
              <a:buFont typeface="+mj-lt"/>
              <a:buAutoNum type="arabicPeriod"/>
            </a:pPr>
            <a:r>
              <a:rPr lang="en-GB" dirty="0" smtClean="0"/>
              <a:t>Evidence fro well designed randomised studies</a:t>
            </a:r>
          </a:p>
          <a:p>
            <a:pPr marL="514350" indent="-514350">
              <a:buFont typeface="+mj-lt"/>
              <a:buAutoNum type="arabicPeriod"/>
            </a:pPr>
            <a:r>
              <a:rPr lang="en-GB" dirty="0" smtClean="0"/>
              <a:t>Evidence from a </a:t>
            </a:r>
            <a:r>
              <a:rPr lang="en-GB" dirty="0" err="1" smtClean="0"/>
              <a:t>pseudorandomised</a:t>
            </a:r>
            <a:r>
              <a:rPr lang="en-GB" dirty="0" smtClean="0"/>
              <a:t> trails</a:t>
            </a:r>
          </a:p>
          <a:p>
            <a:pPr marL="514350" indent="-514350">
              <a:buFont typeface="+mj-lt"/>
              <a:buAutoNum type="arabicPeriod"/>
            </a:pPr>
            <a:r>
              <a:rPr lang="en-GB" dirty="0" smtClean="0"/>
              <a:t>Evidence from comparative studies; non randomised, concurrent controls case-studies etc.</a:t>
            </a:r>
          </a:p>
          <a:p>
            <a:pPr marL="514350" indent="-514350">
              <a:buFont typeface="+mj-lt"/>
              <a:buAutoNum type="arabicPeriod"/>
            </a:pPr>
            <a:r>
              <a:rPr lang="en-GB" dirty="0" smtClean="0"/>
              <a:t>Evidence from historical comparative studies</a:t>
            </a:r>
          </a:p>
          <a:p>
            <a:pPr marL="514350" indent="-514350">
              <a:buFont typeface="+mj-lt"/>
              <a:buAutoNum type="arabicPeriod"/>
            </a:pPr>
            <a:r>
              <a:rPr lang="en-GB" dirty="0" smtClean="0"/>
              <a:t>Evidence from case series and cohort studies i.e. post-test or pre-test/post-test</a:t>
            </a:r>
            <a:endParaRPr lang="en-GB" dirty="0"/>
          </a:p>
        </p:txBody>
      </p:sp>
    </p:spTree>
    <p:extLst>
      <p:ext uri="{BB962C8B-B14F-4D97-AF65-F5344CB8AC3E}">
        <p14:creationId xmlns:p14="http://schemas.microsoft.com/office/powerpoint/2010/main" val="70318543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r>
              <a:rPr lang="en-GB" altLang="en-US" smtClean="0"/>
              <a:t>Evidence Heirarchy</a:t>
            </a:r>
          </a:p>
        </p:txBody>
      </p:sp>
      <p:pic>
        <p:nvPicPr>
          <p:cNvPr id="5123" name="Picture 2" descr="Image result for hierarchy of evide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5656" y="1844824"/>
            <a:ext cx="6679406" cy="4452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714567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Source identification</a:t>
            </a:r>
            <a:endParaRPr lang="en-GB" dirty="0"/>
          </a:p>
        </p:txBody>
      </p:sp>
      <p:sp>
        <p:nvSpPr>
          <p:cNvPr id="3" name="Content Placeholder 2"/>
          <p:cNvSpPr>
            <a:spLocks noGrp="1"/>
          </p:cNvSpPr>
          <p:nvPr>
            <p:ph idx="1"/>
          </p:nvPr>
        </p:nvSpPr>
        <p:spPr/>
        <p:txBody>
          <a:bodyPr/>
          <a:lstStyle/>
          <a:p>
            <a:pPr marL="0" indent="0">
              <a:buNone/>
            </a:pPr>
            <a:r>
              <a:rPr lang="en-GB" dirty="0" smtClean="0">
                <a:solidFill>
                  <a:srgbClr val="FF0000"/>
                </a:solidFill>
              </a:rPr>
              <a:t>Identify how many ‘articles’ are recovered from each source.</a:t>
            </a:r>
          </a:p>
          <a:p>
            <a:pPr marL="0" indent="0">
              <a:buNone/>
            </a:pPr>
            <a:endParaRPr lang="en-GB" dirty="0" smtClean="0">
              <a:solidFill>
                <a:srgbClr val="FF0000"/>
              </a:solidFill>
            </a:endParaRPr>
          </a:p>
          <a:p>
            <a:pPr marL="0" indent="0">
              <a:buNone/>
            </a:pPr>
            <a:endParaRPr lang="en-GB" dirty="0"/>
          </a:p>
          <a:p>
            <a:pPr marL="0" indent="0" algn="ctr">
              <a:buNone/>
            </a:pPr>
            <a:r>
              <a:rPr lang="en-GB" dirty="0" smtClean="0">
                <a:solidFill>
                  <a:srgbClr val="0070C0"/>
                </a:solidFill>
              </a:rPr>
              <a:t>Include these within the hierarchical classification</a:t>
            </a:r>
            <a:endParaRPr lang="en-GB" dirty="0">
              <a:solidFill>
                <a:srgbClr val="0070C0"/>
              </a:solidFill>
            </a:endParaRPr>
          </a:p>
        </p:txBody>
      </p:sp>
      <p:sp>
        <p:nvSpPr>
          <p:cNvPr id="4" name="Down Arrow 3"/>
          <p:cNvSpPr/>
          <p:nvPr/>
        </p:nvSpPr>
        <p:spPr>
          <a:xfrm>
            <a:off x="4067944" y="2636912"/>
            <a:ext cx="648072" cy="108012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740616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Inclusion criteria</a:t>
            </a:r>
            <a:endParaRPr lang="en-GB" dirty="0"/>
          </a:p>
        </p:txBody>
      </p:sp>
      <p:sp>
        <p:nvSpPr>
          <p:cNvPr id="3" name="Content Placeholder 2"/>
          <p:cNvSpPr>
            <a:spLocks noGrp="1"/>
          </p:cNvSpPr>
          <p:nvPr>
            <p:ph idx="1"/>
          </p:nvPr>
        </p:nvSpPr>
        <p:spPr/>
        <p:txBody>
          <a:bodyPr>
            <a:normAutofit/>
          </a:bodyPr>
          <a:lstStyle/>
          <a:p>
            <a:pPr marL="0" indent="0">
              <a:buNone/>
            </a:pPr>
            <a:r>
              <a:rPr lang="en-GB" dirty="0"/>
              <a:t>In order to be included in the current systematic review, studies needed to </a:t>
            </a:r>
            <a:r>
              <a:rPr lang="en-GB" dirty="0">
                <a:solidFill>
                  <a:srgbClr val="0070C0"/>
                </a:solidFill>
              </a:rPr>
              <a:t>(</a:t>
            </a:r>
            <a:r>
              <a:rPr lang="en-GB" dirty="0" err="1">
                <a:solidFill>
                  <a:srgbClr val="0070C0"/>
                </a:solidFill>
              </a:rPr>
              <a:t>i</a:t>
            </a:r>
            <a:r>
              <a:rPr lang="en-GB" dirty="0">
                <a:solidFill>
                  <a:srgbClr val="0070C0"/>
                </a:solidFill>
              </a:rPr>
              <a:t>) measure one or more features of built or biophysical environments</a:t>
            </a:r>
            <a:r>
              <a:rPr lang="en-GB" dirty="0"/>
              <a:t>; </a:t>
            </a:r>
            <a:r>
              <a:rPr lang="en-GB" dirty="0">
                <a:solidFill>
                  <a:srgbClr val="00B050"/>
                </a:solidFill>
              </a:rPr>
              <a:t>(ii) measure BMI, overweight or obesity;</a:t>
            </a:r>
            <a:r>
              <a:rPr lang="en-GB" dirty="0"/>
              <a:t> </a:t>
            </a:r>
            <a:r>
              <a:rPr lang="en-GB" dirty="0">
                <a:solidFill>
                  <a:srgbClr val="7030A0"/>
                </a:solidFill>
              </a:rPr>
              <a:t>(iii) be quantitative and analytic in approach</a:t>
            </a:r>
            <a:r>
              <a:rPr lang="en-GB" dirty="0"/>
              <a:t>; </a:t>
            </a:r>
            <a:r>
              <a:rPr lang="en-GB" dirty="0">
                <a:solidFill>
                  <a:schemeClr val="accent2">
                    <a:lumMod val="75000"/>
                  </a:schemeClr>
                </a:solidFill>
              </a:rPr>
              <a:t>(iv) report separate results for youth (aged 0–18 years); </a:t>
            </a:r>
            <a:r>
              <a:rPr lang="en-GB" dirty="0">
                <a:solidFill>
                  <a:srgbClr val="FF0000"/>
                </a:solidFill>
              </a:rPr>
              <a:t>(v) be written in English</a:t>
            </a:r>
            <a:r>
              <a:rPr lang="en-GB" dirty="0"/>
              <a:t>; and (vi) be published in a </a:t>
            </a:r>
            <a:r>
              <a:rPr lang="en-GB" dirty="0" smtClean="0"/>
              <a:t>peer-reviewed </a:t>
            </a:r>
            <a:r>
              <a:rPr lang="en-GB" dirty="0"/>
              <a:t>journal </a:t>
            </a:r>
            <a:r>
              <a:rPr lang="en-GB" dirty="0" smtClean="0"/>
              <a:t>after </a:t>
            </a:r>
            <a:r>
              <a:rPr lang="en-GB" dirty="0"/>
              <a:t>31 May 2008. </a:t>
            </a:r>
            <a:endParaRPr lang="en-GB" dirty="0" smtClean="0"/>
          </a:p>
          <a:p>
            <a:pPr marL="0" indent="0">
              <a:buNone/>
            </a:pPr>
            <a:endParaRPr lang="en-GB" dirty="0"/>
          </a:p>
        </p:txBody>
      </p:sp>
    </p:spTree>
    <p:extLst>
      <p:ext uri="{BB962C8B-B14F-4D97-AF65-F5344CB8AC3E}">
        <p14:creationId xmlns:p14="http://schemas.microsoft.com/office/powerpoint/2010/main" val="10550136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Exclusion criteria</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a:t>Studies were excluded if they only examined features of the home and/or school environments, assessed built environmental characteristics thought to influence obesity through food consumption (e.g. fast food restaurants, food stores) and/or measured social environmental variables (e.g. crime, safety, neighbourhood socioeconomic status, neighbourhood stress, neighbourhood demoralization, collective efficacy, social capital and population size or density). </a:t>
            </a:r>
          </a:p>
        </p:txBody>
      </p:sp>
    </p:spTree>
    <p:extLst>
      <p:ext uri="{BB962C8B-B14F-4D97-AF65-F5344CB8AC3E}">
        <p14:creationId xmlns:p14="http://schemas.microsoft.com/office/powerpoint/2010/main" val="33172437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PRISMA</a:t>
            </a:r>
            <a:endParaRPr lang="en-GB" dirty="0"/>
          </a:p>
        </p:txBody>
      </p:sp>
      <p:sp>
        <p:nvSpPr>
          <p:cNvPr id="3" name="Content Placeholder 2"/>
          <p:cNvSpPr>
            <a:spLocks noGrp="1"/>
          </p:cNvSpPr>
          <p:nvPr>
            <p:ph idx="1"/>
          </p:nvPr>
        </p:nvSpPr>
        <p:spPr/>
        <p:txBody>
          <a:bodyPr>
            <a:normAutofit lnSpcReduction="10000"/>
          </a:bodyPr>
          <a:lstStyle/>
          <a:p>
            <a:r>
              <a:rPr lang="en-GB" b="1" dirty="0"/>
              <a:t>PRISMA</a:t>
            </a:r>
            <a:r>
              <a:rPr lang="en-GB" dirty="0"/>
              <a:t> is an evidence-based minimum set of items for reporting in systematic reviews and meta-analyses.</a:t>
            </a:r>
            <a:endParaRPr lang="en-GB" dirty="0" smtClean="0"/>
          </a:p>
          <a:p>
            <a:endParaRPr lang="en-GB" dirty="0"/>
          </a:p>
          <a:p>
            <a:r>
              <a:rPr lang="en-GB" dirty="0" smtClean="0"/>
              <a:t>The</a:t>
            </a:r>
            <a:r>
              <a:rPr lang="en-GB" dirty="0"/>
              <a:t> </a:t>
            </a:r>
            <a:r>
              <a:rPr lang="en-GB" b="1" dirty="0"/>
              <a:t>flow diagram</a:t>
            </a:r>
            <a:r>
              <a:rPr lang="en-GB" dirty="0"/>
              <a:t> depicts the flow of information through the different phases of a Systematic Review. It maps out the number of records identified, included and excluded, and the reasons for </a:t>
            </a:r>
            <a:r>
              <a:rPr lang="en-GB" dirty="0" smtClean="0"/>
              <a:t>exclusions.</a:t>
            </a:r>
            <a:endParaRPr lang="en-GB" dirty="0"/>
          </a:p>
        </p:txBody>
      </p:sp>
    </p:spTree>
    <p:extLst>
      <p:ext uri="{BB962C8B-B14F-4D97-AF65-F5344CB8AC3E}">
        <p14:creationId xmlns:p14="http://schemas.microsoft.com/office/powerpoint/2010/main" val="17917561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PRISMA </a:t>
            </a:r>
            <a:r>
              <a:rPr lang="en-GB" dirty="0" err="1" smtClean="0"/>
              <a:t>Diagramme</a:t>
            </a:r>
            <a:endParaRPr lang="en-GB" dirty="0"/>
          </a:p>
        </p:txBody>
      </p:sp>
      <p:pic>
        <p:nvPicPr>
          <p:cNvPr id="4" name="Picture 3"/>
          <p:cNvPicPr>
            <a:picLocks noChangeAspect="1"/>
          </p:cNvPicPr>
          <p:nvPr/>
        </p:nvPicPr>
        <p:blipFill>
          <a:blip r:embed="rId2"/>
          <a:stretch>
            <a:fillRect/>
          </a:stretch>
        </p:blipFill>
        <p:spPr>
          <a:xfrm>
            <a:off x="1619672" y="1268760"/>
            <a:ext cx="5991951" cy="5040559"/>
          </a:xfrm>
          <a:prstGeom prst="rect">
            <a:avLst/>
          </a:prstGeom>
        </p:spPr>
      </p:pic>
    </p:spTree>
    <p:extLst>
      <p:ext uri="{BB962C8B-B14F-4D97-AF65-F5344CB8AC3E}">
        <p14:creationId xmlns:p14="http://schemas.microsoft.com/office/powerpoint/2010/main" val="25837289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44016"/>
          </a:xfrm>
        </p:spPr>
        <p:txBody>
          <a:bodyPr>
            <a:normAutofit fontScale="90000"/>
          </a:bodyPr>
          <a:lstStyle/>
          <a:p>
            <a:r>
              <a:rPr lang="en-GB" dirty="0" smtClean="0"/>
              <a:t>PRISMA Checklist</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955949613"/>
              </p:ext>
            </p:extLst>
          </p:nvPr>
        </p:nvGraphicFramePr>
        <p:xfrm>
          <a:off x="251520" y="692695"/>
          <a:ext cx="8784976" cy="6184686"/>
        </p:xfrm>
        <a:graphic>
          <a:graphicData uri="http://schemas.openxmlformats.org/drawingml/2006/table">
            <a:tbl>
              <a:tblPr>
                <a:tableStyleId>{5C22544A-7EE6-4342-B048-85BDC9FD1C3A}</a:tableStyleId>
              </a:tblPr>
              <a:tblGrid>
                <a:gridCol w="1604359">
                  <a:extLst>
                    <a:ext uri="{9D8B030D-6E8A-4147-A177-3AD203B41FA5}">
                      <a16:colId xmlns:a16="http://schemas.microsoft.com/office/drawing/2014/main" val="2446130072"/>
                    </a:ext>
                  </a:extLst>
                </a:gridCol>
                <a:gridCol w="384992">
                  <a:extLst>
                    <a:ext uri="{9D8B030D-6E8A-4147-A177-3AD203B41FA5}">
                      <a16:colId xmlns:a16="http://schemas.microsoft.com/office/drawing/2014/main" val="2602426173"/>
                    </a:ext>
                  </a:extLst>
                </a:gridCol>
                <a:gridCol w="6073660">
                  <a:extLst>
                    <a:ext uri="{9D8B030D-6E8A-4147-A177-3AD203B41FA5}">
                      <a16:colId xmlns:a16="http://schemas.microsoft.com/office/drawing/2014/main" val="473038255"/>
                    </a:ext>
                  </a:extLst>
                </a:gridCol>
                <a:gridCol w="721965">
                  <a:extLst>
                    <a:ext uri="{9D8B030D-6E8A-4147-A177-3AD203B41FA5}">
                      <a16:colId xmlns:a16="http://schemas.microsoft.com/office/drawing/2014/main" val="2579252417"/>
                    </a:ext>
                  </a:extLst>
                </a:gridCol>
              </a:tblGrid>
              <a:tr h="90512">
                <a:tc>
                  <a:txBody>
                    <a:bodyPr/>
                    <a:lstStyle/>
                    <a:p>
                      <a:pPr>
                        <a:spcAft>
                          <a:spcPts val="0"/>
                        </a:spcAft>
                      </a:pPr>
                      <a:r>
                        <a:rPr lang="en-CA" sz="1200" dirty="0">
                          <a:effectLst/>
                        </a:rPr>
                        <a:t>Section/topic </a:t>
                      </a:r>
                      <a:endParaRPr lang="en-GB" sz="1200" dirty="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a:txBody>
                    <a:bodyPr/>
                    <a:lstStyle/>
                    <a:p>
                      <a:pPr algn="r">
                        <a:spcAft>
                          <a:spcPts val="0"/>
                        </a:spcAft>
                      </a:pPr>
                      <a:r>
                        <a:rPr lang="en-CA" sz="1200" dirty="0">
                          <a:effectLst/>
                        </a:rPr>
                        <a:t>#</a:t>
                      </a:r>
                      <a:endParaRPr lang="en-GB" sz="1200" dirty="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a:txBody>
                    <a:bodyPr/>
                    <a:lstStyle/>
                    <a:p>
                      <a:pPr>
                        <a:spcAft>
                          <a:spcPts val="0"/>
                        </a:spcAft>
                      </a:pPr>
                      <a:r>
                        <a:rPr lang="en-CA" sz="1200" dirty="0">
                          <a:effectLst/>
                        </a:rPr>
                        <a:t>Checklist item </a:t>
                      </a:r>
                      <a:endParaRPr lang="en-GB" sz="1200" dirty="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a:txBody>
                    <a:bodyPr/>
                    <a:lstStyle/>
                    <a:p>
                      <a:pPr>
                        <a:spcAft>
                          <a:spcPts val="0"/>
                        </a:spcAft>
                      </a:pPr>
                      <a:r>
                        <a:rPr lang="en-CA" sz="100">
                          <a:effectLst/>
                        </a:rPr>
                        <a:t>Reported on page # </a:t>
                      </a:r>
                      <a:endParaRPr lang="en-GB" sz="100">
                        <a:solidFill>
                          <a:srgbClr val="000000"/>
                        </a:solidFill>
                        <a:effectLst/>
                        <a:latin typeface="Calibri" panose="020F0502020204030204" pitchFamily="34" charset="0"/>
                        <a:ea typeface="Times New Roman" panose="02020603050405020304" pitchFamily="18" charset="0"/>
                      </a:endParaRPr>
                    </a:p>
                  </a:txBody>
                  <a:tcPr marL="6017" marR="6017" marT="0" marB="0" anchor="ctr"/>
                </a:tc>
                <a:extLst>
                  <a:ext uri="{0D108BD9-81ED-4DB2-BD59-A6C34878D82A}">
                    <a16:rowId xmlns:a16="http://schemas.microsoft.com/office/drawing/2014/main" val="3975060784"/>
                  </a:ext>
                </a:extLst>
              </a:tr>
              <a:tr h="204258">
                <a:tc gridSpan="3">
                  <a:txBody>
                    <a:bodyPr/>
                    <a:lstStyle/>
                    <a:p>
                      <a:pPr>
                        <a:spcAft>
                          <a:spcPts val="0"/>
                        </a:spcAft>
                      </a:pPr>
                      <a:r>
                        <a:rPr lang="en-CA" sz="1200" dirty="0">
                          <a:effectLst/>
                        </a:rPr>
                        <a:t>TITLE </a:t>
                      </a:r>
                      <a:endParaRPr lang="en-GB" sz="1200" dirty="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hMerge="1">
                  <a:txBody>
                    <a:bodyPr/>
                    <a:lstStyle/>
                    <a:p>
                      <a:endParaRPr lang="en-GB"/>
                    </a:p>
                  </a:txBody>
                  <a:tcPr/>
                </a:tc>
                <a:tc hMerge="1">
                  <a:txBody>
                    <a:bodyPr/>
                    <a:lstStyle/>
                    <a:p>
                      <a:endParaRPr lang="en-GB"/>
                    </a:p>
                  </a:txBody>
                  <a:tcPr/>
                </a:tc>
                <a:tc>
                  <a:txBody>
                    <a:bodyPr/>
                    <a:lstStyle/>
                    <a:p>
                      <a:pPr algn="r">
                        <a:spcAft>
                          <a:spcPts val="0"/>
                        </a:spcAft>
                      </a:pPr>
                      <a:r>
                        <a:rPr lang="en-CA" sz="100">
                          <a:effectLst/>
                        </a:rPr>
                        <a:t> </a:t>
                      </a:r>
                      <a:endParaRPr lang="en-GB" sz="100">
                        <a:solidFill>
                          <a:srgbClr val="000000"/>
                        </a:solidFill>
                        <a:effectLst/>
                        <a:latin typeface="Calibri" panose="020F0502020204030204" pitchFamily="34" charset="0"/>
                        <a:ea typeface="Times New Roman" panose="02020603050405020304" pitchFamily="18" charset="0"/>
                      </a:endParaRPr>
                    </a:p>
                  </a:txBody>
                  <a:tcPr marL="6017" marR="6017" marT="0" marB="0"/>
                </a:tc>
                <a:extLst>
                  <a:ext uri="{0D108BD9-81ED-4DB2-BD59-A6C34878D82A}">
                    <a16:rowId xmlns:a16="http://schemas.microsoft.com/office/drawing/2014/main" val="2850802414"/>
                  </a:ext>
                </a:extLst>
              </a:tr>
              <a:tr h="204258">
                <a:tc>
                  <a:txBody>
                    <a:bodyPr/>
                    <a:lstStyle/>
                    <a:p>
                      <a:pPr>
                        <a:spcBef>
                          <a:spcPts val="200"/>
                        </a:spcBef>
                        <a:spcAft>
                          <a:spcPts val="200"/>
                        </a:spcAft>
                      </a:pPr>
                      <a:r>
                        <a:rPr lang="en-CA" sz="1200" dirty="0">
                          <a:effectLst/>
                        </a:rPr>
                        <a:t>Title </a:t>
                      </a:r>
                      <a:endParaRPr lang="en-GB" sz="1200" dirty="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a:txBody>
                    <a:bodyPr/>
                    <a:lstStyle/>
                    <a:p>
                      <a:pPr algn="ctr">
                        <a:spcBef>
                          <a:spcPts val="200"/>
                        </a:spcBef>
                        <a:spcAft>
                          <a:spcPts val="200"/>
                        </a:spcAft>
                      </a:pPr>
                      <a:r>
                        <a:rPr lang="en-CA" sz="1200" dirty="0">
                          <a:effectLst/>
                        </a:rPr>
                        <a:t>1</a:t>
                      </a:r>
                      <a:endParaRPr lang="en-GB" sz="1200" dirty="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a:txBody>
                    <a:bodyPr/>
                    <a:lstStyle/>
                    <a:p>
                      <a:pPr>
                        <a:spcBef>
                          <a:spcPts val="200"/>
                        </a:spcBef>
                        <a:spcAft>
                          <a:spcPts val="200"/>
                        </a:spcAft>
                      </a:pPr>
                      <a:r>
                        <a:rPr lang="en-CA" sz="1200" dirty="0">
                          <a:effectLst/>
                        </a:rPr>
                        <a:t>Identify the report as a systematic review, meta-analysis, or both. </a:t>
                      </a:r>
                      <a:endParaRPr lang="en-GB" sz="1200" dirty="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a:txBody>
                    <a:bodyPr/>
                    <a:lstStyle/>
                    <a:p>
                      <a:pPr>
                        <a:spcBef>
                          <a:spcPts val="200"/>
                        </a:spcBef>
                        <a:spcAft>
                          <a:spcPts val="200"/>
                        </a:spcAft>
                      </a:pPr>
                      <a:r>
                        <a:rPr lang="en-CA" sz="100">
                          <a:effectLst/>
                        </a:rPr>
                        <a:t> </a:t>
                      </a:r>
                      <a:endParaRPr lang="en-GB" sz="100">
                        <a:solidFill>
                          <a:srgbClr val="000000"/>
                        </a:solidFill>
                        <a:effectLst/>
                        <a:latin typeface="Calibri" panose="020F0502020204030204" pitchFamily="34" charset="0"/>
                        <a:ea typeface="Times New Roman" panose="02020603050405020304" pitchFamily="18" charset="0"/>
                      </a:endParaRPr>
                    </a:p>
                  </a:txBody>
                  <a:tcPr marL="6017" marR="6017" marT="0" marB="0"/>
                </a:tc>
                <a:extLst>
                  <a:ext uri="{0D108BD9-81ED-4DB2-BD59-A6C34878D82A}">
                    <a16:rowId xmlns:a16="http://schemas.microsoft.com/office/drawing/2014/main" val="4187151889"/>
                  </a:ext>
                </a:extLst>
              </a:tr>
              <a:tr h="204258">
                <a:tc gridSpan="3">
                  <a:txBody>
                    <a:bodyPr/>
                    <a:lstStyle/>
                    <a:p>
                      <a:pPr>
                        <a:spcAft>
                          <a:spcPts val="0"/>
                        </a:spcAft>
                      </a:pPr>
                      <a:r>
                        <a:rPr lang="en-CA" sz="1200" dirty="0">
                          <a:effectLst/>
                        </a:rPr>
                        <a:t>ABSTRACT </a:t>
                      </a:r>
                      <a:endParaRPr lang="en-GB" sz="1200" dirty="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hMerge="1">
                  <a:txBody>
                    <a:bodyPr/>
                    <a:lstStyle/>
                    <a:p>
                      <a:endParaRPr lang="en-GB"/>
                    </a:p>
                  </a:txBody>
                  <a:tcPr/>
                </a:tc>
                <a:tc hMerge="1">
                  <a:txBody>
                    <a:bodyPr/>
                    <a:lstStyle/>
                    <a:p>
                      <a:endParaRPr lang="en-GB"/>
                    </a:p>
                  </a:txBody>
                  <a:tcPr/>
                </a:tc>
                <a:tc>
                  <a:txBody>
                    <a:bodyPr/>
                    <a:lstStyle/>
                    <a:p>
                      <a:pPr algn="r">
                        <a:spcAft>
                          <a:spcPts val="0"/>
                        </a:spcAft>
                      </a:pPr>
                      <a:r>
                        <a:rPr lang="en-CA" sz="100">
                          <a:effectLst/>
                        </a:rPr>
                        <a:t> </a:t>
                      </a:r>
                      <a:endParaRPr lang="en-GB" sz="100">
                        <a:solidFill>
                          <a:srgbClr val="000000"/>
                        </a:solidFill>
                        <a:effectLst/>
                        <a:latin typeface="Calibri" panose="020F0502020204030204" pitchFamily="34" charset="0"/>
                        <a:ea typeface="Times New Roman" panose="02020603050405020304" pitchFamily="18" charset="0"/>
                      </a:endParaRPr>
                    </a:p>
                  </a:txBody>
                  <a:tcPr marL="6017" marR="6017" marT="0" marB="0"/>
                </a:tc>
                <a:extLst>
                  <a:ext uri="{0D108BD9-81ED-4DB2-BD59-A6C34878D82A}">
                    <a16:rowId xmlns:a16="http://schemas.microsoft.com/office/drawing/2014/main" val="742248287"/>
                  </a:ext>
                </a:extLst>
              </a:tr>
              <a:tr h="367665">
                <a:tc>
                  <a:txBody>
                    <a:bodyPr/>
                    <a:lstStyle/>
                    <a:p>
                      <a:pPr>
                        <a:spcBef>
                          <a:spcPts val="200"/>
                        </a:spcBef>
                        <a:spcAft>
                          <a:spcPts val="200"/>
                        </a:spcAft>
                      </a:pPr>
                      <a:r>
                        <a:rPr lang="en-CA" sz="1200">
                          <a:effectLst/>
                        </a:rPr>
                        <a:t>Structured summary </a:t>
                      </a:r>
                      <a:endParaRPr lang="en-GB" sz="120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a:txBody>
                    <a:bodyPr/>
                    <a:lstStyle/>
                    <a:p>
                      <a:pPr algn="ctr">
                        <a:spcBef>
                          <a:spcPts val="200"/>
                        </a:spcBef>
                        <a:spcAft>
                          <a:spcPts val="200"/>
                        </a:spcAft>
                      </a:pPr>
                      <a:r>
                        <a:rPr lang="en-CA" sz="1200" dirty="0">
                          <a:effectLst/>
                        </a:rPr>
                        <a:t>2</a:t>
                      </a:r>
                      <a:endParaRPr lang="en-GB" sz="1200" dirty="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a:txBody>
                    <a:bodyPr/>
                    <a:lstStyle/>
                    <a:p>
                      <a:pPr>
                        <a:spcBef>
                          <a:spcPts val="200"/>
                        </a:spcBef>
                        <a:spcAft>
                          <a:spcPts val="200"/>
                        </a:spcAft>
                      </a:pPr>
                      <a:r>
                        <a:rPr lang="en-CA" sz="1200" dirty="0">
                          <a:effectLst/>
                        </a:rPr>
                        <a:t>Provide a structured summary including, as applicable: background; objectives; data sources; study eligibility criteria, participants, and interventions; study appraisal and synthesis methods; results; limitations; conclusions and implications of key findings; systematic review registration number. </a:t>
                      </a:r>
                      <a:endParaRPr lang="en-GB" sz="1200" dirty="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a:txBody>
                    <a:bodyPr/>
                    <a:lstStyle/>
                    <a:p>
                      <a:pPr>
                        <a:spcBef>
                          <a:spcPts val="200"/>
                        </a:spcBef>
                        <a:spcAft>
                          <a:spcPts val="200"/>
                        </a:spcAft>
                      </a:pPr>
                      <a:r>
                        <a:rPr lang="en-CA" sz="100">
                          <a:effectLst/>
                        </a:rPr>
                        <a:t> </a:t>
                      </a:r>
                      <a:endParaRPr lang="en-GB" sz="100">
                        <a:solidFill>
                          <a:srgbClr val="000000"/>
                        </a:solidFill>
                        <a:effectLst/>
                        <a:latin typeface="Calibri" panose="020F0502020204030204" pitchFamily="34" charset="0"/>
                        <a:ea typeface="Times New Roman" panose="02020603050405020304" pitchFamily="18" charset="0"/>
                      </a:endParaRPr>
                    </a:p>
                  </a:txBody>
                  <a:tcPr marL="6017" marR="6017" marT="0" marB="0"/>
                </a:tc>
                <a:extLst>
                  <a:ext uri="{0D108BD9-81ED-4DB2-BD59-A6C34878D82A}">
                    <a16:rowId xmlns:a16="http://schemas.microsoft.com/office/drawing/2014/main" val="1401813344"/>
                  </a:ext>
                </a:extLst>
              </a:tr>
              <a:tr h="204258">
                <a:tc gridSpan="3">
                  <a:txBody>
                    <a:bodyPr/>
                    <a:lstStyle/>
                    <a:p>
                      <a:pPr>
                        <a:spcAft>
                          <a:spcPts val="0"/>
                        </a:spcAft>
                      </a:pPr>
                      <a:r>
                        <a:rPr lang="en-CA" sz="1200" dirty="0">
                          <a:effectLst/>
                        </a:rPr>
                        <a:t>INTRODUCTION </a:t>
                      </a:r>
                      <a:endParaRPr lang="en-GB" sz="1200" dirty="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hMerge="1">
                  <a:txBody>
                    <a:bodyPr/>
                    <a:lstStyle/>
                    <a:p>
                      <a:endParaRPr lang="en-GB"/>
                    </a:p>
                  </a:txBody>
                  <a:tcPr/>
                </a:tc>
                <a:tc hMerge="1">
                  <a:txBody>
                    <a:bodyPr/>
                    <a:lstStyle/>
                    <a:p>
                      <a:endParaRPr lang="en-GB"/>
                    </a:p>
                  </a:txBody>
                  <a:tcPr/>
                </a:tc>
                <a:tc>
                  <a:txBody>
                    <a:bodyPr/>
                    <a:lstStyle/>
                    <a:p>
                      <a:pPr algn="r">
                        <a:spcAft>
                          <a:spcPts val="0"/>
                        </a:spcAft>
                      </a:pPr>
                      <a:r>
                        <a:rPr lang="en-CA" sz="100">
                          <a:effectLst/>
                        </a:rPr>
                        <a:t> </a:t>
                      </a:r>
                      <a:endParaRPr lang="en-GB" sz="100">
                        <a:solidFill>
                          <a:srgbClr val="000000"/>
                        </a:solidFill>
                        <a:effectLst/>
                        <a:latin typeface="Calibri" panose="020F0502020204030204" pitchFamily="34" charset="0"/>
                        <a:ea typeface="Times New Roman" panose="02020603050405020304" pitchFamily="18" charset="0"/>
                      </a:endParaRPr>
                    </a:p>
                  </a:txBody>
                  <a:tcPr marL="6017" marR="6017" marT="0" marB="0"/>
                </a:tc>
                <a:extLst>
                  <a:ext uri="{0D108BD9-81ED-4DB2-BD59-A6C34878D82A}">
                    <a16:rowId xmlns:a16="http://schemas.microsoft.com/office/drawing/2014/main" val="686942118"/>
                  </a:ext>
                </a:extLst>
              </a:tr>
              <a:tr h="204258">
                <a:tc>
                  <a:txBody>
                    <a:bodyPr/>
                    <a:lstStyle/>
                    <a:p>
                      <a:pPr>
                        <a:spcBef>
                          <a:spcPts val="200"/>
                        </a:spcBef>
                        <a:spcAft>
                          <a:spcPts val="200"/>
                        </a:spcAft>
                      </a:pPr>
                      <a:r>
                        <a:rPr lang="en-CA" sz="1200">
                          <a:effectLst/>
                        </a:rPr>
                        <a:t>Rationale </a:t>
                      </a:r>
                      <a:endParaRPr lang="en-GB" sz="120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a:txBody>
                    <a:bodyPr/>
                    <a:lstStyle/>
                    <a:p>
                      <a:pPr algn="ctr">
                        <a:spcBef>
                          <a:spcPts val="200"/>
                        </a:spcBef>
                        <a:spcAft>
                          <a:spcPts val="200"/>
                        </a:spcAft>
                      </a:pPr>
                      <a:r>
                        <a:rPr lang="en-CA" sz="1200" dirty="0">
                          <a:effectLst/>
                        </a:rPr>
                        <a:t>3</a:t>
                      </a:r>
                      <a:endParaRPr lang="en-GB" sz="1200" dirty="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a:txBody>
                    <a:bodyPr/>
                    <a:lstStyle/>
                    <a:p>
                      <a:pPr>
                        <a:spcBef>
                          <a:spcPts val="200"/>
                        </a:spcBef>
                        <a:spcAft>
                          <a:spcPts val="200"/>
                        </a:spcAft>
                      </a:pPr>
                      <a:r>
                        <a:rPr lang="en-CA" sz="1200" dirty="0">
                          <a:effectLst/>
                        </a:rPr>
                        <a:t>Describe the rationale for the review in the context of what is already known. </a:t>
                      </a:r>
                      <a:endParaRPr lang="en-GB" sz="1200" dirty="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a:txBody>
                    <a:bodyPr/>
                    <a:lstStyle/>
                    <a:p>
                      <a:pPr>
                        <a:spcBef>
                          <a:spcPts val="200"/>
                        </a:spcBef>
                        <a:spcAft>
                          <a:spcPts val="200"/>
                        </a:spcAft>
                      </a:pPr>
                      <a:r>
                        <a:rPr lang="en-CA" sz="100">
                          <a:effectLst/>
                        </a:rPr>
                        <a:t> </a:t>
                      </a:r>
                      <a:endParaRPr lang="en-GB" sz="100">
                        <a:solidFill>
                          <a:srgbClr val="000000"/>
                        </a:solidFill>
                        <a:effectLst/>
                        <a:latin typeface="Calibri" panose="020F0502020204030204" pitchFamily="34" charset="0"/>
                        <a:ea typeface="Times New Roman" panose="02020603050405020304" pitchFamily="18" charset="0"/>
                      </a:endParaRPr>
                    </a:p>
                  </a:txBody>
                  <a:tcPr marL="6017" marR="6017" marT="0" marB="0"/>
                </a:tc>
                <a:extLst>
                  <a:ext uri="{0D108BD9-81ED-4DB2-BD59-A6C34878D82A}">
                    <a16:rowId xmlns:a16="http://schemas.microsoft.com/office/drawing/2014/main" val="851171372"/>
                  </a:ext>
                </a:extLst>
              </a:tr>
              <a:tr h="254479">
                <a:tc>
                  <a:txBody>
                    <a:bodyPr/>
                    <a:lstStyle/>
                    <a:p>
                      <a:pPr>
                        <a:spcBef>
                          <a:spcPts val="200"/>
                        </a:spcBef>
                        <a:spcAft>
                          <a:spcPts val="200"/>
                        </a:spcAft>
                      </a:pPr>
                      <a:r>
                        <a:rPr lang="en-CA" sz="1200">
                          <a:effectLst/>
                        </a:rPr>
                        <a:t>Objectives </a:t>
                      </a:r>
                      <a:endParaRPr lang="en-GB" sz="120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a:txBody>
                    <a:bodyPr/>
                    <a:lstStyle/>
                    <a:p>
                      <a:pPr algn="ctr">
                        <a:spcBef>
                          <a:spcPts val="200"/>
                        </a:spcBef>
                        <a:spcAft>
                          <a:spcPts val="200"/>
                        </a:spcAft>
                      </a:pPr>
                      <a:r>
                        <a:rPr lang="en-CA" sz="1200" dirty="0">
                          <a:effectLst/>
                        </a:rPr>
                        <a:t>4</a:t>
                      </a:r>
                      <a:endParaRPr lang="en-GB" sz="1200" dirty="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a:txBody>
                    <a:bodyPr/>
                    <a:lstStyle/>
                    <a:p>
                      <a:pPr>
                        <a:spcBef>
                          <a:spcPts val="200"/>
                        </a:spcBef>
                        <a:spcAft>
                          <a:spcPts val="200"/>
                        </a:spcAft>
                      </a:pPr>
                      <a:r>
                        <a:rPr lang="en-CA" sz="1200" dirty="0">
                          <a:effectLst/>
                        </a:rPr>
                        <a:t>Provide an explicit statement of questions being addressed with reference to participants, interventions, comparisons, outcomes, and study design (PICOS). </a:t>
                      </a:r>
                      <a:endParaRPr lang="en-GB" sz="1200" dirty="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a:txBody>
                    <a:bodyPr/>
                    <a:lstStyle/>
                    <a:p>
                      <a:pPr>
                        <a:spcBef>
                          <a:spcPts val="200"/>
                        </a:spcBef>
                        <a:spcAft>
                          <a:spcPts val="200"/>
                        </a:spcAft>
                      </a:pPr>
                      <a:r>
                        <a:rPr lang="en-CA" sz="100">
                          <a:effectLst/>
                        </a:rPr>
                        <a:t> </a:t>
                      </a:r>
                      <a:endParaRPr lang="en-GB" sz="100">
                        <a:solidFill>
                          <a:srgbClr val="000000"/>
                        </a:solidFill>
                        <a:effectLst/>
                        <a:latin typeface="Calibri" panose="020F0502020204030204" pitchFamily="34" charset="0"/>
                        <a:ea typeface="Times New Roman" panose="02020603050405020304" pitchFamily="18" charset="0"/>
                      </a:endParaRPr>
                    </a:p>
                  </a:txBody>
                  <a:tcPr marL="6017" marR="6017" marT="0" marB="0"/>
                </a:tc>
                <a:extLst>
                  <a:ext uri="{0D108BD9-81ED-4DB2-BD59-A6C34878D82A}">
                    <a16:rowId xmlns:a16="http://schemas.microsoft.com/office/drawing/2014/main" val="3835897997"/>
                  </a:ext>
                </a:extLst>
              </a:tr>
              <a:tr h="204258">
                <a:tc gridSpan="3">
                  <a:txBody>
                    <a:bodyPr/>
                    <a:lstStyle/>
                    <a:p>
                      <a:pPr>
                        <a:spcAft>
                          <a:spcPts val="0"/>
                        </a:spcAft>
                      </a:pPr>
                      <a:r>
                        <a:rPr lang="en-CA" sz="1200" dirty="0">
                          <a:effectLst/>
                        </a:rPr>
                        <a:t>METHODS </a:t>
                      </a:r>
                      <a:endParaRPr lang="en-GB" sz="1200" dirty="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hMerge="1">
                  <a:txBody>
                    <a:bodyPr/>
                    <a:lstStyle/>
                    <a:p>
                      <a:endParaRPr lang="en-GB"/>
                    </a:p>
                  </a:txBody>
                  <a:tcPr/>
                </a:tc>
                <a:tc hMerge="1">
                  <a:txBody>
                    <a:bodyPr/>
                    <a:lstStyle/>
                    <a:p>
                      <a:endParaRPr lang="en-GB"/>
                    </a:p>
                  </a:txBody>
                  <a:tcPr/>
                </a:tc>
                <a:tc>
                  <a:txBody>
                    <a:bodyPr/>
                    <a:lstStyle/>
                    <a:p>
                      <a:pPr algn="r">
                        <a:spcAft>
                          <a:spcPts val="0"/>
                        </a:spcAft>
                      </a:pPr>
                      <a:r>
                        <a:rPr lang="en-CA" sz="100">
                          <a:effectLst/>
                        </a:rPr>
                        <a:t> </a:t>
                      </a:r>
                      <a:endParaRPr lang="en-GB" sz="100">
                        <a:solidFill>
                          <a:srgbClr val="000000"/>
                        </a:solidFill>
                        <a:effectLst/>
                        <a:latin typeface="Calibri" panose="020F0502020204030204" pitchFamily="34" charset="0"/>
                        <a:ea typeface="Times New Roman" panose="02020603050405020304" pitchFamily="18" charset="0"/>
                      </a:endParaRPr>
                    </a:p>
                  </a:txBody>
                  <a:tcPr marL="6017" marR="6017" marT="0" marB="0"/>
                </a:tc>
                <a:extLst>
                  <a:ext uri="{0D108BD9-81ED-4DB2-BD59-A6C34878D82A}">
                    <a16:rowId xmlns:a16="http://schemas.microsoft.com/office/drawing/2014/main" val="859123563"/>
                  </a:ext>
                </a:extLst>
              </a:tr>
              <a:tr h="258958">
                <a:tc>
                  <a:txBody>
                    <a:bodyPr/>
                    <a:lstStyle/>
                    <a:p>
                      <a:pPr>
                        <a:spcBef>
                          <a:spcPts val="200"/>
                        </a:spcBef>
                        <a:spcAft>
                          <a:spcPts val="200"/>
                        </a:spcAft>
                      </a:pPr>
                      <a:r>
                        <a:rPr lang="en-CA" sz="1200">
                          <a:effectLst/>
                        </a:rPr>
                        <a:t>Protocol and registration </a:t>
                      </a:r>
                      <a:endParaRPr lang="en-GB" sz="120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a:txBody>
                    <a:bodyPr/>
                    <a:lstStyle/>
                    <a:p>
                      <a:pPr algn="ctr">
                        <a:spcBef>
                          <a:spcPts val="200"/>
                        </a:spcBef>
                        <a:spcAft>
                          <a:spcPts val="200"/>
                        </a:spcAft>
                      </a:pPr>
                      <a:r>
                        <a:rPr lang="en-CA" sz="1200" dirty="0">
                          <a:effectLst/>
                        </a:rPr>
                        <a:t>5</a:t>
                      </a:r>
                      <a:endParaRPr lang="en-GB" sz="1200" dirty="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a:txBody>
                    <a:bodyPr/>
                    <a:lstStyle/>
                    <a:p>
                      <a:pPr>
                        <a:spcBef>
                          <a:spcPts val="200"/>
                        </a:spcBef>
                        <a:spcAft>
                          <a:spcPts val="200"/>
                        </a:spcAft>
                      </a:pPr>
                      <a:r>
                        <a:rPr lang="en-CA" sz="1200" dirty="0">
                          <a:effectLst/>
                        </a:rPr>
                        <a:t>Indicate if a review protocol exists, if and where it can be accessed (e.g., Web address), and, if available, provide registration information including registration number. </a:t>
                      </a:r>
                      <a:endParaRPr lang="en-GB" sz="1200" dirty="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a:txBody>
                    <a:bodyPr/>
                    <a:lstStyle/>
                    <a:p>
                      <a:pPr>
                        <a:spcBef>
                          <a:spcPts val="200"/>
                        </a:spcBef>
                        <a:spcAft>
                          <a:spcPts val="200"/>
                        </a:spcAft>
                      </a:pPr>
                      <a:r>
                        <a:rPr lang="en-CA" sz="100">
                          <a:effectLst/>
                        </a:rPr>
                        <a:t> </a:t>
                      </a:r>
                      <a:endParaRPr lang="en-GB" sz="100">
                        <a:solidFill>
                          <a:srgbClr val="000000"/>
                        </a:solidFill>
                        <a:effectLst/>
                        <a:latin typeface="Calibri" panose="020F0502020204030204" pitchFamily="34" charset="0"/>
                        <a:ea typeface="Times New Roman" panose="02020603050405020304" pitchFamily="18" charset="0"/>
                      </a:endParaRPr>
                    </a:p>
                  </a:txBody>
                  <a:tcPr marL="6017" marR="6017" marT="0" marB="0"/>
                </a:tc>
                <a:extLst>
                  <a:ext uri="{0D108BD9-81ED-4DB2-BD59-A6C34878D82A}">
                    <a16:rowId xmlns:a16="http://schemas.microsoft.com/office/drawing/2014/main" val="2769663805"/>
                  </a:ext>
                </a:extLst>
              </a:tr>
              <a:tr h="258958">
                <a:tc>
                  <a:txBody>
                    <a:bodyPr/>
                    <a:lstStyle/>
                    <a:p>
                      <a:pPr>
                        <a:spcBef>
                          <a:spcPts val="200"/>
                        </a:spcBef>
                        <a:spcAft>
                          <a:spcPts val="200"/>
                        </a:spcAft>
                      </a:pPr>
                      <a:r>
                        <a:rPr lang="en-CA" sz="1200">
                          <a:effectLst/>
                        </a:rPr>
                        <a:t>Eligibility criteria </a:t>
                      </a:r>
                      <a:endParaRPr lang="en-GB" sz="120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a:txBody>
                    <a:bodyPr/>
                    <a:lstStyle/>
                    <a:p>
                      <a:pPr algn="ctr">
                        <a:spcBef>
                          <a:spcPts val="200"/>
                        </a:spcBef>
                        <a:spcAft>
                          <a:spcPts val="200"/>
                        </a:spcAft>
                      </a:pPr>
                      <a:r>
                        <a:rPr lang="en-CA" sz="1200" dirty="0">
                          <a:effectLst/>
                        </a:rPr>
                        <a:t>6</a:t>
                      </a:r>
                      <a:endParaRPr lang="en-GB" sz="1200" dirty="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a:txBody>
                    <a:bodyPr/>
                    <a:lstStyle/>
                    <a:p>
                      <a:pPr>
                        <a:spcBef>
                          <a:spcPts val="200"/>
                        </a:spcBef>
                        <a:spcAft>
                          <a:spcPts val="200"/>
                        </a:spcAft>
                      </a:pPr>
                      <a:r>
                        <a:rPr lang="en-CA" sz="1200" dirty="0">
                          <a:effectLst/>
                        </a:rPr>
                        <a:t>Specify study characteristics (e.g., PICOS, length of follow-up) and report characteristics (e.g., years considered, language, publication status) used as criteria for eligibility, giving rationale. </a:t>
                      </a:r>
                      <a:endParaRPr lang="en-GB" sz="1200" dirty="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a:txBody>
                    <a:bodyPr/>
                    <a:lstStyle/>
                    <a:p>
                      <a:pPr>
                        <a:spcBef>
                          <a:spcPts val="200"/>
                        </a:spcBef>
                        <a:spcAft>
                          <a:spcPts val="200"/>
                        </a:spcAft>
                      </a:pPr>
                      <a:r>
                        <a:rPr lang="en-CA" sz="100">
                          <a:effectLst/>
                        </a:rPr>
                        <a:t> </a:t>
                      </a:r>
                      <a:endParaRPr lang="en-GB" sz="100">
                        <a:solidFill>
                          <a:srgbClr val="000000"/>
                        </a:solidFill>
                        <a:effectLst/>
                        <a:latin typeface="Calibri" panose="020F0502020204030204" pitchFamily="34" charset="0"/>
                        <a:ea typeface="Times New Roman" panose="02020603050405020304" pitchFamily="18" charset="0"/>
                      </a:endParaRPr>
                    </a:p>
                  </a:txBody>
                  <a:tcPr marL="6017" marR="6017" marT="0" marB="0"/>
                </a:tc>
                <a:extLst>
                  <a:ext uri="{0D108BD9-81ED-4DB2-BD59-A6C34878D82A}">
                    <a16:rowId xmlns:a16="http://schemas.microsoft.com/office/drawing/2014/main" val="899310085"/>
                  </a:ext>
                </a:extLst>
              </a:tr>
              <a:tr h="258958">
                <a:tc>
                  <a:txBody>
                    <a:bodyPr/>
                    <a:lstStyle/>
                    <a:p>
                      <a:pPr>
                        <a:spcBef>
                          <a:spcPts val="200"/>
                        </a:spcBef>
                        <a:spcAft>
                          <a:spcPts val="200"/>
                        </a:spcAft>
                      </a:pPr>
                      <a:r>
                        <a:rPr lang="en-CA" sz="1200">
                          <a:effectLst/>
                        </a:rPr>
                        <a:t>Information sources </a:t>
                      </a:r>
                      <a:endParaRPr lang="en-GB" sz="120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a:txBody>
                    <a:bodyPr/>
                    <a:lstStyle/>
                    <a:p>
                      <a:pPr algn="ctr">
                        <a:spcBef>
                          <a:spcPts val="200"/>
                        </a:spcBef>
                        <a:spcAft>
                          <a:spcPts val="200"/>
                        </a:spcAft>
                      </a:pPr>
                      <a:r>
                        <a:rPr lang="en-CA" sz="1200" dirty="0">
                          <a:effectLst/>
                        </a:rPr>
                        <a:t>7</a:t>
                      </a:r>
                      <a:endParaRPr lang="en-GB" sz="1200" dirty="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a:txBody>
                    <a:bodyPr/>
                    <a:lstStyle/>
                    <a:p>
                      <a:pPr>
                        <a:spcBef>
                          <a:spcPts val="200"/>
                        </a:spcBef>
                        <a:spcAft>
                          <a:spcPts val="200"/>
                        </a:spcAft>
                      </a:pPr>
                      <a:r>
                        <a:rPr lang="en-CA" sz="1200" dirty="0">
                          <a:effectLst/>
                        </a:rPr>
                        <a:t>Describe all information sources (e.g., databases with dates of coverage, contact with study authors to identify additional studies) in the search and date last searched. </a:t>
                      </a:r>
                      <a:endParaRPr lang="en-GB" sz="1200" dirty="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a:txBody>
                    <a:bodyPr/>
                    <a:lstStyle/>
                    <a:p>
                      <a:pPr>
                        <a:spcBef>
                          <a:spcPts val="200"/>
                        </a:spcBef>
                        <a:spcAft>
                          <a:spcPts val="200"/>
                        </a:spcAft>
                      </a:pPr>
                      <a:r>
                        <a:rPr lang="en-CA" sz="100">
                          <a:effectLst/>
                        </a:rPr>
                        <a:t> </a:t>
                      </a:r>
                      <a:endParaRPr lang="en-GB" sz="100">
                        <a:solidFill>
                          <a:srgbClr val="000000"/>
                        </a:solidFill>
                        <a:effectLst/>
                        <a:latin typeface="Calibri" panose="020F0502020204030204" pitchFamily="34" charset="0"/>
                        <a:ea typeface="Times New Roman" panose="02020603050405020304" pitchFamily="18" charset="0"/>
                      </a:endParaRPr>
                    </a:p>
                  </a:txBody>
                  <a:tcPr marL="6017" marR="6017" marT="0" marB="0"/>
                </a:tc>
                <a:extLst>
                  <a:ext uri="{0D108BD9-81ED-4DB2-BD59-A6C34878D82A}">
                    <a16:rowId xmlns:a16="http://schemas.microsoft.com/office/drawing/2014/main" val="1947639163"/>
                  </a:ext>
                </a:extLst>
              </a:tr>
              <a:tr h="258958">
                <a:tc>
                  <a:txBody>
                    <a:bodyPr/>
                    <a:lstStyle/>
                    <a:p>
                      <a:pPr>
                        <a:spcBef>
                          <a:spcPts val="200"/>
                        </a:spcBef>
                        <a:spcAft>
                          <a:spcPts val="200"/>
                        </a:spcAft>
                      </a:pPr>
                      <a:r>
                        <a:rPr lang="en-CA" sz="1200">
                          <a:effectLst/>
                        </a:rPr>
                        <a:t>Search </a:t>
                      </a:r>
                      <a:endParaRPr lang="en-GB" sz="120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a:txBody>
                    <a:bodyPr/>
                    <a:lstStyle/>
                    <a:p>
                      <a:pPr algn="ctr">
                        <a:spcBef>
                          <a:spcPts val="200"/>
                        </a:spcBef>
                        <a:spcAft>
                          <a:spcPts val="200"/>
                        </a:spcAft>
                      </a:pPr>
                      <a:r>
                        <a:rPr lang="en-CA" sz="1200" dirty="0">
                          <a:effectLst/>
                        </a:rPr>
                        <a:t>8</a:t>
                      </a:r>
                      <a:endParaRPr lang="en-GB" sz="1200" dirty="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a:txBody>
                    <a:bodyPr/>
                    <a:lstStyle/>
                    <a:p>
                      <a:pPr>
                        <a:spcBef>
                          <a:spcPts val="200"/>
                        </a:spcBef>
                        <a:spcAft>
                          <a:spcPts val="200"/>
                        </a:spcAft>
                      </a:pPr>
                      <a:r>
                        <a:rPr lang="en-CA" sz="1200" dirty="0">
                          <a:effectLst/>
                        </a:rPr>
                        <a:t>Present full electronic search strategy for at least one database, including any limits used, such that it could be repeated. </a:t>
                      </a:r>
                      <a:endParaRPr lang="en-GB" sz="1200" dirty="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a:txBody>
                    <a:bodyPr/>
                    <a:lstStyle/>
                    <a:p>
                      <a:pPr>
                        <a:spcBef>
                          <a:spcPts val="200"/>
                        </a:spcBef>
                        <a:spcAft>
                          <a:spcPts val="200"/>
                        </a:spcAft>
                      </a:pPr>
                      <a:r>
                        <a:rPr lang="en-CA" sz="100">
                          <a:effectLst/>
                        </a:rPr>
                        <a:t> </a:t>
                      </a:r>
                      <a:endParaRPr lang="en-GB" sz="100">
                        <a:solidFill>
                          <a:srgbClr val="000000"/>
                        </a:solidFill>
                        <a:effectLst/>
                        <a:latin typeface="Calibri" panose="020F0502020204030204" pitchFamily="34" charset="0"/>
                        <a:ea typeface="Times New Roman" panose="02020603050405020304" pitchFamily="18" charset="0"/>
                      </a:endParaRPr>
                    </a:p>
                  </a:txBody>
                  <a:tcPr marL="6017" marR="6017" marT="0" marB="0"/>
                </a:tc>
                <a:extLst>
                  <a:ext uri="{0D108BD9-81ED-4DB2-BD59-A6C34878D82A}">
                    <a16:rowId xmlns:a16="http://schemas.microsoft.com/office/drawing/2014/main" val="2010522298"/>
                  </a:ext>
                </a:extLst>
              </a:tr>
              <a:tr h="258958">
                <a:tc>
                  <a:txBody>
                    <a:bodyPr/>
                    <a:lstStyle/>
                    <a:p>
                      <a:pPr>
                        <a:spcBef>
                          <a:spcPts val="200"/>
                        </a:spcBef>
                        <a:spcAft>
                          <a:spcPts val="200"/>
                        </a:spcAft>
                      </a:pPr>
                      <a:r>
                        <a:rPr lang="en-CA" sz="1200">
                          <a:effectLst/>
                        </a:rPr>
                        <a:t>Study selection </a:t>
                      </a:r>
                      <a:endParaRPr lang="en-GB" sz="120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a:txBody>
                    <a:bodyPr/>
                    <a:lstStyle/>
                    <a:p>
                      <a:pPr algn="ctr">
                        <a:spcBef>
                          <a:spcPts val="200"/>
                        </a:spcBef>
                        <a:spcAft>
                          <a:spcPts val="200"/>
                        </a:spcAft>
                      </a:pPr>
                      <a:r>
                        <a:rPr lang="en-CA" sz="1200" dirty="0">
                          <a:effectLst/>
                        </a:rPr>
                        <a:t>9</a:t>
                      </a:r>
                      <a:endParaRPr lang="en-GB" sz="1200" dirty="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a:txBody>
                    <a:bodyPr/>
                    <a:lstStyle/>
                    <a:p>
                      <a:pPr>
                        <a:spcBef>
                          <a:spcPts val="200"/>
                        </a:spcBef>
                        <a:spcAft>
                          <a:spcPts val="200"/>
                        </a:spcAft>
                      </a:pPr>
                      <a:r>
                        <a:rPr lang="en-CA" sz="1200" dirty="0">
                          <a:effectLst/>
                        </a:rPr>
                        <a:t>State the process for selecting studies (i.e., screening, eligibility, included in systematic review, and, if applicable, included in the meta-analysis). </a:t>
                      </a:r>
                      <a:endParaRPr lang="en-GB" sz="1200" dirty="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a:txBody>
                    <a:bodyPr/>
                    <a:lstStyle/>
                    <a:p>
                      <a:pPr>
                        <a:spcBef>
                          <a:spcPts val="200"/>
                        </a:spcBef>
                        <a:spcAft>
                          <a:spcPts val="200"/>
                        </a:spcAft>
                      </a:pPr>
                      <a:r>
                        <a:rPr lang="en-CA" sz="100">
                          <a:effectLst/>
                        </a:rPr>
                        <a:t> </a:t>
                      </a:r>
                      <a:endParaRPr lang="en-GB" sz="100">
                        <a:solidFill>
                          <a:srgbClr val="000000"/>
                        </a:solidFill>
                        <a:effectLst/>
                        <a:latin typeface="Calibri" panose="020F0502020204030204" pitchFamily="34" charset="0"/>
                        <a:ea typeface="Times New Roman" panose="02020603050405020304" pitchFamily="18" charset="0"/>
                      </a:endParaRPr>
                    </a:p>
                  </a:txBody>
                  <a:tcPr marL="6017" marR="6017" marT="0" marB="0"/>
                </a:tc>
                <a:extLst>
                  <a:ext uri="{0D108BD9-81ED-4DB2-BD59-A6C34878D82A}">
                    <a16:rowId xmlns:a16="http://schemas.microsoft.com/office/drawing/2014/main" val="4276717017"/>
                  </a:ext>
                </a:extLst>
              </a:tr>
              <a:tr h="258958">
                <a:tc>
                  <a:txBody>
                    <a:bodyPr/>
                    <a:lstStyle/>
                    <a:p>
                      <a:pPr>
                        <a:spcBef>
                          <a:spcPts val="200"/>
                        </a:spcBef>
                        <a:spcAft>
                          <a:spcPts val="200"/>
                        </a:spcAft>
                      </a:pPr>
                      <a:r>
                        <a:rPr lang="en-CA" sz="1200">
                          <a:effectLst/>
                        </a:rPr>
                        <a:t>Data collection process </a:t>
                      </a:r>
                      <a:endParaRPr lang="en-GB" sz="120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a:txBody>
                    <a:bodyPr/>
                    <a:lstStyle/>
                    <a:p>
                      <a:pPr algn="ctr">
                        <a:spcBef>
                          <a:spcPts val="200"/>
                        </a:spcBef>
                        <a:spcAft>
                          <a:spcPts val="200"/>
                        </a:spcAft>
                      </a:pPr>
                      <a:r>
                        <a:rPr lang="en-CA" sz="1200" dirty="0">
                          <a:effectLst/>
                        </a:rPr>
                        <a:t>10</a:t>
                      </a:r>
                      <a:endParaRPr lang="en-GB" sz="1200" dirty="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a:txBody>
                    <a:bodyPr/>
                    <a:lstStyle/>
                    <a:p>
                      <a:pPr>
                        <a:spcBef>
                          <a:spcPts val="200"/>
                        </a:spcBef>
                        <a:spcAft>
                          <a:spcPts val="200"/>
                        </a:spcAft>
                      </a:pPr>
                      <a:r>
                        <a:rPr lang="en-CA" sz="1200" dirty="0">
                          <a:effectLst/>
                        </a:rPr>
                        <a:t>Describe method of data extraction from reports (e.g., piloted forms, independently, in duplicate) and any processes for obtaining and confirming data from investigators. </a:t>
                      </a:r>
                      <a:endParaRPr lang="en-GB" sz="1200" dirty="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a:txBody>
                    <a:bodyPr/>
                    <a:lstStyle/>
                    <a:p>
                      <a:pPr>
                        <a:spcBef>
                          <a:spcPts val="200"/>
                        </a:spcBef>
                        <a:spcAft>
                          <a:spcPts val="200"/>
                        </a:spcAft>
                      </a:pPr>
                      <a:r>
                        <a:rPr lang="en-CA" sz="100">
                          <a:effectLst/>
                        </a:rPr>
                        <a:t> </a:t>
                      </a:r>
                      <a:endParaRPr lang="en-GB" sz="100">
                        <a:solidFill>
                          <a:srgbClr val="000000"/>
                        </a:solidFill>
                        <a:effectLst/>
                        <a:latin typeface="Calibri" panose="020F0502020204030204" pitchFamily="34" charset="0"/>
                        <a:ea typeface="Times New Roman" panose="02020603050405020304" pitchFamily="18" charset="0"/>
                      </a:endParaRPr>
                    </a:p>
                  </a:txBody>
                  <a:tcPr marL="6017" marR="6017" marT="0" marB="0"/>
                </a:tc>
                <a:extLst>
                  <a:ext uri="{0D108BD9-81ED-4DB2-BD59-A6C34878D82A}">
                    <a16:rowId xmlns:a16="http://schemas.microsoft.com/office/drawing/2014/main" val="3163939866"/>
                  </a:ext>
                </a:extLst>
              </a:tr>
              <a:tr h="258958">
                <a:tc>
                  <a:txBody>
                    <a:bodyPr/>
                    <a:lstStyle/>
                    <a:p>
                      <a:pPr>
                        <a:spcBef>
                          <a:spcPts val="200"/>
                        </a:spcBef>
                        <a:spcAft>
                          <a:spcPts val="200"/>
                        </a:spcAft>
                      </a:pPr>
                      <a:r>
                        <a:rPr lang="en-CA" sz="1200">
                          <a:effectLst/>
                        </a:rPr>
                        <a:t>Data items </a:t>
                      </a:r>
                      <a:endParaRPr lang="en-GB" sz="120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a:txBody>
                    <a:bodyPr/>
                    <a:lstStyle/>
                    <a:p>
                      <a:pPr algn="ctr">
                        <a:spcBef>
                          <a:spcPts val="200"/>
                        </a:spcBef>
                        <a:spcAft>
                          <a:spcPts val="200"/>
                        </a:spcAft>
                      </a:pPr>
                      <a:r>
                        <a:rPr lang="en-CA" sz="1200" dirty="0">
                          <a:effectLst/>
                        </a:rPr>
                        <a:t>11</a:t>
                      </a:r>
                      <a:endParaRPr lang="en-GB" sz="1200" dirty="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a:txBody>
                    <a:bodyPr/>
                    <a:lstStyle/>
                    <a:p>
                      <a:pPr>
                        <a:spcBef>
                          <a:spcPts val="200"/>
                        </a:spcBef>
                        <a:spcAft>
                          <a:spcPts val="200"/>
                        </a:spcAft>
                      </a:pPr>
                      <a:r>
                        <a:rPr lang="en-CA" sz="1200" dirty="0">
                          <a:effectLst/>
                        </a:rPr>
                        <a:t>List and define all variables for which data were sought (e.g., PICOS, funding sources) and any assumptions and simplifications made. </a:t>
                      </a:r>
                      <a:endParaRPr lang="en-GB" sz="1200" dirty="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a:txBody>
                    <a:bodyPr/>
                    <a:lstStyle/>
                    <a:p>
                      <a:pPr>
                        <a:spcBef>
                          <a:spcPts val="200"/>
                        </a:spcBef>
                        <a:spcAft>
                          <a:spcPts val="200"/>
                        </a:spcAft>
                      </a:pPr>
                      <a:r>
                        <a:rPr lang="en-CA" sz="100">
                          <a:effectLst/>
                        </a:rPr>
                        <a:t> </a:t>
                      </a:r>
                      <a:endParaRPr lang="en-GB" sz="100">
                        <a:solidFill>
                          <a:srgbClr val="000000"/>
                        </a:solidFill>
                        <a:effectLst/>
                        <a:latin typeface="Calibri" panose="020F0502020204030204" pitchFamily="34" charset="0"/>
                        <a:ea typeface="Times New Roman" panose="02020603050405020304" pitchFamily="18" charset="0"/>
                      </a:endParaRPr>
                    </a:p>
                  </a:txBody>
                  <a:tcPr marL="6017" marR="6017" marT="0" marB="0"/>
                </a:tc>
                <a:extLst>
                  <a:ext uri="{0D108BD9-81ED-4DB2-BD59-A6C34878D82A}">
                    <a16:rowId xmlns:a16="http://schemas.microsoft.com/office/drawing/2014/main" val="1427153573"/>
                  </a:ext>
                </a:extLst>
              </a:tr>
              <a:tr h="258958">
                <a:tc>
                  <a:txBody>
                    <a:bodyPr/>
                    <a:lstStyle/>
                    <a:p>
                      <a:pPr>
                        <a:spcBef>
                          <a:spcPts val="200"/>
                        </a:spcBef>
                        <a:spcAft>
                          <a:spcPts val="200"/>
                        </a:spcAft>
                      </a:pPr>
                      <a:r>
                        <a:rPr lang="en-CA" sz="1200">
                          <a:effectLst/>
                        </a:rPr>
                        <a:t>Risk of bias in individual studies </a:t>
                      </a:r>
                      <a:endParaRPr lang="en-GB" sz="120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a:txBody>
                    <a:bodyPr/>
                    <a:lstStyle/>
                    <a:p>
                      <a:pPr algn="ctr">
                        <a:spcBef>
                          <a:spcPts val="200"/>
                        </a:spcBef>
                        <a:spcAft>
                          <a:spcPts val="200"/>
                        </a:spcAft>
                      </a:pPr>
                      <a:r>
                        <a:rPr lang="en-CA" sz="1200" dirty="0">
                          <a:effectLst/>
                        </a:rPr>
                        <a:t>12</a:t>
                      </a:r>
                      <a:endParaRPr lang="en-GB" sz="1200" dirty="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a:txBody>
                    <a:bodyPr/>
                    <a:lstStyle/>
                    <a:p>
                      <a:pPr>
                        <a:spcBef>
                          <a:spcPts val="200"/>
                        </a:spcBef>
                        <a:spcAft>
                          <a:spcPts val="200"/>
                        </a:spcAft>
                      </a:pPr>
                      <a:r>
                        <a:rPr lang="en-CA" sz="1200" dirty="0">
                          <a:effectLst/>
                        </a:rPr>
                        <a:t>Describe methods used for assessing risk of bias of individual studies (including specification of whether this was done at the study or outcome level), and how this information is to be used in any data synthesis. </a:t>
                      </a:r>
                      <a:endParaRPr lang="en-GB" sz="1200" dirty="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a:txBody>
                    <a:bodyPr/>
                    <a:lstStyle/>
                    <a:p>
                      <a:pPr>
                        <a:spcBef>
                          <a:spcPts val="200"/>
                        </a:spcBef>
                        <a:spcAft>
                          <a:spcPts val="200"/>
                        </a:spcAft>
                      </a:pPr>
                      <a:r>
                        <a:rPr lang="en-CA" sz="100">
                          <a:effectLst/>
                        </a:rPr>
                        <a:t> </a:t>
                      </a:r>
                      <a:endParaRPr lang="en-GB" sz="100">
                        <a:solidFill>
                          <a:srgbClr val="000000"/>
                        </a:solidFill>
                        <a:effectLst/>
                        <a:latin typeface="Calibri" panose="020F0502020204030204" pitchFamily="34" charset="0"/>
                        <a:ea typeface="Times New Roman" panose="02020603050405020304" pitchFamily="18" charset="0"/>
                      </a:endParaRPr>
                    </a:p>
                  </a:txBody>
                  <a:tcPr marL="6017" marR="6017" marT="0" marB="0"/>
                </a:tc>
                <a:extLst>
                  <a:ext uri="{0D108BD9-81ED-4DB2-BD59-A6C34878D82A}">
                    <a16:rowId xmlns:a16="http://schemas.microsoft.com/office/drawing/2014/main" val="1158344609"/>
                  </a:ext>
                </a:extLst>
              </a:tr>
              <a:tr h="204258">
                <a:tc>
                  <a:txBody>
                    <a:bodyPr/>
                    <a:lstStyle/>
                    <a:p>
                      <a:pPr>
                        <a:spcBef>
                          <a:spcPts val="200"/>
                        </a:spcBef>
                        <a:spcAft>
                          <a:spcPts val="200"/>
                        </a:spcAft>
                      </a:pPr>
                      <a:r>
                        <a:rPr lang="en-CA" sz="1200">
                          <a:effectLst/>
                        </a:rPr>
                        <a:t>Summary measures </a:t>
                      </a:r>
                      <a:endParaRPr lang="en-GB" sz="120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a:txBody>
                    <a:bodyPr/>
                    <a:lstStyle/>
                    <a:p>
                      <a:pPr algn="ctr">
                        <a:spcBef>
                          <a:spcPts val="200"/>
                        </a:spcBef>
                        <a:spcAft>
                          <a:spcPts val="200"/>
                        </a:spcAft>
                      </a:pPr>
                      <a:r>
                        <a:rPr lang="en-CA" sz="1200" dirty="0">
                          <a:effectLst/>
                        </a:rPr>
                        <a:t>13</a:t>
                      </a:r>
                      <a:endParaRPr lang="en-GB" sz="1200" dirty="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a:txBody>
                    <a:bodyPr/>
                    <a:lstStyle/>
                    <a:p>
                      <a:pPr>
                        <a:spcBef>
                          <a:spcPts val="200"/>
                        </a:spcBef>
                        <a:spcAft>
                          <a:spcPts val="200"/>
                        </a:spcAft>
                      </a:pPr>
                      <a:r>
                        <a:rPr lang="en-CA" sz="1200" dirty="0">
                          <a:effectLst/>
                        </a:rPr>
                        <a:t>State the principal summary measures (e.g., risk ratio, difference in means). </a:t>
                      </a:r>
                      <a:endParaRPr lang="en-GB" sz="1200" dirty="0">
                        <a:solidFill>
                          <a:srgbClr val="000000"/>
                        </a:solidFill>
                        <a:effectLst/>
                        <a:latin typeface="Calibri" panose="020F0502020204030204" pitchFamily="34" charset="0"/>
                        <a:ea typeface="Times New Roman" panose="02020603050405020304" pitchFamily="18" charset="0"/>
                      </a:endParaRPr>
                    </a:p>
                  </a:txBody>
                  <a:tcPr marL="6017" marR="6017" marT="0" marB="0" anchor="ctr"/>
                </a:tc>
                <a:tc>
                  <a:txBody>
                    <a:bodyPr/>
                    <a:lstStyle/>
                    <a:p>
                      <a:pPr>
                        <a:spcBef>
                          <a:spcPts val="200"/>
                        </a:spcBef>
                        <a:spcAft>
                          <a:spcPts val="200"/>
                        </a:spcAft>
                      </a:pPr>
                      <a:r>
                        <a:rPr lang="en-CA" sz="100">
                          <a:effectLst/>
                        </a:rPr>
                        <a:t> </a:t>
                      </a:r>
                      <a:endParaRPr lang="en-GB" sz="100">
                        <a:solidFill>
                          <a:srgbClr val="000000"/>
                        </a:solidFill>
                        <a:effectLst/>
                        <a:latin typeface="Calibri" panose="020F0502020204030204" pitchFamily="34" charset="0"/>
                        <a:ea typeface="Times New Roman" panose="02020603050405020304" pitchFamily="18" charset="0"/>
                      </a:endParaRPr>
                    </a:p>
                  </a:txBody>
                  <a:tcPr marL="6017" marR="6017" marT="0" marB="0"/>
                </a:tc>
                <a:extLst>
                  <a:ext uri="{0D108BD9-81ED-4DB2-BD59-A6C34878D82A}">
                    <a16:rowId xmlns:a16="http://schemas.microsoft.com/office/drawing/2014/main" val="3378561393"/>
                  </a:ext>
                </a:extLst>
              </a:tr>
              <a:tr h="259859">
                <a:tc>
                  <a:txBody>
                    <a:bodyPr/>
                    <a:lstStyle/>
                    <a:p>
                      <a:pPr>
                        <a:spcBef>
                          <a:spcPts val="200"/>
                        </a:spcBef>
                        <a:spcAft>
                          <a:spcPts val="200"/>
                        </a:spcAft>
                      </a:pPr>
                      <a:r>
                        <a:rPr lang="en-CA" sz="1200">
                          <a:effectLst/>
                        </a:rPr>
                        <a:t>Synthesis of results </a:t>
                      </a:r>
                      <a:endParaRPr lang="en-GB" sz="1200">
                        <a:solidFill>
                          <a:srgbClr val="000000"/>
                        </a:solidFill>
                        <a:effectLst/>
                        <a:latin typeface="Calibri" panose="020F0502020204030204" pitchFamily="34" charset="0"/>
                        <a:ea typeface="Times New Roman" panose="02020603050405020304" pitchFamily="18" charset="0"/>
                      </a:endParaRPr>
                    </a:p>
                  </a:txBody>
                  <a:tcPr marL="6017" marR="6017" marT="0" marB="0"/>
                </a:tc>
                <a:tc>
                  <a:txBody>
                    <a:bodyPr/>
                    <a:lstStyle/>
                    <a:p>
                      <a:pPr algn="ctr">
                        <a:spcBef>
                          <a:spcPts val="200"/>
                        </a:spcBef>
                        <a:spcAft>
                          <a:spcPts val="200"/>
                        </a:spcAft>
                      </a:pPr>
                      <a:r>
                        <a:rPr lang="en-CA" sz="1200" dirty="0">
                          <a:effectLst/>
                        </a:rPr>
                        <a:t>14</a:t>
                      </a:r>
                      <a:endParaRPr lang="en-GB" sz="1200" dirty="0">
                        <a:solidFill>
                          <a:srgbClr val="000000"/>
                        </a:solidFill>
                        <a:effectLst/>
                        <a:latin typeface="Calibri" panose="020F0502020204030204" pitchFamily="34" charset="0"/>
                        <a:ea typeface="Times New Roman" panose="02020603050405020304" pitchFamily="18" charset="0"/>
                      </a:endParaRPr>
                    </a:p>
                  </a:txBody>
                  <a:tcPr marL="6017" marR="6017" marT="0" marB="0"/>
                </a:tc>
                <a:tc>
                  <a:txBody>
                    <a:bodyPr/>
                    <a:lstStyle/>
                    <a:p>
                      <a:pPr>
                        <a:spcBef>
                          <a:spcPts val="200"/>
                        </a:spcBef>
                        <a:spcAft>
                          <a:spcPts val="200"/>
                        </a:spcAft>
                      </a:pPr>
                      <a:r>
                        <a:rPr lang="en-CA" sz="1200" dirty="0">
                          <a:effectLst/>
                        </a:rPr>
                        <a:t>Describe the methods of handling data and combining results of studies, if done, including measures of consistency (e.g., I</a:t>
                      </a:r>
                      <a:r>
                        <a:rPr lang="en-CA" sz="1200" baseline="30000" dirty="0">
                          <a:effectLst/>
                        </a:rPr>
                        <a:t>2</a:t>
                      </a:r>
                      <a:r>
                        <a:rPr lang="en-CA" sz="1200" dirty="0">
                          <a:effectLst/>
                        </a:rPr>
                        <a:t>) for each meta-analysis. </a:t>
                      </a:r>
                      <a:endParaRPr lang="en-GB" sz="1200" dirty="0">
                        <a:solidFill>
                          <a:srgbClr val="000000"/>
                        </a:solidFill>
                        <a:effectLst/>
                        <a:latin typeface="Calibri" panose="020F0502020204030204" pitchFamily="34" charset="0"/>
                        <a:ea typeface="Times New Roman" panose="02020603050405020304" pitchFamily="18" charset="0"/>
                      </a:endParaRPr>
                    </a:p>
                  </a:txBody>
                  <a:tcPr marL="6017" marR="6017" marT="0" marB="0"/>
                </a:tc>
                <a:tc>
                  <a:txBody>
                    <a:bodyPr/>
                    <a:lstStyle/>
                    <a:p>
                      <a:pPr>
                        <a:spcBef>
                          <a:spcPts val="200"/>
                        </a:spcBef>
                        <a:spcAft>
                          <a:spcPts val="200"/>
                        </a:spcAft>
                      </a:pPr>
                      <a:r>
                        <a:rPr lang="en-CA" sz="100" dirty="0">
                          <a:effectLst/>
                        </a:rPr>
                        <a:t> </a:t>
                      </a:r>
                      <a:endParaRPr lang="en-GB" sz="100" dirty="0">
                        <a:solidFill>
                          <a:srgbClr val="000000"/>
                        </a:solidFill>
                        <a:effectLst/>
                        <a:latin typeface="Calibri" panose="020F0502020204030204" pitchFamily="34" charset="0"/>
                        <a:ea typeface="Times New Roman" panose="02020603050405020304" pitchFamily="18" charset="0"/>
                      </a:endParaRPr>
                    </a:p>
                  </a:txBody>
                  <a:tcPr marL="6017" marR="6017" marT="0" marB="0"/>
                </a:tc>
                <a:extLst>
                  <a:ext uri="{0D108BD9-81ED-4DB2-BD59-A6C34878D82A}">
                    <a16:rowId xmlns:a16="http://schemas.microsoft.com/office/drawing/2014/main" val="780433983"/>
                  </a:ext>
                </a:extLst>
              </a:tr>
            </a:tbl>
          </a:graphicData>
        </a:graphic>
      </p:graphicFrame>
    </p:spTree>
    <p:extLst>
      <p:ext uri="{BB962C8B-B14F-4D97-AF65-F5344CB8AC3E}">
        <p14:creationId xmlns:p14="http://schemas.microsoft.com/office/powerpoint/2010/main" val="3283260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Developing the Results Table/s</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smtClean="0"/>
              <a:t>This is the key information for the study</a:t>
            </a:r>
          </a:p>
          <a:p>
            <a:pPr marL="0" indent="0">
              <a:buNone/>
            </a:pPr>
            <a:endParaRPr lang="en-GB" dirty="0"/>
          </a:p>
          <a:p>
            <a:pPr marL="514350" indent="-514350">
              <a:buFont typeface="+mj-lt"/>
              <a:buAutoNum type="arabicPeriod"/>
            </a:pPr>
            <a:r>
              <a:rPr lang="en-GB" dirty="0" smtClean="0"/>
              <a:t>Author/s and date</a:t>
            </a:r>
          </a:p>
          <a:p>
            <a:pPr marL="514350" indent="-514350">
              <a:buFont typeface="+mj-lt"/>
              <a:buAutoNum type="arabicPeriod"/>
            </a:pPr>
            <a:r>
              <a:rPr lang="en-GB" dirty="0" smtClean="0"/>
              <a:t>Participants</a:t>
            </a:r>
          </a:p>
          <a:p>
            <a:pPr marL="514350" indent="-514350">
              <a:buFont typeface="+mj-lt"/>
              <a:buAutoNum type="arabicPeriod"/>
            </a:pPr>
            <a:r>
              <a:rPr lang="en-GB" dirty="0" smtClean="0"/>
              <a:t>Design</a:t>
            </a:r>
          </a:p>
          <a:p>
            <a:pPr marL="514350" indent="-514350">
              <a:buFont typeface="+mj-lt"/>
              <a:buAutoNum type="arabicPeriod"/>
            </a:pPr>
            <a:r>
              <a:rPr lang="en-GB" dirty="0" smtClean="0"/>
              <a:t>Measures</a:t>
            </a:r>
          </a:p>
          <a:p>
            <a:pPr marL="514350" indent="-514350">
              <a:buFont typeface="+mj-lt"/>
              <a:buAutoNum type="arabicPeriod"/>
            </a:pPr>
            <a:r>
              <a:rPr lang="en-GB" dirty="0" smtClean="0"/>
              <a:t>Outcomes</a:t>
            </a:r>
          </a:p>
          <a:p>
            <a:pPr marL="0" indent="0">
              <a:buNone/>
            </a:pPr>
            <a:endParaRPr lang="en-GB" dirty="0" smtClean="0"/>
          </a:p>
          <a:p>
            <a:pPr marL="0" indent="0">
              <a:buNone/>
            </a:pPr>
            <a:r>
              <a:rPr lang="en-GB" dirty="0" smtClean="0"/>
              <a:t>Other?</a:t>
            </a:r>
            <a:endParaRPr lang="en-GB" dirty="0"/>
          </a:p>
        </p:txBody>
      </p:sp>
    </p:spTree>
    <p:extLst>
      <p:ext uri="{BB962C8B-B14F-4D97-AF65-F5344CB8AC3E}">
        <p14:creationId xmlns:p14="http://schemas.microsoft.com/office/powerpoint/2010/main" val="412793092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467544" y="980728"/>
            <a:ext cx="8280919" cy="5797187"/>
          </a:xfrm>
          <a:prstGeom prst="rect">
            <a:avLst/>
          </a:prstGeom>
        </p:spPr>
      </p:pic>
      <p:sp>
        <p:nvSpPr>
          <p:cNvPr id="4" name="TextBox 3"/>
          <p:cNvSpPr txBox="1"/>
          <p:nvPr/>
        </p:nvSpPr>
        <p:spPr>
          <a:xfrm>
            <a:off x="1115616" y="404664"/>
            <a:ext cx="7128792" cy="523220"/>
          </a:xfrm>
          <a:prstGeom prst="rect">
            <a:avLst/>
          </a:prstGeom>
          <a:noFill/>
        </p:spPr>
        <p:txBody>
          <a:bodyPr wrap="square" rtlCol="0">
            <a:spAutoFit/>
          </a:bodyPr>
          <a:lstStyle/>
          <a:p>
            <a:pPr algn="ctr"/>
            <a:r>
              <a:rPr lang="en-GB" sz="2800" dirty="0" smtClean="0"/>
              <a:t>Systematic review table</a:t>
            </a:r>
            <a:endParaRPr lang="en-GB" sz="2800" dirty="0"/>
          </a:p>
        </p:txBody>
      </p:sp>
    </p:spTree>
    <p:extLst>
      <p:ext uri="{BB962C8B-B14F-4D97-AF65-F5344CB8AC3E}">
        <p14:creationId xmlns:p14="http://schemas.microsoft.com/office/powerpoint/2010/main" val="192803036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Description and thematic review of Findings</a:t>
            </a:r>
            <a:endParaRPr lang="en-GB" dirty="0"/>
          </a:p>
        </p:txBody>
      </p:sp>
      <p:sp>
        <p:nvSpPr>
          <p:cNvPr id="3" name="Content Placeholder 2"/>
          <p:cNvSpPr>
            <a:spLocks noGrp="1"/>
          </p:cNvSpPr>
          <p:nvPr>
            <p:ph idx="1"/>
          </p:nvPr>
        </p:nvSpPr>
        <p:spPr/>
        <p:txBody>
          <a:bodyPr>
            <a:normAutofit fontScale="92500" lnSpcReduction="20000"/>
          </a:bodyPr>
          <a:lstStyle/>
          <a:p>
            <a:pPr marL="0" indent="0" algn="ctr">
              <a:buNone/>
            </a:pPr>
            <a:r>
              <a:rPr lang="en-GB" dirty="0" smtClean="0">
                <a:solidFill>
                  <a:srgbClr val="FF0000"/>
                </a:solidFill>
              </a:rPr>
              <a:t>Use the table to describe the support for or contradictions from the studies.</a:t>
            </a:r>
          </a:p>
          <a:p>
            <a:pPr marL="0" indent="0">
              <a:buNone/>
            </a:pPr>
            <a:r>
              <a:rPr lang="en-GB" dirty="0" smtClean="0"/>
              <a:t>Author/s</a:t>
            </a:r>
          </a:p>
          <a:p>
            <a:pPr marL="0" indent="0">
              <a:buNone/>
            </a:pPr>
            <a:endParaRPr lang="en-GB" dirty="0" smtClean="0"/>
          </a:p>
          <a:p>
            <a:pPr marL="0" indent="0">
              <a:buNone/>
            </a:pPr>
            <a:r>
              <a:rPr lang="en-GB" dirty="0" smtClean="0"/>
              <a:t>Participants</a:t>
            </a:r>
          </a:p>
          <a:p>
            <a:pPr marL="0" indent="0">
              <a:buNone/>
            </a:pPr>
            <a:r>
              <a:rPr lang="en-GB" dirty="0" smtClean="0"/>
              <a:t>Research design			Categorical </a:t>
            </a:r>
          </a:p>
          <a:p>
            <a:pPr marL="0" indent="0">
              <a:buNone/>
            </a:pPr>
            <a:r>
              <a:rPr lang="en-GB" dirty="0" smtClean="0"/>
              <a:t>Intervention</a:t>
            </a:r>
          </a:p>
          <a:p>
            <a:pPr marL="0" indent="0">
              <a:buNone/>
            </a:pPr>
            <a:r>
              <a:rPr lang="en-GB" dirty="0" smtClean="0"/>
              <a:t>Measures</a:t>
            </a:r>
          </a:p>
          <a:p>
            <a:pPr marL="0" indent="0">
              <a:buNone/>
            </a:pPr>
            <a:r>
              <a:rPr lang="en-GB" dirty="0" smtClean="0">
                <a:solidFill>
                  <a:srgbClr val="FF0000"/>
                </a:solidFill>
              </a:rPr>
              <a:t> 					Outcomes				</a:t>
            </a:r>
          </a:p>
        </p:txBody>
      </p:sp>
      <p:cxnSp>
        <p:nvCxnSpPr>
          <p:cNvPr id="5" name="Straight Arrow Connector 4"/>
          <p:cNvCxnSpPr/>
          <p:nvPr/>
        </p:nvCxnSpPr>
        <p:spPr>
          <a:xfrm>
            <a:off x="2483768" y="3365376"/>
            <a:ext cx="2406348" cy="351656"/>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cxnSp>
        <p:nvCxnSpPr>
          <p:cNvPr id="6" name="Straight Arrow Connector 5"/>
          <p:cNvCxnSpPr/>
          <p:nvPr/>
        </p:nvCxnSpPr>
        <p:spPr>
          <a:xfrm>
            <a:off x="3059832" y="3861048"/>
            <a:ext cx="1830284" cy="0"/>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flipV="1">
            <a:off x="2630248" y="4077072"/>
            <a:ext cx="2259868" cy="263752"/>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V="1">
            <a:off x="2339752" y="4279538"/>
            <a:ext cx="2664296" cy="589623"/>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sp>
        <p:nvSpPr>
          <p:cNvPr id="16" name="Down Arrow 15"/>
          <p:cNvSpPr/>
          <p:nvPr/>
        </p:nvSpPr>
        <p:spPr>
          <a:xfrm>
            <a:off x="5724128" y="4172943"/>
            <a:ext cx="432048" cy="107173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p:cNvSpPr txBox="1"/>
          <p:nvPr/>
        </p:nvSpPr>
        <p:spPr>
          <a:xfrm>
            <a:off x="4788024" y="4416423"/>
            <a:ext cx="2592288" cy="584775"/>
          </a:xfrm>
          <a:prstGeom prst="rect">
            <a:avLst/>
          </a:prstGeom>
          <a:solidFill>
            <a:schemeClr val="bg1"/>
          </a:solidFill>
        </p:spPr>
        <p:txBody>
          <a:bodyPr wrap="square" rtlCol="0">
            <a:spAutoFit/>
          </a:bodyPr>
          <a:lstStyle/>
          <a:p>
            <a:pPr algn="ctr"/>
            <a:r>
              <a:rPr lang="en-GB" sz="1600" dirty="0" smtClean="0"/>
              <a:t>Combined to summarise</a:t>
            </a:r>
          </a:p>
          <a:p>
            <a:pPr algn="ctr"/>
            <a:r>
              <a:rPr lang="en-GB" sz="1600" dirty="0" smtClean="0"/>
              <a:t>Summate or refute</a:t>
            </a:r>
            <a:endParaRPr lang="en-GB" sz="1600" dirty="0"/>
          </a:p>
        </p:txBody>
      </p:sp>
    </p:spTree>
    <p:extLst>
      <p:ext uri="{BB962C8B-B14F-4D97-AF65-F5344CB8AC3E}">
        <p14:creationId xmlns:p14="http://schemas.microsoft.com/office/powerpoint/2010/main" val="343485822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Description and Collation of Findings</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dirty="0" smtClean="0"/>
              <a:t>Identify the key themes from the results (use sub-headings if you want).</a:t>
            </a:r>
          </a:p>
          <a:p>
            <a:pPr marL="0" indent="0">
              <a:buNone/>
            </a:pPr>
            <a:endParaRPr lang="en-GB" dirty="0" smtClean="0"/>
          </a:p>
          <a:p>
            <a:pPr marL="0" indent="0">
              <a:buNone/>
            </a:pPr>
            <a:r>
              <a:rPr lang="en-GB" i="1" dirty="0" smtClean="0">
                <a:solidFill>
                  <a:srgbClr val="7030A0"/>
                </a:solidFill>
              </a:rPr>
              <a:t>Write these in a way that relates to your position statement </a:t>
            </a:r>
          </a:p>
          <a:p>
            <a:pPr marL="0" indent="0">
              <a:buNone/>
            </a:pPr>
            <a:endParaRPr lang="en-GB" i="1" dirty="0" smtClean="0">
              <a:solidFill>
                <a:srgbClr val="7030A0"/>
              </a:solidFill>
            </a:endParaRPr>
          </a:p>
          <a:p>
            <a:pPr marL="0" indent="0">
              <a:buNone/>
            </a:pPr>
            <a:r>
              <a:rPr lang="en-GB" u="sng" dirty="0" smtClean="0">
                <a:solidFill>
                  <a:srgbClr val="FF0000"/>
                </a:solidFill>
              </a:rPr>
              <a:t>Critically Describe </a:t>
            </a:r>
            <a:r>
              <a:rPr lang="en-GB" dirty="0" smtClean="0"/>
              <a:t>these findings and include all the authors that support and refute the findings.</a:t>
            </a:r>
          </a:p>
          <a:p>
            <a:pPr marL="0" indent="0">
              <a:buNone/>
            </a:pPr>
            <a:endParaRPr lang="en-GB" dirty="0"/>
          </a:p>
          <a:p>
            <a:pPr marL="0" indent="0">
              <a:buNone/>
            </a:pPr>
            <a:r>
              <a:rPr lang="en-GB" dirty="0" smtClean="0"/>
              <a:t>You probably need around 5 to 7 key themes to review.</a:t>
            </a:r>
          </a:p>
          <a:p>
            <a:pPr marL="0" indent="0">
              <a:buNone/>
            </a:pPr>
            <a:endParaRPr lang="en-GB" dirty="0"/>
          </a:p>
          <a:p>
            <a:pPr marL="0" indent="0">
              <a:buNone/>
            </a:pPr>
            <a:r>
              <a:rPr lang="en-GB" dirty="0" smtClean="0"/>
              <a:t>Review your introduction to check that you have general theory and literature relating to every theme.</a:t>
            </a:r>
            <a:endParaRPr lang="en-GB" dirty="0"/>
          </a:p>
        </p:txBody>
      </p:sp>
    </p:spTree>
    <p:extLst>
      <p:ext uri="{BB962C8B-B14F-4D97-AF65-F5344CB8AC3E}">
        <p14:creationId xmlns:p14="http://schemas.microsoft.com/office/powerpoint/2010/main" val="156142566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404664"/>
            <a:ext cx="7772400" cy="1470025"/>
          </a:xfrm>
        </p:spPr>
        <p:txBody>
          <a:bodyPr/>
          <a:lstStyle/>
          <a:p>
            <a:r>
              <a:rPr lang="en-GB" dirty="0" smtClean="0"/>
              <a:t>Searching the Literature</a:t>
            </a:r>
            <a:endParaRPr lang="en-GB" dirty="0"/>
          </a:p>
        </p:txBody>
      </p:sp>
      <p:pic>
        <p:nvPicPr>
          <p:cNvPr id="1026" name="Picture 2" descr="Image result for searching the literatur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7060" y="1628800"/>
            <a:ext cx="8373756" cy="36286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41025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Finding the Evidence</a:t>
            </a:r>
            <a:endParaRPr lang="en-GB" dirty="0"/>
          </a:p>
        </p:txBody>
      </p:sp>
      <p:sp>
        <p:nvSpPr>
          <p:cNvPr id="6" name="Content Placeholder 5"/>
          <p:cNvSpPr>
            <a:spLocks noGrp="1"/>
          </p:cNvSpPr>
          <p:nvPr>
            <p:ph idx="1"/>
          </p:nvPr>
        </p:nvSpPr>
        <p:spPr/>
        <p:txBody>
          <a:bodyPr>
            <a:normAutofit fontScale="85000" lnSpcReduction="20000"/>
          </a:bodyPr>
          <a:lstStyle/>
          <a:p>
            <a:r>
              <a:rPr lang="en-GB" dirty="0" smtClean="0"/>
              <a:t>Use a wide range of sources – not just journals.</a:t>
            </a:r>
          </a:p>
          <a:p>
            <a:endParaRPr lang="en-GB" dirty="0" smtClean="0"/>
          </a:p>
          <a:p>
            <a:r>
              <a:rPr lang="en-GB" dirty="0" smtClean="0"/>
              <a:t>Minimise bias.</a:t>
            </a:r>
          </a:p>
          <a:p>
            <a:endParaRPr lang="en-GB" dirty="0" smtClean="0"/>
          </a:p>
          <a:p>
            <a:r>
              <a:rPr lang="en-GB" dirty="0" smtClean="0"/>
              <a:t>Be aware positive outcome get published more often that negative outcomes.</a:t>
            </a:r>
          </a:p>
          <a:p>
            <a:endParaRPr lang="en-GB" dirty="0" smtClean="0"/>
          </a:p>
          <a:p>
            <a:r>
              <a:rPr lang="en-GB" dirty="0" smtClean="0"/>
              <a:t>Decide key words.</a:t>
            </a:r>
          </a:p>
          <a:p>
            <a:endParaRPr lang="en-GB" dirty="0"/>
          </a:p>
          <a:p>
            <a:endParaRPr lang="en-GB" dirty="0" smtClean="0"/>
          </a:p>
          <a:p>
            <a:pPr marL="0" indent="0" algn="ctr">
              <a:buNone/>
            </a:pPr>
            <a:r>
              <a:rPr lang="en-GB" dirty="0" smtClean="0">
                <a:solidFill>
                  <a:srgbClr val="FF0000"/>
                </a:solidFill>
              </a:rPr>
              <a:t>Seek and yea shall receive!</a:t>
            </a:r>
          </a:p>
          <a:p>
            <a:endParaRPr lang="en-GB" dirty="0"/>
          </a:p>
        </p:txBody>
      </p:sp>
    </p:spTree>
    <p:extLst>
      <p:ext uri="{BB962C8B-B14F-4D97-AF65-F5344CB8AC3E}">
        <p14:creationId xmlns:p14="http://schemas.microsoft.com/office/powerpoint/2010/main" val="16269470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Searching for information</a:t>
            </a:r>
            <a:endParaRPr lang="en-GB" dirty="0"/>
          </a:p>
        </p:txBody>
      </p:sp>
      <p:sp>
        <p:nvSpPr>
          <p:cNvPr id="3" name="Content Placeholder 2"/>
          <p:cNvSpPr>
            <a:spLocks noGrp="1"/>
          </p:cNvSpPr>
          <p:nvPr>
            <p:ph sz="half" idx="1"/>
          </p:nvPr>
        </p:nvSpPr>
        <p:spPr/>
        <p:txBody>
          <a:bodyPr>
            <a:noAutofit/>
          </a:bodyPr>
          <a:lstStyle/>
          <a:p>
            <a:r>
              <a:rPr lang="en-GB" sz="1800" dirty="0" smtClean="0"/>
              <a:t>WEB – google scholar</a:t>
            </a:r>
          </a:p>
          <a:p>
            <a:endParaRPr lang="en-GB" sz="1800" dirty="0"/>
          </a:p>
          <a:p>
            <a:r>
              <a:rPr lang="en-GB" sz="1800" dirty="0" smtClean="0"/>
              <a:t>Library</a:t>
            </a:r>
          </a:p>
          <a:p>
            <a:endParaRPr lang="en-GB" sz="1800" dirty="0" smtClean="0"/>
          </a:p>
          <a:p>
            <a:r>
              <a:rPr lang="en-GB" sz="1800" dirty="0" smtClean="0"/>
              <a:t>On-line library</a:t>
            </a:r>
          </a:p>
          <a:p>
            <a:endParaRPr lang="en-GB" sz="1800" dirty="0"/>
          </a:p>
          <a:p>
            <a:r>
              <a:rPr lang="en-GB" sz="1800" dirty="0" smtClean="0"/>
              <a:t>Publishers</a:t>
            </a:r>
          </a:p>
          <a:p>
            <a:endParaRPr lang="en-GB" sz="1800" dirty="0"/>
          </a:p>
          <a:p>
            <a:r>
              <a:rPr lang="en-GB" sz="1800" dirty="0" smtClean="0"/>
              <a:t>Audio / visual </a:t>
            </a:r>
          </a:p>
          <a:p>
            <a:endParaRPr lang="en-GB" sz="1800" dirty="0"/>
          </a:p>
          <a:p>
            <a:r>
              <a:rPr lang="en-GB" sz="1800" dirty="0" smtClean="0"/>
              <a:t>Newspapers and magazines</a:t>
            </a:r>
          </a:p>
          <a:p>
            <a:endParaRPr lang="en-GB" sz="1800" dirty="0"/>
          </a:p>
          <a:p>
            <a:r>
              <a:rPr lang="en-GB" sz="1800" dirty="0" smtClean="0"/>
              <a:t>Government and legal</a:t>
            </a:r>
          </a:p>
          <a:p>
            <a:endParaRPr lang="en-GB" sz="1800" dirty="0"/>
          </a:p>
          <a:p>
            <a:r>
              <a:rPr lang="en-GB" sz="1800" dirty="0" smtClean="0"/>
              <a:t>Business and Industry specific </a:t>
            </a:r>
            <a:endParaRPr lang="en-GB" sz="1800" dirty="0"/>
          </a:p>
        </p:txBody>
      </p:sp>
      <p:sp>
        <p:nvSpPr>
          <p:cNvPr id="6" name="Content Placeholder 5"/>
          <p:cNvSpPr>
            <a:spLocks noGrp="1"/>
          </p:cNvSpPr>
          <p:nvPr>
            <p:ph sz="half" idx="2"/>
          </p:nvPr>
        </p:nvSpPr>
        <p:spPr>
          <a:xfrm>
            <a:off x="4644008" y="1340768"/>
            <a:ext cx="4038600" cy="4525963"/>
          </a:xfrm>
        </p:spPr>
        <p:txBody>
          <a:bodyPr>
            <a:normAutofit fontScale="25000" lnSpcReduction="20000"/>
          </a:bodyPr>
          <a:lstStyle/>
          <a:p>
            <a:pPr>
              <a:lnSpc>
                <a:spcPct val="220000"/>
              </a:lnSpc>
            </a:pPr>
            <a:r>
              <a:rPr lang="en-GB" sz="7200" dirty="0" smtClean="0"/>
              <a:t>Hand </a:t>
            </a:r>
            <a:r>
              <a:rPr lang="en-GB" sz="7200" dirty="0"/>
              <a:t>searching </a:t>
            </a:r>
          </a:p>
          <a:p>
            <a:pPr>
              <a:lnSpc>
                <a:spcPct val="220000"/>
              </a:lnSpc>
            </a:pPr>
            <a:r>
              <a:rPr lang="en-GB" sz="7200" dirty="0"/>
              <a:t>Scan reference lists</a:t>
            </a:r>
          </a:p>
          <a:p>
            <a:pPr>
              <a:lnSpc>
                <a:spcPct val="220000"/>
              </a:lnSpc>
            </a:pPr>
            <a:r>
              <a:rPr lang="en-GB" sz="7200" dirty="0"/>
              <a:t>Personal communication</a:t>
            </a:r>
          </a:p>
          <a:p>
            <a:pPr>
              <a:lnSpc>
                <a:spcPct val="220000"/>
              </a:lnSpc>
            </a:pPr>
            <a:r>
              <a:rPr lang="en-GB" sz="7200" dirty="0"/>
              <a:t>Specialist data bases.</a:t>
            </a:r>
          </a:p>
          <a:p>
            <a:pPr>
              <a:lnSpc>
                <a:spcPct val="220000"/>
              </a:lnSpc>
            </a:pPr>
            <a:r>
              <a:rPr lang="en-GB" sz="7200" dirty="0"/>
              <a:t>Conference proceedings</a:t>
            </a:r>
          </a:p>
          <a:p>
            <a:pPr>
              <a:lnSpc>
                <a:spcPct val="220000"/>
              </a:lnSpc>
            </a:pPr>
            <a:r>
              <a:rPr lang="en-GB" sz="7200" dirty="0"/>
              <a:t>Dissertations</a:t>
            </a:r>
          </a:p>
          <a:p>
            <a:pPr>
              <a:lnSpc>
                <a:spcPct val="220000"/>
              </a:lnSpc>
            </a:pPr>
            <a:r>
              <a:rPr lang="en-GB" sz="7200" dirty="0"/>
              <a:t>Abstracts</a:t>
            </a:r>
          </a:p>
          <a:p>
            <a:pPr>
              <a:lnSpc>
                <a:spcPct val="220000"/>
              </a:lnSpc>
            </a:pPr>
            <a:r>
              <a:rPr lang="en-GB" sz="7200" dirty="0"/>
              <a:t>Unpublished studies</a:t>
            </a:r>
          </a:p>
          <a:p>
            <a:pPr>
              <a:lnSpc>
                <a:spcPct val="220000"/>
              </a:lnSpc>
            </a:pPr>
            <a:r>
              <a:rPr lang="en-GB" sz="7200" dirty="0"/>
              <a:t>Newspapers</a:t>
            </a:r>
          </a:p>
          <a:p>
            <a:pPr>
              <a:lnSpc>
                <a:spcPct val="220000"/>
              </a:lnSpc>
            </a:pPr>
            <a:endParaRPr lang="en-GB" dirty="0"/>
          </a:p>
        </p:txBody>
      </p:sp>
    </p:spTree>
    <p:extLst>
      <p:ext uri="{BB962C8B-B14F-4D97-AF65-F5344CB8AC3E}">
        <p14:creationId xmlns:p14="http://schemas.microsoft.com/office/powerpoint/2010/main" val="9744182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188640"/>
            <a:ext cx="7772400" cy="1470025"/>
          </a:xfrm>
        </p:spPr>
        <p:txBody>
          <a:bodyPr/>
          <a:lstStyle/>
          <a:p>
            <a:r>
              <a:rPr lang="en-GB" dirty="0" smtClean="0"/>
              <a:t>Searching by Title</a:t>
            </a:r>
            <a:endParaRPr lang="en-GB" dirty="0"/>
          </a:p>
        </p:txBody>
      </p:sp>
      <p:sp>
        <p:nvSpPr>
          <p:cNvPr id="3" name="Subtitle 2"/>
          <p:cNvSpPr>
            <a:spLocks noGrp="1"/>
          </p:cNvSpPr>
          <p:nvPr>
            <p:ph type="subTitle" idx="1"/>
          </p:nvPr>
        </p:nvSpPr>
        <p:spPr>
          <a:xfrm>
            <a:off x="611560" y="1412776"/>
            <a:ext cx="8352928" cy="5040560"/>
          </a:xfrm>
        </p:spPr>
        <p:txBody>
          <a:bodyPr>
            <a:normAutofit fontScale="85000" lnSpcReduction="10000"/>
          </a:bodyPr>
          <a:lstStyle/>
          <a:p>
            <a:pPr marL="514350" indent="-514350" algn="l">
              <a:buFont typeface="+mj-lt"/>
              <a:buAutoNum type="arabicPeriod"/>
            </a:pPr>
            <a:r>
              <a:rPr lang="en-GB" dirty="0">
                <a:solidFill>
                  <a:schemeClr val="tx1"/>
                </a:solidFill>
              </a:rPr>
              <a:t>Important </a:t>
            </a:r>
            <a:r>
              <a:rPr lang="en-GB" dirty="0" smtClean="0">
                <a:solidFill>
                  <a:schemeClr val="tx1"/>
                </a:solidFill>
              </a:rPr>
              <a:t>authors</a:t>
            </a:r>
          </a:p>
          <a:p>
            <a:pPr marL="514350" indent="-514350" algn="l">
              <a:buFont typeface="+mj-lt"/>
              <a:buAutoNum type="arabicPeriod"/>
            </a:pPr>
            <a:r>
              <a:rPr lang="en-GB" dirty="0" smtClean="0">
                <a:solidFill>
                  <a:schemeClr val="tx1"/>
                </a:solidFill>
              </a:rPr>
              <a:t>Theories </a:t>
            </a:r>
            <a:r>
              <a:rPr lang="en-GB" dirty="0">
                <a:solidFill>
                  <a:schemeClr val="tx1"/>
                </a:solidFill>
              </a:rPr>
              <a:t>/ concepts </a:t>
            </a:r>
            <a:endParaRPr lang="en-GB" dirty="0" smtClean="0">
              <a:solidFill>
                <a:schemeClr val="tx1"/>
              </a:solidFill>
            </a:endParaRPr>
          </a:p>
          <a:p>
            <a:pPr marL="514350" indent="-514350" algn="l">
              <a:buFont typeface="+mj-lt"/>
              <a:buAutoNum type="arabicPeriod"/>
            </a:pPr>
            <a:r>
              <a:rPr lang="en-GB" dirty="0" smtClean="0">
                <a:solidFill>
                  <a:schemeClr val="tx1"/>
                </a:solidFill>
              </a:rPr>
              <a:t>Key </a:t>
            </a:r>
            <a:r>
              <a:rPr lang="en-GB" dirty="0">
                <a:solidFill>
                  <a:schemeClr val="tx1"/>
                </a:solidFill>
              </a:rPr>
              <a:t>research reports or legislation </a:t>
            </a:r>
            <a:endParaRPr lang="en-GB" dirty="0" smtClean="0">
              <a:solidFill>
                <a:schemeClr val="tx1"/>
              </a:solidFill>
            </a:endParaRPr>
          </a:p>
          <a:p>
            <a:pPr marL="514350" indent="-514350" algn="l">
              <a:buFont typeface="+mj-lt"/>
              <a:buAutoNum type="arabicPeriod"/>
            </a:pPr>
            <a:r>
              <a:rPr lang="en-GB" dirty="0" smtClean="0">
                <a:solidFill>
                  <a:schemeClr val="tx1"/>
                </a:solidFill>
              </a:rPr>
              <a:t>Major themes</a:t>
            </a:r>
          </a:p>
          <a:p>
            <a:pPr marL="457200" indent="-457200" algn="l">
              <a:buFont typeface="Arial" panose="020B0604020202020204" pitchFamily="34" charset="0"/>
              <a:buChar char="•"/>
            </a:pPr>
            <a:endParaRPr lang="en-GB" dirty="0">
              <a:solidFill>
                <a:srgbClr val="FF0000"/>
              </a:solidFill>
            </a:endParaRPr>
          </a:p>
          <a:p>
            <a:pPr algn="l"/>
            <a:r>
              <a:rPr lang="en-GB" dirty="0">
                <a:solidFill>
                  <a:srgbClr val="FF0000"/>
                </a:solidFill>
              </a:rPr>
              <a:t>A</a:t>
            </a:r>
            <a:r>
              <a:rPr lang="en-GB" dirty="0" smtClean="0">
                <a:solidFill>
                  <a:srgbClr val="FF0000"/>
                </a:solidFill>
              </a:rPr>
              <a:t>lternative </a:t>
            </a:r>
            <a:r>
              <a:rPr lang="en-GB" dirty="0">
                <a:solidFill>
                  <a:srgbClr val="FF0000"/>
                </a:solidFill>
              </a:rPr>
              <a:t>terms (synonyms) – words used interchangeably to mean the same thing e.g. a synonym of </a:t>
            </a:r>
            <a:r>
              <a:rPr lang="en-GB" dirty="0" smtClean="0">
                <a:solidFill>
                  <a:srgbClr val="0070C0"/>
                </a:solidFill>
              </a:rPr>
              <a:t>environment can be habitat, domain, territory etc.</a:t>
            </a:r>
          </a:p>
          <a:p>
            <a:pPr algn="l"/>
            <a:endParaRPr lang="en-GB" dirty="0" smtClean="0">
              <a:solidFill>
                <a:srgbClr val="0070C0"/>
              </a:solidFill>
            </a:endParaRPr>
          </a:p>
          <a:p>
            <a:pPr algn="l"/>
            <a:r>
              <a:rPr lang="en-GB" dirty="0">
                <a:solidFill>
                  <a:srgbClr val="FF0000"/>
                </a:solidFill>
              </a:rPr>
              <a:t>R</a:t>
            </a:r>
            <a:r>
              <a:rPr lang="en-GB" dirty="0" smtClean="0">
                <a:solidFill>
                  <a:srgbClr val="FF0000"/>
                </a:solidFill>
              </a:rPr>
              <a:t>elated </a:t>
            </a:r>
            <a:r>
              <a:rPr lang="en-GB" dirty="0">
                <a:solidFill>
                  <a:srgbClr val="FF0000"/>
                </a:solidFill>
              </a:rPr>
              <a:t>terms / concepts e.g. related words such as girls, boys, teenagers</a:t>
            </a:r>
          </a:p>
        </p:txBody>
      </p:sp>
    </p:spTree>
    <p:extLst>
      <p:ext uri="{BB962C8B-B14F-4D97-AF65-F5344CB8AC3E}">
        <p14:creationId xmlns:p14="http://schemas.microsoft.com/office/powerpoint/2010/main" val="39488557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Autofit/>
          </a:bodyPr>
          <a:lstStyle/>
          <a:p>
            <a:r>
              <a:rPr lang="en-GB" sz="3200" dirty="0" smtClean="0"/>
              <a:t>Learn to use University data base search engines</a:t>
            </a:r>
            <a:endParaRPr lang="en-GB" sz="3200" dirty="0"/>
          </a:p>
        </p:txBody>
      </p:sp>
      <p:sp>
        <p:nvSpPr>
          <p:cNvPr id="3" name="Content Placeholder 2"/>
          <p:cNvSpPr>
            <a:spLocks noGrp="1"/>
          </p:cNvSpPr>
          <p:nvPr>
            <p:ph idx="1"/>
          </p:nvPr>
        </p:nvSpPr>
        <p:spPr>
          <a:xfrm>
            <a:off x="457200" y="980728"/>
            <a:ext cx="8229600" cy="5760640"/>
          </a:xfrm>
        </p:spPr>
        <p:txBody>
          <a:bodyPr>
            <a:normAutofit fontScale="77500" lnSpcReduction="20000"/>
          </a:bodyPr>
          <a:lstStyle/>
          <a:p>
            <a:pPr marL="0" indent="0">
              <a:buNone/>
            </a:pPr>
            <a:r>
              <a:rPr lang="en-GB" sz="2400" dirty="0" smtClean="0">
                <a:solidFill>
                  <a:srgbClr val="00B050"/>
                </a:solidFill>
              </a:rPr>
              <a:t>Use Boolean Operators</a:t>
            </a:r>
          </a:p>
          <a:p>
            <a:pPr marL="0" indent="0" algn="ctr">
              <a:buNone/>
            </a:pPr>
            <a:r>
              <a:rPr lang="en-GB" sz="2400" dirty="0" smtClean="0"/>
              <a:t>AND</a:t>
            </a:r>
          </a:p>
          <a:p>
            <a:pPr marL="0" indent="0" algn="ctr">
              <a:buNone/>
            </a:pPr>
            <a:r>
              <a:rPr lang="en-GB" sz="2400" dirty="0" smtClean="0"/>
              <a:t>OR</a:t>
            </a:r>
          </a:p>
          <a:p>
            <a:pPr marL="0" indent="0" algn="ctr">
              <a:buNone/>
            </a:pPr>
            <a:r>
              <a:rPr lang="en-GB" sz="2400" dirty="0" smtClean="0"/>
              <a:t>NOT</a:t>
            </a:r>
          </a:p>
          <a:p>
            <a:pPr marL="0" indent="0" algn="ctr">
              <a:buNone/>
            </a:pPr>
            <a:endParaRPr lang="en-GB" sz="2400" dirty="0" smtClean="0"/>
          </a:p>
          <a:p>
            <a:pPr marL="0" indent="0" algn="ctr">
              <a:buNone/>
            </a:pPr>
            <a:r>
              <a:rPr lang="en-GB" sz="2400" dirty="0" smtClean="0">
                <a:solidFill>
                  <a:srgbClr val="FF0000"/>
                </a:solidFill>
              </a:rPr>
              <a:t>Fitness AND training	</a:t>
            </a:r>
            <a:r>
              <a:rPr lang="en-GB" sz="2400" dirty="0" smtClean="0"/>
              <a:t>	is not		</a:t>
            </a:r>
            <a:r>
              <a:rPr lang="en-GB" sz="2400" dirty="0" smtClean="0">
                <a:solidFill>
                  <a:srgbClr val="0070C0"/>
                </a:solidFill>
              </a:rPr>
              <a:t>Fitness Training </a:t>
            </a:r>
          </a:p>
          <a:p>
            <a:pPr marL="0" indent="0" algn="ctr">
              <a:buNone/>
            </a:pPr>
            <a:endParaRPr lang="en-GB" sz="2400" dirty="0">
              <a:solidFill>
                <a:srgbClr val="0070C0"/>
              </a:solidFill>
            </a:endParaRPr>
          </a:p>
          <a:p>
            <a:pPr marL="0" indent="0" algn="ctr">
              <a:buNone/>
            </a:pPr>
            <a:r>
              <a:rPr lang="en-GB" sz="2400" dirty="0" smtClean="0"/>
              <a:t>And this is different from </a:t>
            </a:r>
            <a:r>
              <a:rPr lang="en-GB" sz="2400" dirty="0" smtClean="0">
                <a:solidFill>
                  <a:srgbClr val="00B050"/>
                </a:solidFill>
              </a:rPr>
              <a:t>“fitness training”</a:t>
            </a:r>
          </a:p>
          <a:p>
            <a:pPr marL="0" indent="0">
              <a:buNone/>
            </a:pPr>
            <a:endParaRPr lang="en-GB" sz="2400" dirty="0" smtClean="0"/>
          </a:p>
          <a:p>
            <a:pPr marL="0" indent="0">
              <a:buNone/>
            </a:pPr>
            <a:r>
              <a:rPr lang="en-GB" sz="2400" dirty="0" smtClean="0"/>
              <a:t>To combine terms and narrow or broaden searches.</a:t>
            </a:r>
          </a:p>
          <a:p>
            <a:pPr marL="0" indent="0">
              <a:buNone/>
            </a:pPr>
            <a:endParaRPr lang="en-GB" sz="2400" dirty="0"/>
          </a:p>
          <a:p>
            <a:pPr marL="0" indent="0">
              <a:buNone/>
            </a:pPr>
            <a:r>
              <a:rPr lang="en-GB" sz="2400" dirty="0" smtClean="0">
                <a:solidFill>
                  <a:srgbClr val="0070C0"/>
                </a:solidFill>
              </a:rPr>
              <a:t>Truncate search terms</a:t>
            </a:r>
          </a:p>
          <a:p>
            <a:pPr marL="0" indent="0">
              <a:buNone/>
            </a:pPr>
            <a:r>
              <a:rPr lang="en-GB" sz="2400" dirty="0" smtClean="0"/>
              <a:t>	Teach* = Teach; teacher, teaching</a:t>
            </a:r>
          </a:p>
          <a:p>
            <a:pPr marL="0" indent="0">
              <a:buNone/>
            </a:pPr>
            <a:endParaRPr lang="en-GB" sz="2400" dirty="0"/>
          </a:p>
          <a:p>
            <a:pPr marL="0" indent="0">
              <a:buNone/>
            </a:pPr>
            <a:r>
              <a:rPr lang="en-GB" sz="2400" dirty="0" smtClean="0">
                <a:solidFill>
                  <a:srgbClr val="FF0000"/>
                </a:solidFill>
              </a:rPr>
              <a:t>Wildcard operator</a:t>
            </a:r>
          </a:p>
          <a:p>
            <a:pPr marL="0" indent="0">
              <a:buNone/>
            </a:pPr>
            <a:endParaRPr lang="en-GB" sz="2400" dirty="0" smtClean="0"/>
          </a:p>
          <a:p>
            <a:pPr marL="0" indent="0">
              <a:buNone/>
            </a:pPr>
            <a:r>
              <a:rPr lang="en-GB" sz="2400" dirty="0"/>
              <a:t>	</a:t>
            </a:r>
            <a:r>
              <a:rPr lang="en-GB" sz="2400" dirty="0" err="1" smtClean="0"/>
              <a:t>behavio?r</a:t>
            </a:r>
            <a:r>
              <a:rPr lang="en-GB" sz="2400" dirty="0" smtClean="0"/>
              <a:t> = behaviour or </a:t>
            </a:r>
            <a:r>
              <a:rPr lang="en-GB" sz="2400" dirty="0" err="1" smtClean="0"/>
              <a:t>behavior</a:t>
            </a:r>
            <a:endParaRPr lang="en-GB" sz="2400" dirty="0" smtClean="0"/>
          </a:p>
          <a:p>
            <a:pPr marL="0" indent="0">
              <a:buNone/>
            </a:pPr>
            <a:endParaRPr lang="en-GB" sz="2400" dirty="0"/>
          </a:p>
          <a:p>
            <a:pPr marL="0" indent="0">
              <a:buNone/>
            </a:pPr>
            <a:r>
              <a:rPr lang="en-GB" sz="2400" dirty="0" smtClean="0"/>
              <a:t>Spelling variants – check for commonly misspelt words</a:t>
            </a:r>
            <a:endParaRPr lang="en-GB" sz="2400" dirty="0"/>
          </a:p>
          <a:p>
            <a:pPr marL="0" indent="0">
              <a:buNone/>
            </a:pPr>
            <a:endParaRPr lang="en-GB" sz="2400" dirty="0"/>
          </a:p>
        </p:txBody>
      </p:sp>
    </p:spTree>
    <p:extLst>
      <p:ext uri="{BB962C8B-B14F-4D97-AF65-F5344CB8AC3E}">
        <p14:creationId xmlns:p14="http://schemas.microsoft.com/office/powerpoint/2010/main" val="24986170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Provenance of research</a:t>
            </a:r>
            <a:endParaRPr lang="en-GB" dirty="0"/>
          </a:p>
        </p:txBody>
      </p:sp>
      <p:sp>
        <p:nvSpPr>
          <p:cNvPr id="3" name="Content Placeholder 2"/>
          <p:cNvSpPr>
            <a:spLocks noGrp="1"/>
          </p:cNvSpPr>
          <p:nvPr>
            <p:ph idx="1"/>
          </p:nvPr>
        </p:nvSpPr>
        <p:spPr/>
        <p:txBody>
          <a:bodyPr>
            <a:normAutofit lnSpcReduction="10000"/>
          </a:bodyPr>
          <a:lstStyle/>
          <a:p>
            <a:pPr marL="514350" indent="-514350">
              <a:buFont typeface="+mj-lt"/>
              <a:buAutoNum type="arabicPeriod"/>
            </a:pPr>
            <a:r>
              <a:rPr lang="en-GB" dirty="0" smtClean="0">
                <a:solidFill>
                  <a:srgbClr val="FF0000"/>
                </a:solidFill>
              </a:rPr>
              <a:t>Author credibility</a:t>
            </a:r>
          </a:p>
          <a:p>
            <a:pPr marL="514350" indent="-514350">
              <a:buFont typeface="+mj-lt"/>
              <a:buAutoNum type="arabicPeriod"/>
            </a:pPr>
            <a:endParaRPr lang="en-GB" dirty="0" smtClean="0"/>
          </a:p>
          <a:p>
            <a:pPr marL="514350" indent="-514350">
              <a:buFont typeface="+mj-lt"/>
              <a:buAutoNum type="arabicPeriod"/>
            </a:pPr>
            <a:r>
              <a:rPr lang="en-GB" dirty="0" smtClean="0">
                <a:solidFill>
                  <a:srgbClr val="0070C0"/>
                </a:solidFill>
              </a:rPr>
              <a:t>Type of information provided i.e. supported by evidence or discussion conjecture?</a:t>
            </a:r>
          </a:p>
          <a:p>
            <a:pPr marL="514350" indent="-514350">
              <a:buFont typeface="+mj-lt"/>
              <a:buAutoNum type="arabicPeriod"/>
            </a:pPr>
            <a:endParaRPr lang="en-GB" dirty="0" smtClean="0"/>
          </a:p>
          <a:p>
            <a:pPr marL="514350" indent="-514350">
              <a:buFont typeface="+mj-lt"/>
              <a:buAutoNum type="arabicPeriod"/>
            </a:pPr>
            <a:r>
              <a:rPr lang="en-GB" dirty="0" smtClean="0">
                <a:solidFill>
                  <a:schemeClr val="accent3">
                    <a:lumMod val="50000"/>
                  </a:schemeClr>
                </a:solidFill>
              </a:rPr>
              <a:t>Research objectivity</a:t>
            </a:r>
          </a:p>
          <a:p>
            <a:pPr marL="514350" indent="-514350">
              <a:buFont typeface="+mj-lt"/>
              <a:buAutoNum type="arabicPeriod"/>
            </a:pPr>
            <a:endParaRPr lang="en-GB" dirty="0" smtClean="0"/>
          </a:p>
          <a:p>
            <a:pPr marL="514350" indent="-514350">
              <a:buFont typeface="+mj-lt"/>
              <a:buAutoNum type="arabicPeriod"/>
            </a:pPr>
            <a:r>
              <a:rPr lang="en-GB" dirty="0" smtClean="0"/>
              <a:t>Value of research (impact factor?)</a:t>
            </a:r>
            <a:endParaRPr lang="en-GB" dirty="0"/>
          </a:p>
        </p:txBody>
      </p:sp>
    </p:spTree>
    <p:extLst>
      <p:ext uri="{BB962C8B-B14F-4D97-AF65-F5344CB8AC3E}">
        <p14:creationId xmlns:p14="http://schemas.microsoft.com/office/powerpoint/2010/main" val="8264950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9168" y="332656"/>
            <a:ext cx="8229600" cy="1143000"/>
          </a:xfrm>
        </p:spPr>
        <p:txBody>
          <a:bodyPr/>
          <a:lstStyle/>
          <a:p>
            <a:r>
              <a:rPr lang="en-GB" dirty="0" smtClean="0"/>
              <a:t>Writing a Systematic Review</a:t>
            </a:r>
            <a:endParaRPr lang="en-GB" dirty="0"/>
          </a:p>
        </p:txBody>
      </p:sp>
      <p:sp>
        <p:nvSpPr>
          <p:cNvPr id="3" name="Content Placeholder 2"/>
          <p:cNvSpPr>
            <a:spLocks noGrp="1"/>
          </p:cNvSpPr>
          <p:nvPr>
            <p:ph idx="1"/>
          </p:nvPr>
        </p:nvSpPr>
        <p:spPr/>
        <p:txBody>
          <a:bodyPr>
            <a:normAutofit fontScale="92500" lnSpcReduction="20000"/>
          </a:bodyPr>
          <a:lstStyle/>
          <a:p>
            <a:pPr marL="514350" indent="-514350">
              <a:buFont typeface="+mj-lt"/>
              <a:buAutoNum type="arabicPeriod"/>
            </a:pPr>
            <a:r>
              <a:rPr lang="en-GB" dirty="0" smtClean="0"/>
              <a:t>Title page &amp; Summary / Abstract</a:t>
            </a:r>
          </a:p>
          <a:p>
            <a:pPr marL="514350" indent="-514350">
              <a:buFont typeface="+mj-lt"/>
              <a:buAutoNum type="arabicPeriod"/>
            </a:pPr>
            <a:r>
              <a:rPr lang="en-GB" dirty="0" smtClean="0"/>
              <a:t>Introduction</a:t>
            </a:r>
          </a:p>
          <a:p>
            <a:pPr marL="514350" indent="-514350">
              <a:buFont typeface="+mj-lt"/>
              <a:buAutoNum type="arabicPeriod"/>
            </a:pPr>
            <a:r>
              <a:rPr lang="en-GB" dirty="0" smtClean="0"/>
              <a:t>Methods for systematic review</a:t>
            </a:r>
          </a:p>
          <a:p>
            <a:pPr marL="514350" indent="-514350">
              <a:buFont typeface="+mj-lt"/>
              <a:buAutoNum type="arabicPeriod"/>
            </a:pPr>
            <a:r>
              <a:rPr lang="en-GB" dirty="0" smtClean="0"/>
              <a:t>Results</a:t>
            </a:r>
          </a:p>
          <a:p>
            <a:pPr marL="514350" indent="-514350">
              <a:buFont typeface="+mj-lt"/>
              <a:buAutoNum type="arabicPeriod"/>
            </a:pPr>
            <a:r>
              <a:rPr lang="en-GB" dirty="0" smtClean="0"/>
              <a:t>Discussion</a:t>
            </a:r>
          </a:p>
          <a:p>
            <a:pPr marL="514350" indent="-514350">
              <a:buFont typeface="+mj-lt"/>
              <a:buAutoNum type="arabicPeriod"/>
            </a:pPr>
            <a:r>
              <a:rPr lang="en-GB" dirty="0" smtClean="0"/>
              <a:t>Conclusions</a:t>
            </a:r>
          </a:p>
          <a:p>
            <a:pPr marL="514350" indent="-514350">
              <a:buFont typeface="+mj-lt"/>
              <a:buAutoNum type="arabicPeriod"/>
            </a:pPr>
            <a:r>
              <a:rPr lang="en-GB" dirty="0" smtClean="0"/>
              <a:t>Acknowledgements</a:t>
            </a:r>
            <a:endParaRPr lang="en-GB" dirty="0"/>
          </a:p>
          <a:p>
            <a:pPr marL="514350" indent="-514350">
              <a:buFont typeface="+mj-lt"/>
              <a:buAutoNum type="arabicPeriod"/>
            </a:pPr>
            <a:r>
              <a:rPr lang="en-GB" dirty="0" smtClean="0"/>
              <a:t>Conflicts of Interests Statement</a:t>
            </a:r>
          </a:p>
          <a:p>
            <a:pPr marL="514350" indent="-514350">
              <a:buFont typeface="+mj-lt"/>
              <a:buAutoNum type="arabicPeriod"/>
            </a:pPr>
            <a:r>
              <a:rPr lang="en-GB" dirty="0" smtClean="0"/>
              <a:t>References</a:t>
            </a:r>
          </a:p>
        </p:txBody>
      </p:sp>
    </p:spTree>
    <p:extLst>
      <p:ext uri="{BB962C8B-B14F-4D97-AF65-F5344CB8AC3E}">
        <p14:creationId xmlns:p14="http://schemas.microsoft.com/office/powerpoint/2010/main" val="30432242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Title page &amp; Summary / Abstract</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smtClean="0"/>
              <a:t>Title</a:t>
            </a:r>
          </a:p>
          <a:p>
            <a:pPr marL="0" indent="0">
              <a:buNone/>
            </a:pPr>
            <a:r>
              <a:rPr lang="en-GB" dirty="0" smtClean="0"/>
              <a:t>Author</a:t>
            </a:r>
          </a:p>
          <a:p>
            <a:pPr marL="0" indent="0">
              <a:buNone/>
            </a:pPr>
            <a:r>
              <a:rPr lang="en-GB" dirty="0" smtClean="0"/>
              <a:t>Summary</a:t>
            </a:r>
          </a:p>
          <a:p>
            <a:r>
              <a:rPr lang="en-GB" sz="2400" dirty="0" smtClean="0"/>
              <a:t>Overview of the review including a statement, or more from each section. </a:t>
            </a:r>
          </a:p>
          <a:p>
            <a:r>
              <a:rPr lang="en-GB" sz="2400" dirty="0" smtClean="0"/>
              <a:t>Strong emphasis on findings or conclusions.</a:t>
            </a:r>
          </a:p>
          <a:p>
            <a:pPr marL="0" indent="0">
              <a:buNone/>
            </a:pPr>
            <a:r>
              <a:rPr lang="en-GB" sz="2400" dirty="0" smtClean="0"/>
              <a:t> </a:t>
            </a:r>
          </a:p>
          <a:p>
            <a:pPr marL="0" indent="0">
              <a:buNone/>
            </a:pPr>
            <a:r>
              <a:rPr lang="en-GB" sz="2400" dirty="0" smtClean="0">
                <a:solidFill>
                  <a:srgbClr val="FF0000"/>
                </a:solidFill>
              </a:rPr>
              <a:t>Keywords –these should include your word used in your literature search.</a:t>
            </a:r>
          </a:p>
          <a:p>
            <a:pPr marL="0" indent="0">
              <a:buNone/>
            </a:pPr>
            <a:endParaRPr lang="en-GB" sz="2400" dirty="0">
              <a:solidFill>
                <a:srgbClr val="FF0000"/>
              </a:solidFill>
            </a:endParaRPr>
          </a:p>
          <a:p>
            <a:pPr marL="0" indent="0" algn="ctr">
              <a:buNone/>
            </a:pPr>
            <a:r>
              <a:rPr lang="en-GB" sz="2400" dirty="0" smtClean="0">
                <a:solidFill>
                  <a:srgbClr val="7030A0"/>
                </a:solidFill>
              </a:rPr>
              <a:t>Write your exact title at the end as only then do you know what you found!</a:t>
            </a:r>
            <a:endParaRPr lang="en-GB" sz="2400" dirty="0">
              <a:solidFill>
                <a:srgbClr val="7030A0"/>
              </a:solidFill>
            </a:endParaRPr>
          </a:p>
        </p:txBody>
      </p:sp>
    </p:spTree>
    <p:extLst>
      <p:ext uri="{BB962C8B-B14F-4D97-AF65-F5344CB8AC3E}">
        <p14:creationId xmlns:p14="http://schemas.microsoft.com/office/powerpoint/2010/main" val="130793211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980728"/>
            <a:ext cx="8712968" cy="5632311"/>
          </a:xfrm>
          <a:prstGeom prst="rect">
            <a:avLst/>
          </a:prstGeom>
        </p:spPr>
        <p:txBody>
          <a:bodyPr wrap="square">
            <a:spAutoFit/>
          </a:bodyPr>
          <a:lstStyle/>
          <a:p>
            <a:r>
              <a:rPr lang="en-GB" dirty="0">
                <a:solidFill>
                  <a:srgbClr val="0070C0"/>
                </a:solidFill>
              </a:rPr>
              <a:t>It has been suggested that conditioning programmes have the potential to improve golf performance through </a:t>
            </a:r>
            <a:r>
              <a:rPr lang="en-GB" dirty="0" smtClean="0">
                <a:solidFill>
                  <a:srgbClr val="0070C0"/>
                </a:solidFill>
              </a:rPr>
              <a:t>fitness adaptations</a:t>
            </a:r>
            <a:r>
              <a:rPr lang="en-GB" dirty="0">
                <a:solidFill>
                  <a:srgbClr val="0070C0"/>
                </a:solidFill>
              </a:rPr>
              <a:t>. </a:t>
            </a:r>
            <a:r>
              <a:rPr lang="en-GB" dirty="0">
                <a:solidFill>
                  <a:srgbClr val="7030A0"/>
                </a:solidFill>
              </a:rPr>
              <a:t>The primary aim of this systematic review was to evaluate the effectiveness of conditioning programmes </a:t>
            </a:r>
            <a:r>
              <a:rPr lang="en-GB" dirty="0" smtClean="0">
                <a:solidFill>
                  <a:srgbClr val="7030A0"/>
                </a:solidFill>
              </a:rPr>
              <a:t>on measures </a:t>
            </a:r>
            <a:r>
              <a:rPr lang="en-GB" dirty="0">
                <a:solidFill>
                  <a:srgbClr val="7030A0"/>
                </a:solidFill>
              </a:rPr>
              <a:t>of golf-related fitness and golf performance. </a:t>
            </a:r>
            <a:r>
              <a:rPr lang="en-GB" dirty="0">
                <a:solidFill>
                  <a:srgbClr val="FF0000"/>
                </a:solidFill>
              </a:rPr>
              <a:t>Four electronic library databases were searched and the quality of </a:t>
            </a:r>
            <a:r>
              <a:rPr lang="en-GB" dirty="0" smtClean="0">
                <a:solidFill>
                  <a:srgbClr val="FF0000"/>
                </a:solidFill>
              </a:rPr>
              <a:t>the studies </a:t>
            </a:r>
            <a:r>
              <a:rPr lang="en-GB" dirty="0">
                <a:solidFill>
                  <a:srgbClr val="FF0000"/>
                </a:solidFill>
              </a:rPr>
              <a:t>was assessed using criteria adapted from the Consolidated Standard of Reporting Trials statement. Thirteen </a:t>
            </a:r>
            <a:r>
              <a:rPr lang="en-GB" dirty="0" smtClean="0">
                <a:solidFill>
                  <a:srgbClr val="FF0000"/>
                </a:solidFill>
              </a:rPr>
              <a:t>studies satisfied </a:t>
            </a:r>
            <a:r>
              <a:rPr lang="en-GB" dirty="0">
                <a:solidFill>
                  <a:srgbClr val="FF0000"/>
                </a:solidFill>
              </a:rPr>
              <a:t>our criteria for inclusion. Nine studies involved middle-aged to older male recreational golfers and four studies used</a:t>
            </a:r>
          </a:p>
          <a:p>
            <a:r>
              <a:rPr lang="en-GB" dirty="0">
                <a:solidFill>
                  <a:srgbClr val="FF0000"/>
                </a:solidFill>
              </a:rPr>
              <a:t>younger more skilled golfers. Conditioning programmes involved the use of machine weights, free weights, medicine balls</a:t>
            </a:r>
            <a:r>
              <a:rPr lang="en-GB" dirty="0" smtClean="0">
                <a:solidFill>
                  <a:srgbClr val="FF0000"/>
                </a:solidFill>
              </a:rPr>
              <a:t>, and </a:t>
            </a:r>
            <a:r>
              <a:rPr lang="en-GB" dirty="0">
                <a:solidFill>
                  <a:srgbClr val="FF0000"/>
                </a:solidFill>
              </a:rPr>
              <a:t>elastic bands, and most studies included a flexibility component. </a:t>
            </a:r>
            <a:r>
              <a:rPr lang="en-GB" dirty="0">
                <a:solidFill>
                  <a:srgbClr val="00B050"/>
                </a:solidFill>
              </a:rPr>
              <a:t>Most studies assessed changes in fitness </a:t>
            </a:r>
            <a:r>
              <a:rPr lang="en-GB" dirty="0" smtClean="0">
                <a:solidFill>
                  <a:srgbClr val="00B050"/>
                </a:solidFill>
              </a:rPr>
              <a:t>characteristics and </a:t>
            </a:r>
            <a:r>
              <a:rPr lang="en-GB" dirty="0">
                <a:solidFill>
                  <a:srgbClr val="00B050"/>
                </a:solidFill>
              </a:rPr>
              <a:t>generally resulted in improvements. All but two of the studies assessed changes in club head speed and </a:t>
            </a:r>
            <a:r>
              <a:rPr lang="en-GB" dirty="0" smtClean="0">
                <a:solidFill>
                  <a:srgbClr val="00B050"/>
                </a:solidFill>
              </a:rPr>
              <a:t>reported increases</a:t>
            </a:r>
            <a:r>
              <a:rPr lang="en-GB" dirty="0">
                <a:solidFill>
                  <a:srgbClr val="00B050"/>
                </a:solidFill>
              </a:rPr>
              <a:t>. </a:t>
            </a:r>
            <a:r>
              <a:rPr lang="en-GB" dirty="0">
                <a:solidFill>
                  <a:srgbClr val="FF0000"/>
                </a:solidFill>
              </a:rPr>
              <a:t>The findings from this review suggest that strength and </a:t>
            </a:r>
            <a:r>
              <a:rPr lang="en-GB" dirty="0" smtClean="0">
                <a:solidFill>
                  <a:srgbClr val="FF0000"/>
                </a:solidFill>
              </a:rPr>
              <a:t>conditioning </a:t>
            </a:r>
            <a:r>
              <a:rPr lang="en-GB" dirty="0">
                <a:solidFill>
                  <a:srgbClr val="FF0000"/>
                </a:solidFill>
              </a:rPr>
              <a:t>programmes can have a positive effect on </a:t>
            </a:r>
            <a:r>
              <a:rPr lang="en-GB" dirty="0" smtClean="0">
                <a:solidFill>
                  <a:srgbClr val="FF0000"/>
                </a:solidFill>
              </a:rPr>
              <a:t>the golf </a:t>
            </a:r>
            <a:r>
              <a:rPr lang="en-GB" dirty="0">
                <a:solidFill>
                  <a:srgbClr val="FF0000"/>
                </a:solidFill>
              </a:rPr>
              <a:t>swing and fitness characteristics of golfers.</a:t>
            </a:r>
            <a:r>
              <a:rPr lang="en-GB" dirty="0"/>
              <a:t> </a:t>
            </a:r>
            <a:r>
              <a:rPr lang="en-GB" dirty="0">
                <a:solidFill>
                  <a:srgbClr val="002060"/>
                </a:solidFill>
              </a:rPr>
              <a:t>The majority of studies in this review evaluated the effects of </a:t>
            </a:r>
            <a:r>
              <a:rPr lang="en-GB" dirty="0" smtClean="0">
                <a:solidFill>
                  <a:srgbClr val="002060"/>
                </a:solidFill>
              </a:rPr>
              <a:t>generic conditioning </a:t>
            </a:r>
            <a:r>
              <a:rPr lang="en-GB" dirty="0">
                <a:solidFill>
                  <a:srgbClr val="002060"/>
                </a:solidFill>
              </a:rPr>
              <a:t>programmes on fitness characteristics and club head speed. Future studies should investigate the effects </a:t>
            </a:r>
            <a:r>
              <a:rPr lang="en-GB" dirty="0" smtClean="0">
                <a:solidFill>
                  <a:srgbClr val="002060"/>
                </a:solidFill>
              </a:rPr>
              <a:t>of more </a:t>
            </a:r>
            <a:r>
              <a:rPr lang="en-GB" dirty="0">
                <a:solidFill>
                  <a:srgbClr val="002060"/>
                </a:solidFill>
              </a:rPr>
              <a:t>golf-specific strength and conditioning programmes to improve fitness and overall golf performance</a:t>
            </a:r>
            <a:r>
              <a:rPr lang="en-GB" dirty="0" smtClean="0">
                <a:solidFill>
                  <a:srgbClr val="002060"/>
                </a:solidFill>
              </a:rPr>
              <a:t>.</a:t>
            </a:r>
          </a:p>
          <a:p>
            <a:endParaRPr lang="en-GB" dirty="0">
              <a:solidFill>
                <a:srgbClr val="002060"/>
              </a:solidFill>
            </a:endParaRPr>
          </a:p>
          <a:p>
            <a:r>
              <a:rPr lang="en-GB" dirty="0"/>
              <a:t>Keywords: Golf, strength, strength and conditioning, flexibility, range of motion, physiology, resistance training, exercise</a:t>
            </a:r>
            <a:r>
              <a:rPr lang="en-GB" dirty="0" smtClean="0"/>
              <a:t>, balance</a:t>
            </a:r>
            <a:r>
              <a:rPr lang="en-GB" dirty="0"/>
              <a:t>, physical </a:t>
            </a:r>
            <a:r>
              <a:rPr lang="en-GB" dirty="0" smtClean="0"/>
              <a:t>fitness.</a:t>
            </a:r>
            <a:endParaRPr lang="en-GB" dirty="0">
              <a:solidFill>
                <a:srgbClr val="002060"/>
              </a:solidFill>
            </a:endParaRPr>
          </a:p>
        </p:txBody>
      </p:sp>
      <p:sp>
        <p:nvSpPr>
          <p:cNvPr id="6" name="Text Placeholder 5"/>
          <p:cNvSpPr>
            <a:spLocks noGrp="1"/>
          </p:cNvSpPr>
          <p:nvPr>
            <p:ph type="body" idx="1"/>
          </p:nvPr>
        </p:nvSpPr>
        <p:spPr>
          <a:xfrm>
            <a:off x="395536" y="332656"/>
            <a:ext cx="7772400" cy="432048"/>
          </a:xfrm>
        </p:spPr>
        <p:txBody>
          <a:bodyPr>
            <a:noAutofit/>
          </a:bodyPr>
          <a:lstStyle/>
          <a:p>
            <a:pPr algn="ctr"/>
            <a:r>
              <a:rPr lang="en-GB" sz="3600" dirty="0" smtClean="0">
                <a:solidFill>
                  <a:schemeClr val="tx1"/>
                </a:solidFill>
              </a:rPr>
              <a:t>Abstract</a:t>
            </a:r>
            <a:endParaRPr lang="en-GB" sz="3600" dirty="0">
              <a:solidFill>
                <a:schemeClr val="tx1"/>
              </a:solidFill>
            </a:endParaRPr>
          </a:p>
        </p:txBody>
      </p:sp>
    </p:spTree>
    <p:extLst>
      <p:ext uri="{BB962C8B-B14F-4D97-AF65-F5344CB8AC3E}">
        <p14:creationId xmlns:p14="http://schemas.microsoft.com/office/powerpoint/2010/main" val="128896305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p:txBody>
          <a:bodyPr/>
          <a:lstStyle/>
          <a:p>
            <a:r>
              <a:rPr lang="en-GB" dirty="0" smtClean="0"/>
              <a:t>Put your research into context</a:t>
            </a:r>
          </a:p>
          <a:p>
            <a:r>
              <a:rPr lang="en-GB" dirty="0" smtClean="0">
                <a:solidFill>
                  <a:srgbClr val="00B0F0"/>
                </a:solidFill>
              </a:rPr>
              <a:t>Consider it a standard literature review</a:t>
            </a:r>
          </a:p>
          <a:p>
            <a:r>
              <a:rPr lang="en-GB" dirty="0" smtClean="0"/>
              <a:t>Include any theoretical understanding required to understand the article.</a:t>
            </a:r>
          </a:p>
          <a:p>
            <a:r>
              <a:rPr lang="en-GB" dirty="0" smtClean="0">
                <a:solidFill>
                  <a:srgbClr val="00B050"/>
                </a:solidFill>
              </a:rPr>
              <a:t>State the scale and scope of the review.</a:t>
            </a:r>
          </a:p>
          <a:p>
            <a:r>
              <a:rPr lang="en-GB" dirty="0" smtClean="0">
                <a:solidFill>
                  <a:srgbClr val="FF0000"/>
                </a:solidFill>
              </a:rPr>
              <a:t>Develop towards the specific research question.</a:t>
            </a:r>
            <a:endParaRPr lang="en-GB" dirty="0">
              <a:solidFill>
                <a:srgbClr val="FF0000"/>
              </a:solidFill>
            </a:endParaRPr>
          </a:p>
        </p:txBody>
      </p:sp>
    </p:spTree>
    <p:extLst>
      <p:ext uri="{BB962C8B-B14F-4D97-AF65-F5344CB8AC3E}">
        <p14:creationId xmlns:p14="http://schemas.microsoft.com/office/powerpoint/2010/main" val="154865924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Final Paragraph of Introduction</a:t>
            </a:r>
            <a:endParaRPr lang="en-GB" dirty="0"/>
          </a:p>
        </p:txBody>
      </p:sp>
      <p:sp>
        <p:nvSpPr>
          <p:cNvPr id="4" name="Rectangle 3"/>
          <p:cNvSpPr/>
          <p:nvPr/>
        </p:nvSpPr>
        <p:spPr>
          <a:xfrm>
            <a:off x="539552" y="1772816"/>
            <a:ext cx="8208912" cy="2677656"/>
          </a:xfrm>
          <a:prstGeom prst="rect">
            <a:avLst/>
          </a:prstGeom>
        </p:spPr>
        <p:txBody>
          <a:bodyPr wrap="square">
            <a:spAutoFit/>
          </a:bodyPr>
          <a:lstStyle/>
          <a:p>
            <a:r>
              <a:rPr lang="en-GB" sz="2800" dirty="0" smtClean="0">
                <a:solidFill>
                  <a:srgbClr val="0070C0"/>
                </a:solidFill>
              </a:rPr>
              <a:t>……..Consequently</a:t>
            </a:r>
            <a:r>
              <a:rPr lang="en-GB" sz="2800" dirty="0">
                <a:solidFill>
                  <a:srgbClr val="0070C0"/>
                </a:solidFill>
              </a:rPr>
              <a:t>, the primary aim of this </a:t>
            </a:r>
            <a:r>
              <a:rPr lang="en-GB" sz="2800" dirty="0" smtClean="0">
                <a:solidFill>
                  <a:srgbClr val="0070C0"/>
                </a:solidFill>
              </a:rPr>
              <a:t>systematic review </a:t>
            </a:r>
            <a:r>
              <a:rPr lang="en-GB" sz="2800" dirty="0">
                <a:solidFill>
                  <a:srgbClr val="0070C0"/>
                </a:solidFill>
              </a:rPr>
              <a:t>was to evaluate conditioning programmes </a:t>
            </a:r>
            <a:r>
              <a:rPr lang="en-GB" sz="2800" dirty="0" smtClean="0">
                <a:solidFill>
                  <a:srgbClr val="0070C0"/>
                </a:solidFill>
              </a:rPr>
              <a:t>and their </a:t>
            </a:r>
            <a:r>
              <a:rPr lang="en-GB" sz="2800" dirty="0">
                <a:solidFill>
                  <a:srgbClr val="0070C0"/>
                </a:solidFill>
              </a:rPr>
              <a:t>effectiveness on measures of golf-related </a:t>
            </a:r>
            <a:r>
              <a:rPr lang="en-GB" sz="2800" dirty="0" smtClean="0">
                <a:solidFill>
                  <a:srgbClr val="0070C0"/>
                </a:solidFill>
              </a:rPr>
              <a:t>fitness and </a:t>
            </a:r>
            <a:r>
              <a:rPr lang="en-GB" sz="2800" dirty="0">
                <a:solidFill>
                  <a:srgbClr val="0070C0"/>
                </a:solidFill>
              </a:rPr>
              <a:t>golf performance. A secondary aim was </a:t>
            </a:r>
            <a:r>
              <a:rPr lang="en-GB" sz="2800" dirty="0" smtClean="0">
                <a:solidFill>
                  <a:srgbClr val="0070C0"/>
                </a:solidFill>
              </a:rPr>
              <a:t>to evaluate </a:t>
            </a:r>
            <a:r>
              <a:rPr lang="en-GB" sz="2800" dirty="0">
                <a:solidFill>
                  <a:srgbClr val="0070C0"/>
                </a:solidFill>
              </a:rPr>
              <a:t>the quality of existing studies and </a:t>
            </a:r>
            <a:r>
              <a:rPr lang="en-GB" sz="2800" dirty="0" smtClean="0">
                <a:solidFill>
                  <a:srgbClr val="0070C0"/>
                </a:solidFill>
              </a:rPr>
              <a:t>the impact </a:t>
            </a:r>
            <a:r>
              <a:rPr lang="en-GB" sz="2800" dirty="0">
                <a:solidFill>
                  <a:srgbClr val="0070C0"/>
                </a:solidFill>
              </a:rPr>
              <a:t>of study quality on the interpretation </a:t>
            </a:r>
            <a:r>
              <a:rPr lang="en-GB" sz="2800" dirty="0" smtClean="0">
                <a:solidFill>
                  <a:srgbClr val="0070C0"/>
                </a:solidFill>
              </a:rPr>
              <a:t>of results</a:t>
            </a:r>
            <a:r>
              <a:rPr lang="en-GB" sz="2800" dirty="0">
                <a:solidFill>
                  <a:srgbClr val="0070C0"/>
                </a:solidFill>
              </a:rPr>
              <a:t>.</a:t>
            </a:r>
          </a:p>
        </p:txBody>
      </p:sp>
    </p:spTree>
    <p:extLst>
      <p:ext uri="{BB962C8B-B14F-4D97-AF65-F5344CB8AC3E}">
        <p14:creationId xmlns:p14="http://schemas.microsoft.com/office/powerpoint/2010/main" val="30932595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Methods</a:t>
            </a:r>
            <a:endParaRPr lang="en-GB" dirty="0"/>
          </a:p>
        </p:txBody>
      </p:sp>
      <p:sp>
        <p:nvSpPr>
          <p:cNvPr id="3" name="Content Placeholder 2"/>
          <p:cNvSpPr>
            <a:spLocks noGrp="1"/>
          </p:cNvSpPr>
          <p:nvPr>
            <p:ph idx="1"/>
          </p:nvPr>
        </p:nvSpPr>
        <p:spPr>
          <a:xfrm>
            <a:off x="457200" y="1196752"/>
            <a:ext cx="8229600" cy="4929411"/>
          </a:xfrm>
        </p:spPr>
        <p:txBody>
          <a:bodyPr/>
          <a:lstStyle/>
          <a:p>
            <a:r>
              <a:rPr lang="en-GB" dirty="0" smtClean="0"/>
              <a:t>Strategies and procedures for searches</a:t>
            </a:r>
          </a:p>
          <a:p>
            <a:r>
              <a:rPr lang="en-GB" dirty="0" smtClean="0"/>
              <a:t>Inclusion / exclusion criteria</a:t>
            </a:r>
          </a:p>
          <a:p>
            <a:r>
              <a:rPr lang="en-GB" dirty="0" smtClean="0"/>
              <a:t>Data / thematic </a:t>
            </a:r>
            <a:r>
              <a:rPr lang="en-GB" dirty="0" smtClean="0"/>
              <a:t>Analysis</a:t>
            </a:r>
          </a:p>
          <a:p>
            <a:r>
              <a:rPr lang="en-GB" dirty="0" smtClean="0"/>
              <a:t>Summary of studies found</a:t>
            </a:r>
          </a:p>
          <a:p>
            <a:r>
              <a:rPr lang="en-GB" dirty="0" smtClean="0"/>
              <a:t>Categorisation of studies – including hierarchy structure.</a:t>
            </a:r>
          </a:p>
          <a:p>
            <a:r>
              <a:rPr lang="en-GB" dirty="0" smtClean="0"/>
              <a:t>Coding of findings into defined categories</a:t>
            </a:r>
          </a:p>
          <a:p>
            <a:endParaRPr lang="en-GB" dirty="0"/>
          </a:p>
        </p:txBody>
      </p:sp>
    </p:spTree>
    <p:extLst>
      <p:ext uri="{BB962C8B-B14F-4D97-AF65-F5344CB8AC3E}">
        <p14:creationId xmlns:p14="http://schemas.microsoft.com/office/powerpoint/2010/main" val="89020132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r>
              <a:rPr lang="en-GB" altLang="en-US" smtClean="0"/>
              <a:t>Evidence Heirarchy</a:t>
            </a:r>
          </a:p>
        </p:txBody>
      </p:sp>
      <p:pic>
        <p:nvPicPr>
          <p:cNvPr id="5123" name="Picture 2" descr="Image result for hierarchy of evide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3713" y="2060575"/>
            <a:ext cx="5715000"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0434028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9142" y="23909"/>
            <a:ext cx="6228184" cy="1143000"/>
          </a:xfrm>
        </p:spPr>
        <p:txBody>
          <a:bodyPr>
            <a:noAutofit/>
          </a:bodyPr>
          <a:lstStyle/>
          <a:p>
            <a:r>
              <a:rPr lang="en-GB" sz="2800" dirty="0" smtClean="0"/>
              <a:t>Hierarchical Algorithm (PRISMA)</a:t>
            </a:r>
            <a:br>
              <a:rPr lang="en-GB" sz="2800" dirty="0" smtClean="0"/>
            </a:br>
            <a:r>
              <a:rPr lang="en-GB" sz="1600" dirty="0"/>
              <a:t>Preferred Reporting Items for Systematic Reviews and </a:t>
            </a:r>
            <a:r>
              <a:rPr lang="en-GB" sz="1600"/>
              <a:t>Meta-Analyses </a:t>
            </a:r>
            <a:endParaRPr lang="en-GB" sz="2800" dirty="0"/>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43808" y="1247718"/>
            <a:ext cx="5904656" cy="5493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79512" y="1124744"/>
            <a:ext cx="2808312" cy="1200329"/>
          </a:xfrm>
          <a:prstGeom prst="rect">
            <a:avLst/>
          </a:prstGeom>
          <a:noFill/>
        </p:spPr>
        <p:txBody>
          <a:bodyPr wrap="square" rtlCol="0">
            <a:spAutoFit/>
          </a:bodyPr>
          <a:lstStyle/>
          <a:p>
            <a:r>
              <a:rPr lang="en-GB" dirty="0" smtClean="0"/>
              <a:t>This algorithm outlines the process by which the final articles will be / have been identified</a:t>
            </a:r>
            <a:endParaRPr lang="en-GB" dirty="0"/>
          </a:p>
        </p:txBody>
      </p:sp>
      <p:sp>
        <p:nvSpPr>
          <p:cNvPr id="3" name="Rectangle 2"/>
          <p:cNvSpPr/>
          <p:nvPr/>
        </p:nvSpPr>
        <p:spPr>
          <a:xfrm>
            <a:off x="4164676" y="3244334"/>
            <a:ext cx="704039" cy="369332"/>
          </a:xfrm>
          <a:prstGeom prst="rect">
            <a:avLst/>
          </a:prstGeom>
        </p:spPr>
        <p:txBody>
          <a:bodyPr wrap="none">
            <a:spAutoFit/>
          </a:bodyPr>
          <a:lstStyle/>
          <a:p>
            <a:pPr marL="514350" indent="-514350">
              <a:buFont typeface="+mj-lt"/>
              <a:buAutoNum type="arabicPeriod"/>
            </a:pPr>
            <a:endParaRPr lang="en-GB" dirty="0"/>
          </a:p>
        </p:txBody>
      </p:sp>
      <p:sp>
        <p:nvSpPr>
          <p:cNvPr id="5" name="Rectangle 4"/>
          <p:cNvSpPr/>
          <p:nvPr/>
        </p:nvSpPr>
        <p:spPr>
          <a:xfrm>
            <a:off x="4164676" y="3244334"/>
            <a:ext cx="184731" cy="369332"/>
          </a:xfrm>
          <a:prstGeom prst="rect">
            <a:avLst/>
          </a:prstGeom>
        </p:spPr>
        <p:txBody>
          <a:bodyPr wrap="none">
            <a:spAutoFit/>
          </a:bodyPr>
          <a:lstStyle/>
          <a:p>
            <a:endParaRPr lang="en-GB" dirty="0"/>
          </a:p>
        </p:txBody>
      </p:sp>
      <p:sp>
        <p:nvSpPr>
          <p:cNvPr id="6" name="Rectangle 5"/>
          <p:cNvSpPr/>
          <p:nvPr/>
        </p:nvSpPr>
        <p:spPr>
          <a:xfrm>
            <a:off x="683568" y="3241242"/>
            <a:ext cx="704039" cy="369332"/>
          </a:xfrm>
          <a:prstGeom prst="rect">
            <a:avLst/>
          </a:prstGeom>
        </p:spPr>
        <p:txBody>
          <a:bodyPr wrap="none">
            <a:spAutoFit/>
          </a:bodyPr>
          <a:lstStyle/>
          <a:p>
            <a:pPr marL="514350" indent="-514350">
              <a:buFont typeface="+mj-lt"/>
              <a:buAutoNum type="arabicPeriod"/>
            </a:pPr>
            <a:endParaRPr lang="en-GB" dirty="0"/>
          </a:p>
        </p:txBody>
      </p:sp>
    </p:spTree>
    <p:extLst>
      <p:ext uri="{BB962C8B-B14F-4D97-AF65-F5344CB8AC3E}">
        <p14:creationId xmlns:p14="http://schemas.microsoft.com/office/powerpoint/2010/main" val="212982052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Results</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Summary of studies meeting the inclusion criteria.</a:t>
            </a:r>
          </a:p>
          <a:p>
            <a:r>
              <a:rPr lang="en-GB" dirty="0" smtClean="0"/>
              <a:t>Table summarising finding of key studies </a:t>
            </a:r>
            <a:r>
              <a:rPr lang="en-GB" i="1" dirty="0" smtClean="0"/>
              <a:t>(each of these should directly be considered in the discussion).</a:t>
            </a:r>
          </a:p>
          <a:p>
            <a:r>
              <a:rPr lang="en-GB" dirty="0" smtClean="0"/>
              <a:t>Descriptive overview of the studies fulfilling inclusion criteria.</a:t>
            </a:r>
          </a:p>
          <a:p>
            <a:r>
              <a:rPr lang="en-GB" dirty="0" smtClean="0">
                <a:solidFill>
                  <a:srgbClr val="FF0000"/>
                </a:solidFill>
              </a:rPr>
              <a:t>Thematic review – Identify and combine the studies that support or refute specific idea, concepts and applications – Critique the quality of these studies.</a:t>
            </a:r>
          </a:p>
          <a:p>
            <a:endParaRPr lang="en-GB" dirty="0">
              <a:solidFill>
                <a:srgbClr val="FF0000"/>
              </a:solidFill>
            </a:endParaRPr>
          </a:p>
          <a:p>
            <a:pPr marL="0" indent="0" algn="ctr">
              <a:buNone/>
            </a:pPr>
            <a:r>
              <a:rPr lang="en-GB" dirty="0" smtClean="0">
                <a:solidFill>
                  <a:srgbClr val="0070C0"/>
                </a:solidFill>
              </a:rPr>
              <a:t>These are the points you are going to consider in the discussion.</a:t>
            </a:r>
            <a:endParaRPr lang="en-GB" dirty="0">
              <a:solidFill>
                <a:srgbClr val="0070C0"/>
              </a:solidFill>
            </a:endParaRPr>
          </a:p>
        </p:txBody>
      </p:sp>
    </p:spTree>
    <p:extLst>
      <p:ext uri="{BB962C8B-B14F-4D97-AF65-F5344CB8AC3E}">
        <p14:creationId xmlns:p14="http://schemas.microsoft.com/office/powerpoint/2010/main" val="365321216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5816" y="4182"/>
            <a:ext cx="6098430" cy="66693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282088" y="219998"/>
            <a:ext cx="2849751" cy="461665"/>
          </a:xfrm>
          <a:prstGeom prst="rect">
            <a:avLst/>
          </a:prstGeom>
          <a:noFill/>
        </p:spPr>
        <p:txBody>
          <a:bodyPr wrap="square" rtlCol="0">
            <a:spAutoFit/>
          </a:bodyPr>
          <a:lstStyle/>
          <a:p>
            <a:r>
              <a:rPr lang="en-GB" sz="2400" dirty="0" smtClean="0">
                <a:solidFill>
                  <a:srgbClr val="FF0000"/>
                </a:solidFill>
              </a:rPr>
              <a:t>Summary of Articles</a:t>
            </a:r>
            <a:endParaRPr lang="en-GB" sz="2400" dirty="0">
              <a:solidFill>
                <a:srgbClr val="FF0000"/>
              </a:solidFill>
            </a:endParaRPr>
          </a:p>
        </p:txBody>
      </p:sp>
      <p:sp>
        <p:nvSpPr>
          <p:cNvPr id="5" name="TextBox 4"/>
          <p:cNvSpPr txBox="1"/>
          <p:nvPr/>
        </p:nvSpPr>
        <p:spPr>
          <a:xfrm>
            <a:off x="28597" y="935595"/>
            <a:ext cx="3103241" cy="3139321"/>
          </a:xfrm>
          <a:prstGeom prst="rect">
            <a:avLst/>
          </a:prstGeom>
          <a:noFill/>
        </p:spPr>
        <p:txBody>
          <a:bodyPr wrap="square" rtlCol="0">
            <a:spAutoFit/>
          </a:bodyPr>
          <a:lstStyle/>
          <a:p>
            <a:r>
              <a:rPr lang="en-GB" dirty="0" smtClean="0"/>
              <a:t>Include:</a:t>
            </a:r>
          </a:p>
          <a:p>
            <a:endParaRPr lang="en-GB" dirty="0" smtClean="0"/>
          </a:p>
          <a:p>
            <a:pPr marL="285750" indent="-285750">
              <a:lnSpc>
                <a:spcPct val="150000"/>
              </a:lnSpc>
              <a:buFont typeface="Arial" panose="020B0604020202020204" pitchFamily="34" charset="0"/>
              <a:buChar char="•"/>
            </a:pPr>
            <a:r>
              <a:rPr lang="en-GB" dirty="0" smtClean="0"/>
              <a:t>Author &amp; Date</a:t>
            </a:r>
          </a:p>
          <a:p>
            <a:pPr marL="285750" indent="-285750">
              <a:lnSpc>
                <a:spcPct val="150000"/>
              </a:lnSpc>
              <a:buFont typeface="Arial" panose="020B0604020202020204" pitchFamily="34" charset="0"/>
              <a:buChar char="•"/>
            </a:pPr>
            <a:r>
              <a:rPr lang="en-GB" dirty="0" smtClean="0"/>
              <a:t>Area of focus</a:t>
            </a:r>
          </a:p>
          <a:p>
            <a:pPr marL="285750" indent="-285750">
              <a:lnSpc>
                <a:spcPct val="150000"/>
              </a:lnSpc>
              <a:buFont typeface="Arial" panose="020B0604020202020204" pitchFamily="34" charset="0"/>
              <a:buChar char="•"/>
            </a:pPr>
            <a:r>
              <a:rPr lang="en-GB" dirty="0" smtClean="0"/>
              <a:t>Demographic characteristics</a:t>
            </a:r>
          </a:p>
          <a:p>
            <a:pPr marL="285750" indent="-285750">
              <a:lnSpc>
                <a:spcPct val="150000"/>
              </a:lnSpc>
              <a:buFont typeface="Arial" panose="020B0604020202020204" pitchFamily="34" charset="0"/>
              <a:buChar char="•"/>
            </a:pPr>
            <a:r>
              <a:rPr lang="en-GB" dirty="0" smtClean="0"/>
              <a:t>Methodology</a:t>
            </a:r>
          </a:p>
          <a:p>
            <a:pPr marL="285750" indent="-285750">
              <a:lnSpc>
                <a:spcPct val="150000"/>
              </a:lnSpc>
              <a:buFont typeface="Arial" panose="020B0604020202020204" pitchFamily="34" charset="0"/>
              <a:buChar char="•"/>
            </a:pPr>
            <a:r>
              <a:rPr lang="en-GB" dirty="0" smtClean="0"/>
              <a:t>Measures</a:t>
            </a:r>
          </a:p>
          <a:p>
            <a:pPr marL="285750" indent="-285750">
              <a:lnSpc>
                <a:spcPct val="150000"/>
              </a:lnSpc>
              <a:buFont typeface="Arial" panose="020B0604020202020204" pitchFamily="34" charset="0"/>
              <a:buChar char="•"/>
            </a:pPr>
            <a:r>
              <a:rPr lang="en-GB" dirty="0" smtClean="0"/>
              <a:t>Outcomes / finding</a:t>
            </a:r>
            <a:endParaRPr lang="en-GB" dirty="0"/>
          </a:p>
        </p:txBody>
      </p:sp>
      <p:sp>
        <p:nvSpPr>
          <p:cNvPr id="6" name="TextBox 5"/>
          <p:cNvSpPr txBox="1"/>
          <p:nvPr/>
        </p:nvSpPr>
        <p:spPr>
          <a:xfrm>
            <a:off x="179512" y="4365104"/>
            <a:ext cx="2808312" cy="1754326"/>
          </a:xfrm>
          <a:prstGeom prst="rect">
            <a:avLst/>
          </a:prstGeom>
          <a:noFill/>
        </p:spPr>
        <p:txBody>
          <a:bodyPr wrap="square" rtlCol="0">
            <a:spAutoFit/>
          </a:bodyPr>
          <a:lstStyle/>
          <a:p>
            <a:r>
              <a:rPr lang="en-GB" dirty="0" smtClean="0"/>
              <a:t>If there is lots of information split the table into:</a:t>
            </a:r>
          </a:p>
          <a:p>
            <a:endParaRPr lang="en-GB" dirty="0"/>
          </a:p>
          <a:p>
            <a:pPr marL="342900" indent="-342900">
              <a:buFont typeface="+mj-lt"/>
              <a:buAutoNum type="arabicPeriod"/>
            </a:pPr>
            <a:r>
              <a:rPr lang="en-GB" dirty="0" smtClean="0"/>
              <a:t>Articles selected</a:t>
            </a:r>
          </a:p>
          <a:p>
            <a:pPr marL="342900" indent="-342900">
              <a:buFont typeface="+mj-lt"/>
              <a:buAutoNum type="arabicPeriod"/>
            </a:pPr>
            <a:r>
              <a:rPr lang="en-GB" dirty="0" smtClean="0"/>
              <a:t>Article findings </a:t>
            </a:r>
            <a:endParaRPr lang="en-GB" dirty="0"/>
          </a:p>
        </p:txBody>
      </p:sp>
    </p:spTree>
    <p:extLst>
      <p:ext uri="{BB962C8B-B14F-4D97-AF65-F5344CB8AC3E}">
        <p14:creationId xmlns:p14="http://schemas.microsoft.com/office/powerpoint/2010/main" val="234547748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r>
              <a:rPr lang="en-GB" dirty="0" smtClean="0"/>
              <a:t>Discussion</a:t>
            </a:r>
            <a:endParaRPr lang="en-GB" dirty="0"/>
          </a:p>
        </p:txBody>
      </p:sp>
      <p:sp>
        <p:nvSpPr>
          <p:cNvPr id="3" name="Content Placeholder 2"/>
          <p:cNvSpPr>
            <a:spLocks noGrp="1"/>
          </p:cNvSpPr>
          <p:nvPr>
            <p:ph idx="1"/>
          </p:nvPr>
        </p:nvSpPr>
        <p:spPr>
          <a:xfrm>
            <a:off x="457200" y="908720"/>
            <a:ext cx="8229600" cy="5688632"/>
          </a:xfrm>
        </p:spPr>
        <p:txBody>
          <a:bodyPr>
            <a:normAutofit fontScale="47500" lnSpcReduction="20000"/>
          </a:bodyPr>
          <a:lstStyle/>
          <a:p>
            <a:pPr marL="0" indent="0" algn="ctr">
              <a:buNone/>
            </a:pPr>
            <a:r>
              <a:rPr lang="en-GB" sz="3400" dirty="0" smtClean="0">
                <a:solidFill>
                  <a:srgbClr val="FF0000"/>
                </a:solidFill>
              </a:rPr>
              <a:t>CRITICALLY DISCUSS THE RESULTS</a:t>
            </a:r>
          </a:p>
          <a:p>
            <a:pPr marL="0" indent="0">
              <a:buNone/>
            </a:pPr>
            <a:endParaRPr lang="en-GB" sz="3400" dirty="0">
              <a:solidFill>
                <a:srgbClr val="FF0000"/>
              </a:solidFill>
            </a:endParaRPr>
          </a:p>
          <a:p>
            <a:pPr marL="514350" indent="-514350">
              <a:lnSpc>
                <a:spcPct val="170000"/>
              </a:lnSpc>
              <a:buFont typeface="+mj-lt"/>
              <a:buAutoNum type="arabicPeriod"/>
            </a:pPr>
            <a:r>
              <a:rPr lang="en-GB" sz="3800" dirty="0" smtClean="0"/>
              <a:t>Summary of research study findings and conclusions.</a:t>
            </a:r>
          </a:p>
          <a:p>
            <a:pPr marL="514350" indent="-514350">
              <a:lnSpc>
                <a:spcPct val="170000"/>
              </a:lnSpc>
              <a:buFont typeface="+mj-lt"/>
              <a:buAutoNum type="arabicPeriod"/>
            </a:pPr>
            <a:r>
              <a:rPr lang="en-GB" sz="3800" dirty="0" smtClean="0"/>
              <a:t>Explain the findings in the context of your review focus.</a:t>
            </a:r>
          </a:p>
          <a:p>
            <a:pPr marL="514350" indent="-514350">
              <a:lnSpc>
                <a:spcPct val="170000"/>
              </a:lnSpc>
              <a:buFont typeface="+mj-lt"/>
              <a:buAutoNum type="arabicPeriod"/>
            </a:pPr>
            <a:r>
              <a:rPr lang="en-GB" sz="3800" dirty="0" smtClean="0"/>
              <a:t>Explain, discuss and interpret the themes identified in the results – use theory and wider support from references to support these if required.</a:t>
            </a:r>
          </a:p>
          <a:p>
            <a:pPr marL="514350" indent="-514350">
              <a:lnSpc>
                <a:spcPct val="170000"/>
              </a:lnSpc>
              <a:buFont typeface="+mj-lt"/>
              <a:buAutoNum type="arabicPeriod"/>
            </a:pPr>
            <a:r>
              <a:rPr lang="en-GB" sz="3800" dirty="0" smtClean="0"/>
              <a:t>Discuss strengths and limitations of the evidence (studies) found.</a:t>
            </a:r>
          </a:p>
          <a:p>
            <a:pPr marL="514350" indent="-514350">
              <a:lnSpc>
                <a:spcPct val="170000"/>
              </a:lnSpc>
              <a:buFont typeface="+mj-lt"/>
              <a:buAutoNum type="arabicPeriod"/>
            </a:pPr>
            <a:r>
              <a:rPr lang="en-GB" sz="3800" dirty="0" smtClean="0"/>
              <a:t>Clarity of overall evidence in addressing your research question - Support or rejection of a specific point of view.</a:t>
            </a:r>
          </a:p>
          <a:p>
            <a:pPr marL="514350" indent="-514350">
              <a:lnSpc>
                <a:spcPct val="170000"/>
              </a:lnSpc>
              <a:buFont typeface="+mj-lt"/>
              <a:buAutoNum type="arabicPeriod"/>
            </a:pPr>
            <a:r>
              <a:rPr lang="en-GB" sz="3800" dirty="0" smtClean="0"/>
              <a:t>Position statement.</a:t>
            </a:r>
          </a:p>
          <a:p>
            <a:pPr marL="514350" indent="-514350">
              <a:lnSpc>
                <a:spcPct val="170000"/>
              </a:lnSpc>
              <a:buFont typeface="+mj-lt"/>
              <a:buAutoNum type="arabicPeriod"/>
            </a:pPr>
            <a:r>
              <a:rPr lang="en-GB" sz="3800" dirty="0" smtClean="0"/>
              <a:t>Outline how the information may be used in practice or to clarify theory.</a:t>
            </a:r>
          </a:p>
          <a:p>
            <a:pPr marL="514350" indent="-514350">
              <a:lnSpc>
                <a:spcPct val="170000"/>
              </a:lnSpc>
              <a:buFont typeface="+mj-lt"/>
              <a:buAutoNum type="arabicPeriod"/>
            </a:pPr>
            <a:r>
              <a:rPr lang="en-GB" sz="3800" dirty="0" smtClean="0"/>
              <a:t>Limitations to your study</a:t>
            </a:r>
          </a:p>
          <a:p>
            <a:pPr marL="514350" indent="-514350">
              <a:lnSpc>
                <a:spcPct val="170000"/>
              </a:lnSpc>
              <a:buFont typeface="+mj-lt"/>
              <a:buAutoNum type="arabicPeriod"/>
            </a:pPr>
            <a:r>
              <a:rPr lang="en-GB" sz="3800" dirty="0" smtClean="0"/>
              <a:t>Areas for future research and need for further clarifications.</a:t>
            </a:r>
          </a:p>
          <a:p>
            <a:pPr marL="514350" indent="-514350">
              <a:buFont typeface="+mj-lt"/>
              <a:buAutoNum type="arabicPeriod"/>
            </a:pPr>
            <a:endParaRPr lang="en-GB" sz="2800" dirty="0"/>
          </a:p>
        </p:txBody>
      </p:sp>
    </p:spTree>
    <p:extLst>
      <p:ext uri="{BB962C8B-B14F-4D97-AF65-F5344CB8AC3E}">
        <p14:creationId xmlns:p14="http://schemas.microsoft.com/office/powerpoint/2010/main" val="288972867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Conclusions</a:t>
            </a:r>
            <a:endParaRPr lang="en-GB" dirty="0"/>
          </a:p>
        </p:txBody>
      </p:sp>
      <p:sp>
        <p:nvSpPr>
          <p:cNvPr id="3" name="Content Placeholder 2"/>
          <p:cNvSpPr>
            <a:spLocks noGrp="1"/>
          </p:cNvSpPr>
          <p:nvPr>
            <p:ph idx="1"/>
          </p:nvPr>
        </p:nvSpPr>
        <p:spPr/>
        <p:txBody>
          <a:bodyPr/>
          <a:lstStyle/>
          <a:p>
            <a:pPr marL="0" indent="0" algn="ctr">
              <a:buNone/>
            </a:pPr>
            <a:r>
              <a:rPr lang="en-GB" dirty="0">
                <a:solidFill>
                  <a:srgbClr val="FF0000"/>
                </a:solidFill>
              </a:rPr>
              <a:t>A clear and concise statement that answers your research question / aims.</a:t>
            </a:r>
          </a:p>
          <a:p>
            <a:endParaRPr lang="en-GB" dirty="0" smtClean="0"/>
          </a:p>
          <a:p>
            <a:r>
              <a:rPr lang="en-GB" dirty="0" smtClean="0"/>
              <a:t>Main findings and implications</a:t>
            </a:r>
          </a:p>
          <a:p>
            <a:r>
              <a:rPr lang="en-GB" dirty="0" smtClean="0"/>
              <a:t>Main questions for further research / evaluations</a:t>
            </a:r>
          </a:p>
          <a:p>
            <a:endParaRPr lang="en-GB" dirty="0"/>
          </a:p>
        </p:txBody>
      </p:sp>
    </p:spTree>
    <p:extLst>
      <p:ext uri="{BB962C8B-B14F-4D97-AF65-F5344CB8AC3E}">
        <p14:creationId xmlns:p14="http://schemas.microsoft.com/office/powerpoint/2010/main" val="69897384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Acknowledgements</a:t>
            </a:r>
            <a:endParaRPr lang="en-GB" dirty="0"/>
          </a:p>
        </p:txBody>
      </p:sp>
      <p:sp>
        <p:nvSpPr>
          <p:cNvPr id="3" name="Content Placeholder 2"/>
          <p:cNvSpPr>
            <a:spLocks noGrp="1"/>
          </p:cNvSpPr>
          <p:nvPr>
            <p:ph idx="1"/>
          </p:nvPr>
        </p:nvSpPr>
        <p:spPr/>
        <p:txBody>
          <a:bodyPr/>
          <a:lstStyle/>
          <a:p>
            <a:pPr marL="0" indent="0">
              <a:buNone/>
            </a:pPr>
            <a:r>
              <a:rPr lang="en-GB" dirty="0" smtClean="0"/>
              <a:t>Key contributors, other than you, to the research.</a:t>
            </a:r>
          </a:p>
          <a:p>
            <a:pPr marL="0" indent="0">
              <a:buNone/>
            </a:pPr>
            <a:endParaRPr lang="en-GB" dirty="0" smtClean="0"/>
          </a:p>
          <a:p>
            <a:pPr marL="0" indent="0">
              <a:buNone/>
            </a:pPr>
            <a:r>
              <a:rPr lang="en-GB" dirty="0" smtClean="0"/>
              <a:t>Anyone you would like to thank i.e. reader, helpers collecting research etc.</a:t>
            </a:r>
          </a:p>
          <a:p>
            <a:pPr marL="0" indent="0">
              <a:buNone/>
            </a:pPr>
            <a:endParaRPr lang="en-GB" dirty="0"/>
          </a:p>
        </p:txBody>
      </p:sp>
    </p:spTree>
    <p:extLst>
      <p:ext uri="{BB962C8B-B14F-4D97-AF65-F5344CB8AC3E}">
        <p14:creationId xmlns:p14="http://schemas.microsoft.com/office/powerpoint/2010/main" val="35280458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Conflicts of interest</a:t>
            </a:r>
            <a:endParaRPr lang="en-GB" dirty="0"/>
          </a:p>
        </p:txBody>
      </p:sp>
      <p:sp>
        <p:nvSpPr>
          <p:cNvPr id="3" name="Content Placeholder 2"/>
          <p:cNvSpPr>
            <a:spLocks noGrp="1"/>
          </p:cNvSpPr>
          <p:nvPr>
            <p:ph idx="1"/>
          </p:nvPr>
        </p:nvSpPr>
        <p:spPr/>
        <p:txBody>
          <a:bodyPr/>
          <a:lstStyle/>
          <a:p>
            <a:r>
              <a:rPr lang="en-GB" dirty="0"/>
              <a:t>No conflict of interest was declared</a:t>
            </a:r>
            <a:r>
              <a:rPr lang="en-GB" dirty="0" smtClean="0"/>
              <a:t>.</a:t>
            </a:r>
          </a:p>
          <a:p>
            <a:endParaRPr lang="en-GB" dirty="0"/>
          </a:p>
          <a:p>
            <a:pPr marL="0" indent="0">
              <a:buNone/>
            </a:pPr>
            <a:r>
              <a:rPr lang="en-GB" i="1" dirty="0">
                <a:solidFill>
                  <a:srgbClr val="FF0000"/>
                </a:solidFill>
              </a:rPr>
              <a:t>This review was conducted as part of an </a:t>
            </a:r>
            <a:r>
              <a:rPr lang="en-GB" i="1" dirty="0" smtClean="0">
                <a:solidFill>
                  <a:srgbClr val="FF0000"/>
                </a:solidFill>
              </a:rPr>
              <a:t>degree </a:t>
            </a:r>
            <a:r>
              <a:rPr lang="en-GB" i="1" dirty="0">
                <a:solidFill>
                  <a:srgbClr val="FF0000"/>
                </a:solidFill>
              </a:rPr>
              <a:t>programme with no intention to 	publish. There are no conflicts of interest 	associated with this review article.</a:t>
            </a:r>
          </a:p>
          <a:p>
            <a:endParaRPr lang="en-GB" dirty="0"/>
          </a:p>
        </p:txBody>
      </p:sp>
    </p:spTree>
    <p:extLst>
      <p:ext uri="{BB962C8B-B14F-4D97-AF65-F5344CB8AC3E}">
        <p14:creationId xmlns:p14="http://schemas.microsoft.com/office/powerpoint/2010/main" val="150789846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lnSpcReduction="10000"/>
          </a:bodyPr>
          <a:lstStyle/>
          <a:p>
            <a:r>
              <a:rPr lang="en-GB" dirty="0" smtClean="0"/>
              <a:t>Cite them Right</a:t>
            </a:r>
          </a:p>
          <a:p>
            <a:r>
              <a:rPr lang="en-GB" dirty="0"/>
              <a:t>As outlined in the SHOE </a:t>
            </a:r>
            <a:r>
              <a:rPr lang="en-GB" dirty="0" smtClean="0"/>
              <a:t>guidelines</a:t>
            </a:r>
          </a:p>
          <a:p>
            <a:endParaRPr lang="en-GB" dirty="0"/>
          </a:p>
          <a:p>
            <a:pPr marL="0" indent="0">
              <a:buNone/>
            </a:pPr>
            <a:r>
              <a:rPr lang="en-GB" dirty="0" smtClean="0"/>
              <a:t>For the 2500 review you will need;</a:t>
            </a:r>
          </a:p>
          <a:p>
            <a:pPr marL="0" indent="0">
              <a:buNone/>
            </a:pPr>
            <a:endParaRPr lang="en-GB" dirty="0"/>
          </a:p>
          <a:p>
            <a:pPr marL="0" indent="0">
              <a:buNone/>
            </a:pPr>
            <a:r>
              <a:rPr lang="en-GB" dirty="0" smtClean="0">
                <a:solidFill>
                  <a:srgbClr val="FF0000"/>
                </a:solidFill>
              </a:rPr>
              <a:t>20-25 general references</a:t>
            </a:r>
          </a:p>
          <a:p>
            <a:pPr marL="0" indent="0">
              <a:buNone/>
            </a:pPr>
            <a:r>
              <a:rPr lang="en-GB" dirty="0" smtClean="0">
                <a:solidFill>
                  <a:srgbClr val="FF0000"/>
                </a:solidFill>
              </a:rPr>
              <a:t>8-12 specific references – identified in PRISMA and reviewed in  the results table.</a:t>
            </a:r>
            <a:endParaRPr lang="en-GB" dirty="0">
              <a:solidFill>
                <a:srgbClr val="FF0000"/>
              </a:solidFill>
            </a:endParaRPr>
          </a:p>
          <a:p>
            <a:pPr marL="0" indent="0">
              <a:buNone/>
            </a:pPr>
            <a:endParaRPr lang="en-GB" dirty="0"/>
          </a:p>
        </p:txBody>
      </p:sp>
    </p:spTree>
    <p:extLst>
      <p:ext uri="{BB962C8B-B14F-4D97-AF65-F5344CB8AC3E}">
        <p14:creationId xmlns:p14="http://schemas.microsoft.com/office/powerpoint/2010/main" val="22598318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smtClean="0"/>
              <a:t>Format of the Article</a:t>
            </a:r>
            <a:endParaRPr lang="en-GB" dirty="0"/>
          </a:p>
        </p:txBody>
      </p:sp>
      <p:sp>
        <p:nvSpPr>
          <p:cNvPr id="3" name="Content Placeholder 2"/>
          <p:cNvSpPr>
            <a:spLocks noGrp="1"/>
          </p:cNvSpPr>
          <p:nvPr>
            <p:ph idx="1"/>
          </p:nvPr>
        </p:nvSpPr>
        <p:spPr>
          <a:xfrm>
            <a:off x="457200" y="980728"/>
            <a:ext cx="8229600" cy="5145435"/>
          </a:xfrm>
        </p:spPr>
        <p:txBody>
          <a:bodyPr>
            <a:normAutofit fontScale="92500" lnSpcReduction="20000"/>
          </a:bodyPr>
          <a:lstStyle/>
          <a:p>
            <a:r>
              <a:rPr lang="en-GB" dirty="0" smtClean="0">
                <a:solidFill>
                  <a:srgbClr val="0070C0"/>
                </a:solidFill>
              </a:rPr>
              <a:t>Header: - </a:t>
            </a:r>
            <a:r>
              <a:rPr lang="en-GB" dirty="0" smtClean="0">
                <a:solidFill>
                  <a:srgbClr val="00B050"/>
                </a:solidFill>
              </a:rPr>
              <a:t>justified</a:t>
            </a:r>
          </a:p>
          <a:p>
            <a:pPr marL="1257300" lvl="2" indent="-457200">
              <a:buFont typeface="+mj-lt"/>
              <a:buAutoNum type="arabicPeriod"/>
            </a:pPr>
            <a:r>
              <a:rPr lang="en-GB" dirty="0" smtClean="0"/>
              <a:t>Publication- SHOE Reviews</a:t>
            </a:r>
          </a:p>
          <a:p>
            <a:pPr marL="1257300" lvl="2" indent="-457200">
              <a:buFont typeface="+mj-lt"/>
              <a:buAutoNum type="arabicPeriod"/>
            </a:pPr>
            <a:r>
              <a:rPr lang="en-GB" dirty="0" smtClean="0"/>
              <a:t>Title</a:t>
            </a:r>
          </a:p>
          <a:p>
            <a:pPr marL="1257300" lvl="2" indent="-457200">
              <a:buFont typeface="+mj-lt"/>
              <a:buAutoNum type="arabicPeriod"/>
            </a:pPr>
            <a:r>
              <a:rPr lang="en-GB" dirty="0" smtClean="0"/>
              <a:t>Author</a:t>
            </a:r>
          </a:p>
          <a:p>
            <a:r>
              <a:rPr lang="en-GB" dirty="0" smtClean="0">
                <a:solidFill>
                  <a:srgbClr val="FF0000"/>
                </a:solidFill>
              </a:rPr>
              <a:t>Footer: </a:t>
            </a:r>
            <a:r>
              <a:rPr lang="en-GB" dirty="0" smtClean="0">
                <a:solidFill>
                  <a:srgbClr val="00B050"/>
                </a:solidFill>
              </a:rPr>
              <a:t>justified</a:t>
            </a:r>
          </a:p>
          <a:p>
            <a:pPr marL="1257300" lvl="2" indent="-457200">
              <a:buFont typeface="+mj-lt"/>
              <a:buAutoNum type="arabicPeriod"/>
            </a:pPr>
            <a:r>
              <a:rPr lang="en-GB" dirty="0" smtClean="0"/>
              <a:t>School of Sport Health &amp; Outdoor education</a:t>
            </a:r>
          </a:p>
          <a:p>
            <a:pPr marL="1257300" lvl="2" indent="-457200">
              <a:buFont typeface="+mj-lt"/>
              <a:buAutoNum type="arabicPeriod"/>
            </a:pPr>
            <a:r>
              <a:rPr lang="en-GB" dirty="0" smtClean="0"/>
              <a:t>Literature Review in Sport &amp; PA, 2015-16</a:t>
            </a:r>
          </a:p>
          <a:p>
            <a:pPr marL="800100" lvl="2" indent="0">
              <a:buNone/>
            </a:pPr>
            <a:endParaRPr lang="en-GB" dirty="0" smtClean="0"/>
          </a:p>
          <a:p>
            <a:r>
              <a:rPr lang="en-GB" dirty="0" smtClean="0"/>
              <a:t>Font: </a:t>
            </a:r>
            <a:r>
              <a:rPr lang="en-GB" dirty="0" err="1" smtClean="0"/>
              <a:t>pt</a:t>
            </a:r>
            <a:r>
              <a:rPr lang="en-GB" dirty="0" smtClean="0"/>
              <a:t> 12 </a:t>
            </a:r>
            <a:r>
              <a:rPr lang="en-GB" dirty="0"/>
              <a:t>A</a:t>
            </a:r>
            <a:r>
              <a:rPr lang="en-GB" dirty="0" smtClean="0"/>
              <a:t>riel 1.5 line spacing</a:t>
            </a:r>
          </a:p>
          <a:p>
            <a:r>
              <a:rPr lang="en-GB" dirty="0" smtClean="0"/>
              <a:t>Page numbering – Top right</a:t>
            </a:r>
          </a:p>
          <a:p>
            <a:r>
              <a:rPr lang="en-GB" dirty="0" smtClean="0"/>
              <a:t>Main sub-headings bold Ariel 14</a:t>
            </a:r>
          </a:p>
          <a:p>
            <a:r>
              <a:rPr lang="en-GB" dirty="0" smtClean="0"/>
              <a:t>Secondary sub-heading bold Ariel 12</a:t>
            </a:r>
          </a:p>
          <a:p>
            <a:pPr marL="0" indent="0">
              <a:buNone/>
            </a:pPr>
            <a:endParaRPr lang="en-GB" dirty="0" smtClean="0"/>
          </a:p>
          <a:p>
            <a:pPr marL="400050" lvl="1" indent="0">
              <a:buNone/>
            </a:pPr>
            <a:endParaRPr lang="en-GB" dirty="0"/>
          </a:p>
        </p:txBody>
      </p:sp>
    </p:spTree>
    <p:extLst>
      <p:ext uri="{BB962C8B-B14F-4D97-AF65-F5344CB8AC3E}">
        <p14:creationId xmlns:p14="http://schemas.microsoft.com/office/powerpoint/2010/main" val="21453337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259</TotalTime>
  <Words>2643</Words>
  <Application>Microsoft Office PowerPoint</Application>
  <PresentationFormat>On-screen Show (4:3)</PresentationFormat>
  <Paragraphs>394</Paragraphs>
  <Slides>47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47</vt:i4>
      </vt:variant>
    </vt:vector>
  </HeadingPairs>
  <TitlesOfParts>
    <vt:vector size="51" baseType="lpstr">
      <vt:lpstr>Arial</vt:lpstr>
      <vt:lpstr>Calibri</vt:lpstr>
      <vt:lpstr>Times New Roman</vt:lpstr>
      <vt:lpstr>Office Theme</vt:lpstr>
      <vt:lpstr>Systematic Review</vt:lpstr>
      <vt:lpstr>Reviewing and Summarising Research </vt:lpstr>
      <vt:lpstr>Purpose of Review Studies</vt:lpstr>
      <vt:lpstr>Purpose of Review Studies</vt:lpstr>
      <vt:lpstr>Purpose of Review Studies</vt:lpstr>
      <vt:lpstr>When to Use a Literature Review</vt:lpstr>
      <vt:lpstr>When to use a Systematic Review</vt:lpstr>
      <vt:lpstr>When to use Meta Analysis</vt:lpstr>
      <vt:lpstr>The Systematic Review</vt:lpstr>
      <vt:lpstr>Key facets of the Systematic Reviews</vt:lpstr>
      <vt:lpstr>Look in Cochrane Collaboration</vt:lpstr>
      <vt:lpstr>Look in Equator network</vt:lpstr>
      <vt:lpstr>Conducting a Systematic Review</vt:lpstr>
      <vt:lpstr>Hierarchical Levels of Evidence</vt:lpstr>
      <vt:lpstr>Evidence Heirarchy</vt:lpstr>
      <vt:lpstr>Source identification</vt:lpstr>
      <vt:lpstr>Inclusion criteria</vt:lpstr>
      <vt:lpstr>Exclusion criteria</vt:lpstr>
      <vt:lpstr>PRISMA</vt:lpstr>
      <vt:lpstr>PRISMA Diagramme</vt:lpstr>
      <vt:lpstr>PRISMA Checklist</vt:lpstr>
      <vt:lpstr>Developing the Results Table/s</vt:lpstr>
      <vt:lpstr>PowerPoint Presentation</vt:lpstr>
      <vt:lpstr> Description and thematic review of Findings</vt:lpstr>
      <vt:lpstr>Description and Collation of Findings</vt:lpstr>
      <vt:lpstr>Searching the Literature</vt:lpstr>
      <vt:lpstr>Finding the Evidence</vt:lpstr>
      <vt:lpstr>Searching for information</vt:lpstr>
      <vt:lpstr>Searching by Title</vt:lpstr>
      <vt:lpstr>Learn to use University data base search engines</vt:lpstr>
      <vt:lpstr>Provenance of research</vt:lpstr>
      <vt:lpstr>Writing a Systematic Review</vt:lpstr>
      <vt:lpstr>Title page &amp; Summary / Abstract</vt:lpstr>
      <vt:lpstr>PowerPoint Presentation</vt:lpstr>
      <vt:lpstr>Introduction</vt:lpstr>
      <vt:lpstr>Final Paragraph of Introduction</vt:lpstr>
      <vt:lpstr>Methods</vt:lpstr>
      <vt:lpstr>Evidence Heirarchy</vt:lpstr>
      <vt:lpstr>Hierarchical Algorithm (PRISMA) Preferred Reporting Items for Systematic Reviews and Meta-Analyses </vt:lpstr>
      <vt:lpstr>Results</vt:lpstr>
      <vt:lpstr>PowerPoint Presentation</vt:lpstr>
      <vt:lpstr>Discussion</vt:lpstr>
      <vt:lpstr>Conclusions</vt:lpstr>
      <vt:lpstr>Acknowledgements</vt:lpstr>
      <vt:lpstr>Conflicts of interest</vt:lpstr>
      <vt:lpstr>References</vt:lpstr>
      <vt:lpstr>Format of the Article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Literature Review in Health and Physical Activity</dc:title>
  <dc:creator>Administrator</dc:creator>
  <cp:lastModifiedBy>David Gardner</cp:lastModifiedBy>
  <cp:revision>27</cp:revision>
  <dcterms:created xsi:type="dcterms:W3CDTF">2015-09-29T19:06:55Z</dcterms:created>
  <dcterms:modified xsi:type="dcterms:W3CDTF">2020-10-25T12:48:40Z</dcterms:modified>
</cp:coreProperties>
</file>