
<file path=[Content_Types].xml><?xml version="1.0" encoding="utf-8"?>
<Types xmlns="http://schemas.openxmlformats.org/package/2006/content-types">
  <Default Extension="img"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59" r:id="rId4"/>
    <p:sldId id="262" r:id="rId5"/>
    <p:sldId id="263" r:id="rId6"/>
    <p:sldId id="264" r:id="rId7"/>
    <p:sldId id="265" r:id="rId8"/>
    <p:sldId id="266" r:id="rId9"/>
    <p:sldId id="267"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418" autoAdjust="0"/>
  </p:normalViewPr>
  <p:slideViewPr>
    <p:cSldViewPr snapToGrid="0">
      <p:cViewPr varScale="1">
        <p:scale>
          <a:sx n="60" d="100"/>
          <a:sy n="60" d="100"/>
        </p:scale>
        <p:origin x="155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063202-6A52-4646-B6EF-D40E92C34638}" type="datetimeFigureOut">
              <a:rPr lang="en-GB" smtClean="0"/>
              <a:t>07/07/2026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0CC56-B8A3-45D8-B9A7-50A9F5A02CFA}" type="slidenum">
              <a:rPr lang="en-GB" smtClean="0"/>
              <a:t>‹#›</a:t>
            </a:fld>
            <a:endParaRPr lang="en-GB"/>
          </a:p>
        </p:txBody>
      </p:sp>
    </p:spTree>
    <p:extLst>
      <p:ext uri="{BB962C8B-B14F-4D97-AF65-F5344CB8AC3E}">
        <p14:creationId xmlns:p14="http://schemas.microsoft.com/office/powerpoint/2010/main" val="927333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060CC56-B8A3-45D8-B9A7-50A9F5A02CFA}" type="slidenum">
              <a:rPr lang="en-GB" smtClean="0"/>
              <a:t>1</a:t>
            </a:fld>
            <a:endParaRPr lang="en-GB"/>
          </a:p>
        </p:txBody>
      </p:sp>
    </p:spTree>
    <p:extLst>
      <p:ext uri="{BB962C8B-B14F-4D97-AF65-F5344CB8AC3E}">
        <p14:creationId xmlns:p14="http://schemas.microsoft.com/office/powerpoint/2010/main" val="2484579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discussing Isaac, a 4-year-old boy who attends a Children’s Centre in London. I will be using Bowlby’s Attachment Theory to understand how Isaac’s early experiences may have shaped his development.</a:t>
            </a:r>
          </a:p>
          <a:p>
            <a:r>
              <a:rPr lang="en-GB" dirty="0"/>
              <a:t>I will focus on his emotional, social and language development, as these are the main areas of concern in the case study. I will also consider the role of nature and nurture, suggest a practical support plan for Isaac and his mother, and evaluate the strengths and limitations of using Bowlby’s theory in early years practice.</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2</a:t>
            </a:fld>
            <a:endParaRPr lang="en-GB"/>
          </a:p>
        </p:txBody>
      </p:sp>
    </p:spTree>
    <p:extLst>
      <p:ext uri="{BB962C8B-B14F-4D97-AF65-F5344CB8AC3E}">
        <p14:creationId xmlns:p14="http://schemas.microsoft.com/office/powerpoint/2010/main" val="3684994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 is 4 years old and has recently moved to London. He has also experienced disrupted childcare over the past two years, which means he may not have had consistent relationships with adults outside the home. This is important because young children often need routine, familiarity and trusted adults to help them feel safe.</a:t>
            </a:r>
          </a:p>
          <a:p>
            <a:r>
              <a:rPr lang="en-GB" dirty="0"/>
              <a:t>Isaac’s mother is a single parent who is experiencing post-natal depression, low confidence and limited social support. This does not mean she is not trying her best, but it may affect the emotional support and consistency she is able to provide. Isaac is showing signs of distress, such as becoming upset when separated from his mother, being quiet and withdrawn during free play, struggling to join group activities and showing delays in language development.</a:t>
            </a:r>
          </a:p>
          <a:p>
            <a:r>
              <a:rPr lang="en-GB" dirty="0"/>
              <a:t>His mother also reports that Isaac is clingy, has difficulty sleeping and rarely plays independently at home. These concerns suggest that Isaac may be feeling anxious or insecure, and that his development should be understood in the context of both his family situation and his early experiences.</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3</a:t>
            </a:fld>
            <a:endParaRPr lang="en-GB"/>
          </a:p>
        </p:txBody>
      </p:sp>
    </p:spTree>
    <p:extLst>
      <p:ext uri="{BB962C8B-B14F-4D97-AF65-F5344CB8AC3E}">
        <p14:creationId xmlns:p14="http://schemas.microsoft.com/office/powerpoint/2010/main" val="1367127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theory I have chosen is Bowlby’s Attachment Theory although can be quite common it links very well. This theory focuses on the emotional bond between a child and their caregiver. Bowlby believed that children are naturally driven to stay close to their caregiver because this helps them feel safe, comforted and protected.</a:t>
            </a:r>
          </a:p>
          <a:p>
            <a:r>
              <a:rPr lang="en-GB" dirty="0"/>
              <a:t>According to Bowlby, when a child has a secure attachment, they are more likely to feel confident enough to explore, play and learn. This is very relevant to Isaac because he struggles to separate from his mother and finds it difficult to play independently. His behaviour suggests that he may not yet feel fully secure when he is away from her.</a:t>
            </a:r>
          </a:p>
          <a:p>
            <a:r>
              <a:rPr lang="en-GB" dirty="0"/>
              <a:t>Bowlby’s theory fits Isaac’s case because it helps explain why he may be clingy, withdrawn and distressed during separation. It also helps early years practitioners understand that Isaac’s behaviour may be a sign of emotional need, rather than simply shyness or refusal to join in.</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4</a:t>
            </a:fld>
            <a:endParaRPr lang="en-GB"/>
          </a:p>
        </p:txBody>
      </p:sp>
    </p:spTree>
    <p:extLst>
      <p:ext uri="{BB962C8B-B14F-4D97-AF65-F5344CB8AC3E}">
        <p14:creationId xmlns:p14="http://schemas.microsoft.com/office/powerpoint/2010/main" val="668419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key concepts in Bowlby’s Attachment Theory. The first is the idea of a secure base. This means the caregiver helps the child feel safe enough to explore the world. When a child knows that a trusted adult is nearby and available, they are more likely to try new activities and interact with others.</a:t>
            </a:r>
          </a:p>
          <a:p>
            <a:r>
              <a:rPr lang="en-GB" dirty="0"/>
              <a:t>Another key concept is the safe haven. This means the caregiver provides comfort when the child is upset, anxious or frightened. In Isaac’s case, he may not yet see the early years setting as a safe place, which could explain why he becomes distressed during separation and withdraws from play.</a:t>
            </a:r>
          </a:p>
          <a:p>
            <a:r>
              <a:rPr lang="en-GB" dirty="0"/>
              <a:t>Bowlby also discussed separation anxiety, which is distress when the child is away from their caregiver. This clearly links to Isaac, as staff have observed that he becomes distressed when separated from his mother. Another important idea is the internal working model. This means that children develop expectations about adults and relationships based on their early experiences.</a:t>
            </a:r>
          </a:p>
          <a:p>
            <a:r>
              <a:rPr lang="en-GB" dirty="0"/>
              <a:t>Ainsworth’s research also supports Bowlby’s theory by showing that sensitive caregiving is linked to secure attachment. This means that warm, consistent and responsive adult behaviour can help Isaac feel safer and more confident over time.</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5</a:t>
            </a:fld>
            <a:endParaRPr lang="en-GB"/>
          </a:p>
        </p:txBody>
      </p:sp>
    </p:spTree>
    <p:extLst>
      <p:ext uri="{BB962C8B-B14F-4D97-AF65-F5344CB8AC3E}">
        <p14:creationId xmlns:p14="http://schemas.microsoft.com/office/powerpoint/2010/main" val="380269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Isaac’s disrupted childcare may have affected his ability to form consistent relationships with trusted adults. If he has had several changes in childcare over the past two years, he may have found it harder to trust new adults or feel settled in new environments. From an attachment perspective, consistency is very important because children need repeated positive experiences with adults to feel secure.</a:t>
            </a:r>
          </a:p>
          <a:p>
            <a:r>
              <a:rPr lang="en-GB" dirty="0"/>
              <a:t>His recent move to London may have also affected his wellbeing. Moving area can mean losing familiar routines, familiar places and possibly family or community support. For a young child, this can feel unsettling, especially if they already find separation difficult.</a:t>
            </a:r>
          </a:p>
          <a:p>
            <a:r>
              <a:rPr lang="en-GB" dirty="0"/>
              <a:t>Isaac’s mother’s post-natal depression is also important to consider. Maternal mental health can affect a parent’s confidence and emotional availability, but it is very important not to blame Isaac’s mother. She is a single parent with limited support, so the family needs understanding and practical help.</a:t>
            </a:r>
          </a:p>
          <a:p>
            <a:r>
              <a:rPr lang="en-GB" dirty="0"/>
              <a:t>Using attachment theory, Isaac’s behaviour can be seen as a response to change, stress and insecurity. His clinginess, separation distress and withdrawal may be ways of showing that he needs reassurance, routine and trusted relationships.</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6</a:t>
            </a:fld>
            <a:endParaRPr lang="en-GB"/>
          </a:p>
        </p:txBody>
      </p:sp>
    </p:spTree>
    <p:extLst>
      <p:ext uri="{BB962C8B-B14F-4D97-AF65-F5344CB8AC3E}">
        <p14:creationId xmlns:p14="http://schemas.microsoft.com/office/powerpoint/2010/main" val="4237168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Isaac’s early experiences may have affected his emotional development. His distress during separation suggests that he may feel anxious when he is away from his mother. His clingy behaviour and sleep difficulties may also show that he needs more reassurance and emotional security.</a:t>
            </a:r>
          </a:p>
          <a:p>
            <a:r>
              <a:rPr lang="en-GB" dirty="0"/>
              <a:t>His social development may also be affected. If Isaac feels unsure or unsafe in the setting, he may avoid free play and group activities. This could explain why he is quiet and withdrawn. He may want to join in but may not have the confidence or emotional security to do so yet.</a:t>
            </a:r>
          </a:p>
          <a:p>
            <a:r>
              <a:rPr lang="en-GB" dirty="0"/>
              <a:t>Isaac’s language development is also important. If he is not joining group play or interacting much with other children, he has fewer opportunities to practise communication. His language delay may also make it harder for him to express his needs, feelings and worries. This can create a cycle where he feels anxious, avoids interaction, and then has fewer chances to develop social and language skills.</a:t>
            </a:r>
          </a:p>
          <a:p>
            <a:r>
              <a:rPr lang="en-GB" dirty="0"/>
              <a:t>This shows that Isaac’s emotional, social and language development are all connected. Supporting his emotional security may also help improve his confidence, communication and ability to join play.</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7</a:t>
            </a:fld>
            <a:endParaRPr lang="en-GB"/>
          </a:p>
        </p:txBody>
      </p:sp>
    </p:spTree>
    <p:extLst>
      <p:ext uri="{BB962C8B-B14F-4D97-AF65-F5344CB8AC3E}">
        <p14:creationId xmlns:p14="http://schemas.microsoft.com/office/powerpoint/2010/main" val="2871035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Isaac’s development should be understood through both nature and nurture. Nature refers to biological influences. For example, Isaac may have a naturally cautious or sensitive temperament, which could make change and separation more difficult for him. Some children naturally need more time and reassurance before they feel comfortable in new situations.</a:t>
            </a:r>
          </a:p>
          <a:p>
            <a:r>
              <a:rPr lang="en-GB" dirty="0"/>
              <a:t>Early brain development is also important. Young children’s brains are still developing, and stress or emotional insecurity can affect how they cope with routines, relationships and learning. Isaac’s sleep difficulties may also affect his mood, attention and ability to manage emotions during the day.</a:t>
            </a:r>
          </a:p>
          <a:p>
            <a:r>
              <a:rPr lang="en-GB" dirty="0"/>
              <a:t>Nurture refers to the environment around the child. In Isaac’s case, this includes disrupted childcare, his recent move to London, his mother’s post-natal depression and limited social support. These environmental factors may have reduced his sense of stability and security.</a:t>
            </a:r>
          </a:p>
          <a:p>
            <a:r>
              <a:rPr lang="en-GB" dirty="0"/>
              <a:t>So Isaac’s development is not caused by just one thing. It is shaped by both his individual temperament and the experiences around him. This is why the support plan needs to consider Isaac and his mother together, rather than only focusing on Isaac’s behaviour.</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8</a:t>
            </a:fld>
            <a:endParaRPr lang="en-GB"/>
          </a:p>
        </p:txBody>
      </p:sp>
    </p:spTree>
    <p:extLst>
      <p:ext uri="{BB962C8B-B14F-4D97-AF65-F5344CB8AC3E}">
        <p14:creationId xmlns:p14="http://schemas.microsoft.com/office/powerpoint/2010/main" val="1305728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part of Isaac’s support plan should focus on attachment-based support. Isaac should have one consistent key person in the early years setting. This person can welcome him each day, support him during separation from his mother and help him feel safe. Over time, this relationship can become a secure base for Isaac in the setting.</a:t>
            </a:r>
          </a:p>
          <a:p>
            <a:r>
              <a:rPr lang="en-GB" dirty="0"/>
              <a:t>A calm goodbye routine would also be helpful. For example, Isaac’s mother could say goodbye in the same way each morning, and the key person could support Isaac straight away with a familiar activity. This can make separation feel more predictable and less frightening.</a:t>
            </a:r>
          </a:p>
          <a:p>
            <a:r>
              <a:rPr lang="en-GB" dirty="0"/>
              <a:t>Predictable routines are also important. A visual timetable could help Isaac understand what will happen during the day. This may reduce anxiety because he can see what is coming next. Staff should respond warmly when Isaac is upset, using calm reassurance rather than pressure.</a:t>
            </a:r>
          </a:p>
          <a:p>
            <a:r>
              <a:rPr lang="en-GB" dirty="0"/>
              <a:t>Isaac should also be supported through play and language. Staff could begin with one-to-one play based on his interests, then slowly move him towards small group play. During play, adults can model simple language, turn-taking and sharing. Stories, songs, feelings cards and a calm corner can also support his language development and emotional regulation.</a:t>
            </a:r>
          </a:p>
          <a:p>
            <a:r>
              <a:rPr lang="en-GB" dirty="0"/>
              <a:t>The aim is not to force Isaac to become independent quickly, but to help him feel safe enough to slowly build confidence.</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9</a:t>
            </a:fld>
            <a:endParaRPr lang="en-GB"/>
          </a:p>
        </p:txBody>
      </p:sp>
    </p:spTree>
    <p:extLst>
      <p:ext uri="{BB962C8B-B14F-4D97-AF65-F5344CB8AC3E}">
        <p14:creationId xmlns:p14="http://schemas.microsoft.com/office/powerpoint/2010/main" val="2153713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Isaac’s mother should be included in the support plan because her wellbeing is closely linked to Isaac’s development. Practitioners should build a trusting relationship with her and avoid blame or judgement. She may already feel low in confidence, so the support should be encouraging and practical.</a:t>
            </a:r>
          </a:p>
          <a:p>
            <a:r>
              <a:rPr lang="en-GB" dirty="0"/>
              <a:t>Staff could model simple strategies she can use at home, such as shared play, reading together, praise, calm bedtime routines and predictable goodbye routines. These do not need to be complicated. Small, consistent changes can help Isaac feel more secure.</a:t>
            </a:r>
          </a:p>
          <a:p>
            <a:r>
              <a:rPr lang="en-GB" dirty="0"/>
              <a:t>Multi-agency working is also important. A health visitor could support the family’s wellbeing and Isaac’s early development. A GP could support Isaac’s mother with post-natal depression and make referrals if needed. A speech and language therapist could assess Isaac’s language delay and suggest communication strategies. The SENCO and early help team could coordinate support between the Children’s Centre, the family and other professionals.</a:t>
            </a:r>
          </a:p>
          <a:p>
            <a:r>
              <a:rPr lang="en-GB" dirty="0"/>
              <a:t>This approach is important because Isaac’s needs are not separate from his family situation. Supporting the mother and the wider family context can also support Isaac’s development.</a:t>
            </a:r>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10</a:t>
            </a:fld>
            <a:endParaRPr lang="en-GB"/>
          </a:p>
        </p:txBody>
      </p:sp>
    </p:spTree>
    <p:extLst>
      <p:ext uri="{BB962C8B-B14F-4D97-AF65-F5344CB8AC3E}">
        <p14:creationId xmlns:p14="http://schemas.microsoft.com/office/powerpoint/2010/main" val="42802050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Attachment Theory is useful because it helps explain Isaac’s separation distress, clinginess and need for reassurance. It highlights the importance of warm, consistent relationships in early childhood. It also supports practical early years approaches, such as the key person approach, settling-in routines and sensitive responses from adults.</a:t>
            </a:r>
          </a:p>
          <a:p>
            <a:r>
              <a:rPr lang="en-GB" dirty="0"/>
              <a:t>However, the theory also has limitations. One criticism is that it can place too much focus on the mother, which may lead to unfair blame. In Isaac’s case, this would not be helpful because his mother is experiencing post-natal depression, low confidence and limited support. The aim should be to support her, not judge her.</a:t>
            </a:r>
          </a:p>
          <a:p>
            <a:r>
              <a:rPr lang="en-GB" dirty="0"/>
              <a:t>Another limitation is that children can form attachments with more than one caregiver. This is important because Isaac can develop a secure relationship with his key person at the Children’s Centre, not only with his mother. Practitioners also need to consider the wider London context, including cultural differences, family structure, isolation, access to services and the impact of moving area.</a:t>
            </a:r>
          </a:p>
          <a:p>
            <a:r>
              <a:rPr lang="en-GB" dirty="0"/>
              <a:t>In conclusion, Bowlby’s theory is a strong theory for understanding Isaac’s needs, but it should be used alongside an understanding of the wider family and social context. With warm, consistent support, language-rich play, emotional regulation strategies and multi-agency working, Isaac can build confidence, improve communication and become more settled in the early years setting.</a:t>
            </a:r>
          </a:p>
          <a:p>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11</a:t>
            </a:fld>
            <a:endParaRPr lang="en-GB"/>
          </a:p>
        </p:txBody>
      </p:sp>
    </p:spTree>
    <p:extLst>
      <p:ext uri="{BB962C8B-B14F-4D97-AF65-F5344CB8AC3E}">
        <p14:creationId xmlns:p14="http://schemas.microsoft.com/office/powerpoint/2010/main" val="2224855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0CC56-B8A3-45D8-B9A7-50A9F5A02CFA}" type="slidenum">
              <a:rPr lang="en-GB" smtClean="0"/>
              <a:t>12</a:t>
            </a:fld>
            <a:endParaRPr lang="en-GB"/>
          </a:p>
        </p:txBody>
      </p:sp>
    </p:spTree>
    <p:extLst>
      <p:ext uri="{BB962C8B-B14F-4D97-AF65-F5344CB8AC3E}">
        <p14:creationId xmlns:p14="http://schemas.microsoft.com/office/powerpoint/2010/main" val="21369361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F8532-FAC9-D831-F29E-B75ABDCB137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2878F1-1B4B-3940-93C3-7ADEC5072A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6470C2-32C2-E9C6-B82F-D52E42E45ED2}"/>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5" name="Footer Placeholder 4">
            <a:extLst>
              <a:ext uri="{FF2B5EF4-FFF2-40B4-BE49-F238E27FC236}">
                <a16:creationId xmlns:a16="http://schemas.microsoft.com/office/drawing/2014/main" id="{40390774-F742-6B24-BA27-F0DE28AE85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D0536D-574E-67E0-406A-75033D168B17}"/>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3035703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200DC-FED9-D168-B775-9767E79A4C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6AF00A-E297-5EFD-9B33-3181B3D05E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8D652F-A2CF-2426-F326-6857A5DCBC2B}"/>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5" name="Footer Placeholder 4">
            <a:extLst>
              <a:ext uri="{FF2B5EF4-FFF2-40B4-BE49-F238E27FC236}">
                <a16:creationId xmlns:a16="http://schemas.microsoft.com/office/drawing/2014/main" id="{C6A2A097-C34A-62BE-46A2-EE469FFA61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2912E-CDFD-BD30-3908-95B7AAE8849D}"/>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2642150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CC36-5C45-CDAA-4A2B-F79E3F0F36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D22BC1-0B67-5DE8-6444-8790DD487E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0AC5FD-277F-F7C1-93F5-5598B8784F44}"/>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5" name="Footer Placeholder 4">
            <a:extLst>
              <a:ext uri="{FF2B5EF4-FFF2-40B4-BE49-F238E27FC236}">
                <a16:creationId xmlns:a16="http://schemas.microsoft.com/office/drawing/2014/main" id="{D6A12059-E860-169F-4EDF-ED72DAA408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DF1D1F-76B5-A8C3-EEE2-E487C69E41AC}"/>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1906842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984EA-E07F-D6CC-3480-73A7CEDB08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314319-7490-934E-0635-1B56DC0E62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134BAE-D4D1-8C95-C14C-1CDF45E120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D48CF3-8F64-85F9-B667-AEC8F0422821}"/>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6" name="Footer Placeholder 5">
            <a:extLst>
              <a:ext uri="{FF2B5EF4-FFF2-40B4-BE49-F238E27FC236}">
                <a16:creationId xmlns:a16="http://schemas.microsoft.com/office/drawing/2014/main" id="{94B21E4F-726F-F6EF-5263-2687150465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F3A495-A5B3-CA2C-9870-A4BC8E7CC953}"/>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1415430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A4922-CE4B-E3F2-CBA3-3DDA3A8F0D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733879-25DB-1578-8041-B3D81D1EBB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73C53C-049B-C635-E80B-D24D497AF7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471079-F9F1-C19F-11F0-E9DE185F2D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1B8502-E32B-1743-D080-419FD5DE87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8FE241-7FE4-4595-ADB3-C3808A7C97F5}"/>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8" name="Footer Placeholder 7">
            <a:extLst>
              <a:ext uri="{FF2B5EF4-FFF2-40B4-BE49-F238E27FC236}">
                <a16:creationId xmlns:a16="http://schemas.microsoft.com/office/drawing/2014/main" id="{8CBADB91-BCA8-ACD4-03E3-26216A8B1A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19A569-1855-E1EE-A944-65FD439BFFF9}"/>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818696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B2EA2-D202-0565-E113-C4E1063824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6EB62D-E537-1463-21F7-FECF57B91D7A}"/>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4" name="Footer Placeholder 3">
            <a:extLst>
              <a:ext uri="{FF2B5EF4-FFF2-40B4-BE49-F238E27FC236}">
                <a16:creationId xmlns:a16="http://schemas.microsoft.com/office/drawing/2014/main" id="{CC03F0A7-26B6-4A32-D23E-9B69680EB5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07D658-E659-6B42-082F-C17782799820}"/>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4129413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B4EFFD-F827-9E97-C0F2-A036152062CA}"/>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3" name="Footer Placeholder 2">
            <a:extLst>
              <a:ext uri="{FF2B5EF4-FFF2-40B4-BE49-F238E27FC236}">
                <a16:creationId xmlns:a16="http://schemas.microsoft.com/office/drawing/2014/main" id="{218B6B74-EF44-8539-977C-2017C1EE4F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0F2817-A70A-DD9D-43BA-D39070C7381D}"/>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3332615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67354-72C0-03D0-BF99-1137C446BE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42635C-2A01-B0D8-413A-88EC5EB00E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C012F9-2514-0AC0-FDFD-08A804A464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71664F-AA59-E231-D63B-D71F7243A741}"/>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6" name="Footer Placeholder 5">
            <a:extLst>
              <a:ext uri="{FF2B5EF4-FFF2-40B4-BE49-F238E27FC236}">
                <a16:creationId xmlns:a16="http://schemas.microsoft.com/office/drawing/2014/main" id="{42555938-C874-3A86-BB8F-1D65095DDC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246FDC-A75C-F8EC-6558-3D5FCF676F8F}"/>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466537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C5990-D6B1-DF6F-59C0-B8B9ADFF8B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4B7188-A273-7152-D0DD-B4FEE53CE5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F9308A-7C1C-484B-6D96-5A09D38F4D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1CF40B-7BC9-438E-F3D7-A097F6DCF708}"/>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6" name="Footer Placeholder 5">
            <a:extLst>
              <a:ext uri="{FF2B5EF4-FFF2-40B4-BE49-F238E27FC236}">
                <a16:creationId xmlns:a16="http://schemas.microsoft.com/office/drawing/2014/main" id="{F0A85CD8-E744-5AEC-CAD9-90520E2FE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42E006-1D06-66FD-5C8E-46770DAB24F6}"/>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3227526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06347-8E46-E476-3871-42F12C1CF8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842640-3880-9DC2-3FA2-1151736715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9133B9-A9AE-356D-CDBF-70878CC54E5E}"/>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5" name="Footer Placeholder 4">
            <a:extLst>
              <a:ext uri="{FF2B5EF4-FFF2-40B4-BE49-F238E27FC236}">
                <a16:creationId xmlns:a16="http://schemas.microsoft.com/office/drawing/2014/main" id="{EE7F630C-7278-45D1-E7E9-6F5590AF6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974B24-983D-13CB-AA3D-3F7D288E026B}"/>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3653913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11E2A1-5289-2FD4-179D-664572CC84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D00BCD-6104-C97F-D76F-6136FAEE66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71D80-EABE-997C-6822-A4D577A8CB48}"/>
              </a:ext>
            </a:extLst>
          </p:cNvPr>
          <p:cNvSpPr>
            <a:spLocks noGrp="1"/>
          </p:cNvSpPr>
          <p:nvPr>
            <p:ph type="dt" sz="half" idx="10"/>
          </p:nvPr>
        </p:nvSpPr>
        <p:spPr/>
        <p:txBody>
          <a:bodyPr/>
          <a:lstStyle/>
          <a:p>
            <a:fld id="{4AE63816-AA19-427F-821A-BEF065C807D5}" type="datetimeFigureOut">
              <a:rPr lang="en-GB" smtClean="0"/>
              <a:t>07/07/2026</a:t>
            </a:fld>
            <a:endParaRPr lang="en-GB"/>
          </a:p>
        </p:txBody>
      </p:sp>
      <p:sp>
        <p:nvSpPr>
          <p:cNvPr id="5" name="Footer Placeholder 4">
            <a:extLst>
              <a:ext uri="{FF2B5EF4-FFF2-40B4-BE49-F238E27FC236}">
                <a16:creationId xmlns:a16="http://schemas.microsoft.com/office/drawing/2014/main" id="{8326B1B4-758A-DD99-EC3F-8A42237D07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CED726-D4D7-F4DF-B4EF-5897F9EEFA10}"/>
              </a:ext>
            </a:extLst>
          </p:cNvPr>
          <p:cNvSpPr>
            <a:spLocks noGrp="1"/>
          </p:cNvSpPr>
          <p:nvPr>
            <p:ph type="sldNum" sz="quarter" idx="12"/>
          </p:nvPr>
        </p:nvSpPr>
        <p:spPr/>
        <p:txBody>
          <a:bodyPr/>
          <a:lstStyle/>
          <a:p>
            <a:fld id="{34D3EBE3-E268-44EA-B0E8-453930ED9531}" type="slidenum">
              <a:rPr lang="en-GB" smtClean="0"/>
              <a:t>‹#›</a:t>
            </a:fld>
            <a:endParaRPr lang="en-GB"/>
          </a:p>
        </p:txBody>
      </p:sp>
    </p:spTree>
    <p:extLst>
      <p:ext uri="{BB962C8B-B14F-4D97-AF65-F5344CB8AC3E}">
        <p14:creationId xmlns:p14="http://schemas.microsoft.com/office/powerpoint/2010/main" val="272004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D3AA2A-6FA1-AF87-6AF2-280F36D83F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B9D101-3512-8BC7-F02E-73BB9293EA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BC0879-7EE5-564D-77FD-8F4CA5D21D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E63816-AA19-427F-821A-BEF065C807D5}" type="datetimeFigureOut">
              <a:rPr lang="en-GB" smtClean="0"/>
              <a:t>07/07/2026</a:t>
            </a:fld>
            <a:endParaRPr lang="en-GB"/>
          </a:p>
        </p:txBody>
      </p:sp>
      <p:sp>
        <p:nvSpPr>
          <p:cNvPr id="5" name="Footer Placeholder 4">
            <a:extLst>
              <a:ext uri="{FF2B5EF4-FFF2-40B4-BE49-F238E27FC236}">
                <a16:creationId xmlns:a16="http://schemas.microsoft.com/office/drawing/2014/main" id="{5618295E-E340-0752-0F42-3488EA008A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ED197A-DBC7-41DE-10D2-EA7FFCAC5C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D3EBE3-E268-44EA-B0E8-453930ED9531}" type="slidenum">
              <a:rPr lang="en-GB" smtClean="0"/>
              <a:t>‹#›</a:t>
            </a:fld>
            <a:endParaRPr lang="en-GB"/>
          </a:p>
        </p:txBody>
      </p:sp>
    </p:spTree>
    <p:extLst>
      <p:ext uri="{BB962C8B-B14F-4D97-AF65-F5344CB8AC3E}">
        <p14:creationId xmlns:p14="http://schemas.microsoft.com/office/powerpoint/2010/main" val="1512521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nurse24.it/infermiere/dalla-redazione/dono-vita-bowlby.html"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publicdomainpictures.net/en/view-image.php?image=682974&amp;picture=mother-and-child-ar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psychologytoday.com/us/blog/great-kids-great-parents/202501/rethinking-child-disciplin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creativecommons.org/licenses/by-nc/3.0/" TargetMode="External"/><Relationship Id="rId4" Type="http://schemas.openxmlformats.org/officeDocument/2006/relationships/hyperlink" Target="https://my-english-town.blogspot.com/201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mappingignorance.org/2013/12/20/economics-and-the-debate-on-nature-vs-nurture/"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im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msn.com/en-us/money/other/is-alimony-taxable-how-alimony-and-child-support-are-taxed-in-2026/ar-AA1UnQV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im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msn.com/en-ie/lifestyle/family-relationships/child-psychologist-recommends-51-rule-for-raising-happy-kids/ar-AA27j1dR"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11A06C1-5DCB-C547-E7B1-45A4E34015BC}"/>
              </a:ext>
            </a:extLst>
          </p:cNvPr>
          <p:cNvSpPr>
            <a:spLocks noGrp="1"/>
          </p:cNvSpPr>
          <p:nvPr>
            <p:ph type="ctrTitle"/>
          </p:nvPr>
        </p:nvSpPr>
        <p:spPr>
          <a:xfrm>
            <a:off x="1314824" y="735106"/>
            <a:ext cx="10053763" cy="2928470"/>
          </a:xfrm>
        </p:spPr>
        <p:txBody>
          <a:bodyPr anchor="b">
            <a:normAutofit/>
          </a:bodyPr>
          <a:lstStyle/>
          <a:p>
            <a:pPr algn="l"/>
            <a:r>
              <a:rPr lang="en-GB" sz="4800" b="1" dirty="0">
                <a:solidFill>
                  <a:srgbClr val="FFFFFF"/>
                </a:solidFill>
              </a:rPr>
              <a:t>Understanding Isaac’s Development Through Bowlby’s Attachment Theory</a:t>
            </a:r>
            <a:br>
              <a:rPr lang="en-GB" sz="4800" dirty="0">
                <a:solidFill>
                  <a:srgbClr val="FFFFFF"/>
                </a:solidFill>
              </a:rPr>
            </a:br>
            <a:endParaRPr lang="en-GB" sz="4800" dirty="0">
              <a:solidFill>
                <a:srgbClr val="FFFFFF"/>
              </a:solidFill>
            </a:endParaRPr>
          </a:p>
        </p:txBody>
      </p:sp>
      <p:sp>
        <p:nvSpPr>
          <p:cNvPr id="3" name="Subtitle 2">
            <a:extLst>
              <a:ext uri="{FF2B5EF4-FFF2-40B4-BE49-F238E27FC236}">
                <a16:creationId xmlns:a16="http://schemas.microsoft.com/office/drawing/2014/main" id="{2D17BDB4-7664-C4F3-5FB7-A04FAE604E0B}"/>
              </a:ext>
            </a:extLst>
          </p:cNvPr>
          <p:cNvSpPr>
            <a:spLocks noGrp="1"/>
          </p:cNvSpPr>
          <p:nvPr>
            <p:ph type="subTitle" idx="1"/>
          </p:nvPr>
        </p:nvSpPr>
        <p:spPr>
          <a:xfrm>
            <a:off x="1350682" y="4210259"/>
            <a:ext cx="10005951" cy="2118823"/>
          </a:xfrm>
        </p:spPr>
        <p:txBody>
          <a:bodyPr anchor="ctr">
            <a:normAutofit fontScale="70000" lnSpcReduction="20000"/>
          </a:bodyPr>
          <a:lstStyle/>
          <a:p>
            <a:pPr algn="l">
              <a:buNone/>
            </a:pPr>
            <a:br>
              <a:rPr lang="en-GB" dirty="0"/>
            </a:br>
            <a:r>
              <a:rPr lang="en-GB" dirty="0"/>
              <a:t>Component 1 Individual Presentation</a:t>
            </a:r>
            <a:br>
              <a:rPr lang="en-GB" dirty="0"/>
            </a:br>
            <a:r>
              <a:rPr lang="en-GB" dirty="0"/>
              <a:t>Lifespan Development</a:t>
            </a:r>
          </a:p>
          <a:p>
            <a:pPr algn="l"/>
            <a:br>
              <a:rPr lang="en-GB" dirty="0"/>
            </a:br>
            <a:r>
              <a:rPr lang="en-GB" dirty="0"/>
              <a:t>module code: LCHS4010</a:t>
            </a:r>
          </a:p>
          <a:p>
            <a:pPr algn="l">
              <a:buNone/>
            </a:pPr>
            <a:r>
              <a:rPr lang="en-GB" dirty="0"/>
              <a:t>Student name: Kerry Wall </a:t>
            </a:r>
          </a:p>
          <a:p>
            <a:pPr algn="l"/>
            <a:r>
              <a:rPr lang="en-GB" dirty="0"/>
              <a:t>Student number: 2511436</a:t>
            </a:r>
          </a:p>
          <a:p>
            <a:pPr algn="l"/>
            <a:r>
              <a:rPr lang="en-GB" dirty="0"/>
              <a:t>Lecturer: Sam Parker</a:t>
            </a:r>
          </a:p>
        </p:txBody>
      </p:sp>
    </p:spTree>
    <p:extLst>
      <p:ext uri="{BB962C8B-B14F-4D97-AF65-F5344CB8AC3E}">
        <p14:creationId xmlns:p14="http://schemas.microsoft.com/office/powerpoint/2010/main" val="445145290"/>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32A86-4507-FC24-14DC-5D1C35011D97}"/>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5000" kern="1200">
                <a:solidFill>
                  <a:schemeClr val="tx1"/>
                </a:solidFill>
                <a:latin typeface="+mj-lt"/>
                <a:ea typeface="+mj-ea"/>
                <a:cs typeface="+mj-cs"/>
              </a:rPr>
              <a:t>Introduction </a:t>
            </a:r>
          </a:p>
        </p:txBody>
      </p:sp>
      <p:sp>
        <p:nvSpPr>
          <p:cNvPr id="30"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5B1F339D-41BE-6B57-7E3A-E3B6367787AF}"/>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54296" y="648652"/>
            <a:ext cx="6894576" cy="3878199"/>
          </a:xfrm>
          <a:prstGeom prst="rect">
            <a:avLst/>
          </a:prstGeom>
        </p:spPr>
      </p:pic>
      <p:sp>
        <p:nvSpPr>
          <p:cNvPr id="3" name="Content Placeholder 2">
            <a:extLst>
              <a:ext uri="{FF2B5EF4-FFF2-40B4-BE49-F238E27FC236}">
                <a16:creationId xmlns:a16="http://schemas.microsoft.com/office/drawing/2014/main" id="{689FD3AF-C9B9-4844-51C4-273EC4C81771}"/>
              </a:ext>
            </a:extLst>
          </p:cNvPr>
          <p:cNvSpPr>
            <a:spLocks noGrp="1"/>
          </p:cNvSpPr>
          <p:nvPr>
            <p:ph sz="half" idx="1"/>
          </p:nvPr>
        </p:nvSpPr>
        <p:spPr>
          <a:xfrm>
            <a:off x="4654296" y="4798577"/>
            <a:ext cx="6894576" cy="1428487"/>
          </a:xfrm>
        </p:spPr>
        <p:txBody>
          <a:bodyPr vert="horz" lIns="91440" tIns="45720" rIns="91440" bIns="45720" rtlCol="0" anchor="t">
            <a:normAutofit/>
          </a:bodyPr>
          <a:lstStyle/>
          <a:p>
            <a:pPr marL="0"/>
            <a:r>
              <a:rPr lang="en-US" sz="1700"/>
              <a:t>Case study: Isaac, aged 4</a:t>
            </a:r>
          </a:p>
          <a:p>
            <a:pPr marL="0"/>
            <a:r>
              <a:rPr lang="en-US" sz="1700"/>
              <a:t>Early years setting in London </a:t>
            </a:r>
          </a:p>
          <a:p>
            <a:pPr marL="0"/>
            <a:r>
              <a:rPr lang="en-US" sz="1700"/>
              <a:t>Focus theory: Bowlby’s Attachment Theory </a:t>
            </a:r>
          </a:p>
          <a:p>
            <a:pPr marL="0"/>
            <a:r>
              <a:rPr lang="en-US" sz="1700"/>
              <a:t>Support plan for Isaac and his mother</a:t>
            </a:r>
          </a:p>
        </p:txBody>
      </p:sp>
      <p:sp>
        <p:nvSpPr>
          <p:cNvPr id="7" name="TextBox 6">
            <a:extLst>
              <a:ext uri="{FF2B5EF4-FFF2-40B4-BE49-F238E27FC236}">
                <a16:creationId xmlns:a16="http://schemas.microsoft.com/office/drawing/2014/main" id="{48E53F92-6308-97C9-8893-66B7E13DF940}"/>
              </a:ext>
            </a:extLst>
          </p:cNvPr>
          <p:cNvSpPr txBox="1"/>
          <p:nvPr/>
        </p:nvSpPr>
        <p:spPr>
          <a:xfrm>
            <a:off x="8938863" y="4326796"/>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nurse24.it/infermiere/dalla-redazione/dono-vita-bowlb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18744768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E5A1FF-279E-CFB2-584F-23D4083BC9C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Isaac’s Background and Main Concerns</a:t>
            </a:r>
          </a:p>
        </p:txBody>
      </p:sp>
      <p:sp>
        <p:nvSpPr>
          <p:cNvPr id="3" name="Content Placeholder 2">
            <a:extLst>
              <a:ext uri="{FF2B5EF4-FFF2-40B4-BE49-F238E27FC236}">
                <a16:creationId xmlns:a16="http://schemas.microsoft.com/office/drawing/2014/main" id="{19F96DB8-5E60-5D0A-B854-7D93C6A0B3D0}"/>
              </a:ext>
            </a:extLst>
          </p:cNvPr>
          <p:cNvSpPr>
            <a:spLocks noGrp="1"/>
          </p:cNvSpPr>
          <p:nvPr>
            <p:ph sz="half" idx="1"/>
          </p:nvPr>
        </p:nvSpPr>
        <p:spPr>
          <a:xfrm>
            <a:off x="4380855" y="1412489"/>
            <a:ext cx="3427283" cy="4363844"/>
          </a:xfrm>
        </p:spPr>
        <p:txBody>
          <a:bodyPr>
            <a:normAutofit/>
          </a:bodyPr>
          <a:lstStyle/>
          <a:p>
            <a:r>
              <a:rPr lang="en-GB" sz="1800" b="1" dirty="0"/>
              <a:t>Isaac’s background</a:t>
            </a:r>
            <a:endParaRPr lang="en-GB" sz="1800" dirty="0"/>
          </a:p>
          <a:p>
            <a:r>
              <a:rPr lang="en-GB" sz="1800" dirty="0"/>
              <a:t>Isaac is 4 years old and has recently moved to London.</a:t>
            </a:r>
          </a:p>
          <a:p>
            <a:r>
              <a:rPr lang="en-GB" sz="1800" dirty="0"/>
              <a:t>He has experienced disrupted childcare over the past two years.</a:t>
            </a:r>
          </a:p>
          <a:p>
            <a:r>
              <a:rPr lang="en-GB" sz="1800" dirty="0"/>
              <a:t>His mother is a single parent experiencing post-natal depression, low confidence and limited social support.</a:t>
            </a:r>
          </a:p>
          <a:p>
            <a:r>
              <a:rPr lang="en-GB" sz="1800" dirty="0"/>
              <a:t>Early childhood experiences can influence emotional, social and language development (Shonkoff and Phillips, 2000).</a:t>
            </a:r>
          </a:p>
          <a:p>
            <a:endParaRPr lang="en-GB" sz="1700" dirty="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79BD5CC0-647F-D073-A2AC-3FA7943D53F7}"/>
              </a:ext>
            </a:extLst>
          </p:cNvPr>
          <p:cNvSpPr>
            <a:spLocks noGrp="1"/>
          </p:cNvSpPr>
          <p:nvPr>
            <p:ph sz="half" idx="2"/>
          </p:nvPr>
        </p:nvSpPr>
        <p:spPr>
          <a:xfrm>
            <a:off x="8451604" y="1412489"/>
            <a:ext cx="3197701" cy="4363844"/>
          </a:xfrm>
        </p:spPr>
        <p:txBody>
          <a:bodyPr>
            <a:normAutofit/>
          </a:bodyPr>
          <a:lstStyle/>
          <a:p>
            <a:r>
              <a:rPr lang="en-GB" sz="1800" b="1" dirty="0"/>
              <a:t>Observed concerns</a:t>
            </a:r>
            <a:endParaRPr lang="en-GB" sz="1800" dirty="0"/>
          </a:p>
          <a:p>
            <a:r>
              <a:rPr lang="en-GB" sz="1800" dirty="0"/>
              <a:t>Distressed when separated from his mother.</a:t>
            </a:r>
          </a:p>
          <a:p>
            <a:r>
              <a:rPr lang="en-GB" sz="1800" dirty="0"/>
              <a:t>Quiet and withdrawn during free play.</a:t>
            </a:r>
          </a:p>
          <a:p>
            <a:r>
              <a:rPr lang="en-GB" sz="1800" dirty="0"/>
              <a:t>Struggles to join group activities.</a:t>
            </a:r>
          </a:p>
          <a:p>
            <a:r>
              <a:rPr lang="en-GB" sz="1800" dirty="0"/>
              <a:t>Shows delays in language development.</a:t>
            </a:r>
          </a:p>
          <a:p>
            <a:r>
              <a:rPr lang="en-GB" sz="1800" dirty="0"/>
              <a:t>His mother reports clinginess, sleep difficulties and limited independent play.</a:t>
            </a:r>
          </a:p>
          <a:p>
            <a:pPr marL="0" indent="0">
              <a:buNone/>
            </a:pPr>
            <a:endParaRPr lang="en-GB" sz="1700" dirty="0"/>
          </a:p>
        </p:txBody>
      </p:sp>
    </p:spTree>
    <p:extLst>
      <p:ext uri="{BB962C8B-B14F-4D97-AF65-F5344CB8AC3E}">
        <p14:creationId xmlns:p14="http://schemas.microsoft.com/office/powerpoint/2010/main" val="125946614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3FC2C-1C59-4981-9021-C491B8017D64}"/>
              </a:ext>
            </a:extLst>
          </p:cNvPr>
          <p:cNvSpPr>
            <a:spLocks noGrp="1"/>
          </p:cNvSpPr>
          <p:nvPr>
            <p:ph type="title"/>
          </p:nvPr>
        </p:nvSpPr>
        <p:spPr>
          <a:xfrm>
            <a:off x="838200" y="620742"/>
            <a:ext cx="10515600" cy="1325563"/>
          </a:xfrm>
        </p:spPr>
        <p:txBody>
          <a:bodyPr>
            <a:normAutofit/>
          </a:bodyPr>
          <a:lstStyle/>
          <a:p>
            <a:r>
              <a:rPr lang="en-GB">
                <a:solidFill>
                  <a:srgbClr val="FFFFFF"/>
                </a:solidFill>
              </a:rPr>
              <a:t>Bowlby's attachment theory </a:t>
            </a:r>
          </a:p>
        </p:txBody>
      </p:sp>
      <p:cxnSp>
        <p:nvCxnSpPr>
          <p:cNvPr id="32" name="Straight Connector 31">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E87333-570E-2DD0-270B-6DEBB4ED3D58}"/>
              </a:ext>
            </a:extLst>
          </p:cNvPr>
          <p:cNvSpPr>
            <a:spLocks noGrp="1"/>
          </p:cNvSpPr>
          <p:nvPr>
            <p:ph sz="half" idx="1"/>
          </p:nvPr>
        </p:nvSpPr>
        <p:spPr>
          <a:xfrm>
            <a:off x="838200" y="2266345"/>
            <a:ext cx="5097780" cy="3910617"/>
          </a:xfrm>
        </p:spPr>
        <p:txBody>
          <a:bodyPr>
            <a:normAutofit/>
          </a:bodyPr>
          <a:lstStyle/>
          <a:p>
            <a:r>
              <a:rPr lang="en-GB" sz="1700" b="1">
                <a:solidFill>
                  <a:srgbClr val="FFFFFF"/>
                </a:solidFill>
              </a:rPr>
              <a:t>Bowlby’s Attachment Theory</a:t>
            </a:r>
            <a:endParaRPr lang="en-GB" sz="1700">
              <a:solidFill>
                <a:srgbClr val="FFFFFF"/>
              </a:solidFill>
            </a:endParaRPr>
          </a:p>
          <a:p>
            <a:r>
              <a:rPr lang="en-GB" sz="1700">
                <a:solidFill>
                  <a:srgbClr val="FFFFFF"/>
                </a:solidFill>
              </a:rPr>
              <a:t>Bowlby’s Attachment Theory explains the emotional bond between a child and caregiver (Bowlby, 1969).</a:t>
            </a:r>
          </a:p>
          <a:p>
            <a:r>
              <a:rPr lang="en-GB" sz="1700">
                <a:solidFill>
                  <a:srgbClr val="FFFFFF"/>
                </a:solidFill>
              </a:rPr>
              <a:t>Children seek closeness to caregivers for safety, comfort and protection (Bowlby, 1969).</a:t>
            </a:r>
          </a:p>
          <a:p>
            <a:r>
              <a:rPr lang="en-GB" sz="1700">
                <a:solidFill>
                  <a:srgbClr val="FFFFFF"/>
                </a:solidFill>
              </a:rPr>
              <a:t>A secure attachment can help children feel confident to explore, play and learn (Bowlby, 1988).</a:t>
            </a:r>
          </a:p>
          <a:p>
            <a:r>
              <a:rPr lang="en-GB" sz="1700">
                <a:solidFill>
                  <a:srgbClr val="FFFFFF"/>
                </a:solidFill>
              </a:rPr>
              <a:t>Early attachment experiences may influence later emotional and social development (Bowlby, 1969).</a:t>
            </a:r>
          </a:p>
          <a:p>
            <a:endParaRPr lang="en-GB" sz="1700">
              <a:solidFill>
                <a:srgbClr val="FFFFFF"/>
              </a:solidFill>
            </a:endParaRPr>
          </a:p>
        </p:txBody>
      </p:sp>
      <p:sp>
        <p:nvSpPr>
          <p:cNvPr id="4" name="Content Placeholder 3">
            <a:extLst>
              <a:ext uri="{FF2B5EF4-FFF2-40B4-BE49-F238E27FC236}">
                <a16:creationId xmlns:a16="http://schemas.microsoft.com/office/drawing/2014/main" id="{10083DAF-A2F6-85D7-2126-DA640BD10E9A}"/>
              </a:ext>
            </a:extLst>
          </p:cNvPr>
          <p:cNvSpPr>
            <a:spLocks noGrp="1"/>
          </p:cNvSpPr>
          <p:nvPr>
            <p:ph sz="half" idx="2"/>
          </p:nvPr>
        </p:nvSpPr>
        <p:spPr>
          <a:xfrm>
            <a:off x="6256020" y="2266345"/>
            <a:ext cx="5097780" cy="3910618"/>
          </a:xfrm>
        </p:spPr>
        <p:txBody>
          <a:bodyPr>
            <a:normAutofit/>
          </a:bodyPr>
          <a:lstStyle/>
          <a:p>
            <a:r>
              <a:rPr lang="en-GB" sz="2400" b="1">
                <a:solidFill>
                  <a:srgbClr val="FFFFFF"/>
                </a:solidFill>
              </a:rPr>
              <a:t>Why this theory fits Isaac</a:t>
            </a:r>
            <a:endParaRPr lang="en-GB" sz="2400">
              <a:solidFill>
                <a:srgbClr val="FFFFFF"/>
              </a:solidFill>
            </a:endParaRPr>
          </a:p>
          <a:p>
            <a:r>
              <a:rPr lang="en-GB" sz="2400">
                <a:solidFill>
                  <a:srgbClr val="FFFFFF"/>
                </a:solidFill>
              </a:rPr>
              <a:t>Isaac’s separation distress, clinginess and limited independent play suggest attachment-related needs (Bowlby, 1988).</a:t>
            </a:r>
          </a:p>
          <a:p>
            <a:r>
              <a:rPr lang="en-GB" sz="2400">
                <a:solidFill>
                  <a:srgbClr val="FFFFFF"/>
                </a:solidFill>
              </a:rPr>
              <a:t>Isaac’s disrupted childcare may have affected his trust in adults and ability to feel settled (Bowlby, 1988).</a:t>
            </a:r>
          </a:p>
          <a:p>
            <a:endParaRPr lang="en-GB" sz="2400">
              <a:solidFill>
                <a:srgbClr val="FFFFFF"/>
              </a:solidFill>
            </a:endParaRPr>
          </a:p>
        </p:txBody>
      </p:sp>
    </p:spTree>
    <p:extLst>
      <p:ext uri="{BB962C8B-B14F-4D97-AF65-F5344CB8AC3E}">
        <p14:creationId xmlns:p14="http://schemas.microsoft.com/office/powerpoint/2010/main" val="694737290"/>
      </p:ext>
    </p:extLst>
  </p:cSld>
  <p:clrMapOvr>
    <a:overrideClrMapping bg1="dk1" tx1="lt1" bg2="dk2" tx2="lt2" accent1="accent1" accent2="accent2" accent3="accent3" accent4="accent4" accent5="accent5" accent6="accent6" hlink="hlink" folHlink="folHlink"/>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0F8D9-3B52-3ADD-F423-30A785E502D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Key Concepts of Attachment Theory</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9C6EFE-418F-459C-60CA-6892E19CF09C}"/>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1900" b="1"/>
              <a:t>Key concepts</a:t>
            </a:r>
            <a:endParaRPr lang="en-US" sz="1900"/>
          </a:p>
          <a:p>
            <a:r>
              <a:rPr lang="en-US" sz="1900"/>
              <a:t>A </a:t>
            </a:r>
            <a:r>
              <a:rPr lang="en-US" sz="1900" b="1"/>
              <a:t>secure base</a:t>
            </a:r>
            <a:r>
              <a:rPr lang="en-US" sz="1900"/>
              <a:t> means the caregiver helps the child feel safe enough to explore (Bowlby, 1988).</a:t>
            </a:r>
          </a:p>
          <a:p>
            <a:r>
              <a:rPr lang="en-US" sz="1900"/>
              <a:t>A </a:t>
            </a:r>
            <a:r>
              <a:rPr lang="en-US" sz="1900" b="1"/>
              <a:t>safe haven</a:t>
            </a:r>
            <a:r>
              <a:rPr lang="en-US" sz="1900"/>
              <a:t> means the caregiver provides comfort when the child is upset or anxious (Bowlby, 1988).</a:t>
            </a:r>
          </a:p>
          <a:p>
            <a:r>
              <a:rPr lang="en-US" sz="1900" b="1"/>
              <a:t>Separation anxiety</a:t>
            </a:r>
            <a:r>
              <a:rPr lang="en-US" sz="1900"/>
              <a:t> can happen when a child becomes distressed away from their caregiver (Bowlby, 1969).</a:t>
            </a:r>
          </a:p>
          <a:p>
            <a:r>
              <a:rPr lang="en-US" sz="1900"/>
              <a:t>An </a:t>
            </a:r>
            <a:r>
              <a:rPr lang="en-US" sz="1900" b="1"/>
              <a:t>internal working model</a:t>
            </a:r>
            <a:r>
              <a:rPr lang="en-US" sz="1900"/>
              <a:t> means the child develops expectations about adults, relationships and care (Bowlby, 1969).</a:t>
            </a:r>
          </a:p>
          <a:p>
            <a:r>
              <a:rPr lang="en-US" sz="1900" b="1"/>
              <a:t>Sensitive caregiving</a:t>
            </a:r>
            <a:r>
              <a:rPr lang="en-US" sz="1900"/>
              <a:t>, such as warm and consistent responses, is linked to secure attachment (Ainsworth et al., 1978).</a:t>
            </a:r>
          </a:p>
          <a:p>
            <a:endParaRPr lang="en-US" sz="1900"/>
          </a:p>
        </p:txBody>
      </p:sp>
      <p:pic>
        <p:nvPicPr>
          <p:cNvPr id="6" name="Content Placeholder 5">
            <a:extLst>
              <a:ext uri="{FF2B5EF4-FFF2-40B4-BE49-F238E27FC236}">
                <a16:creationId xmlns:a16="http://schemas.microsoft.com/office/drawing/2014/main" id="{E5EA305E-E15A-9800-D3B2-3709E110DC73}"/>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140" r="15140"/>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4821979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57485-3089-C6A4-EA45-E79B1FA6DCE3}"/>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000"/>
              <a:t>Applying the Theory to Isaac’s Experiences</a:t>
            </a:r>
          </a:p>
        </p:txBody>
      </p:sp>
      <p:pic>
        <p:nvPicPr>
          <p:cNvPr id="6" name="Content Placeholder 5">
            <a:extLst>
              <a:ext uri="{FF2B5EF4-FFF2-40B4-BE49-F238E27FC236}">
                <a16:creationId xmlns:a16="http://schemas.microsoft.com/office/drawing/2014/main" id="{E857DA46-DD9C-DD66-FDB7-916D0C24E0CD}"/>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883" r="50633"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3BDF4B-771B-238F-1659-F25DFF025965}"/>
              </a:ext>
            </a:extLst>
          </p:cNvPr>
          <p:cNvSpPr>
            <a:spLocks noGrp="1"/>
          </p:cNvSpPr>
          <p:nvPr>
            <p:ph sz="half" idx="1"/>
          </p:nvPr>
        </p:nvSpPr>
        <p:spPr>
          <a:xfrm>
            <a:off x="5297762" y="2706624"/>
            <a:ext cx="6251110" cy="3483864"/>
          </a:xfrm>
        </p:spPr>
        <p:txBody>
          <a:bodyPr vert="horz" lIns="91440" tIns="45720" rIns="91440" bIns="45720" rtlCol="0">
            <a:normAutofit/>
          </a:bodyPr>
          <a:lstStyle/>
          <a:p>
            <a:r>
              <a:rPr lang="en-US" sz="1500" b="1"/>
              <a:t>Disrupted childcare and recent move</a:t>
            </a:r>
            <a:endParaRPr lang="en-US" sz="1500"/>
          </a:p>
          <a:p>
            <a:r>
              <a:rPr lang="en-US" sz="1500"/>
              <a:t>Disrupted childcare may have made it harder for Isaac to form consistent relationships with trusted adults (Bowlby, 1988).</a:t>
            </a:r>
          </a:p>
          <a:p>
            <a:r>
              <a:rPr lang="en-US" sz="1500"/>
              <a:t>Changes in caregivers may have affected Isaac’s sense of routine, safety and predictability (Bowlby, 1969).</a:t>
            </a:r>
          </a:p>
          <a:p>
            <a:r>
              <a:rPr lang="en-US" sz="1500"/>
              <a:t>Moving to London may have disrupted Isaac’s familiar people, routines and support networks (Bronfenbrenner, 1979).</a:t>
            </a:r>
          </a:p>
          <a:p>
            <a:r>
              <a:rPr lang="en-US" sz="1500" b="1"/>
              <a:t>Maternal mental health</a:t>
            </a:r>
            <a:endParaRPr lang="en-US" sz="1500"/>
          </a:p>
          <a:p>
            <a:r>
              <a:rPr lang="en-US" sz="1500"/>
              <a:t>Maternal post-natal depression may affect emotional availability and confidence in caregiving (Murray and Cooper, 1997).</a:t>
            </a:r>
          </a:p>
          <a:p>
            <a:r>
              <a:rPr lang="en-US" sz="1500"/>
              <a:t>Isaac’s mother should be supported without blame, as the wider family context affects child development (Bronfenbrenner, 1979).</a:t>
            </a:r>
          </a:p>
          <a:p>
            <a:endParaRPr lang="en-US" sz="1500"/>
          </a:p>
        </p:txBody>
      </p:sp>
    </p:spTree>
    <p:extLst>
      <p:ext uri="{BB962C8B-B14F-4D97-AF65-F5344CB8AC3E}">
        <p14:creationId xmlns:p14="http://schemas.microsoft.com/office/powerpoint/2010/main" val="322060684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CB086-2C78-B51E-4335-CD4100B6FDC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000" b="1"/>
              <a:t>Impact on Isaac’s Development and Wellbeing</a:t>
            </a:r>
            <a:br>
              <a:rPr lang="en-US" sz="3000" b="1"/>
            </a:br>
            <a:endParaRPr lang="en-US" sz="30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2373ED-8080-6152-2F9C-DDD686A38BA2}"/>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1200" b="1"/>
              <a:t>Emotional development</a:t>
            </a:r>
            <a:endParaRPr lang="en-US" sz="1200"/>
          </a:p>
          <a:p>
            <a:r>
              <a:rPr lang="en-US" sz="1200"/>
              <a:t>Isaac’s separation distress may show anxiety about being away from his mother (Bowlby, 1969).</a:t>
            </a:r>
          </a:p>
          <a:p>
            <a:r>
              <a:rPr lang="en-US" sz="1200"/>
              <a:t>His clinginess, sleep difficulties and withdrawal may show a need for reassurance and emotional security (Bowlby, 1988; Shonkoff and Phillips, 2000).</a:t>
            </a:r>
          </a:p>
          <a:p>
            <a:r>
              <a:rPr lang="en-US" sz="1200" b="1"/>
              <a:t>Social and language development</a:t>
            </a:r>
            <a:endParaRPr lang="en-US" sz="1200"/>
          </a:p>
          <a:p>
            <a:r>
              <a:rPr lang="en-US" sz="1200"/>
              <a:t>Isaac may avoid group activities because he does not yet feel secure or confident (Bowlby, 1988).</a:t>
            </a:r>
          </a:p>
          <a:p>
            <a:r>
              <a:rPr lang="en-US" sz="1200"/>
              <a:t>Limited social interaction may reduce chances to practise communication (Vygotsky, 1978).</a:t>
            </a:r>
          </a:p>
          <a:p>
            <a:r>
              <a:rPr lang="en-US" sz="1200"/>
              <a:t>His language delay may make it harder to express needs, feelings and worries (Shonkoff and Phillips, 2000).</a:t>
            </a:r>
          </a:p>
          <a:p>
            <a:endParaRPr lang="en-US" sz="1200"/>
          </a:p>
        </p:txBody>
      </p:sp>
      <p:pic>
        <p:nvPicPr>
          <p:cNvPr id="6" name="Content Placeholder 5">
            <a:extLst>
              <a:ext uri="{FF2B5EF4-FFF2-40B4-BE49-F238E27FC236}">
                <a16:creationId xmlns:a16="http://schemas.microsoft.com/office/drawing/2014/main" id="{B5AE1856-D64F-CAA6-A587-FFAA10C4CFDA}"/>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144" r="1" b="709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1627A1C1-DBF1-B70C-CBB4-BF3E7BAF2BF4}"/>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y-english-town.blogspot.com/201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10942632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A2D8B5DA-F159-2A55-CF0D-5ED8EF08A1A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882" b="-1"/>
          <a:stretch>
            <a:fillRect/>
          </a:stretch>
        </p:blipFill>
        <p:spPr>
          <a:xfrm>
            <a:off x="2522356"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B15356-75C3-32C5-9C00-C66B3B675D40}"/>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Nature and Nurture</a:t>
            </a:r>
          </a:p>
        </p:txBody>
      </p:sp>
      <p:sp>
        <p:nvSpPr>
          <p:cNvPr id="3" name="Content Placeholder 2">
            <a:extLst>
              <a:ext uri="{FF2B5EF4-FFF2-40B4-BE49-F238E27FC236}">
                <a16:creationId xmlns:a16="http://schemas.microsoft.com/office/drawing/2014/main" id="{7B0E29CA-4C7A-D02A-95E9-7842611C5C02}"/>
              </a:ext>
            </a:extLst>
          </p:cNvPr>
          <p:cNvSpPr>
            <a:spLocks noGrp="1"/>
          </p:cNvSpPr>
          <p:nvPr>
            <p:ph sz="half" idx="1"/>
          </p:nvPr>
        </p:nvSpPr>
        <p:spPr>
          <a:xfrm>
            <a:off x="136478" y="1937982"/>
            <a:ext cx="4523911" cy="4719963"/>
          </a:xfrm>
        </p:spPr>
        <p:txBody>
          <a:bodyPr vert="horz" lIns="91440" tIns="45720" rIns="91440" bIns="45720" rtlCol="0">
            <a:normAutofit lnSpcReduction="10000"/>
          </a:bodyPr>
          <a:lstStyle/>
          <a:p>
            <a:r>
              <a:rPr lang="en-US" sz="1600" b="1" dirty="0"/>
              <a:t>Nature: biological influences</a:t>
            </a:r>
            <a:endParaRPr lang="en-US" sz="1600" dirty="0"/>
          </a:p>
          <a:p>
            <a:r>
              <a:rPr lang="en-US" sz="1600" dirty="0"/>
              <a:t>Isaac may have a naturally cautious or sensitive temperament (Shonkoff and Phillips, 2000).</a:t>
            </a:r>
          </a:p>
          <a:p>
            <a:r>
              <a:rPr lang="en-US" sz="1600" dirty="0"/>
              <a:t>Early brain development can be affected by stress and emotional insecurity (Shonkoff and Phillips, 2000).</a:t>
            </a:r>
          </a:p>
          <a:p>
            <a:r>
              <a:rPr lang="en-US" sz="1600" dirty="0"/>
              <a:t>Sleep difficulties can affect mood, attention and learning (Shonkoff and Phillips, 2000).</a:t>
            </a:r>
          </a:p>
          <a:p>
            <a:r>
              <a:rPr lang="en-US" sz="1600" b="1" dirty="0"/>
              <a:t>Nurture: environmental influences</a:t>
            </a:r>
            <a:endParaRPr lang="en-US" sz="1600" dirty="0"/>
          </a:p>
          <a:p>
            <a:r>
              <a:rPr lang="en-US" sz="1600" dirty="0"/>
              <a:t>Maternal post-natal depression may affect the emotional environment around Isaac (Murray and Cooper, 1997).</a:t>
            </a:r>
          </a:p>
          <a:p>
            <a:r>
              <a:rPr lang="en-US" sz="1600" dirty="0"/>
              <a:t>Disrupted childcare may reduce consistency and trust in adult relationships (Bowlby, 1988).</a:t>
            </a:r>
          </a:p>
          <a:p>
            <a:r>
              <a:rPr lang="en-US" sz="1600" dirty="0"/>
              <a:t>Limited social support and moving area may affect family routines and stability (Bronfenbrenner, 1979).</a:t>
            </a:r>
          </a:p>
          <a:p>
            <a:endParaRPr lang="en-US" sz="1100" dirty="0"/>
          </a:p>
        </p:txBody>
      </p:sp>
      <p:sp>
        <p:nvSpPr>
          <p:cNvPr id="7" name="TextBox 6">
            <a:extLst>
              <a:ext uri="{FF2B5EF4-FFF2-40B4-BE49-F238E27FC236}">
                <a16:creationId xmlns:a16="http://schemas.microsoft.com/office/drawing/2014/main" id="{627753F9-DB6B-1875-8927-3FD320853CE3}"/>
              </a:ext>
            </a:extLst>
          </p:cNvPr>
          <p:cNvSpPr txBox="1"/>
          <p:nvPr/>
        </p:nvSpPr>
        <p:spPr>
          <a:xfrm>
            <a:off x="9581989"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appingignorance.org/2013/12/20/economics-and-the-debate-on-nature-vs-nur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07938145"/>
      </p:ext>
    </p:extLst>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9F810-25DD-8275-EE48-2010412CBF83}"/>
              </a:ext>
            </a:extLst>
          </p:cNvPr>
          <p:cNvSpPr>
            <a:spLocks noGrp="1"/>
          </p:cNvSpPr>
          <p:nvPr>
            <p:ph type="title"/>
          </p:nvPr>
        </p:nvSpPr>
        <p:spPr>
          <a:xfrm>
            <a:off x="838200" y="620742"/>
            <a:ext cx="10515600" cy="1325563"/>
          </a:xfrm>
        </p:spPr>
        <p:txBody>
          <a:bodyPr>
            <a:normAutofit fontScale="90000"/>
          </a:bodyPr>
          <a:lstStyle/>
          <a:p>
            <a:br>
              <a:rPr lang="en-GB" sz="2800" b="1" dirty="0">
                <a:solidFill>
                  <a:srgbClr val="FFFFFF"/>
                </a:solidFill>
              </a:rPr>
            </a:br>
            <a:br>
              <a:rPr lang="en-GB" sz="2800" b="1" dirty="0">
                <a:solidFill>
                  <a:srgbClr val="FFFFFF"/>
                </a:solidFill>
              </a:rPr>
            </a:br>
            <a:r>
              <a:rPr lang="en-GB" sz="4000" b="1" dirty="0">
                <a:solidFill>
                  <a:srgbClr val="FFFFFF"/>
                </a:solidFill>
              </a:rPr>
              <a:t>Theory-Informed Support Plan</a:t>
            </a:r>
            <a:br>
              <a:rPr lang="en-GB" sz="2800" b="1" dirty="0">
                <a:solidFill>
                  <a:srgbClr val="FFFFFF"/>
                </a:solidFill>
              </a:rPr>
            </a:br>
            <a:br>
              <a:rPr lang="en-GB" sz="2800" b="1" dirty="0">
                <a:solidFill>
                  <a:srgbClr val="FFFFFF"/>
                </a:solidFill>
              </a:rPr>
            </a:br>
            <a:endParaRPr lang="en-GB" sz="2800" dirty="0">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82784E47-3C45-8416-ABC9-97EC1AB85908}"/>
              </a:ext>
            </a:extLst>
          </p:cNvPr>
          <p:cNvSpPr>
            <a:spLocks noGrp="1"/>
          </p:cNvSpPr>
          <p:nvPr>
            <p:ph sz="half" idx="1"/>
          </p:nvPr>
        </p:nvSpPr>
        <p:spPr>
          <a:xfrm>
            <a:off x="838200" y="2266345"/>
            <a:ext cx="5097780" cy="3910617"/>
          </a:xfrm>
        </p:spPr>
        <p:txBody>
          <a:bodyPr>
            <a:normAutofit/>
          </a:bodyPr>
          <a:lstStyle/>
          <a:p>
            <a:r>
              <a:rPr lang="en-GB" sz="1900" b="1">
                <a:solidFill>
                  <a:srgbClr val="FFFFFF"/>
                </a:solidFill>
              </a:rPr>
              <a:t>Attachment-based support</a:t>
            </a:r>
            <a:endParaRPr lang="en-GB" sz="1900">
              <a:solidFill>
                <a:srgbClr val="FFFFFF"/>
              </a:solidFill>
            </a:endParaRPr>
          </a:p>
          <a:p>
            <a:r>
              <a:rPr lang="en-GB" sz="1900">
                <a:solidFill>
                  <a:srgbClr val="FFFFFF"/>
                </a:solidFill>
              </a:rPr>
              <a:t>Isaac should have one consistent key person to build trust in the setting (Bowlby, 1988).</a:t>
            </a:r>
          </a:p>
          <a:p>
            <a:r>
              <a:rPr lang="en-GB" sz="1900">
                <a:solidFill>
                  <a:srgbClr val="FFFFFF"/>
                </a:solidFill>
              </a:rPr>
              <a:t>A calm goodbye routine can support separation from his mother (Bowlby, 1969).</a:t>
            </a:r>
          </a:p>
          <a:p>
            <a:r>
              <a:rPr lang="en-GB" sz="1900">
                <a:solidFill>
                  <a:srgbClr val="FFFFFF"/>
                </a:solidFill>
              </a:rPr>
              <a:t>Predictable routines and a visual timetable can help Isaac feel safer and prepared (Ainsworth et al., 1978).</a:t>
            </a:r>
          </a:p>
          <a:p>
            <a:r>
              <a:rPr lang="en-GB" sz="1900">
                <a:solidFill>
                  <a:srgbClr val="FFFFFF"/>
                </a:solidFill>
              </a:rPr>
              <a:t>Staff should respond warmly when Isaac is distressed, as sensitive caregiving supports secure attachment (Ainsworth et al., 1978).</a:t>
            </a:r>
          </a:p>
          <a:p>
            <a:endParaRPr lang="en-GB" sz="1900">
              <a:solidFill>
                <a:srgbClr val="FFFFFF"/>
              </a:solidFill>
            </a:endParaRPr>
          </a:p>
        </p:txBody>
      </p:sp>
      <p:sp>
        <p:nvSpPr>
          <p:cNvPr id="4" name="Content Placeholder 3">
            <a:extLst>
              <a:ext uri="{FF2B5EF4-FFF2-40B4-BE49-F238E27FC236}">
                <a16:creationId xmlns:a16="http://schemas.microsoft.com/office/drawing/2014/main" id="{F3ED3E2E-4039-8C89-4EFE-99D6869DFB75}"/>
              </a:ext>
            </a:extLst>
          </p:cNvPr>
          <p:cNvSpPr>
            <a:spLocks noGrp="1"/>
          </p:cNvSpPr>
          <p:nvPr>
            <p:ph sz="half" idx="2"/>
          </p:nvPr>
        </p:nvSpPr>
        <p:spPr>
          <a:xfrm>
            <a:off x="6256020" y="2266345"/>
            <a:ext cx="5097780" cy="3910618"/>
          </a:xfrm>
        </p:spPr>
        <p:txBody>
          <a:bodyPr>
            <a:normAutofit/>
          </a:bodyPr>
          <a:lstStyle/>
          <a:p>
            <a:r>
              <a:rPr lang="en-GB" sz="2000" b="1" dirty="0">
                <a:solidFill>
                  <a:srgbClr val="FFFFFF"/>
                </a:solidFill>
              </a:rPr>
              <a:t>Play, language and emotional regulation</a:t>
            </a:r>
            <a:endParaRPr lang="en-GB" sz="2000" dirty="0">
              <a:solidFill>
                <a:srgbClr val="FFFFFF"/>
              </a:solidFill>
            </a:endParaRPr>
          </a:p>
          <a:p>
            <a:r>
              <a:rPr lang="en-GB" sz="2000" dirty="0">
                <a:solidFill>
                  <a:srgbClr val="FFFFFF"/>
                </a:solidFill>
              </a:rPr>
              <a:t>One-to-one play can slowly build towards small group play (Bowlby, 1988).</a:t>
            </a:r>
          </a:p>
          <a:p>
            <a:r>
              <a:rPr lang="en-GB" sz="2000" dirty="0">
                <a:solidFill>
                  <a:srgbClr val="FFFFFF"/>
                </a:solidFill>
              </a:rPr>
              <a:t>Staff can model sharing, turn-taking and simple language during play (Vygotsky, 1978).</a:t>
            </a:r>
          </a:p>
          <a:p>
            <a:r>
              <a:rPr lang="en-GB" sz="2000" dirty="0">
                <a:solidFill>
                  <a:srgbClr val="FFFFFF"/>
                </a:solidFill>
              </a:rPr>
              <a:t>Stories, songs, feelings cards and a calm corner can support language and emotional regulation (Sroufe, 2005; Shonkoff and Phillips, 2000).</a:t>
            </a:r>
          </a:p>
          <a:p>
            <a:endParaRPr lang="en-GB" sz="2000" dirty="0">
              <a:solidFill>
                <a:srgbClr val="FFFFFF"/>
              </a:solidFill>
            </a:endParaRPr>
          </a:p>
        </p:txBody>
      </p:sp>
    </p:spTree>
    <p:extLst>
      <p:ext uri="{BB962C8B-B14F-4D97-AF65-F5344CB8AC3E}">
        <p14:creationId xmlns:p14="http://schemas.microsoft.com/office/powerpoint/2010/main" val="386907913"/>
      </p:ext>
    </p:extLst>
  </p:cSld>
  <p:clrMapOvr>
    <a:overrideClrMapping bg1="dk1" tx1="lt1" bg2="dk2" tx2="lt2" accent1="accent1" accent2="accent2" accent3="accent3" accent4="accent4" accent5="accent5" accent6="accent6" hlink="hlink" folHlink="folHlink"/>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EE8AC-6FFC-7C89-7601-F5213ABF4EFC}"/>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3700" b="1"/>
              <a:t>Supporting Mother and Multi-Agency Working</a:t>
            </a:r>
            <a:br>
              <a:rPr lang="en-US" sz="3700" b="1"/>
            </a:br>
            <a:endParaRPr lang="en-US" sz="3700"/>
          </a:p>
        </p:txBody>
      </p:sp>
      <p:pic>
        <p:nvPicPr>
          <p:cNvPr id="6" name="Content Placeholder 5">
            <a:extLst>
              <a:ext uri="{FF2B5EF4-FFF2-40B4-BE49-F238E27FC236}">
                <a16:creationId xmlns:a16="http://schemas.microsoft.com/office/drawing/2014/main" id="{B5D1B656-9C0F-2D7F-6969-D05F407170DA}"/>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34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65C67AA0-9B78-ACAC-8760-850321C1AED4}"/>
              </a:ext>
            </a:extLst>
          </p:cNvPr>
          <p:cNvSpPr>
            <a:spLocks noGrp="1"/>
          </p:cNvSpPr>
          <p:nvPr>
            <p:ph sz="half" idx="1"/>
          </p:nvPr>
        </p:nvSpPr>
        <p:spPr>
          <a:xfrm>
            <a:off x="6797004" y="670559"/>
            <a:ext cx="4555782" cy="5445076"/>
          </a:xfrm>
        </p:spPr>
        <p:txBody>
          <a:bodyPr vert="horz" lIns="91440" tIns="45720" rIns="91440" bIns="45720" rtlCol="0" anchor="t">
            <a:normAutofit/>
          </a:bodyPr>
          <a:lstStyle/>
          <a:p>
            <a:pPr marL="0" indent="0">
              <a:buNone/>
            </a:pPr>
            <a:r>
              <a:rPr lang="en-US" sz="1400" b="1" dirty="0"/>
              <a:t>Supporting Isaac’s mother</a:t>
            </a:r>
            <a:endParaRPr lang="en-US" sz="1400" dirty="0"/>
          </a:p>
          <a:p>
            <a:r>
              <a:rPr lang="en-US" sz="1400" dirty="0"/>
              <a:t>Practitioners should build a trusting relationship with Isaac’s mother and avoid blame (Bronfenbrenner, 1979).</a:t>
            </a:r>
          </a:p>
          <a:p>
            <a:r>
              <a:rPr lang="en-US" sz="1400" dirty="0"/>
              <a:t>Staff can model simple home strategies, such as shared play, reading, praise and calm routines (Vygotsky, 1978).</a:t>
            </a:r>
          </a:p>
          <a:p>
            <a:r>
              <a:rPr lang="en-US" sz="1400" dirty="0"/>
              <a:t>Support for the mother’s wellbeing may improve the emotional environment around Isaac (Murray and Cooper, 1997).</a:t>
            </a:r>
          </a:p>
          <a:p>
            <a:pPr marL="0" indent="0">
              <a:buNone/>
            </a:pPr>
            <a:r>
              <a:rPr lang="en-US" sz="1400" b="1" dirty="0"/>
              <a:t>Multi-agency support</a:t>
            </a:r>
            <a:endParaRPr lang="en-US" sz="1400" dirty="0"/>
          </a:p>
          <a:p>
            <a:r>
              <a:rPr lang="en-US" sz="1400" dirty="0"/>
              <a:t>Health visitor: family wellbeing and early development support.</a:t>
            </a:r>
          </a:p>
          <a:p>
            <a:r>
              <a:rPr lang="en-US" sz="1400" dirty="0"/>
              <a:t>GP: support for post-natal depression and referrals.</a:t>
            </a:r>
          </a:p>
          <a:p>
            <a:r>
              <a:rPr lang="en-US" sz="1400" dirty="0"/>
              <a:t>Speech and language therapist: assessment and support for language delay.</a:t>
            </a:r>
          </a:p>
          <a:p>
            <a:r>
              <a:rPr lang="en-US" sz="1400" dirty="0"/>
              <a:t>SENCO and early help team: coordinated support for Isaac and his family.</a:t>
            </a:r>
          </a:p>
          <a:p>
            <a:pPr marL="0" indent="0">
              <a:buNone/>
            </a:pPr>
            <a:r>
              <a:rPr lang="en-US" sz="1400" b="1" dirty="0"/>
              <a:t>Multi-agency support considers the child’s wider family and social context (Bronfenbrenner, 1979).</a:t>
            </a:r>
            <a:endParaRPr lang="en-US" sz="1400" dirty="0"/>
          </a:p>
          <a:p>
            <a:endParaRPr lang="en-US" sz="1400" dirty="0"/>
          </a:p>
        </p:txBody>
      </p:sp>
    </p:spTree>
    <p:extLst>
      <p:ext uri="{BB962C8B-B14F-4D97-AF65-F5344CB8AC3E}">
        <p14:creationId xmlns:p14="http://schemas.microsoft.com/office/powerpoint/2010/main" val="20075578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6039738-6339-FFDD-CBF7-0821E2449041}"/>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786" r="30037" b="1"/>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EC18344-7C1C-A007-B5C9-5C536FBE8E21}"/>
              </a:ext>
            </a:extLst>
          </p:cNvPr>
          <p:cNvSpPr>
            <a:spLocks noGrp="1"/>
          </p:cNvSpPr>
          <p:nvPr>
            <p:ph type="title"/>
          </p:nvPr>
        </p:nvSpPr>
        <p:spPr>
          <a:xfrm>
            <a:off x="481012" y="485775"/>
            <a:ext cx="2825506" cy="5719762"/>
          </a:xfrm>
        </p:spPr>
        <p:txBody>
          <a:bodyPr vert="horz" lIns="91440" tIns="45720" rIns="91440" bIns="45720" rtlCol="0" anchor="ctr">
            <a:normAutofit/>
          </a:bodyPr>
          <a:lstStyle/>
          <a:p>
            <a:r>
              <a:rPr lang="en-US" sz="3600"/>
              <a:t>Strengths, Limitations and Conclusion</a:t>
            </a:r>
          </a:p>
        </p:txBody>
      </p:sp>
      <p:sp>
        <p:nvSpPr>
          <p:cNvPr id="3" name="Content Placeholder 2">
            <a:extLst>
              <a:ext uri="{FF2B5EF4-FFF2-40B4-BE49-F238E27FC236}">
                <a16:creationId xmlns:a16="http://schemas.microsoft.com/office/drawing/2014/main" id="{973C8012-5F69-64FB-F8C7-1CFEEDDF7C50}"/>
              </a:ext>
            </a:extLst>
          </p:cNvPr>
          <p:cNvSpPr>
            <a:spLocks noGrp="1"/>
          </p:cNvSpPr>
          <p:nvPr>
            <p:ph sz="half" idx="1"/>
          </p:nvPr>
        </p:nvSpPr>
        <p:spPr>
          <a:xfrm>
            <a:off x="8416925" y="485774"/>
            <a:ext cx="3674991" cy="6372226"/>
          </a:xfrm>
        </p:spPr>
        <p:txBody>
          <a:bodyPr vert="horz" lIns="91440" tIns="45720" rIns="91440" bIns="45720" rtlCol="0" anchor="ctr">
            <a:normAutofit lnSpcReduction="10000"/>
          </a:bodyPr>
          <a:lstStyle/>
          <a:p>
            <a:pPr marL="0" indent="0">
              <a:buNone/>
            </a:pPr>
            <a:r>
              <a:rPr lang="en-US" sz="1400" b="1" dirty="0"/>
              <a:t>Strengths of Bowlby’s theory</a:t>
            </a:r>
            <a:endParaRPr lang="en-US" sz="1400" dirty="0"/>
          </a:p>
          <a:p>
            <a:r>
              <a:rPr lang="en-US" sz="1400" dirty="0"/>
              <a:t>Helps explain Isaac’s separation distress, clinginess and need for reassurance (Bowlby, 1969).</a:t>
            </a:r>
          </a:p>
          <a:p>
            <a:r>
              <a:rPr lang="en-US" sz="1400" dirty="0"/>
              <a:t>Highlights the importance of warm, consistent relationships in early childhood (Bowlby, 1988).</a:t>
            </a:r>
          </a:p>
          <a:p>
            <a:r>
              <a:rPr lang="en-US" sz="1400" dirty="0"/>
              <a:t>Supports early years practice, such as the key person approach and settling-in routines (Ainsworth et al., 1978).</a:t>
            </a:r>
          </a:p>
          <a:p>
            <a:pPr marL="0" indent="0">
              <a:buNone/>
            </a:pPr>
            <a:r>
              <a:rPr lang="en-US" sz="1400" b="1" dirty="0"/>
              <a:t>Limitations and context</a:t>
            </a:r>
            <a:endParaRPr lang="en-US" sz="1400" dirty="0"/>
          </a:p>
          <a:p>
            <a:r>
              <a:rPr lang="en-US" sz="1400" dirty="0"/>
              <a:t>The theory can place too much focus on the mother, which may lead to unfair blame (Rutter, 1981).</a:t>
            </a:r>
          </a:p>
          <a:p>
            <a:r>
              <a:rPr lang="en-US" sz="1400" dirty="0"/>
              <a:t>Children can form attachments with more than one caregiver (Schaffer and Emerson, 1964).</a:t>
            </a:r>
          </a:p>
          <a:p>
            <a:r>
              <a:rPr lang="en-US" sz="1400" dirty="0"/>
              <a:t>Practitioners must consider London’s diverse communities, including culture, family structure, social isolation and access to services (Bronfenbrenner, 1979).</a:t>
            </a:r>
          </a:p>
          <a:p>
            <a:pPr marL="0" indent="0">
              <a:buNone/>
            </a:pPr>
            <a:r>
              <a:rPr lang="en-US" sz="1400" b="1" dirty="0"/>
              <a:t>Conclusion</a:t>
            </a:r>
            <a:endParaRPr lang="en-US" sz="1400" dirty="0"/>
          </a:p>
          <a:p>
            <a:r>
              <a:rPr lang="en-US" sz="1400" dirty="0"/>
              <a:t>Isaac needs warm, consistent support to build emotional security, confidence, communication and social interaction (Bowlby, 1988; Shonkoff and Phillips, 2000).</a:t>
            </a:r>
          </a:p>
          <a:p>
            <a:endParaRPr lang="en-US" sz="1100" dirty="0"/>
          </a:p>
        </p:txBody>
      </p:sp>
    </p:spTree>
    <p:extLst>
      <p:ext uri="{BB962C8B-B14F-4D97-AF65-F5344CB8AC3E}">
        <p14:creationId xmlns:p14="http://schemas.microsoft.com/office/powerpoint/2010/main" val="1759704337"/>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D77C-760F-FD74-0D00-D0989AFC4E43}"/>
              </a:ext>
            </a:extLst>
          </p:cNvPr>
          <p:cNvSpPr>
            <a:spLocks noGrp="1"/>
          </p:cNvSpPr>
          <p:nvPr>
            <p:ph type="title"/>
          </p:nvPr>
        </p:nvSpPr>
        <p:spPr/>
        <p:txBody>
          <a:bodyPr/>
          <a:lstStyle/>
          <a:p>
            <a:r>
              <a:rPr lang="en-GB"/>
              <a:t>Reference list </a:t>
            </a:r>
            <a:endParaRPr lang="en-GB" dirty="0"/>
          </a:p>
        </p:txBody>
      </p:sp>
      <p:sp>
        <p:nvSpPr>
          <p:cNvPr id="3" name="Content Placeholder 2">
            <a:extLst>
              <a:ext uri="{FF2B5EF4-FFF2-40B4-BE49-F238E27FC236}">
                <a16:creationId xmlns:a16="http://schemas.microsoft.com/office/drawing/2014/main" id="{B762C6E8-E004-CFF5-0890-04385FD7B23D}"/>
              </a:ext>
            </a:extLst>
          </p:cNvPr>
          <p:cNvSpPr>
            <a:spLocks noGrp="1"/>
          </p:cNvSpPr>
          <p:nvPr>
            <p:ph idx="1"/>
          </p:nvPr>
        </p:nvSpPr>
        <p:spPr/>
        <p:txBody>
          <a:bodyPr>
            <a:normAutofit fontScale="55000" lnSpcReduction="20000"/>
          </a:bodyPr>
          <a:lstStyle/>
          <a:p>
            <a:r>
              <a:rPr lang="en-GB"/>
              <a:t>Ainsworth, M.D.S., Blehar, M.C., Waters, E. and Wall, S. (1978) </a:t>
            </a:r>
            <a:r>
              <a:rPr lang="en-GB" i="1"/>
              <a:t>Patterns of Attachment: A Psychological Study of the Strange Situation</a:t>
            </a:r>
            <a:r>
              <a:rPr lang="en-GB"/>
              <a:t>. Hillsdale, NJ: Erlbaum.</a:t>
            </a:r>
          </a:p>
          <a:p>
            <a:r>
              <a:rPr lang="en-GB"/>
              <a:t>Bowlby, J. (1969) </a:t>
            </a:r>
            <a:r>
              <a:rPr lang="en-GB" i="1"/>
              <a:t>Attachment and Loss: Volume 1: Attachment</a:t>
            </a:r>
            <a:r>
              <a:rPr lang="en-GB"/>
              <a:t>. London: Hogarth Press.</a:t>
            </a:r>
          </a:p>
          <a:p>
            <a:r>
              <a:rPr lang="en-GB"/>
              <a:t>Bowlby, J. (1988) </a:t>
            </a:r>
            <a:r>
              <a:rPr lang="en-GB" i="1"/>
              <a:t>A Secure Base: Parent-Child Attachment and Healthy Human Development</a:t>
            </a:r>
            <a:r>
              <a:rPr lang="en-GB"/>
              <a:t>. London: Routledge.</a:t>
            </a:r>
          </a:p>
          <a:p>
            <a:r>
              <a:rPr lang="en-GB"/>
              <a:t>Bronfenbrenner, U. (1979) </a:t>
            </a:r>
            <a:r>
              <a:rPr lang="en-GB" i="1"/>
              <a:t>The Ecology of Human Development</a:t>
            </a:r>
            <a:r>
              <a:rPr lang="en-GB"/>
              <a:t>. Cambridge, MA: Harvard University Press.</a:t>
            </a:r>
          </a:p>
          <a:p>
            <a:r>
              <a:rPr lang="en-GB"/>
              <a:t>Murray, L. and Cooper, P.J. (1997) ‘Effects of postnatal depression on infant development’, </a:t>
            </a:r>
            <a:r>
              <a:rPr lang="en-GB" i="1"/>
              <a:t>Archives of Disease in Childhood</a:t>
            </a:r>
            <a:r>
              <a:rPr lang="en-GB"/>
              <a:t>, 77(2), pp. 99–101.</a:t>
            </a:r>
          </a:p>
          <a:p>
            <a:r>
              <a:rPr lang="en-GB"/>
              <a:t>Rutter, M. (1981) </a:t>
            </a:r>
            <a:r>
              <a:rPr lang="en-GB" i="1"/>
              <a:t>Maternal Deprivation Reassessed</a:t>
            </a:r>
            <a:r>
              <a:rPr lang="en-GB"/>
              <a:t>. 2nd edn. Harmondsworth: Penguin.</a:t>
            </a:r>
          </a:p>
          <a:p>
            <a:r>
              <a:rPr lang="en-GB"/>
              <a:t>Schaffer, H.R. and Emerson, P.E. (1964) ‘The development of social attachments in infancy’, </a:t>
            </a:r>
            <a:r>
              <a:rPr lang="en-GB" i="1"/>
              <a:t>Monographs of the Society for Research in Child Development</a:t>
            </a:r>
            <a:r>
              <a:rPr lang="en-GB"/>
              <a:t>, 29(3), pp. 1–77.</a:t>
            </a:r>
          </a:p>
          <a:p>
            <a:r>
              <a:rPr lang="en-GB"/>
              <a:t>Shonkoff, J.P. and Phillips, D.A. (eds.) (2000) </a:t>
            </a:r>
            <a:r>
              <a:rPr lang="en-GB" i="1"/>
              <a:t>From Neurons to Neighborhoods: The Science of Early Childhood Development</a:t>
            </a:r>
            <a:r>
              <a:rPr lang="en-GB"/>
              <a:t>. Washington, DC: National Academy Press.</a:t>
            </a:r>
          </a:p>
          <a:p>
            <a:r>
              <a:rPr lang="en-GB"/>
              <a:t>Sroufe, L.A. (2005) ‘Attachment and development: A prospective, longitudinal study from birth to adulthood’, </a:t>
            </a:r>
            <a:r>
              <a:rPr lang="en-GB" i="1"/>
              <a:t>Attachment &amp; Human Development</a:t>
            </a:r>
            <a:r>
              <a:rPr lang="en-GB"/>
              <a:t>, 7(4), pp. 349–367.</a:t>
            </a:r>
          </a:p>
          <a:p>
            <a:r>
              <a:rPr lang="en-GB"/>
              <a:t>Vygotsky, L.S. (1978) </a:t>
            </a:r>
            <a:r>
              <a:rPr lang="en-GB" i="1"/>
              <a:t>Mind in Society: The Development of Higher Psychological Processes</a:t>
            </a:r>
            <a:r>
              <a:rPr lang="en-GB"/>
              <a:t>. Cambridge, MA: Harvard University Press</a:t>
            </a:r>
          </a:p>
          <a:p>
            <a:endParaRPr lang="en-GB"/>
          </a:p>
        </p:txBody>
      </p:sp>
    </p:spTree>
    <p:extLst>
      <p:ext uri="{BB962C8B-B14F-4D97-AF65-F5344CB8AC3E}">
        <p14:creationId xmlns:p14="http://schemas.microsoft.com/office/powerpoint/2010/main" val="22380926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3493</Words>
  <Application>Microsoft Office PowerPoint</Application>
  <PresentationFormat>Widescreen</PresentationFormat>
  <Paragraphs>161</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Understanding Isaac’s Development Through Bowlby’s Attachment Theory </vt:lpstr>
      <vt:lpstr>Introduction </vt:lpstr>
      <vt:lpstr>Isaac’s Background and Main Concerns</vt:lpstr>
      <vt:lpstr>Bowlby's attachment theory </vt:lpstr>
      <vt:lpstr>Key Concepts of Attachment Theory</vt:lpstr>
      <vt:lpstr>Applying the Theory to Isaac’s Experiences</vt:lpstr>
      <vt:lpstr>Impact on Isaac’s Development and Wellbeing </vt:lpstr>
      <vt:lpstr>Nature and Nurture</vt:lpstr>
      <vt:lpstr>  Theory-Informed Support Plan  </vt:lpstr>
      <vt:lpstr>Supporting Mother and Multi-Agency Working </vt:lpstr>
      <vt:lpstr>Strengths, Limitations and 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Kerry Wall (2511436)</dc:creator>
  <cp:lastModifiedBy>Kerry Wall (2511436)</cp:lastModifiedBy>
  <cp:revision>4</cp:revision>
  <dcterms:created xsi:type="dcterms:W3CDTF">2026-07-07T10:43:16Z</dcterms:created>
  <dcterms:modified xsi:type="dcterms:W3CDTF">2026-07-13T07:18:30Z</dcterms:modified>
</cp:coreProperties>
</file>