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67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D7AC1A-CF98-4A25-95C2-DEFE28F12D46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DA833347-79A4-4DD7-8B4F-0C0952059652}">
      <dgm:prSet phldrT="[Text]"/>
      <dgm:spPr/>
      <dgm:t>
        <a:bodyPr/>
        <a:lstStyle/>
        <a:p>
          <a:r>
            <a:rPr lang="en-GB">
              <a:latin typeface="Arial"/>
              <a:cs typeface="Arial"/>
            </a:rPr>
            <a:t>• Shift from treating illness → holistic person-centred care (WHO, 2021)</a:t>
          </a:r>
          <a:endParaRPr lang="en-GB">
            <a:latin typeface="Aptos Display" panose="02110004020202020204"/>
            <a:cs typeface="Arial"/>
          </a:endParaRPr>
        </a:p>
      </dgm:t>
    </dgm:pt>
    <dgm:pt modelId="{5764FE4E-C7EC-4AA9-A458-F436A23CCF6D}" type="parTrans" cxnId="{ADB45379-508F-4280-81DA-D39033CE75D3}">
      <dgm:prSet/>
      <dgm:spPr/>
    </dgm:pt>
    <dgm:pt modelId="{9BEBE79C-71C9-42A5-B0D3-11A67F65D2EB}" type="sibTrans" cxnId="{ADB45379-508F-4280-81DA-D39033CE75D3}">
      <dgm:prSet/>
      <dgm:spPr/>
      <dgm:t>
        <a:bodyPr/>
        <a:lstStyle/>
        <a:p>
          <a:endParaRPr lang="en-GB"/>
        </a:p>
      </dgm:t>
    </dgm:pt>
    <dgm:pt modelId="{86A1D257-3F8A-4582-8872-0063D2422951}">
      <dgm:prSet phldrT="[Text]" phldr="0"/>
      <dgm:spPr/>
      <dgm:t>
        <a:bodyPr/>
        <a:lstStyle/>
        <a:p>
          <a:r>
            <a:rPr lang="en-GB">
              <a:latin typeface="Arial"/>
              <a:cs typeface="Arial"/>
            </a:rPr>
            <a:t>• UN SDGs central to modern healthcare strategy (UN, 2015)</a:t>
          </a:r>
        </a:p>
      </dgm:t>
    </dgm:pt>
    <dgm:pt modelId="{986F9296-4A43-4E89-97F6-1D4F0CE607DA}" type="parTrans" cxnId="{A821789D-3FD6-4A47-BD5B-CDDBA294D709}">
      <dgm:prSet/>
      <dgm:spPr/>
    </dgm:pt>
    <dgm:pt modelId="{E8F5045C-D8BF-45A9-9756-875DA9EB088A}" type="sibTrans" cxnId="{A821789D-3FD6-4A47-BD5B-CDDBA294D709}">
      <dgm:prSet/>
      <dgm:spPr/>
      <dgm:t>
        <a:bodyPr/>
        <a:lstStyle/>
        <a:p>
          <a:endParaRPr lang="en-GB"/>
        </a:p>
      </dgm:t>
    </dgm:pt>
    <dgm:pt modelId="{B37B5524-0908-44BC-AA04-FADCA9609BDB}">
      <dgm:prSet phldrT="[Text]" phldr="0"/>
      <dgm:spPr/>
      <dgm:t>
        <a:bodyPr/>
        <a:lstStyle/>
        <a:p>
          <a:r>
            <a:rPr lang="en-GB"/>
            <a:t>• Aim: examine integration &amp; impact on service delivery</a:t>
          </a:r>
          <a:endParaRPr lang="en-GB">
            <a:latin typeface="Arial"/>
            <a:cs typeface="Arial"/>
          </a:endParaRPr>
        </a:p>
      </dgm:t>
    </dgm:pt>
    <dgm:pt modelId="{FC32D6BF-A4F1-4768-B67E-3BF26213C422}" type="parTrans" cxnId="{E4B70074-0D24-4E4D-B7C3-DC48E5F4360A}">
      <dgm:prSet/>
      <dgm:spPr/>
    </dgm:pt>
    <dgm:pt modelId="{0D823086-0A51-47B6-832A-5D31158BD610}" type="sibTrans" cxnId="{E4B70074-0D24-4E4D-B7C3-DC48E5F4360A}">
      <dgm:prSet/>
      <dgm:spPr/>
      <dgm:t>
        <a:bodyPr/>
        <a:lstStyle/>
        <a:p>
          <a:endParaRPr lang="en-GB"/>
        </a:p>
      </dgm:t>
    </dgm:pt>
    <dgm:pt modelId="{E4A30F40-07DD-4323-8B9D-1DEBE888610E}">
      <dgm:prSet phldrT="[Text]" phldr="0"/>
      <dgm:spPr/>
      <dgm:t>
        <a:bodyPr/>
        <a:lstStyle/>
        <a:p>
          <a:r>
            <a:rPr lang="en-US">
              <a:latin typeface="Arial"/>
              <a:cs typeface="Arial"/>
            </a:rPr>
            <a:t>• Structure: Concepts → Theory → Policy → Case Study → Equity → Conclusion</a:t>
          </a:r>
          <a:br>
            <a:rPr lang="en-US"/>
          </a:br>
          <a:endParaRPr lang="en-US"/>
        </a:p>
      </dgm:t>
    </dgm:pt>
    <dgm:pt modelId="{87DE5E20-DA35-49B8-9D96-531F25CC66C0}" type="parTrans" cxnId="{B854169A-EC79-42CF-B5EF-DB469A08D981}">
      <dgm:prSet/>
      <dgm:spPr/>
    </dgm:pt>
    <dgm:pt modelId="{06FF38EB-E4CC-46E6-B554-0B626CB2A84D}" type="sibTrans" cxnId="{B854169A-EC79-42CF-B5EF-DB469A08D981}">
      <dgm:prSet/>
      <dgm:spPr/>
      <dgm:t>
        <a:bodyPr/>
        <a:lstStyle/>
        <a:p>
          <a:endParaRPr lang="en-GB"/>
        </a:p>
      </dgm:t>
    </dgm:pt>
    <dgm:pt modelId="{C632464B-F77D-4C74-8003-1EB342C89039}" type="pres">
      <dgm:prSet presAssocID="{D8D7AC1A-CF98-4A25-95C2-DEFE28F12D46}" presName="vert0" presStyleCnt="0">
        <dgm:presLayoutVars>
          <dgm:dir/>
          <dgm:animOne val="branch"/>
          <dgm:animLvl val="lvl"/>
        </dgm:presLayoutVars>
      </dgm:prSet>
      <dgm:spPr/>
    </dgm:pt>
    <dgm:pt modelId="{C630BD76-4624-43C6-AF38-9AEAA76B3BA6}" type="pres">
      <dgm:prSet presAssocID="{DA833347-79A4-4DD7-8B4F-0C0952059652}" presName="thickLine" presStyleLbl="alignNode1" presStyleIdx="0" presStyleCnt="4"/>
      <dgm:spPr/>
    </dgm:pt>
    <dgm:pt modelId="{67DE7884-E01F-4E27-A185-BF38359E3173}" type="pres">
      <dgm:prSet presAssocID="{DA833347-79A4-4DD7-8B4F-0C0952059652}" presName="horz1" presStyleCnt="0"/>
      <dgm:spPr/>
    </dgm:pt>
    <dgm:pt modelId="{F30D7C36-836E-4677-B564-49FB1D683D92}" type="pres">
      <dgm:prSet presAssocID="{DA833347-79A4-4DD7-8B4F-0C0952059652}" presName="tx1" presStyleLbl="revTx" presStyleIdx="0" presStyleCnt="4"/>
      <dgm:spPr/>
    </dgm:pt>
    <dgm:pt modelId="{96634F6E-8A99-42A4-8321-2E9AF3A2523D}" type="pres">
      <dgm:prSet presAssocID="{DA833347-79A4-4DD7-8B4F-0C0952059652}" presName="vert1" presStyleCnt="0"/>
      <dgm:spPr/>
    </dgm:pt>
    <dgm:pt modelId="{8CDA2700-E68F-4DA2-B577-8166BD34BAD6}" type="pres">
      <dgm:prSet presAssocID="{86A1D257-3F8A-4582-8872-0063D2422951}" presName="thickLine" presStyleLbl="alignNode1" presStyleIdx="1" presStyleCnt="4"/>
      <dgm:spPr/>
    </dgm:pt>
    <dgm:pt modelId="{E8D3E88E-2D47-4F99-BA2D-0A8CFF85B5C7}" type="pres">
      <dgm:prSet presAssocID="{86A1D257-3F8A-4582-8872-0063D2422951}" presName="horz1" presStyleCnt="0"/>
      <dgm:spPr/>
    </dgm:pt>
    <dgm:pt modelId="{45BE8CDC-19DB-4171-B36B-FA087EAAB7D0}" type="pres">
      <dgm:prSet presAssocID="{86A1D257-3F8A-4582-8872-0063D2422951}" presName="tx1" presStyleLbl="revTx" presStyleIdx="1" presStyleCnt="4"/>
      <dgm:spPr/>
    </dgm:pt>
    <dgm:pt modelId="{1341B664-3D6C-4AB8-AC6F-0061BAA46D20}" type="pres">
      <dgm:prSet presAssocID="{86A1D257-3F8A-4582-8872-0063D2422951}" presName="vert1" presStyleCnt="0"/>
      <dgm:spPr/>
    </dgm:pt>
    <dgm:pt modelId="{37F4FC05-F560-4159-B587-1B8CEF73801B}" type="pres">
      <dgm:prSet presAssocID="{B37B5524-0908-44BC-AA04-FADCA9609BDB}" presName="thickLine" presStyleLbl="alignNode1" presStyleIdx="2" presStyleCnt="4"/>
      <dgm:spPr/>
    </dgm:pt>
    <dgm:pt modelId="{3870FE13-7BF6-4DDD-AC24-A7FC2DD00B67}" type="pres">
      <dgm:prSet presAssocID="{B37B5524-0908-44BC-AA04-FADCA9609BDB}" presName="horz1" presStyleCnt="0"/>
      <dgm:spPr/>
    </dgm:pt>
    <dgm:pt modelId="{ED6DCF78-BC88-464E-9BB9-AC4E3529FFAA}" type="pres">
      <dgm:prSet presAssocID="{B37B5524-0908-44BC-AA04-FADCA9609BDB}" presName="tx1" presStyleLbl="revTx" presStyleIdx="2" presStyleCnt="4"/>
      <dgm:spPr/>
    </dgm:pt>
    <dgm:pt modelId="{E82DFE9A-6CB0-4F79-899D-7E97A985F4E8}" type="pres">
      <dgm:prSet presAssocID="{B37B5524-0908-44BC-AA04-FADCA9609BDB}" presName="vert1" presStyleCnt="0"/>
      <dgm:spPr/>
    </dgm:pt>
    <dgm:pt modelId="{A116809D-560C-43CE-97E1-A28C94A37ABF}" type="pres">
      <dgm:prSet presAssocID="{E4A30F40-07DD-4323-8B9D-1DEBE888610E}" presName="thickLine" presStyleLbl="alignNode1" presStyleIdx="3" presStyleCnt="4"/>
      <dgm:spPr/>
    </dgm:pt>
    <dgm:pt modelId="{4292D198-9C6E-4869-B05F-0F4D503542E0}" type="pres">
      <dgm:prSet presAssocID="{E4A30F40-07DD-4323-8B9D-1DEBE888610E}" presName="horz1" presStyleCnt="0"/>
      <dgm:spPr/>
    </dgm:pt>
    <dgm:pt modelId="{B9B54CF5-388F-460F-889C-32B4059060D5}" type="pres">
      <dgm:prSet presAssocID="{E4A30F40-07DD-4323-8B9D-1DEBE888610E}" presName="tx1" presStyleLbl="revTx" presStyleIdx="3" presStyleCnt="4"/>
      <dgm:spPr/>
    </dgm:pt>
    <dgm:pt modelId="{1EBD1BB4-0208-4852-90FA-1FE216948EC0}" type="pres">
      <dgm:prSet presAssocID="{E4A30F40-07DD-4323-8B9D-1DEBE888610E}" presName="vert1" presStyleCnt="0"/>
      <dgm:spPr/>
    </dgm:pt>
  </dgm:ptLst>
  <dgm:cxnLst>
    <dgm:cxn modelId="{ADE21500-57A1-4EC2-A047-08902676E12D}" type="presOf" srcId="{E4A30F40-07DD-4323-8B9D-1DEBE888610E}" destId="{B9B54CF5-388F-460F-889C-32B4059060D5}" srcOrd="0" destOrd="0" presId="urn:microsoft.com/office/officeart/2008/layout/LinedList"/>
    <dgm:cxn modelId="{7270ED48-D001-43BC-B6F9-B48DDD418D5C}" type="presOf" srcId="{DA833347-79A4-4DD7-8B4F-0C0952059652}" destId="{F30D7C36-836E-4677-B564-49FB1D683D92}" srcOrd="0" destOrd="0" presId="urn:microsoft.com/office/officeart/2008/layout/LinedList"/>
    <dgm:cxn modelId="{E4B70074-0D24-4E4D-B7C3-DC48E5F4360A}" srcId="{D8D7AC1A-CF98-4A25-95C2-DEFE28F12D46}" destId="{B37B5524-0908-44BC-AA04-FADCA9609BDB}" srcOrd="2" destOrd="0" parTransId="{FC32D6BF-A4F1-4768-B67E-3BF26213C422}" sibTransId="{0D823086-0A51-47B6-832A-5D31158BD610}"/>
    <dgm:cxn modelId="{ADB45379-508F-4280-81DA-D39033CE75D3}" srcId="{D8D7AC1A-CF98-4A25-95C2-DEFE28F12D46}" destId="{DA833347-79A4-4DD7-8B4F-0C0952059652}" srcOrd="0" destOrd="0" parTransId="{5764FE4E-C7EC-4AA9-A458-F436A23CCF6D}" sibTransId="{9BEBE79C-71C9-42A5-B0D3-11A67F65D2EB}"/>
    <dgm:cxn modelId="{36E1A085-FB51-4A6E-A2BB-57659CB80096}" type="presOf" srcId="{86A1D257-3F8A-4582-8872-0063D2422951}" destId="{45BE8CDC-19DB-4171-B36B-FA087EAAB7D0}" srcOrd="0" destOrd="0" presId="urn:microsoft.com/office/officeart/2008/layout/LinedList"/>
    <dgm:cxn modelId="{B854169A-EC79-42CF-B5EF-DB469A08D981}" srcId="{D8D7AC1A-CF98-4A25-95C2-DEFE28F12D46}" destId="{E4A30F40-07DD-4323-8B9D-1DEBE888610E}" srcOrd="3" destOrd="0" parTransId="{87DE5E20-DA35-49B8-9D96-531F25CC66C0}" sibTransId="{06FF38EB-E4CC-46E6-B554-0B626CB2A84D}"/>
    <dgm:cxn modelId="{A821789D-3FD6-4A47-BD5B-CDDBA294D709}" srcId="{D8D7AC1A-CF98-4A25-95C2-DEFE28F12D46}" destId="{86A1D257-3F8A-4582-8872-0063D2422951}" srcOrd="1" destOrd="0" parTransId="{986F9296-4A43-4E89-97F6-1D4F0CE607DA}" sibTransId="{E8F5045C-D8BF-45A9-9756-875DA9EB088A}"/>
    <dgm:cxn modelId="{0B308D9F-30CC-494F-BF63-71552175AF39}" type="presOf" srcId="{B37B5524-0908-44BC-AA04-FADCA9609BDB}" destId="{ED6DCF78-BC88-464E-9BB9-AC4E3529FFAA}" srcOrd="0" destOrd="0" presId="urn:microsoft.com/office/officeart/2008/layout/LinedList"/>
    <dgm:cxn modelId="{0BA312BC-5095-41D2-80E5-7950548ED263}" type="presOf" srcId="{D8D7AC1A-CF98-4A25-95C2-DEFE28F12D46}" destId="{C632464B-F77D-4C74-8003-1EB342C89039}" srcOrd="0" destOrd="0" presId="urn:microsoft.com/office/officeart/2008/layout/LinedList"/>
    <dgm:cxn modelId="{8D5B17B5-EE86-4619-AEED-08C6628C9455}" type="presParOf" srcId="{C632464B-F77D-4C74-8003-1EB342C89039}" destId="{C630BD76-4624-43C6-AF38-9AEAA76B3BA6}" srcOrd="0" destOrd="0" presId="urn:microsoft.com/office/officeart/2008/layout/LinedList"/>
    <dgm:cxn modelId="{F29F036E-300E-4422-8DF1-63CDBA79C23A}" type="presParOf" srcId="{C632464B-F77D-4C74-8003-1EB342C89039}" destId="{67DE7884-E01F-4E27-A185-BF38359E3173}" srcOrd="1" destOrd="0" presId="urn:microsoft.com/office/officeart/2008/layout/LinedList"/>
    <dgm:cxn modelId="{897C7D9C-0914-4828-8437-5663FEF21D00}" type="presParOf" srcId="{67DE7884-E01F-4E27-A185-BF38359E3173}" destId="{F30D7C36-836E-4677-B564-49FB1D683D92}" srcOrd="0" destOrd="0" presId="urn:microsoft.com/office/officeart/2008/layout/LinedList"/>
    <dgm:cxn modelId="{AB1A471B-C130-4DF3-98FB-63F3040EF58B}" type="presParOf" srcId="{67DE7884-E01F-4E27-A185-BF38359E3173}" destId="{96634F6E-8A99-42A4-8321-2E9AF3A2523D}" srcOrd="1" destOrd="0" presId="urn:microsoft.com/office/officeart/2008/layout/LinedList"/>
    <dgm:cxn modelId="{8262AAEE-E359-4E4B-A299-4632A6A00233}" type="presParOf" srcId="{C632464B-F77D-4C74-8003-1EB342C89039}" destId="{8CDA2700-E68F-4DA2-B577-8166BD34BAD6}" srcOrd="2" destOrd="0" presId="urn:microsoft.com/office/officeart/2008/layout/LinedList"/>
    <dgm:cxn modelId="{B92606FC-2116-4F61-94E5-18C49F0C6A13}" type="presParOf" srcId="{C632464B-F77D-4C74-8003-1EB342C89039}" destId="{E8D3E88E-2D47-4F99-BA2D-0A8CFF85B5C7}" srcOrd="3" destOrd="0" presId="urn:microsoft.com/office/officeart/2008/layout/LinedList"/>
    <dgm:cxn modelId="{7361C855-5881-4A4E-A9AC-A7BD5B697BFB}" type="presParOf" srcId="{E8D3E88E-2D47-4F99-BA2D-0A8CFF85B5C7}" destId="{45BE8CDC-19DB-4171-B36B-FA087EAAB7D0}" srcOrd="0" destOrd="0" presId="urn:microsoft.com/office/officeart/2008/layout/LinedList"/>
    <dgm:cxn modelId="{FFB32BB9-5AE8-4530-91A5-2FDA44C0D6ED}" type="presParOf" srcId="{E8D3E88E-2D47-4F99-BA2D-0A8CFF85B5C7}" destId="{1341B664-3D6C-4AB8-AC6F-0061BAA46D20}" srcOrd="1" destOrd="0" presId="urn:microsoft.com/office/officeart/2008/layout/LinedList"/>
    <dgm:cxn modelId="{9A8328F9-0E04-44BC-BD8D-5708C4631A67}" type="presParOf" srcId="{C632464B-F77D-4C74-8003-1EB342C89039}" destId="{37F4FC05-F560-4159-B587-1B8CEF73801B}" srcOrd="4" destOrd="0" presId="urn:microsoft.com/office/officeart/2008/layout/LinedList"/>
    <dgm:cxn modelId="{DBF47EF5-944D-49EC-87C5-2BC7C76D03CE}" type="presParOf" srcId="{C632464B-F77D-4C74-8003-1EB342C89039}" destId="{3870FE13-7BF6-4DDD-AC24-A7FC2DD00B67}" srcOrd="5" destOrd="0" presId="urn:microsoft.com/office/officeart/2008/layout/LinedList"/>
    <dgm:cxn modelId="{C2D530D1-421B-4CA8-AD76-2ADA6E842B7A}" type="presParOf" srcId="{3870FE13-7BF6-4DDD-AC24-A7FC2DD00B67}" destId="{ED6DCF78-BC88-464E-9BB9-AC4E3529FFAA}" srcOrd="0" destOrd="0" presId="urn:microsoft.com/office/officeart/2008/layout/LinedList"/>
    <dgm:cxn modelId="{2246A5CD-A6A6-473A-A76B-C7EFDD3F02D4}" type="presParOf" srcId="{3870FE13-7BF6-4DDD-AC24-A7FC2DD00B67}" destId="{E82DFE9A-6CB0-4F79-899D-7E97A985F4E8}" srcOrd="1" destOrd="0" presId="urn:microsoft.com/office/officeart/2008/layout/LinedList"/>
    <dgm:cxn modelId="{DD13342A-4E84-4FB8-9B7B-DB65A2F1348C}" type="presParOf" srcId="{C632464B-F77D-4C74-8003-1EB342C89039}" destId="{A116809D-560C-43CE-97E1-A28C94A37ABF}" srcOrd="6" destOrd="0" presId="urn:microsoft.com/office/officeart/2008/layout/LinedList"/>
    <dgm:cxn modelId="{7AE62F3F-DE4E-4A95-A380-762F9E72E70A}" type="presParOf" srcId="{C632464B-F77D-4C74-8003-1EB342C89039}" destId="{4292D198-9C6E-4869-B05F-0F4D503542E0}" srcOrd="7" destOrd="0" presId="urn:microsoft.com/office/officeart/2008/layout/LinedList"/>
    <dgm:cxn modelId="{E6196B98-045A-404C-9487-A5E6CEEAC2D7}" type="presParOf" srcId="{4292D198-9C6E-4869-B05F-0F4D503542E0}" destId="{B9B54CF5-388F-460F-889C-32B4059060D5}" srcOrd="0" destOrd="0" presId="urn:microsoft.com/office/officeart/2008/layout/LinedList"/>
    <dgm:cxn modelId="{A31BB588-256D-4E25-8770-8EE8AE685EF6}" type="presParOf" srcId="{4292D198-9C6E-4869-B05F-0F4D503542E0}" destId="{1EBD1BB4-0208-4852-90FA-1FE216948E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FD3296-4B54-4F9D-A3FF-11AE79FFEE92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C80D5A6A-34C5-4CC1-AAEF-BD429FA4BE20}">
      <dgm:prSet/>
      <dgm:spPr/>
      <dgm:t>
        <a:bodyPr/>
        <a:lstStyle/>
        <a:p>
          <a:r>
            <a:rPr lang="en-GB" b="1" u="sng"/>
            <a:t>Meeting Needs Without Compromising the Future</a:t>
          </a:r>
          <a:endParaRPr lang="en-US"/>
        </a:p>
      </dgm:t>
    </dgm:pt>
    <dgm:pt modelId="{F2DBA1FA-D610-4453-9A17-FA0BFB802CE1}" type="parTrans" cxnId="{3B80D847-F1DF-4FD0-A494-E5624DD373FC}">
      <dgm:prSet/>
      <dgm:spPr/>
      <dgm:t>
        <a:bodyPr/>
        <a:lstStyle/>
        <a:p>
          <a:endParaRPr lang="en-US"/>
        </a:p>
      </dgm:t>
    </dgm:pt>
    <dgm:pt modelId="{9A7F482B-44AA-4E3C-A95F-B4CB97444CBC}" type="sibTrans" cxnId="{3B80D847-F1DF-4FD0-A494-E5624DD373FC}">
      <dgm:prSet/>
      <dgm:spPr/>
      <dgm:t>
        <a:bodyPr/>
        <a:lstStyle/>
        <a:p>
          <a:endParaRPr lang="en-US"/>
        </a:p>
      </dgm:t>
    </dgm:pt>
    <dgm:pt modelId="{75A82949-A4F2-4F25-B1E4-058E7AE8792E}">
      <dgm:prSet/>
      <dgm:spPr/>
      <dgm:t>
        <a:bodyPr/>
        <a:lstStyle/>
        <a:p>
          <a:r>
            <a:rPr lang="en-GB" b="1"/>
            <a:t>• Definition: progress that lasts — not short-term fixes (UN, 2015)</a:t>
          </a:r>
          <a:endParaRPr lang="en-US"/>
        </a:p>
      </dgm:t>
    </dgm:pt>
    <dgm:pt modelId="{467DFCCF-4DA5-434C-B9FD-1926EB772876}" type="parTrans" cxnId="{B2314476-4B57-495D-9E53-E634E701DBDE}">
      <dgm:prSet/>
      <dgm:spPr/>
      <dgm:t>
        <a:bodyPr/>
        <a:lstStyle/>
        <a:p>
          <a:endParaRPr lang="en-US"/>
        </a:p>
      </dgm:t>
    </dgm:pt>
    <dgm:pt modelId="{30004C8B-F307-4ACA-A731-FFCCBC2D5B14}" type="sibTrans" cxnId="{B2314476-4B57-495D-9E53-E634E701DBDE}">
      <dgm:prSet/>
      <dgm:spPr/>
      <dgm:t>
        <a:bodyPr/>
        <a:lstStyle/>
        <a:p>
          <a:endParaRPr lang="en-US"/>
        </a:p>
      </dgm:t>
    </dgm:pt>
    <dgm:pt modelId="{5A5CB90E-01C5-450D-B6C2-9CF7379317AE}">
      <dgm:prSet/>
      <dgm:spPr/>
      <dgm:t>
        <a:bodyPr/>
        <a:lstStyle/>
        <a:p>
          <a:r>
            <a:rPr lang="en-GB" b="1"/>
            <a:t>• SDG Goal 3: Ensure healthy lives &amp; promote wellbeing for all (UN, 2015)</a:t>
          </a:r>
          <a:endParaRPr lang="en-US"/>
        </a:p>
      </dgm:t>
    </dgm:pt>
    <dgm:pt modelId="{AD5A442D-06F0-468D-B7D2-6E5C53D556C2}" type="parTrans" cxnId="{7BB2FAE8-AEFC-47DF-BED1-80C3B2587627}">
      <dgm:prSet/>
      <dgm:spPr/>
      <dgm:t>
        <a:bodyPr/>
        <a:lstStyle/>
        <a:p>
          <a:endParaRPr lang="en-US"/>
        </a:p>
      </dgm:t>
    </dgm:pt>
    <dgm:pt modelId="{AF01C857-CB74-4F8F-8A68-022E496CCD03}" type="sibTrans" cxnId="{7BB2FAE8-AEFC-47DF-BED1-80C3B2587627}">
      <dgm:prSet/>
      <dgm:spPr/>
      <dgm:t>
        <a:bodyPr/>
        <a:lstStyle/>
        <a:p>
          <a:endParaRPr lang="en-US"/>
        </a:p>
      </dgm:t>
    </dgm:pt>
    <dgm:pt modelId="{2B5809E9-30B2-4C4A-A5F1-1B5D651DDB9A}">
      <dgm:prSet/>
      <dgm:spPr/>
      <dgm:t>
        <a:bodyPr/>
        <a:lstStyle/>
        <a:p>
          <a:r>
            <a:rPr lang="en-GB" b="1"/>
            <a:t>• Key targets:</a:t>
          </a:r>
          <a:endParaRPr lang="en-US"/>
        </a:p>
      </dgm:t>
    </dgm:pt>
    <dgm:pt modelId="{3A8098B6-B951-42B7-8A34-B80571C5CAAC}" type="parTrans" cxnId="{8D985A17-5690-46C8-B67E-A23E71657705}">
      <dgm:prSet/>
      <dgm:spPr/>
      <dgm:t>
        <a:bodyPr/>
        <a:lstStyle/>
        <a:p>
          <a:endParaRPr lang="en-US"/>
        </a:p>
      </dgm:t>
    </dgm:pt>
    <dgm:pt modelId="{FA94A98A-DC12-46A0-8978-706D7788F22E}" type="sibTrans" cxnId="{8D985A17-5690-46C8-B67E-A23E71657705}">
      <dgm:prSet/>
      <dgm:spPr/>
      <dgm:t>
        <a:bodyPr/>
        <a:lstStyle/>
        <a:p>
          <a:endParaRPr lang="en-US"/>
        </a:p>
      </dgm:t>
    </dgm:pt>
    <dgm:pt modelId="{79C58F92-13D6-441F-9943-E7157C3920A2}">
      <dgm:prSet/>
      <dgm:spPr/>
      <dgm:t>
        <a:bodyPr/>
        <a:lstStyle/>
        <a:p>
          <a:r>
            <a:rPr lang="en-GB" b="1"/>
            <a:t>Universal health coverage</a:t>
          </a:r>
          <a:endParaRPr lang="en-US"/>
        </a:p>
      </dgm:t>
    </dgm:pt>
    <dgm:pt modelId="{1F46D61E-2412-4AB3-BC80-8F1C9BC9D2CD}" type="parTrans" cxnId="{ACF90041-B9EB-4A01-B57D-2EE7EF95BDAD}">
      <dgm:prSet/>
      <dgm:spPr/>
      <dgm:t>
        <a:bodyPr/>
        <a:lstStyle/>
        <a:p>
          <a:endParaRPr lang="en-US"/>
        </a:p>
      </dgm:t>
    </dgm:pt>
    <dgm:pt modelId="{E7103F3C-16CD-4C5C-8917-D6FF0EFA67D6}" type="sibTrans" cxnId="{ACF90041-B9EB-4A01-B57D-2EE7EF95BDAD}">
      <dgm:prSet/>
      <dgm:spPr/>
      <dgm:t>
        <a:bodyPr/>
        <a:lstStyle/>
        <a:p>
          <a:endParaRPr lang="en-US"/>
        </a:p>
      </dgm:t>
    </dgm:pt>
    <dgm:pt modelId="{3E926ABB-4521-4DC7-BA9E-E6E4480A7DBC}">
      <dgm:prSet/>
      <dgm:spPr/>
      <dgm:t>
        <a:bodyPr/>
        <a:lstStyle/>
        <a:p>
          <a:r>
            <a:rPr lang="en-GB" b="1"/>
            <a:t>Reduce preventable deaths</a:t>
          </a:r>
          <a:br>
            <a:rPr lang="en-US" b="1"/>
          </a:br>
          <a:endParaRPr lang="en-US"/>
        </a:p>
      </dgm:t>
    </dgm:pt>
    <dgm:pt modelId="{3156589A-DBFD-483E-9E09-E96789CADA71}" type="parTrans" cxnId="{4B9FCCD2-786B-4E51-AB5A-85863C4FC88C}">
      <dgm:prSet/>
      <dgm:spPr/>
      <dgm:t>
        <a:bodyPr/>
        <a:lstStyle/>
        <a:p>
          <a:endParaRPr lang="en-US"/>
        </a:p>
      </dgm:t>
    </dgm:pt>
    <dgm:pt modelId="{C014D24D-5B30-4AA2-B6ED-BFDF371A4203}" type="sibTrans" cxnId="{4B9FCCD2-786B-4E51-AB5A-85863C4FC88C}">
      <dgm:prSet/>
      <dgm:spPr/>
      <dgm:t>
        <a:bodyPr/>
        <a:lstStyle/>
        <a:p>
          <a:endParaRPr lang="en-US"/>
        </a:p>
      </dgm:t>
    </dgm:pt>
    <dgm:pt modelId="{4A1F8C83-A02B-48C7-A616-222185631504}">
      <dgm:prSet/>
      <dgm:spPr/>
      <dgm:t>
        <a:bodyPr/>
        <a:lstStyle/>
        <a:p>
          <a:r>
            <a:rPr lang="en-GB" b="1"/>
            <a:t>Mental health &amp; substance use prioritised</a:t>
          </a:r>
          <a:endParaRPr lang="en-US"/>
        </a:p>
      </dgm:t>
    </dgm:pt>
    <dgm:pt modelId="{1F8A0B05-1F7B-4F97-9A6A-F25CBD768D12}" type="parTrans" cxnId="{33ECFD8C-6D49-44FF-A47C-570F7916A988}">
      <dgm:prSet/>
      <dgm:spPr/>
      <dgm:t>
        <a:bodyPr/>
        <a:lstStyle/>
        <a:p>
          <a:endParaRPr lang="en-US"/>
        </a:p>
      </dgm:t>
    </dgm:pt>
    <dgm:pt modelId="{9700C935-C4B8-4201-B730-1BFB41FF33EA}" type="sibTrans" cxnId="{33ECFD8C-6D49-44FF-A47C-570F7916A988}">
      <dgm:prSet/>
      <dgm:spPr/>
      <dgm:t>
        <a:bodyPr/>
        <a:lstStyle/>
        <a:p>
          <a:endParaRPr lang="en-US"/>
        </a:p>
      </dgm:t>
    </dgm:pt>
    <dgm:pt modelId="{C02B6795-174C-42B7-AE4A-2E3D2BE85371}">
      <dgm:prSet/>
      <dgm:spPr/>
      <dgm:t>
        <a:bodyPr/>
        <a:lstStyle/>
        <a:p>
          <a:r>
            <a:rPr lang="en-GB" b="1"/>
            <a:t>Health workforce strengthened</a:t>
          </a:r>
          <a:endParaRPr lang="en-US"/>
        </a:p>
      </dgm:t>
    </dgm:pt>
    <dgm:pt modelId="{65521F3A-E2B6-4F8D-B637-EEDA42319077}" type="parTrans" cxnId="{1FA21548-FD5E-4491-8FF3-5FCA135F68D9}">
      <dgm:prSet/>
      <dgm:spPr/>
      <dgm:t>
        <a:bodyPr/>
        <a:lstStyle/>
        <a:p>
          <a:endParaRPr lang="en-US"/>
        </a:p>
      </dgm:t>
    </dgm:pt>
    <dgm:pt modelId="{09C77CA9-DAB3-4011-AA44-C1F2F7159B04}" type="sibTrans" cxnId="{1FA21548-FD5E-4491-8FF3-5FCA135F68D9}">
      <dgm:prSet/>
      <dgm:spPr/>
      <dgm:t>
        <a:bodyPr/>
        <a:lstStyle/>
        <a:p>
          <a:endParaRPr lang="en-US"/>
        </a:p>
      </dgm:t>
    </dgm:pt>
    <dgm:pt modelId="{9B8EA560-95C4-4F9D-95A8-5384D6447B5F}" type="pres">
      <dgm:prSet presAssocID="{D4FD3296-4B54-4F9D-A3FF-11AE79FFEE92}" presName="diagram" presStyleCnt="0">
        <dgm:presLayoutVars>
          <dgm:dir/>
          <dgm:resizeHandles val="exact"/>
        </dgm:presLayoutVars>
      </dgm:prSet>
      <dgm:spPr/>
    </dgm:pt>
    <dgm:pt modelId="{BA24089E-C5E7-4C3E-947B-E408AEA002AE}" type="pres">
      <dgm:prSet presAssocID="{C80D5A6A-34C5-4CC1-AAEF-BD429FA4BE20}" presName="node" presStyleLbl="node1" presStyleIdx="0" presStyleCnt="8">
        <dgm:presLayoutVars>
          <dgm:bulletEnabled val="1"/>
        </dgm:presLayoutVars>
      </dgm:prSet>
      <dgm:spPr/>
    </dgm:pt>
    <dgm:pt modelId="{9844D3F5-8FA2-4C10-B322-30FB2B339892}" type="pres">
      <dgm:prSet presAssocID="{9A7F482B-44AA-4E3C-A95F-B4CB97444CBC}" presName="sibTrans" presStyleCnt="0"/>
      <dgm:spPr/>
    </dgm:pt>
    <dgm:pt modelId="{2D923413-2F2B-4AF1-9076-7E4C5ABD24ED}" type="pres">
      <dgm:prSet presAssocID="{75A82949-A4F2-4F25-B1E4-058E7AE8792E}" presName="node" presStyleLbl="node1" presStyleIdx="1" presStyleCnt="8">
        <dgm:presLayoutVars>
          <dgm:bulletEnabled val="1"/>
        </dgm:presLayoutVars>
      </dgm:prSet>
      <dgm:spPr/>
    </dgm:pt>
    <dgm:pt modelId="{21D84AF6-2AF7-4C31-AB86-1FDB7F79E590}" type="pres">
      <dgm:prSet presAssocID="{30004C8B-F307-4ACA-A731-FFCCBC2D5B14}" presName="sibTrans" presStyleCnt="0"/>
      <dgm:spPr/>
    </dgm:pt>
    <dgm:pt modelId="{D72FC5A1-D544-4D38-8DC7-0788B6E49405}" type="pres">
      <dgm:prSet presAssocID="{5A5CB90E-01C5-450D-B6C2-9CF7379317AE}" presName="node" presStyleLbl="node1" presStyleIdx="2" presStyleCnt="8">
        <dgm:presLayoutVars>
          <dgm:bulletEnabled val="1"/>
        </dgm:presLayoutVars>
      </dgm:prSet>
      <dgm:spPr/>
    </dgm:pt>
    <dgm:pt modelId="{365AC21E-6677-4D9C-AEA8-5FBFE81069EB}" type="pres">
      <dgm:prSet presAssocID="{AF01C857-CB74-4F8F-8A68-022E496CCD03}" presName="sibTrans" presStyleCnt="0"/>
      <dgm:spPr/>
    </dgm:pt>
    <dgm:pt modelId="{3768282B-CF32-43E7-9BD9-E3347A78084F}" type="pres">
      <dgm:prSet presAssocID="{2B5809E9-30B2-4C4A-A5F1-1B5D651DDB9A}" presName="node" presStyleLbl="node1" presStyleIdx="3" presStyleCnt="8">
        <dgm:presLayoutVars>
          <dgm:bulletEnabled val="1"/>
        </dgm:presLayoutVars>
      </dgm:prSet>
      <dgm:spPr/>
    </dgm:pt>
    <dgm:pt modelId="{04F842C7-C820-4877-B8E0-703C3505C88F}" type="pres">
      <dgm:prSet presAssocID="{FA94A98A-DC12-46A0-8978-706D7788F22E}" presName="sibTrans" presStyleCnt="0"/>
      <dgm:spPr/>
    </dgm:pt>
    <dgm:pt modelId="{119F2F4E-FBFE-4978-BE82-BD58BE8C6D13}" type="pres">
      <dgm:prSet presAssocID="{79C58F92-13D6-441F-9943-E7157C3920A2}" presName="node" presStyleLbl="node1" presStyleIdx="4" presStyleCnt="8">
        <dgm:presLayoutVars>
          <dgm:bulletEnabled val="1"/>
        </dgm:presLayoutVars>
      </dgm:prSet>
      <dgm:spPr/>
    </dgm:pt>
    <dgm:pt modelId="{22DC6E49-E721-40F4-88CD-FA4FBCED921E}" type="pres">
      <dgm:prSet presAssocID="{E7103F3C-16CD-4C5C-8917-D6FF0EFA67D6}" presName="sibTrans" presStyleCnt="0"/>
      <dgm:spPr/>
    </dgm:pt>
    <dgm:pt modelId="{5B621DB6-4834-4012-86E6-08E278C22B12}" type="pres">
      <dgm:prSet presAssocID="{3E926ABB-4521-4DC7-BA9E-E6E4480A7DBC}" presName="node" presStyleLbl="node1" presStyleIdx="5" presStyleCnt="8">
        <dgm:presLayoutVars>
          <dgm:bulletEnabled val="1"/>
        </dgm:presLayoutVars>
      </dgm:prSet>
      <dgm:spPr/>
    </dgm:pt>
    <dgm:pt modelId="{0DAE49F2-87D0-4F15-A73D-46DB92D767C3}" type="pres">
      <dgm:prSet presAssocID="{C014D24D-5B30-4AA2-B6ED-BFDF371A4203}" presName="sibTrans" presStyleCnt="0"/>
      <dgm:spPr/>
    </dgm:pt>
    <dgm:pt modelId="{B288928E-3F56-48DB-893C-151EC344F9E2}" type="pres">
      <dgm:prSet presAssocID="{4A1F8C83-A02B-48C7-A616-222185631504}" presName="node" presStyleLbl="node1" presStyleIdx="6" presStyleCnt="8">
        <dgm:presLayoutVars>
          <dgm:bulletEnabled val="1"/>
        </dgm:presLayoutVars>
      </dgm:prSet>
      <dgm:spPr/>
    </dgm:pt>
    <dgm:pt modelId="{AAE4196F-B5C2-4DF3-8E2E-984BC9234CCB}" type="pres">
      <dgm:prSet presAssocID="{9700C935-C4B8-4201-B730-1BFB41FF33EA}" presName="sibTrans" presStyleCnt="0"/>
      <dgm:spPr/>
    </dgm:pt>
    <dgm:pt modelId="{9331EEFF-2B2C-4939-A5FC-B725B54C3E52}" type="pres">
      <dgm:prSet presAssocID="{C02B6795-174C-42B7-AE4A-2E3D2BE85371}" presName="node" presStyleLbl="node1" presStyleIdx="7" presStyleCnt="8">
        <dgm:presLayoutVars>
          <dgm:bulletEnabled val="1"/>
        </dgm:presLayoutVars>
      </dgm:prSet>
      <dgm:spPr/>
    </dgm:pt>
  </dgm:ptLst>
  <dgm:cxnLst>
    <dgm:cxn modelId="{F9D97601-1B42-437E-8AEF-D02A17A8805E}" type="presOf" srcId="{C80D5A6A-34C5-4CC1-AAEF-BD429FA4BE20}" destId="{BA24089E-C5E7-4C3E-947B-E408AEA002AE}" srcOrd="0" destOrd="0" presId="urn:microsoft.com/office/officeart/2005/8/layout/default"/>
    <dgm:cxn modelId="{E169DB06-9446-4DA3-B394-7270531C4945}" type="presOf" srcId="{5A5CB90E-01C5-450D-B6C2-9CF7379317AE}" destId="{D72FC5A1-D544-4D38-8DC7-0788B6E49405}" srcOrd="0" destOrd="0" presId="urn:microsoft.com/office/officeart/2005/8/layout/default"/>
    <dgm:cxn modelId="{34F2EE0B-8B97-4FC7-8AF6-B254F4687BD5}" type="presOf" srcId="{2B5809E9-30B2-4C4A-A5F1-1B5D651DDB9A}" destId="{3768282B-CF32-43E7-9BD9-E3347A78084F}" srcOrd="0" destOrd="0" presId="urn:microsoft.com/office/officeart/2005/8/layout/default"/>
    <dgm:cxn modelId="{8D985A17-5690-46C8-B67E-A23E71657705}" srcId="{D4FD3296-4B54-4F9D-A3FF-11AE79FFEE92}" destId="{2B5809E9-30B2-4C4A-A5F1-1B5D651DDB9A}" srcOrd="3" destOrd="0" parTransId="{3A8098B6-B951-42B7-8A34-B80571C5CAAC}" sibTransId="{FA94A98A-DC12-46A0-8978-706D7788F22E}"/>
    <dgm:cxn modelId="{3903681C-079A-4362-91AE-FD42747A00B7}" type="presOf" srcId="{3E926ABB-4521-4DC7-BA9E-E6E4480A7DBC}" destId="{5B621DB6-4834-4012-86E6-08E278C22B12}" srcOrd="0" destOrd="0" presId="urn:microsoft.com/office/officeart/2005/8/layout/default"/>
    <dgm:cxn modelId="{A179061F-A35A-4EF3-A31F-06EB528E2152}" type="presOf" srcId="{D4FD3296-4B54-4F9D-A3FF-11AE79FFEE92}" destId="{9B8EA560-95C4-4F9D-95A8-5384D6447B5F}" srcOrd="0" destOrd="0" presId="urn:microsoft.com/office/officeart/2005/8/layout/default"/>
    <dgm:cxn modelId="{ACF90041-B9EB-4A01-B57D-2EE7EF95BDAD}" srcId="{D4FD3296-4B54-4F9D-A3FF-11AE79FFEE92}" destId="{79C58F92-13D6-441F-9943-E7157C3920A2}" srcOrd="4" destOrd="0" parTransId="{1F46D61E-2412-4AB3-BC80-8F1C9BC9D2CD}" sibTransId="{E7103F3C-16CD-4C5C-8917-D6FF0EFA67D6}"/>
    <dgm:cxn modelId="{3B80D847-F1DF-4FD0-A494-E5624DD373FC}" srcId="{D4FD3296-4B54-4F9D-A3FF-11AE79FFEE92}" destId="{C80D5A6A-34C5-4CC1-AAEF-BD429FA4BE20}" srcOrd="0" destOrd="0" parTransId="{F2DBA1FA-D610-4453-9A17-FA0BFB802CE1}" sibTransId="{9A7F482B-44AA-4E3C-A95F-B4CB97444CBC}"/>
    <dgm:cxn modelId="{1FA21548-FD5E-4491-8FF3-5FCA135F68D9}" srcId="{D4FD3296-4B54-4F9D-A3FF-11AE79FFEE92}" destId="{C02B6795-174C-42B7-AE4A-2E3D2BE85371}" srcOrd="7" destOrd="0" parTransId="{65521F3A-E2B6-4F8D-B637-EEDA42319077}" sibTransId="{09C77CA9-DAB3-4011-AA44-C1F2F7159B04}"/>
    <dgm:cxn modelId="{F134234C-A984-4A10-811A-D722C10971CF}" type="presOf" srcId="{75A82949-A4F2-4F25-B1E4-058E7AE8792E}" destId="{2D923413-2F2B-4AF1-9076-7E4C5ABD24ED}" srcOrd="0" destOrd="0" presId="urn:microsoft.com/office/officeart/2005/8/layout/default"/>
    <dgm:cxn modelId="{B2314476-4B57-495D-9E53-E634E701DBDE}" srcId="{D4FD3296-4B54-4F9D-A3FF-11AE79FFEE92}" destId="{75A82949-A4F2-4F25-B1E4-058E7AE8792E}" srcOrd="1" destOrd="0" parTransId="{467DFCCF-4DA5-434C-B9FD-1926EB772876}" sibTransId="{30004C8B-F307-4ACA-A731-FFCCBC2D5B14}"/>
    <dgm:cxn modelId="{2A160D81-9D1D-4BC1-9908-03CD3D16CF1B}" type="presOf" srcId="{79C58F92-13D6-441F-9943-E7157C3920A2}" destId="{119F2F4E-FBFE-4978-BE82-BD58BE8C6D13}" srcOrd="0" destOrd="0" presId="urn:microsoft.com/office/officeart/2005/8/layout/default"/>
    <dgm:cxn modelId="{33ECFD8C-6D49-44FF-A47C-570F7916A988}" srcId="{D4FD3296-4B54-4F9D-A3FF-11AE79FFEE92}" destId="{4A1F8C83-A02B-48C7-A616-222185631504}" srcOrd="6" destOrd="0" parTransId="{1F8A0B05-1F7B-4F97-9A6A-F25CBD768D12}" sibTransId="{9700C935-C4B8-4201-B730-1BFB41FF33EA}"/>
    <dgm:cxn modelId="{0F7F00B9-6ED3-4942-BAEC-3D49A126606B}" type="presOf" srcId="{C02B6795-174C-42B7-AE4A-2E3D2BE85371}" destId="{9331EEFF-2B2C-4939-A5FC-B725B54C3E52}" srcOrd="0" destOrd="0" presId="urn:microsoft.com/office/officeart/2005/8/layout/default"/>
    <dgm:cxn modelId="{97EE5DC1-8D7D-4D5B-9654-D1C23D47182F}" type="presOf" srcId="{4A1F8C83-A02B-48C7-A616-222185631504}" destId="{B288928E-3F56-48DB-893C-151EC344F9E2}" srcOrd="0" destOrd="0" presId="urn:microsoft.com/office/officeart/2005/8/layout/default"/>
    <dgm:cxn modelId="{4B9FCCD2-786B-4E51-AB5A-85863C4FC88C}" srcId="{D4FD3296-4B54-4F9D-A3FF-11AE79FFEE92}" destId="{3E926ABB-4521-4DC7-BA9E-E6E4480A7DBC}" srcOrd="5" destOrd="0" parTransId="{3156589A-DBFD-483E-9E09-E96789CADA71}" sibTransId="{C014D24D-5B30-4AA2-B6ED-BFDF371A4203}"/>
    <dgm:cxn modelId="{7BB2FAE8-AEFC-47DF-BED1-80C3B2587627}" srcId="{D4FD3296-4B54-4F9D-A3FF-11AE79FFEE92}" destId="{5A5CB90E-01C5-450D-B6C2-9CF7379317AE}" srcOrd="2" destOrd="0" parTransId="{AD5A442D-06F0-468D-B7D2-6E5C53D556C2}" sibTransId="{AF01C857-CB74-4F8F-8A68-022E496CCD03}"/>
    <dgm:cxn modelId="{067834C6-282A-4547-924E-DAB3CB0B2E11}" type="presParOf" srcId="{9B8EA560-95C4-4F9D-95A8-5384D6447B5F}" destId="{BA24089E-C5E7-4C3E-947B-E408AEA002AE}" srcOrd="0" destOrd="0" presId="urn:microsoft.com/office/officeart/2005/8/layout/default"/>
    <dgm:cxn modelId="{4DCCED0D-DBF7-4E56-8C63-7AC3CA09E6DB}" type="presParOf" srcId="{9B8EA560-95C4-4F9D-95A8-5384D6447B5F}" destId="{9844D3F5-8FA2-4C10-B322-30FB2B339892}" srcOrd="1" destOrd="0" presId="urn:microsoft.com/office/officeart/2005/8/layout/default"/>
    <dgm:cxn modelId="{494D68FB-6894-4773-9B70-5BDD159332A4}" type="presParOf" srcId="{9B8EA560-95C4-4F9D-95A8-5384D6447B5F}" destId="{2D923413-2F2B-4AF1-9076-7E4C5ABD24ED}" srcOrd="2" destOrd="0" presId="urn:microsoft.com/office/officeart/2005/8/layout/default"/>
    <dgm:cxn modelId="{C267D997-160D-4995-8217-899A977E9F51}" type="presParOf" srcId="{9B8EA560-95C4-4F9D-95A8-5384D6447B5F}" destId="{21D84AF6-2AF7-4C31-AB86-1FDB7F79E590}" srcOrd="3" destOrd="0" presId="urn:microsoft.com/office/officeart/2005/8/layout/default"/>
    <dgm:cxn modelId="{D7653DDA-69AE-4968-93E2-3F3B566A65F8}" type="presParOf" srcId="{9B8EA560-95C4-4F9D-95A8-5384D6447B5F}" destId="{D72FC5A1-D544-4D38-8DC7-0788B6E49405}" srcOrd="4" destOrd="0" presId="urn:microsoft.com/office/officeart/2005/8/layout/default"/>
    <dgm:cxn modelId="{61494383-CA49-4EEF-8635-4E0E6D473E4F}" type="presParOf" srcId="{9B8EA560-95C4-4F9D-95A8-5384D6447B5F}" destId="{365AC21E-6677-4D9C-AEA8-5FBFE81069EB}" srcOrd="5" destOrd="0" presId="urn:microsoft.com/office/officeart/2005/8/layout/default"/>
    <dgm:cxn modelId="{84443A52-171F-46C4-928B-AEB67D377948}" type="presParOf" srcId="{9B8EA560-95C4-4F9D-95A8-5384D6447B5F}" destId="{3768282B-CF32-43E7-9BD9-E3347A78084F}" srcOrd="6" destOrd="0" presId="urn:microsoft.com/office/officeart/2005/8/layout/default"/>
    <dgm:cxn modelId="{66FF29BF-F9DB-4DDA-8FEC-FD99218B5A0E}" type="presParOf" srcId="{9B8EA560-95C4-4F9D-95A8-5384D6447B5F}" destId="{04F842C7-C820-4877-B8E0-703C3505C88F}" srcOrd="7" destOrd="0" presId="urn:microsoft.com/office/officeart/2005/8/layout/default"/>
    <dgm:cxn modelId="{470391A9-587D-4170-A338-0237C3A42470}" type="presParOf" srcId="{9B8EA560-95C4-4F9D-95A8-5384D6447B5F}" destId="{119F2F4E-FBFE-4978-BE82-BD58BE8C6D13}" srcOrd="8" destOrd="0" presId="urn:microsoft.com/office/officeart/2005/8/layout/default"/>
    <dgm:cxn modelId="{503CCDCE-EE8E-44C2-BC8C-81212CA71C3B}" type="presParOf" srcId="{9B8EA560-95C4-4F9D-95A8-5384D6447B5F}" destId="{22DC6E49-E721-40F4-88CD-FA4FBCED921E}" srcOrd="9" destOrd="0" presId="urn:microsoft.com/office/officeart/2005/8/layout/default"/>
    <dgm:cxn modelId="{A6C1FE29-3E12-462D-B397-8F0C5BCC7AC1}" type="presParOf" srcId="{9B8EA560-95C4-4F9D-95A8-5384D6447B5F}" destId="{5B621DB6-4834-4012-86E6-08E278C22B12}" srcOrd="10" destOrd="0" presId="urn:microsoft.com/office/officeart/2005/8/layout/default"/>
    <dgm:cxn modelId="{4357836D-84B0-457B-A7ED-F9A1350525A2}" type="presParOf" srcId="{9B8EA560-95C4-4F9D-95A8-5384D6447B5F}" destId="{0DAE49F2-87D0-4F15-A73D-46DB92D767C3}" srcOrd="11" destOrd="0" presId="urn:microsoft.com/office/officeart/2005/8/layout/default"/>
    <dgm:cxn modelId="{FB50331A-7B1A-46CB-90F3-C3757C1D5B51}" type="presParOf" srcId="{9B8EA560-95C4-4F9D-95A8-5384D6447B5F}" destId="{B288928E-3F56-48DB-893C-151EC344F9E2}" srcOrd="12" destOrd="0" presId="urn:microsoft.com/office/officeart/2005/8/layout/default"/>
    <dgm:cxn modelId="{251B2E44-165F-4447-B49D-21B474145214}" type="presParOf" srcId="{9B8EA560-95C4-4F9D-95A8-5384D6447B5F}" destId="{AAE4196F-B5C2-4DF3-8E2E-984BC9234CCB}" srcOrd="13" destOrd="0" presId="urn:microsoft.com/office/officeart/2005/8/layout/default"/>
    <dgm:cxn modelId="{4B5D222C-6FF4-4598-8C84-DEBCAE2F87BD}" type="presParOf" srcId="{9B8EA560-95C4-4F9D-95A8-5384D6447B5F}" destId="{9331EEFF-2B2C-4939-A5FC-B725B54C3E5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0BD76-4624-43C6-AF38-9AEAA76B3BA6}">
      <dsp:nvSpPr>
        <dsp:cNvPr id="0" name=""/>
        <dsp:cNvSpPr/>
      </dsp:nvSpPr>
      <dsp:spPr>
        <a:xfrm>
          <a:off x="0" y="0"/>
          <a:ext cx="435311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0D7C36-836E-4677-B564-49FB1D683D92}">
      <dsp:nvSpPr>
        <dsp:cNvPr id="0" name=""/>
        <dsp:cNvSpPr/>
      </dsp:nvSpPr>
      <dsp:spPr>
        <a:xfrm>
          <a:off x="0" y="0"/>
          <a:ext cx="4353116" cy="94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• Shift from treating illness → holistic person-centred care (WHO, 2021)</a:t>
          </a:r>
          <a:endParaRPr lang="en-GB" sz="1800" kern="1200">
            <a:latin typeface="Aptos Display" panose="02110004020202020204"/>
            <a:cs typeface="Arial"/>
          </a:endParaRPr>
        </a:p>
      </dsp:txBody>
      <dsp:txXfrm>
        <a:off x="0" y="0"/>
        <a:ext cx="4353116" cy="942608"/>
      </dsp:txXfrm>
    </dsp:sp>
    <dsp:sp modelId="{8CDA2700-E68F-4DA2-B577-8166BD34BAD6}">
      <dsp:nvSpPr>
        <dsp:cNvPr id="0" name=""/>
        <dsp:cNvSpPr/>
      </dsp:nvSpPr>
      <dsp:spPr>
        <a:xfrm>
          <a:off x="0" y="942608"/>
          <a:ext cx="435311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BE8CDC-19DB-4171-B36B-FA087EAAB7D0}">
      <dsp:nvSpPr>
        <dsp:cNvPr id="0" name=""/>
        <dsp:cNvSpPr/>
      </dsp:nvSpPr>
      <dsp:spPr>
        <a:xfrm>
          <a:off x="0" y="942608"/>
          <a:ext cx="4353116" cy="94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• UN SDGs central to modern healthcare strategy (UN, 2015)</a:t>
          </a:r>
        </a:p>
      </dsp:txBody>
      <dsp:txXfrm>
        <a:off x="0" y="942608"/>
        <a:ext cx="4353116" cy="942608"/>
      </dsp:txXfrm>
    </dsp:sp>
    <dsp:sp modelId="{37F4FC05-F560-4159-B587-1B8CEF73801B}">
      <dsp:nvSpPr>
        <dsp:cNvPr id="0" name=""/>
        <dsp:cNvSpPr/>
      </dsp:nvSpPr>
      <dsp:spPr>
        <a:xfrm>
          <a:off x="0" y="1885217"/>
          <a:ext cx="435311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6DCF78-BC88-464E-9BB9-AC4E3529FFAA}">
      <dsp:nvSpPr>
        <dsp:cNvPr id="0" name=""/>
        <dsp:cNvSpPr/>
      </dsp:nvSpPr>
      <dsp:spPr>
        <a:xfrm>
          <a:off x="0" y="1885217"/>
          <a:ext cx="4353116" cy="94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Aim: examine integration &amp; impact on service delivery</a:t>
          </a:r>
          <a:endParaRPr lang="en-GB" sz="1800" kern="1200">
            <a:latin typeface="Arial"/>
            <a:cs typeface="Arial"/>
          </a:endParaRPr>
        </a:p>
      </dsp:txBody>
      <dsp:txXfrm>
        <a:off x="0" y="1885217"/>
        <a:ext cx="4353116" cy="942608"/>
      </dsp:txXfrm>
    </dsp:sp>
    <dsp:sp modelId="{A116809D-560C-43CE-97E1-A28C94A37ABF}">
      <dsp:nvSpPr>
        <dsp:cNvPr id="0" name=""/>
        <dsp:cNvSpPr/>
      </dsp:nvSpPr>
      <dsp:spPr>
        <a:xfrm>
          <a:off x="0" y="2827825"/>
          <a:ext cx="4353116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9B54CF5-388F-460F-889C-32B4059060D5}">
      <dsp:nvSpPr>
        <dsp:cNvPr id="0" name=""/>
        <dsp:cNvSpPr/>
      </dsp:nvSpPr>
      <dsp:spPr>
        <a:xfrm>
          <a:off x="0" y="2827825"/>
          <a:ext cx="4353116" cy="94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/>
              <a:cs typeface="Arial"/>
            </a:rPr>
            <a:t>• Structure: Concepts → Theory → Policy → Case Study → Equity → Conclusion</a:t>
          </a:r>
          <a:br>
            <a:rPr lang="en-US" sz="1800" kern="1200"/>
          </a:br>
          <a:endParaRPr lang="en-US" sz="1800" kern="1200"/>
        </a:p>
      </dsp:txBody>
      <dsp:txXfrm>
        <a:off x="0" y="2827825"/>
        <a:ext cx="4353116" cy="9426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24089E-C5E7-4C3E-947B-E408AEA002AE}">
      <dsp:nvSpPr>
        <dsp:cNvPr id="0" name=""/>
        <dsp:cNvSpPr/>
      </dsp:nvSpPr>
      <dsp:spPr>
        <a:xfrm>
          <a:off x="0" y="21732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/>
            <a:t>Meeting Needs Without Compromising the Future</a:t>
          </a:r>
          <a:endParaRPr lang="en-US" sz="1500" kern="1200"/>
        </a:p>
      </dsp:txBody>
      <dsp:txXfrm>
        <a:off x="0" y="21732"/>
        <a:ext cx="1939754" cy="1163852"/>
      </dsp:txXfrm>
    </dsp:sp>
    <dsp:sp modelId="{2D923413-2F2B-4AF1-9076-7E4C5ABD24ED}">
      <dsp:nvSpPr>
        <dsp:cNvPr id="0" name=""/>
        <dsp:cNvSpPr/>
      </dsp:nvSpPr>
      <dsp:spPr>
        <a:xfrm>
          <a:off x="2133729" y="21732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• Definition: progress that lasts — not short-term fixes (UN, 2015)</a:t>
          </a:r>
          <a:endParaRPr lang="en-US" sz="1500" kern="1200"/>
        </a:p>
      </dsp:txBody>
      <dsp:txXfrm>
        <a:off x="2133729" y="21732"/>
        <a:ext cx="1939754" cy="1163852"/>
      </dsp:txXfrm>
    </dsp:sp>
    <dsp:sp modelId="{D72FC5A1-D544-4D38-8DC7-0788B6E49405}">
      <dsp:nvSpPr>
        <dsp:cNvPr id="0" name=""/>
        <dsp:cNvSpPr/>
      </dsp:nvSpPr>
      <dsp:spPr>
        <a:xfrm>
          <a:off x="4267458" y="21732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• SDG Goal 3: Ensure healthy lives &amp; promote wellbeing for all (UN, 2015)</a:t>
          </a:r>
          <a:endParaRPr lang="en-US" sz="1500" kern="1200"/>
        </a:p>
      </dsp:txBody>
      <dsp:txXfrm>
        <a:off x="4267458" y="21732"/>
        <a:ext cx="1939754" cy="1163852"/>
      </dsp:txXfrm>
    </dsp:sp>
    <dsp:sp modelId="{3768282B-CF32-43E7-9BD9-E3347A78084F}">
      <dsp:nvSpPr>
        <dsp:cNvPr id="0" name=""/>
        <dsp:cNvSpPr/>
      </dsp:nvSpPr>
      <dsp:spPr>
        <a:xfrm>
          <a:off x="0" y="1379560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• Key targets:</a:t>
          </a:r>
          <a:endParaRPr lang="en-US" sz="1500" kern="1200"/>
        </a:p>
      </dsp:txBody>
      <dsp:txXfrm>
        <a:off x="0" y="1379560"/>
        <a:ext cx="1939754" cy="1163852"/>
      </dsp:txXfrm>
    </dsp:sp>
    <dsp:sp modelId="{119F2F4E-FBFE-4978-BE82-BD58BE8C6D13}">
      <dsp:nvSpPr>
        <dsp:cNvPr id="0" name=""/>
        <dsp:cNvSpPr/>
      </dsp:nvSpPr>
      <dsp:spPr>
        <a:xfrm>
          <a:off x="2133729" y="1379560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Universal health coverage</a:t>
          </a:r>
          <a:endParaRPr lang="en-US" sz="1500" kern="1200"/>
        </a:p>
      </dsp:txBody>
      <dsp:txXfrm>
        <a:off x="2133729" y="1379560"/>
        <a:ext cx="1939754" cy="1163852"/>
      </dsp:txXfrm>
    </dsp:sp>
    <dsp:sp modelId="{5B621DB6-4834-4012-86E6-08E278C22B12}">
      <dsp:nvSpPr>
        <dsp:cNvPr id="0" name=""/>
        <dsp:cNvSpPr/>
      </dsp:nvSpPr>
      <dsp:spPr>
        <a:xfrm>
          <a:off x="4267458" y="1379560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Reduce preventable deaths</a:t>
          </a:r>
          <a:br>
            <a:rPr lang="en-US" sz="1500" b="1" kern="1200"/>
          </a:br>
          <a:endParaRPr lang="en-US" sz="1500" kern="1200"/>
        </a:p>
      </dsp:txBody>
      <dsp:txXfrm>
        <a:off x="4267458" y="1379560"/>
        <a:ext cx="1939754" cy="1163852"/>
      </dsp:txXfrm>
    </dsp:sp>
    <dsp:sp modelId="{B288928E-3F56-48DB-893C-151EC344F9E2}">
      <dsp:nvSpPr>
        <dsp:cNvPr id="0" name=""/>
        <dsp:cNvSpPr/>
      </dsp:nvSpPr>
      <dsp:spPr>
        <a:xfrm>
          <a:off x="1066864" y="2737388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Mental health &amp; substance use prioritised</a:t>
          </a:r>
          <a:endParaRPr lang="en-US" sz="1500" kern="1200"/>
        </a:p>
      </dsp:txBody>
      <dsp:txXfrm>
        <a:off x="1066864" y="2737388"/>
        <a:ext cx="1939754" cy="1163852"/>
      </dsp:txXfrm>
    </dsp:sp>
    <dsp:sp modelId="{9331EEFF-2B2C-4939-A5FC-B725B54C3E52}">
      <dsp:nvSpPr>
        <dsp:cNvPr id="0" name=""/>
        <dsp:cNvSpPr/>
      </dsp:nvSpPr>
      <dsp:spPr>
        <a:xfrm>
          <a:off x="3200594" y="2737388"/>
          <a:ext cx="1939754" cy="11638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Health workforce strengthened</a:t>
          </a:r>
          <a:endParaRPr lang="en-US" sz="1500" kern="1200"/>
        </a:p>
      </dsp:txBody>
      <dsp:txXfrm>
        <a:off x="3200594" y="2737388"/>
        <a:ext cx="1939754" cy="1163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ommunity-centred-practice-applying-all-our-health/community-centred-practice-applying-all-our-health" TargetMode="External"/><Relationship Id="rId3" Type="http://schemas.openxmlformats.org/officeDocument/2006/relationships/hyperlink" Target="https://shieldmedicalgroup.com/understanding-the-5-domains-of-wellness-explained/" TargetMode="External"/><Relationship Id="rId7" Type="http://schemas.openxmlformats.org/officeDocument/2006/relationships/hyperlink" Target="https://www.researchgate.net/figure/The-main-determinants-of-health-Reproduced-with-permission-of-World-Health-Organization_fig1_276394579" TargetMode="External"/><Relationship Id="rId2" Type="http://schemas.openxmlformats.org/officeDocument/2006/relationships/hyperlink" Target="https://learn.sssc.uk.com/bitesizeguides/personcentred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ourney2med.org/post/the-medicine-personal-statement-understanding-and-incorporating-the-6-nhs-core-values" TargetMode="External"/><Relationship Id="rId5" Type="http://schemas.openxmlformats.org/officeDocument/2006/relationships/hyperlink" Target="https://www.researchgate.net/figure/Illustration-of-the-three-domains-of-human-health-physical-social-and-mental-health_fig4_380986299" TargetMode="External"/><Relationship Id="rId4" Type="http://schemas.openxmlformats.org/officeDocument/2006/relationships/hyperlink" Target="https://sdgs.un.org/goals/goal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adult-social-care-finance-report-england-2024-to-2025/adult-social-care-finance-report-england-2024-to-2025" TargetMode="External"/><Relationship Id="rId2" Type="http://schemas.openxmlformats.org/officeDocument/2006/relationships/hyperlink" Target="https://www.gov.uk/government/publications/our-vision-for-the-womens-health-strategy-for-england/our-vision-for-the-womens-health-strategy-for-englan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vidence.nihr.ac.uk/collection/multiple-long-term-conditions-multimorbidity-and-inequality-addressing-the-challenge-insights-from-research/" TargetMode="External"/><Relationship Id="rId4" Type="http://schemas.openxmlformats.org/officeDocument/2006/relationships/hyperlink" Target="https://news.cancerresearchuk.org/2020/07/27/new-obesity-strategy-is-a-landmark-day-for-the-nations-health-and-our-ambition-to-beat-cancer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" TargetMode="External"/><Relationship Id="rId7" Type="http://schemas.openxmlformats.org/officeDocument/2006/relationships/hyperlink" Target="https://sdgs.un.org/2030agenda" TargetMode="External"/><Relationship Id="rId2" Type="http://schemas.openxmlformats.org/officeDocument/2006/relationships/hyperlink" Target="https://www.england.nhs.uk/long-term-pla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collections/change4life-campaign" TargetMode="External"/><Relationship Id="rId5" Type="http://schemas.openxmlformats.org/officeDocument/2006/relationships/hyperlink" Target="https://digital.nhs.uk/data-and-information/publications/statistical/public-health-outcomes-framework" TargetMode="External"/><Relationship Id="rId4" Type="http://schemas.openxmlformats.org/officeDocument/2006/relationships/hyperlink" Target="https://www.who.int/publications/i/item/978924008485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30873" TargetMode="External"/><Relationship Id="rId2" Type="http://schemas.openxmlformats.org/officeDocument/2006/relationships/hyperlink" Target="https://www.who.int/about/governance/constitu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publications/i/item/97892400579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E38D5-6345-A38C-F662-9C54A68CF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400" b="1">
                <a:solidFill>
                  <a:schemeClr val="bg1">
                    <a:lumMod val="95000"/>
                    <a:lumOff val="5000"/>
                  </a:schemeClr>
                </a:solidFill>
              </a:rPr>
              <a:t>Tayyaba Shamim (2319019)</a:t>
            </a:r>
            <a:br>
              <a:rPr lang="en-US" sz="3400" b="1" dirty="0"/>
            </a:br>
            <a:r>
              <a:rPr lang="en-US" sz="34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Health, Wellbeing and Sustainable Development In Health and social care .</a:t>
            </a:r>
            <a:br>
              <a:rPr lang="en-US" sz="3400" b="1" dirty="0">
                <a:highlight>
                  <a:srgbClr val="FFFFFF"/>
                </a:highlight>
              </a:rPr>
            </a:br>
            <a:r>
              <a:rPr lang="en-US" sz="34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(BMHP6030)</a:t>
            </a:r>
            <a:br>
              <a:rPr lang="en-US" sz="3400" b="1" dirty="0">
                <a:highlight>
                  <a:srgbClr val="FFFFFF"/>
                </a:highlight>
              </a:rPr>
            </a:br>
            <a:r>
              <a:rPr lang="en-US" sz="3400" b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FF"/>
                </a:highlight>
              </a:rPr>
              <a:t>Parese Ahmed </a:t>
            </a:r>
            <a:br>
              <a:rPr lang="en-US" sz="3400" dirty="0">
                <a:highlight>
                  <a:srgbClr val="FFFFFF"/>
                </a:highlight>
              </a:rPr>
            </a:br>
            <a:br>
              <a:rPr lang="en-US" sz="3400" dirty="0">
                <a:highlight>
                  <a:srgbClr val="FFFFFF"/>
                </a:highlight>
              </a:rPr>
            </a:br>
            <a:br>
              <a:rPr lang="en-US" sz="3400" dirty="0">
                <a:highlight>
                  <a:srgbClr val="FFFFFF"/>
                </a:highlight>
              </a:rPr>
            </a:br>
            <a:endParaRPr lang="en-US" sz="34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087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7" name="Rectangle 616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675DC-9F3C-FC05-616B-F9BE01C94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u="sng">
                <a:solidFill>
                  <a:srgbClr val="595959"/>
                </a:solidFill>
                <a:highlight>
                  <a:srgbClr val="FFFF00"/>
                </a:highlight>
                <a:latin typeface="Arial"/>
                <a:cs typeface="Arial"/>
              </a:rPr>
              <a:t>Introduction &amp; Structure</a:t>
            </a:r>
            <a:endParaRPr lang="en-US" sz="3200" b="1" u="sng">
              <a:solidFill>
                <a:srgbClr val="595959"/>
              </a:solidFill>
              <a:highlight>
                <a:srgbClr val="FFFF00"/>
              </a:highlight>
            </a:endParaRPr>
          </a:p>
        </p:txBody>
      </p:sp>
      <p:pic>
        <p:nvPicPr>
          <p:cNvPr id="588" name="Picture 587">
            <a:extLst>
              <a:ext uri="{FF2B5EF4-FFF2-40B4-BE49-F238E27FC236}">
                <a16:creationId xmlns:a16="http://schemas.microsoft.com/office/drawing/2014/main" id="{97DDD317-F7FF-8BF8-E6DB-549A09E37B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23077"/>
          <a:stretch>
            <a:fillRect/>
          </a:stretch>
        </p:blipFill>
        <p:spPr>
          <a:xfrm>
            <a:off x="6781801" y="2100281"/>
            <a:ext cx="4797056" cy="2703008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5A1603-C755-8D95-D2A7-F3E2A1049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2563020"/>
              </p:ext>
            </p:extLst>
          </p:nvPr>
        </p:nvGraphicFramePr>
        <p:xfrm>
          <a:off x="871442" y="2447337"/>
          <a:ext cx="4353116" cy="3770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8536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DF476-AAF2-7F4D-A9D7-4D6D8214B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600" b="1" i="1" u="sng">
                <a:highlight>
                  <a:srgbClr val="FFFFFF"/>
                </a:highlight>
                <a:latin typeface="Arial"/>
                <a:cs typeface="Arial"/>
              </a:rPr>
              <a:t>What is Health?</a:t>
            </a:r>
            <a:endParaRPr lang="en-US" sz="5600" b="1" i="1" u="sng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6D3F3AEC-F848-3D5B-AC62-45C5C7E9A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143" y="1007472"/>
            <a:ext cx="5221625" cy="48430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5486C-6F77-D638-15D3-15B16D20E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i="1" u="sng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WHO Definition (1948)</a:t>
            </a:r>
            <a:endParaRPr lang="en-GB" sz="1800" b="1" i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800" b="1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"A state of complete physical, mental and social wellbeing — not merely the absence of disease" (WHO, 1948)• Not just no illness — positive state across all areas of life</a:t>
            </a:r>
            <a:endParaRPr lang="en-GB" sz="18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 Rights-based: every person entitled to highest attainable standard (WHO, 1948)</a:t>
            </a:r>
            <a:endParaRPr lang="en-GB" sz="18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 Foundation for all other concepts</a:t>
            </a:r>
            <a:endParaRPr lang="en-GB" sz="1800" b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7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623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68768-4632-E525-73D2-742C8E7D4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1983776"/>
            <a:ext cx="7726393" cy="44807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Holistic &amp; Multidimensional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• Subjective: how satisfied someone feels with their life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• Objective: measurable — housing, income, safety, relationships (Durie, 2022)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• Domains: physical · mental · emotional · social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• Linked to longer life, better recovery, lower healthcare costs (Durie, 2022)</a:t>
            </a:r>
            <a:endParaRPr lang="en-GB" sz="18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4B8D0856-3B15-F27F-CA2F-3D583B6FE4C4}"/>
              </a:ext>
            </a:extLst>
          </p:cNvPr>
          <p:cNvSpPr/>
          <p:nvPr/>
        </p:nvSpPr>
        <p:spPr>
          <a:xfrm>
            <a:off x="2756933" y="114137"/>
            <a:ext cx="3339947" cy="187199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rgbClr val="222222"/>
                </a:solidFill>
                <a:latin typeface="Arial"/>
                <a:cs typeface="Arial"/>
              </a:rPr>
              <a:t>What is Wellbeing?</a:t>
            </a: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2712F8-531E-1E12-F54E-457DC3F67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4908" y="1617"/>
            <a:ext cx="5774487" cy="33179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07DC3A-0BCF-CB37-D46A-B1487862B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6645" y="3186562"/>
            <a:ext cx="3658859" cy="367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356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D909724-2FAC-4941-A743-AB97A8A67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A8717-9C32-5946-0BF3-169480923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120" y="1107860"/>
            <a:ext cx="5847781" cy="1046671"/>
          </a:xfrm>
        </p:spPr>
        <p:txBody>
          <a:bodyPr>
            <a:normAutofit/>
          </a:bodyPr>
          <a:lstStyle/>
          <a:p>
            <a:r>
              <a:rPr lang="en-GB" sz="2800" b="1">
                <a:highlight>
                  <a:srgbClr val="FFFF00"/>
                </a:highlight>
                <a:latin typeface="Arial"/>
                <a:cs typeface="Arial"/>
              </a:rPr>
              <a:t>Sustainable Development &amp; SDGs</a:t>
            </a:r>
            <a:endParaRPr lang="en-US" sz="2800" b="1">
              <a:highlight>
                <a:srgbClr val="FFFF00"/>
              </a:highligh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395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49379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E8FB8F40-6EC8-ED15-1FA3-7AC837CB07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3552" y="1146719"/>
            <a:ext cx="3891290" cy="4564563"/>
          </a:xfrm>
          <a:prstGeom prst="rect">
            <a:avLst/>
          </a:prstGeom>
        </p:spPr>
      </p:pic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25728F36-1467-9F00-C325-9EC1CB72DB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4425355"/>
              </p:ext>
            </p:extLst>
          </p:nvPr>
        </p:nvGraphicFramePr>
        <p:xfrm>
          <a:off x="1265121" y="2157845"/>
          <a:ext cx="6207213" cy="3922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8592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2DAD8-3E0D-B816-78E0-0EC0DFAAC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6523" y="227421"/>
            <a:ext cx="3618309" cy="1662214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b="1">
                <a:solidFill>
                  <a:srgbClr val="FF0000"/>
                </a:solidFill>
                <a:highlight>
                  <a:srgbClr val="FFFF00"/>
                </a:highlight>
                <a:latin typeface="Arial"/>
                <a:cs typeface="Arial"/>
              </a:rPr>
              <a:t>Integrating Health &amp; Wellbeing</a:t>
            </a:r>
            <a:endParaRPr lang="en-US" sz="4000" b="1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26B45-FDF9-7C46-D154-BBD2D6D00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1689" y="822008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600" b="1" u="sng">
                <a:highlight>
                  <a:srgbClr val="FFFFFF"/>
                </a:highlight>
                <a:latin typeface="Arial"/>
                <a:cs typeface="Arial"/>
              </a:rPr>
              <a:t>Moving from Silos to Whole-Person Care:</a:t>
            </a:r>
            <a:endParaRPr lang="en-US" sz="1600" b="1" u="sng"/>
          </a:p>
          <a:p>
            <a:pPr>
              <a:buNone/>
            </a:pPr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• Biological → physical symptoms &amp; treatment</a:t>
            </a:r>
            <a:endParaRPr lang="en-GB" sz="1600" b="1"/>
          </a:p>
          <a:p>
            <a:pPr>
              <a:buNone/>
            </a:pPr>
            <a:endParaRPr lang="en-GB" sz="1600" b="1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• Psychological → mental health, beliefs, coping</a:t>
            </a:r>
            <a:endParaRPr lang="en-GB" sz="1600" b="1"/>
          </a:p>
          <a:p>
            <a:pPr>
              <a:buNone/>
            </a:pPr>
            <a:endParaRPr lang="en-GB" sz="1600" b="1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• Social → housing, work, family, community (Geraghty &amp; Esmail, 2017)</a:t>
            </a:r>
            <a:endParaRPr lang="en-GB" sz="1600" b="1"/>
          </a:p>
          <a:p>
            <a:pPr>
              <a:buNone/>
            </a:pPr>
            <a:endParaRPr lang="en-GB" sz="1600" b="1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• Benefits: better outcomes, higher satisfaction, fewer readmissions</a:t>
            </a:r>
            <a:endParaRPr lang="en-GB" sz="1600" b="1"/>
          </a:p>
          <a:p>
            <a:pPr>
              <a:buNone/>
            </a:pPr>
            <a:endParaRPr lang="en-GB" sz="1600" b="1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• Barriers: old systems, staff training gaps, time pressures</a:t>
            </a:r>
            <a:endParaRPr lang="en-GB" sz="1600" b="1"/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3F18F-DC98-A886-DCA6-6F886E4CB1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9502" y="1426175"/>
            <a:ext cx="3615776" cy="40175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7CF7E9-85EC-1A15-633D-CB6E873ACB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1" y="2178529"/>
            <a:ext cx="4015415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539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6727B-5132-BD3A-9FCF-BA60BBCBB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238" y="357257"/>
            <a:ext cx="4766330" cy="821447"/>
          </a:xfrm>
        </p:spPr>
        <p:txBody>
          <a:bodyPr>
            <a:normAutofit fontScale="90000"/>
          </a:bodyPr>
          <a:lstStyle/>
          <a:p>
            <a:r>
              <a:rPr lang="en-GB" sz="2500" b="1">
                <a:solidFill>
                  <a:schemeClr val="tx2"/>
                </a:solidFill>
                <a:highlight>
                  <a:srgbClr val="FFFF00"/>
                </a:highlight>
                <a:ea typeface="+mj-lt"/>
                <a:cs typeface="+mj-lt"/>
              </a:rPr>
              <a:t>Sustainable Frameworks in Policy</a:t>
            </a:r>
            <a:endParaRPr lang="en-US" sz="2500" b="1">
              <a:solidFill>
                <a:schemeClr val="tx2"/>
              </a:solidFill>
              <a:highlight>
                <a:srgbClr val="FFFF00"/>
              </a:highlight>
            </a:endParaRPr>
          </a:p>
          <a:p>
            <a:br>
              <a:rPr lang="en-US" sz="2500">
                <a:solidFill>
                  <a:schemeClr val="tx2"/>
                </a:solidFill>
              </a:rPr>
            </a:br>
            <a:endParaRPr lang="en-US" sz="2500">
              <a:solidFill>
                <a:schemeClr val="tx2"/>
              </a:solidFill>
            </a:endParaRPr>
          </a:p>
          <a:p>
            <a:endParaRPr lang="en-GB" sz="25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9CC9A-BFF3-013F-DC73-738A7CA08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60" y="725155"/>
            <a:ext cx="4765949" cy="3353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500" b="1" u="sng">
                <a:solidFill>
                  <a:schemeClr val="tx2"/>
                </a:solidFill>
                <a:highlight>
                  <a:srgbClr val="FFFF00"/>
                </a:highlight>
                <a:latin typeface="Arial"/>
                <a:cs typeface="Arial"/>
              </a:rPr>
              <a:t>WHO "Health in All Policies"</a:t>
            </a:r>
            <a:endParaRPr lang="en-US" sz="1500" b="1" u="sng">
              <a:solidFill>
                <a:schemeClr val="tx2"/>
              </a:solidFill>
              <a:highlight>
                <a:srgbClr val="FFFF00"/>
              </a:highlight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• Health is NOT only the NHS’s job (WHO, 2021)</a:t>
            </a:r>
            <a:endParaRPr lang="en-GB" sz="1500" b="1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• Transport · housing · education · food · environment all shape health</a:t>
            </a:r>
            <a:endParaRPr lang="en-GB" sz="1500" b="1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• Cross-department collaboration = essential</a:t>
            </a:r>
            <a:endParaRPr lang="en-GB" sz="1500" b="1">
              <a:solidFill>
                <a:schemeClr val="tx2"/>
              </a:solidFill>
            </a:endParaRPr>
          </a:p>
          <a:p>
            <a:pPr>
              <a:buNone/>
            </a:pPr>
            <a:endParaRPr lang="en-GB" sz="1500" b="1">
              <a:solidFill>
                <a:schemeClr val="tx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00"/>
                </a:highlight>
                <a:latin typeface="Arial"/>
                <a:cs typeface="Arial"/>
              </a:rPr>
              <a:t>SDGs in UK Practice</a:t>
            </a:r>
            <a:endParaRPr lang="en-GB" sz="1500" b="1">
              <a:solidFill>
                <a:schemeClr val="tx2"/>
              </a:solidFill>
              <a:highlight>
                <a:srgbClr val="FFFF00"/>
              </a:highlight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• Long-term planning over quick wins (WHO, 2022)</a:t>
            </a:r>
            <a:endParaRPr lang="en-GB" sz="1500" b="1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• Reducing environmental harm in care</a:t>
            </a:r>
            <a:endParaRPr lang="en-GB" sz="1500" b="1">
              <a:solidFill>
                <a:schemeClr val="tx2"/>
              </a:solidFill>
            </a:endParaRPr>
          </a:p>
          <a:p>
            <a:pPr>
              <a:buNone/>
            </a:pPr>
            <a:r>
              <a:rPr lang="en-GB" sz="1500" b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• Building a stable, fair workforce</a:t>
            </a:r>
            <a:endParaRPr lang="en-GB" sz="1500" b="1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FF38C83-A8CA-9E7B-F7E6-876AC7783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3298" y="2639001"/>
            <a:ext cx="4932986" cy="23310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6C9D89-1112-03C9-8B13-A04B2AB8E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05" y="3921874"/>
            <a:ext cx="3563968" cy="2939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38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47C98-74EC-532D-54A0-8B4213C7B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2800" b="1">
                <a:highlight>
                  <a:srgbClr val="FFFF00"/>
                </a:highlight>
                <a:ea typeface="+mj-lt"/>
                <a:cs typeface="+mj-lt"/>
              </a:rPr>
              <a:t>Theoretical Perspectives: Biopsychosocial Model</a:t>
            </a:r>
            <a:endParaRPr lang="en-US" sz="2800" b="1">
              <a:highlight>
                <a:srgbClr val="FFFF00"/>
              </a:highlight>
            </a:endParaRPr>
          </a:p>
          <a:p>
            <a:br>
              <a:rPr lang="en-US" sz="2800"/>
            </a:br>
            <a:endParaRPr lang="en-US" sz="2800"/>
          </a:p>
          <a:p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4180B-EA39-E8D7-6A4B-BD7100B9A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Why It Replaced the "Medical Model"</a:t>
            </a:r>
            <a:endParaRPr lang="en-US" sz="2000" b="1"/>
          </a:p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Medical Model Biopsychosocial Model </a:t>
            </a:r>
            <a:endParaRPr lang="en-GB" sz="2000" b="1"/>
          </a:p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Illness = physical cause only Illness = body + mind + society combined (Geraghty &amp; Esmail, 2017) </a:t>
            </a:r>
            <a:endParaRPr lang="en-GB" sz="2000" b="1"/>
          </a:p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Doctor-led, one-size-fits-all Person-centred, individual context matters </a:t>
            </a:r>
            <a:endParaRPr lang="en-GB" sz="2000" b="1"/>
          </a:p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Focus: cure symptoms Focus: whole-person recovery </a:t>
            </a:r>
            <a:endParaRPr lang="en-GB" sz="2000" b="1"/>
          </a:p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Arial"/>
                <a:cs typeface="Arial"/>
              </a:rPr>
              <a:t>Quick, cheap to deliver Takes time, teamwork, training </a:t>
            </a:r>
            <a:endParaRPr lang="en-GB" sz="2000" b="1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80271B-901B-1AD7-E8B5-AFF8D0BA1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1708812"/>
            <a:ext cx="5464241" cy="5153816"/>
          </a:xfrm>
          <a:prstGeom prst="rect">
            <a:avLst/>
          </a:prstGeom>
        </p:spPr>
      </p:pic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02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0774F-89FE-24E7-12E8-3FE4A5669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b="1">
                <a:highlight>
                  <a:srgbClr val="FFFF00"/>
                </a:highlight>
                <a:ea typeface="+mj-lt"/>
                <a:cs typeface="+mj-lt"/>
              </a:rPr>
              <a:t>Ecological &amp; Holistic Models</a:t>
            </a:r>
            <a:endParaRPr lang="en-US" sz="2800" b="1">
              <a:highlight>
                <a:srgbClr val="FFFF00"/>
              </a:highlight>
            </a:endParaRPr>
          </a:p>
          <a:p>
            <a:br>
              <a:rPr lang="en-US" sz="2800"/>
            </a:br>
            <a:endParaRPr lang="en-US" sz="2800"/>
          </a:p>
          <a:p>
            <a:endParaRPr lang="en-GB" sz="28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065429-AE52-E802-F953-D3DB9AC5B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11" y="918678"/>
            <a:ext cx="5553757" cy="47646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22C31-825D-F051-9BB4-0AFEE6213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800" u="sng">
                <a:highlight>
                  <a:srgbClr val="FFFFFF"/>
                </a:highlight>
                <a:latin typeface="Arial"/>
                <a:cs typeface="Arial"/>
              </a:rPr>
              <a:t>Health Across All Levels</a:t>
            </a:r>
            <a:endParaRPr lang="en-US" sz="1800" u="sng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Individual — lifestyle, knowledge, choices</a:t>
            </a:r>
            <a:endParaRPr lang="en-GB" sz="1800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Family/Community — support networks, local spaces</a:t>
            </a:r>
            <a:endParaRPr lang="en-GB" sz="1800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Organisational — schools, workplaces, care providers</a:t>
            </a:r>
            <a:endParaRPr lang="en-GB" sz="1800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Societal — laws, economy, culture, climate (Raphael, 2021)</a:t>
            </a:r>
            <a:endParaRPr lang="en-GB" sz="1800"/>
          </a:p>
          <a:p>
            <a:pPr>
              <a:buNone/>
            </a:pPr>
            <a:endParaRPr lang="en-GB" sz="180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800" u="sng">
                <a:highlight>
                  <a:srgbClr val="FFFFFF"/>
                </a:highlight>
                <a:latin typeface="Arial"/>
                <a:cs typeface="Arial"/>
              </a:rPr>
              <a:t>Implication: Change happens at every level</a:t>
            </a:r>
            <a:endParaRPr lang="en-GB" sz="1800" u="sng"/>
          </a:p>
          <a:p>
            <a:pPr>
              <a:buNone/>
            </a:pPr>
            <a:r>
              <a:rPr lang="en-GB" sz="1800">
                <a:highlight>
                  <a:srgbClr val="FFFFFF"/>
                </a:highlight>
                <a:latin typeface="Arial"/>
                <a:cs typeface="Arial"/>
              </a:rPr>
              <a:t>• Advice alone won’t work if the environment makes healthy choices hard (Raphael, 2021)</a:t>
            </a:r>
            <a:endParaRPr lang="en-GB" sz="1800"/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59155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022CA72-2A63-428F-B586-37BA5AB6D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E9AE3-2DB2-57CC-9F7E-16E73DCBE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15" y="4495568"/>
            <a:ext cx="3861960" cy="1905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highlight>
                  <a:srgbClr val="FFFF00"/>
                </a:highlight>
              </a:rPr>
              <a:t>UK Policy Landscape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5EA925-4863-1E99-789E-538BC9FEE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101" y="364143"/>
            <a:ext cx="3536993" cy="3426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1AD3DC-6D95-D1EE-E763-40BC35F05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264" y="562018"/>
            <a:ext cx="5136795" cy="3030709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3FC9C7-5C47-3198-046C-6F33BD3CCB94}"/>
              </a:ext>
            </a:extLst>
          </p:cNvPr>
          <p:cNvSpPr txBox="1"/>
          <p:nvPr/>
        </p:nvSpPr>
        <p:spPr>
          <a:xfrm>
            <a:off x="5177096" y="4581832"/>
            <a:ext cx="6586915" cy="19052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Key Legislation &amp; Strategies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Policy Year Focus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Care Act 2014 2014 Wellbeing principle — legal duty to promote individual wellbeing (Care Act 2014)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NHS Long Term Plan 2019 Prevention, mental health, reducing inequalities (DHSC, 2019)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Public Health Outcomes Framework 2023 Track progress &amp; narrow disparities (NHS Digital, 2023)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601531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7A5D4-8E5F-28CA-4733-58A6C43BA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3100">
                <a:highlight>
                  <a:srgbClr val="FFFF00"/>
                </a:highlight>
                <a:ea typeface="+mj-lt"/>
                <a:cs typeface="+mj-lt"/>
              </a:rPr>
              <a:t>Challenges to Implementation</a:t>
            </a:r>
            <a:endParaRPr lang="en-US" sz="3100">
              <a:highlight>
                <a:srgbClr val="FFFF00"/>
              </a:highlight>
            </a:endParaRPr>
          </a:p>
          <a:p>
            <a:br>
              <a:rPr lang="en-US" sz="3100" dirty="0"/>
            </a:br>
            <a:endParaRPr lang="en-US" sz="3100"/>
          </a:p>
          <a:p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70C1B-BD63-6956-F310-013183CB7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78" y="1713917"/>
            <a:ext cx="5218395" cy="45146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Funding constraints — short-term budgets over long-term investment (Williams, 2024)</a:t>
            </a:r>
            <a:endParaRPr lang="en-US" sz="1400" b="1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  Staff shortages — heavy workloads limit time for holistic care</a:t>
            </a:r>
            <a:endParaRPr lang="en-GB" sz="1400" b="1"/>
          </a:p>
          <a:p>
            <a:pPr>
              <a:buNone/>
            </a:pPr>
            <a:endParaRPr lang="en-GB" sz="1400" b="1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  Fragmentation — health vs social care still work separately too often</a:t>
            </a:r>
            <a:endParaRPr lang="en-GB" sz="1400" b="1"/>
          </a:p>
          <a:p>
            <a:pPr>
              <a:buNone/>
            </a:pPr>
            <a:endParaRPr lang="en-GB" sz="1400" b="1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  Data gaps — hard to measure wellbeing consistently</a:t>
            </a:r>
            <a:endParaRPr lang="en-GB" sz="1400" b="1"/>
          </a:p>
          <a:p>
            <a:pPr>
              <a:buNone/>
            </a:pPr>
            <a:endParaRPr lang="en-GB" sz="1400" b="1" dirty="0"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  Political change — plans reset when governments change (Williams, 2024)</a:t>
            </a:r>
            <a:endParaRPr lang="en-GB" sz="1400" b="1"/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20D4A8-E60E-FB6E-E5AF-5FB1B9DA2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2442" y="615391"/>
            <a:ext cx="5488570" cy="532848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267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9E0989-B76C-9703-D971-1040674A2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r>
              <a:rPr lang="en-GB" sz="5400">
                <a:highlight>
                  <a:srgbClr val="FFFFFF"/>
                </a:highlight>
                <a:latin typeface="Arial"/>
                <a:cs typeface="Arial"/>
              </a:rPr>
              <a:t>Case Study: Change4Life</a:t>
            </a:r>
            <a:endParaRPr lang="en-US" sz="540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553C7B-611D-F64B-A84A-097826036F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57" r="2" b="2"/>
          <a:stretch>
            <a:fillRect/>
          </a:stretch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8EA7D-0931-48DB-58F9-E6A1E8B59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114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National Public Health Initiative</a:t>
            </a:r>
            <a:endParaRPr lang="en-US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• Aim: Prevent childhood obesity; improve nutrition &amp; activity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• Methods: marketing, recipes, school programmes, industry partnerships (PHE, 2022)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• Health Belief Model applied: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◦ Raise awareness → show risks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◦ Demonstrate easy changes → show benefits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◦ Simple tips → remove barriers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• Results: strong awareness; modest behaviour change; uneven across areas (PHE, 2022)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703319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E9EAC-2D15-B72E-0C69-0AA94B956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155276"/>
            <a:ext cx="5814240" cy="1556870"/>
          </a:xfrm>
        </p:spPr>
        <p:txBody>
          <a:bodyPr anchor="b">
            <a:normAutofit/>
          </a:bodyPr>
          <a:lstStyle/>
          <a:p>
            <a:r>
              <a:rPr lang="en-GB" sz="4000">
                <a:highlight>
                  <a:srgbClr val="FFFF00"/>
                </a:highlight>
                <a:latin typeface="Arial"/>
                <a:cs typeface="Arial"/>
              </a:rPr>
              <a:t>Equity &amp; Access: Who Gets Left Behind?</a:t>
            </a:r>
            <a:endParaRPr lang="en-US" sz="400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DE2EA-6F3E-C991-4F42-D67FC521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58" y="1903225"/>
            <a:ext cx="5814239" cy="4194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400" b="1">
                <a:highlight>
                  <a:srgbClr val="FFFF00"/>
                </a:highlight>
                <a:latin typeface="Arial"/>
                <a:cs typeface="Arial"/>
              </a:rPr>
              <a:t>Key Disparities</a:t>
            </a:r>
            <a:endParaRPr lang="en-US" sz="1400" b="1">
              <a:highlight>
                <a:srgbClr val="FFFF00"/>
              </a:highlight>
            </a:endParaRPr>
          </a:p>
          <a:p>
            <a:pPr>
              <a:buNone/>
            </a:pPr>
            <a:br>
              <a:rPr lang="en-US" sz="1100" dirty="0"/>
            </a:br>
            <a:endParaRPr lang="en-US" sz="1400" b="1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 Life expectancy gap: ~10 years — richest vs poorest (Marmot &amp; Allen, 2021)</a:t>
            </a:r>
            <a:endParaRPr lang="en-GB" sz="1400" b="1"/>
          </a:p>
          <a:p>
            <a:pPr>
              <a:buNone/>
            </a:pPr>
            <a:br>
              <a:rPr lang="en-US" sz="1100" dirty="0"/>
            </a:br>
            <a:endParaRPr lang="en-US" sz="1400" b="1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 Ethnic minorities: higher illness burden, barriers to timely care</a:t>
            </a:r>
            <a:endParaRPr lang="en-GB" sz="1400" b="1"/>
          </a:p>
          <a:p>
            <a:pPr>
              <a:buNone/>
            </a:pPr>
            <a:br>
              <a:rPr lang="en-US" sz="1100" dirty="0"/>
            </a:br>
            <a:endParaRPr lang="en-US" sz="1400" b="1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 Digital exclusion: online systems leave many behind</a:t>
            </a:r>
            <a:endParaRPr lang="en-GB" sz="1400" b="1"/>
          </a:p>
          <a:p>
            <a:pPr>
              <a:buNone/>
            </a:pPr>
            <a:br>
              <a:rPr lang="en-US" sz="1100" dirty="0"/>
            </a:br>
            <a:endParaRPr lang="en-US" sz="1400" b="1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Arial"/>
                <a:cs typeface="Arial"/>
              </a:rPr>
              <a:t>• Rural areas: fewer services, longer travel (Whitehead &amp; Dahlgren, 2021)</a:t>
            </a:r>
            <a:endParaRPr lang="en-GB" sz="1400" b="1"/>
          </a:p>
          <a:p>
            <a:pPr marL="0" indent="0">
              <a:buNone/>
            </a:pPr>
            <a:endParaRPr lang="en-GB" sz="11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01D522-FEA0-AD94-676A-E6FF2B5A9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9766" y="-1535"/>
            <a:ext cx="4518001" cy="29780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1ED879-5D5D-6575-A1B4-FB9CF7B8F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6588" y="3246427"/>
            <a:ext cx="3020775" cy="2861489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66000">
                <a:srgbClr val="000000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123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C00BB-5C90-1599-7E3A-85A8DFB77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051" y="1258563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highlight>
                  <a:srgbClr val="FFFF00"/>
                </a:highlight>
                <a:latin typeface="Arial"/>
                <a:cs typeface="Arial"/>
              </a:rPr>
              <a:t>Recommendations</a:t>
            </a:r>
            <a:endParaRPr lang="en-GB" sz="2400" b="1">
              <a:highlight>
                <a:srgbClr val="FFFF00"/>
              </a:highlight>
            </a:endParaRPr>
          </a:p>
          <a:p>
            <a:pPr marL="0" indent="0">
              <a:buNone/>
            </a:pPr>
            <a:br>
              <a:rPr lang="en-US" sz="2400"/>
            </a:b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• Targeted outreach where people live</a:t>
            </a:r>
            <a:endParaRPr lang="en-GB" sz="2400"/>
          </a:p>
          <a:p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Address root causes: income, housing, food security (Marmot &amp; Allen, 2021)</a:t>
            </a:r>
            <a:endParaRPr lang="en-GB" sz="2400"/>
          </a:p>
          <a:p>
            <a:pPr marL="0" indent="0">
              <a:buNone/>
            </a:pPr>
            <a:r>
              <a:rPr lang="en-GB" sz="2400">
                <a:highlight>
                  <a:srgbClr val="FFFFFF"/>
                </a:highlight>
                <a:latin typeface="Arial"/>
                <a:cs typeface="Arial"/>
              </a:rPr>
              <a:t>• Inclusive design — never assume everyone can access the same way</a:t>
            </a:r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657457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1E1CF-04EB-0EC0-9CEA-A6CC7C5C9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u="sng">
                <a:solidFill>
                  <a:schemeClr val="tx1">
                    <a:alpha val="80000"/>
                  </a:schemeClr>
                </a:solidFill>
                <a:highlight>
                  <a:srgbClr val="FFFF00"/>
                </a:highlight>
                <a:latin typeface="Arial"/>
                <a:cs typeface="Arial"/>
              </a:rPr>
              <a:t>Conclusion</a:t>
            </a:r>
            <a:endParaRPr lang="en-GB" sz="2000" b="1" u="sng">
              <a:solidFill>
                <a:schemeClr val="tx1">
                  <a:alpha val="80000"/>
                </a:schemeClr>
              </a:solidFill>
              <a:highlight>
                <a:srgbClr val="FFFF00"/>
              </a:highlight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Summary &amp; Way Forward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  Health = holistic: physical + mental + social (WHO, 1948)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  Wellbeing &amp; sustainability inseparable from quality care (WHO, 2022)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  UK policy is advancing — but funding &amp; fragmentation hinder progress (Williams, 2024)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  Equity must be central — sustainability means fairness too (Marmot &amp; Allen, 2021)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•  Future: prevention, cross-sector teamwork, community-led design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4056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BE9A8-28F4-75E5-155D-8703542EB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83" y="5691"/>
            <a:ext cx="10515600" cy="1325563"/>
          </a:xfrm>
        </p:spPr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13FE1-1AF3-BED3-6DF0-EF73CD9BC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483" y="1451814"/>
            <a:ext cx="10515600" cy="5400885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Council, S.S.S. (2020). </a:t>
            </a:r>
            <a:r>
              <a:rPr lang="en-GB" i="1" dirty="0">
                <a:latin typeface="Calibri"/>
                <a:ea typeface="Calibri"/>
                <a:cs typeface="Calibri"/>
              </a:rPr>
              <a:t>SSSC | Person-centred care during the COVID-19 outbreak: what matters to you</a:t>
            </a:r>
            <a:r>
              <a:rPr lang="en-GB" dirty="0">
                <a:latin typeface="Calibri"/>
                <a:ea typeface="Calibri"/>
                <a:cs typeface="Calibri"/>
              </a:rPr>
              <a:t>. [online] SSSC | Person-centred care during the COVID-19 outbreak: what matters to you. Available at: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https://learn.sssc.uk.com/bitesizeguides/personcentred/index.html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Kulmeet Kundlas (MD (2025). </a:t>
            </a:r>
            <a:r>
              <a:rPr lang="en-GB" i="1" dirty="0">
                <a:latin typeface="Calibri"/>
                <a:ea typeface="Calibri"/>
                <a:cs typeface="Calibri"/>
              </a:rPr>
              <a:t>Understanding the 5 Domains of Wellness | Wellness Wednesday - ShieldMedicalGroup</a:t>
            </a:r>
            <a:r>
              <a:rPr lang="en-GB" dirty="0">
                <a:latin typeface="Calibri"/>
                <a:ea typeface="Calibri"/>
                <a:cs typeface="Calibri"/>
              </a:rPr>
              <a:t>. [online] ShieldMedicalGroup. Available at: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https://shieldmedicalgroup.com/understanding-the-5-domains-of-wellness-explained/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United Nations (2025). </a:t>
            </a:r>
            <a:r>
              <a:rPr lang="en-GB" i="1" dirty="0">
                <a:latin typeface="Calibri"/>
                <a:ea typeface="Calibri"/>
                <a:cs typeface="Calibri"/>
              </a:rPr>
              <a:t>Goal 3: Ensure healthy lives and promote well-being for all at all ages</a:t>
            </a:r>
            <a:r>
              <a:rPr lang="en-GB" dirty="0">
                <a:latin typeface="Calibri"/>
                <a:ea typeface="Calibri"/>
                <a:cs typeface="Calibri"/>
              </a:rPr>
              <a:t>. [online] United Nations. Available at: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https://sdgs.un.org/goals/goal3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  <a:hlinkClick r:id="rId5"/>
              </a:rPr>
              <a:t>https://www.researchgate.net/figure/Illustration-of-the-three-domains-of-human-health-physical-social-and-mental-health_fig4_380986299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David Matthew Doyle and Link, B.G. (2024). On social health: history, </a:t>
            </a:r>
            <a:r>
              <a:rPr lang="en-GB" dirty="0" err="1">
                <a:latin typeface="Calibri"/>
                <a:ea typeface="Calibri"/>
                <a:cs typeface="Calibri"/>
              </a:rPr>
              <a:t>conceptualization</a:t>
            </a:r>
            <a:r>
              <a:rPr lang="en-GB" dirty="0">
                <a:latin typeface="Calibri"/>
                <a:ea typeface="Calibri"/>
                <a:cs typeface="Calibri"/>
              </a:rPr>
              <a:t>, and population patterning. </a:t>
            </a:r>
            <a:r>
              <a:rPr lang="en-GB" i="1" dirty="0">
                <a:latin typeface="Calibri"/>
                <a:ea typeface="Calibri"/>
                <a:cs typeface="Calibri"/>
              </a:rPr>
              <a:t>Health Psychology Review</a:t>
            </a:r>
            <a:r>
              <a:rPr lang="en-GB" dirty="0">
                <a:latin typeface="Calibri"/>
                <a:ea typeface="Calibri"/>
                <a:cs typeface="Calibri"/>
              </a:rPr>
              <a:t>, 18(3), pp.1–30. 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Anderson, M., Pitchforth, E., Asaria, M., </a:t>
            </a:r>
            <a:r>
              <a:rPr lang="en-GB" dirty="0" err="1">
                <a:latin typeface="Calibri"/>
                <a:ea typeface="Calibri"/>
                <a:cs typeface="Calibri"/>
              </a:rPr>
              <a:t>Brayne</a:t>
            </a:r>
            <a:r>
              <a:rPr lang="en-GB" dirty="0">
                <a:latin typeface="Calibri"/>
                <a:ea typeface="Calibri"/>
                <a:cs typeface="Calibri"/>
              </a:rPr>
              <a:t>, C., Casadei, B., Charlesworth, A., Coulter, A., Franklin, B.D., Donaldson, C., Drummond, M., Dunnell, K., Foster, M., Hussey, R., Johnson, P., Johnston-Webber, C., Knapp, M., Lavery, G., Longley, M., Clark, J.M., Majeed, A., McKee, M., Newton, J.N., O’Neill, C., Raine, R., Richards, M., Sheikh, A., Smith, P., Street, A., Taylor, D., Watt, R.G., Whyte, M., Woods, M., McGuire, A. and </a:t>
            </a:r>
            <a:r>
              <a:rPr lang="en-GB" dirty="0" err="1">
                <a:latin typeface="Calibri"/>
                <a:ea typeface="Calibri"/>
                <a:cs typeface="Calibri"/>
              </a:rPr>
              <a:t>Mossialos</a:t>
            </a:r>
            <a:r>
              <a:rPr lang="en-GB" dirty="0">
                <a:latin typeface="Calibri"/>
                <a:ea typeface="Calibri"/>
                <a:cs typeface="Calibri"/>
              </a:rPr>
              <a:t>, E. (2021). LSE–Lancet Commission on the future of the NHS: re-laying the foundations for an equitable and efficient health and care service after COVID-19. </a:t>
            </a:r>
            <a:r>
              <a:rPr lang="en-GB" i="1" dirty="0">
                <a:latin typeface="Calibri"/>
                <a:ea typeface="Calibri"/>
                <a:cs typeface="Calibri"/>
              </a:rPr>
              <a:t>The Lancet</a:t>
            </a:r>
            <a:r>
              <a:rPr lang="en-GB" dirty="0">
                <a:latin typeface="Calibri"/>
                <a:ea typeface="Calibri"/>
                <a:cs typeface="Calibri"/>
              </a:rPr>
              <a:t>, 397(10288), pp.1915–1978.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Journey2med.org. (2025). [online] Available at: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https://www.journey2med.org/post/the-medicine-personal-statement-understanding-and-incorporating-the-6-</a:t>
            </a:r>
            <a:r>
              <a:rPr lang="en-GB" dirty="0" err="1">
                <a:latin typeface="Calibri"/>
                <a:ea typeface="Calibri"/>
                <a:cs typeface="Calibri"/>
                <a:hlinkClick r:id="rId6"/>
              </a:rPr>
              <a:t>nhs-core-values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  <a:hlinkClick r:id="rId7"/>
              </a:rPr>
              <a:t>https://www.researchgate.net/figure/The-main-determinants-of-health-Reproduced-with-permission-of-World-Health-Organization_fig1_276394579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Public Health England (2022). </a:t>
            </a:r>
            <a:r>
              <a:rPr lang="en-GB" i="1" dirty="0">
                <a:latin typeface="Calibri"/>
                <a:ea typeface="Calibri"/>
                <a:cs typeface="Calibri"/>
              </a:rPr>
              <a:t>Community-centred practice: applying All Our Health</a:t>
            </a:r>
            <a:r>
              <a:rPr lang="en-GB" dirty="0">
                <a:latin typeface="Calibri"/>
                <a:ea typeface="Calibri"/>
                <a:cs typeface="Calibri"/>
              </a:rPr>
              <a:t>. [online] GOV.UK. Available at: </a:t>
            </a:r>
            <a:r>
              <a:rPr lang="en-GB" dirty="0">
                <a:latin typeface="Calibri"/>
                <a:ea typeface="Calibri"/>
                <a:cs typeface="Calibri"/>
                <a:hlinkClick r:id="rId8"/>
              </a:rPr>
              <a:t>https://www.gov.uk/government/publications/community-centred-practice-applying-all-our-health/community-centred-practice-applying-all-our-health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endParaRPr lang="en-GB" dirty="0">
              <a:latin typeface="Aptos" panose="02110004020202020204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Aptos" panose="02110004020202020204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916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5CE21-51DD-C544-F86D-AB7952E45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15" y="718568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GOV.UK. (2021). </a:t>
            </a:r>
            <a:r>
              <a:rPr lang="en-GB" i="1" dirty="0">
                <a:latin typeface="Calibri"/>
                <a:ea typeface="Calibri"/>
                <a:cs typeface="Calibri"/>
              </a:rPr>
              <a:t>Our Vision for the Women’s Health Strategy for England</a:t>
            </a:r>
            <a:r>
              <a:rPr lang="en-GB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https://www.gov.uk/government/publications/our-vision-for-the-womens-health-strategy-for-england/our-vision-for-the-</a:t>
            </a:r>
            <a:r>
              <a:rPr lang="en-GB" dirty="0" err="1">
                <a:latin typeface="Calibri"/>
                <a:ea typeface="Calibri"/>
                <a:cs typeface="Calibri"/>
                <a:hlinkClick r:id="rId2"/>
              </a:rPr>
              <a:t>womens-health-strategy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-for-england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US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Health (2025). </a:t>
            </a:r>
            <a:r>
              <a:rPr lang="en-GB" i="1" dirty="0">
                <a:latin typeface="Calibri"/>
                <a:ea typeface="Calibri"/>
                <a:cs typeface="Calibri"/>
              </a:rPr>
              <a:t>Adult social care finance report, England: 2024 to 2025</a:t>
            </a:r>
            <a:r>
              <a:rPr lang="en-GB" dirty="0">
                <a:latin typeface="Calibri"/>
                <a:ea typeface="Calibri"/>
                <a:cs typeface="Calibri"/>
              </a:rPr>
              <a:t>. [online] GOV.UK. Available at: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https://www.gov.uk/government/statistics/adult-social-care-finance-report-england-2024-to-2025/adult-social-care-finance-report-england-2024-to-2025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Cancer Research UK - Science blog. (2020). </a:t>
            </a:r>
            <a:r>
              <a:rPr lang="en-GB" i="1" dirty="0">
                <a:latin typeface="Calibri"/>
                <a:ea typeface="Calibri"/>
                <a:cs typeface="Calibri"/>
              </a:rPr>
              <a:t>New obesity strategy is a ‘landmark day’ for our ambition to beat cancer - Cancer Research UK - Cancer news</a:t>
            </a:r>
            <a:r>
              <a:rPr lang="en-GB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https://news.cancerresearchuk.org/2020/07/27/new-obesity-strategy-is-a-landmark-day-for-the-nations-health-and-our-ambition-to-beat-cancer/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latin typeface="Calibri"/>
                <a:ea typeface="Calibri"/>
                <a:cs typeface="Calibri"/>
              </a:rPr>
              <a:t>Roy, A. (2023). </a:t>
            </a:r>
            <a:r>
              <a:rPr lang="en-GB" i="1" dirty="0">
                <a:latin typeface="Calibri"/>
                <a:ea typeface="Calibri"/>
                <a:cs typeface="Calibri"/>
              </a:rPr>
              <a:t>Multiple conditions and health inequalities: addressing the challenge with research</a:t>
            </a:r>
            <a:r>
              <a:rPr lang="en-GB" dirty="0">
                <a:latin typeface="Calibri"/>
                <a:ea typeface="Calibri"/>
                <a:cs typeface="Calibri"/>
              </a:rPr>
              <a:t>. [online] NIHR Evidence. Available at: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https://evidence.nihr.ac.uk/collection/multiple-long-term-conditions-multimorbidity-and-inequality-addressing-the-challenge-insights-from-research/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 dirty="0"/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851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8F2979-F607-2080-7BA8-DD2CE0F45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97" y="229740"/>
            <a:ext cx="11838316" cy="6622958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Care Act 2014, c. 23. London: The Stationery Office Department of Health and Social Care (2019) The NHS Long Term Plan. London: NHS England. Available at: </a:t>
            </a:r>
            <a:r>
              <a:rPr lang="en-GB" dirty="0">
                <a:solidFill>
                  <a:srgbClr val="1155CC"/>
                </a:solidFill>
                <a:ea typeface="+mn-lt"/>
                <a:cs typeface="+mn-lt"/>
                <a:hlinkClick r:id="rId2"/>
              </a:rPr>
              <a:t>https://www.england.nhs.uk/long-term-plan/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WHO (2024). Achieving well-being: a global framework for integrating well-being into public health </a:t>
            </a:r>
            <a:r>
              <a:rPr lang="en-GB" dirty="0" err="1">
                <a:ea typeface="+mn-lt"/>
                <a:cs typeface="+mn-lt"/>
              </a:rPr>
              <a:t>utilizing</a:t>
            </a:r>
            <a:r>
              <a:rPr lang="en-GB" dirty="0">
                <a:ea typeface="+mn-lt"/>
                <a:cs typeface="+mn-lt"/>
              </a:rPr>
              <a:t> a health promotion approach. [online] </a:t>
            </a:r>
            <a:r>
              <a:rPr lang="en-GB" dirty="0">
                <a:solidFill>
                  <a:srgbClr val="1155CC"/>
                </a:solidFill>
                <a:ea typeface="+mn-lt"/>
                <a:cs typeface="+mn-lt"/>
                <a:hlinkClick r:id="rId3"/>
              </a:rPr>
              <a:t>www.who.int</a:t>
            </a:r>
            <a:r>
              <a:rPr lang="en-GB" dirty="0">
                <a:ea typeface="+mn-lt"/>
                <a:cs typeface="+mn-lt"/>
              </a:rPr>
              <a:t>. Available at: </a:t>
            </a:r>
            <a:r>
              <a:rPr lang="en-GB" dirty="0">
                <a:solidFill>
                  <a:srgbClr val="1155CC"/>
                </a:solidFill>
                <a:ea typeface="+mn-lt"/>
                <a:cs typeface="+mn-lt"/>
                <a:hlinkClick r:id="rId4"/>
              </a:rPr>
              <a:t>https://www.who.int/publications/i/item/9789240084858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err="1">
                <a:ea typeface="+mn-lt"/>
                <a:cs typeface="+mn-lt"/>
              </a:rPr>
              <a:t>Geraghty</a:t>
            </a:r>
            <a:r>
              <a:rPr lang="en-GB" dirty="0">
                <a:ea typeface="+mn-lt"/>
                <a:cs typeface="+mn-lt"/>
              </a:rPr>
              <a:t>, K.J. and </a:t>
            </a:r>
            <a:r>
              <a:rPr lang="en-GB" dirty="0" err="1">
                <a:ea typeface="+mn-lt"/>
                <a:cs typeface="+mn-lt"/>
              </a:rPr>
              <a:t>Esmail</a:t>
            </a:r>
            <a:r>
              <a:rPr lang="en-GB" dirty="0">
                <a:ea typeface="+mn-lt"/>
                <a:cs typeface="+mn-lt"/>
              </a:rPr>
              <a:t>, A. (2017) 'The </a:t>
            </a:r>
            <a:r>
              <a:rPr lang="en-GB" dirty="0" err="1">
                <a:ea typeface="+mn-lt"/>
                <a:cs typeface="+mn-lt"/>
              </a:rPr>
              <a:t>biopsychosocial</a:t>
            </a:r>
            <a:r>
              <a:rPr lang="en-GB" dirty="0">
                <a:ea typeface="+mn-lt"/>
                <a:cs typeface="+mn-lt"/>
              </a:rPr>
              <a:t> model of illness: a model whose time has come', Clinical Rehabilitation, 31(8), pp. 995–1004. 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Marmot, M. and Allen, J. (2021) 'COVID-19: exposing and amplifying inequalities in health', Journal of Epidemiology and Community Health, 75(3), pp. 220–226. </a:t>
            </a:r>
            <a:endParaRPr lang="en-GB" dirty="0"/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NHS Digital (2023) Public Health Outcomes Framework: 2023 update. London: NHS Digital.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https://digital.nhs.uk/data-and-information/publications/statistical/public-health-outcomes-framework</a:t>
            </a:r>
            <a:endParaRPr lang="en-GB" dirty="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Patel, V., Saxena, S. and Lund, C. (2023) 'Transforming mental health systems for sustainable development', The Lancet Psychiatry, 10(2), pp. 98–110. </a:t>
            </a:r>
            <a:endParaRPr lang="en-GB" dirty="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Public Health England (2022) Change4Life: evaluation summary 2021–2022. London: Department of Health and Social Care.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https://www.gov.uk/government/collections/change4life-campaign</a:t>
            </a:r>
            <a:endParaRPr lang="en-GB" dirty="0"/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Raphael, D. (2021) 'Health promotion and the social determinants of health: the need for a holistic approach', International Journal of Health Promotion and Education, 59(2), pp. 112–126. </a:t>
            </a:r>
            <a:endParaRPr lang="en-GB" dirty="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United Nations (2015) Transforming our world: the 2030 Agenda for Sustainable Development. New York: United Nations.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https://sdgs.un.org/2030agenda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GB" dirty="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4506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938EE-0F41-CF04-77B0-FC07E8F4C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841" y="646681"/>
            <a:ext cx="10515600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World Health Organization (1948) Constitution of the World Health Organization. Geneva: WHO. Available 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https://www.who.int/about/governance/constitution</a:t>
            </a:r>
            <a:endParaRPr lang="en-US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(2021) Health in All Policies: the evolution of the concept and its application to global 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health. Geneva: WHO.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https://www.who.int/publications/i/item/9789240030873</a:t>
            </a:r>
            <a:endParaRPr lang="en-GB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World Health Organization (2022) Sustainable development and health: integrating the SDGs in public health 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strategies. Geneva: WHO.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https://www.who.int/publications/i/item/9789240057917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GB" dirty="0"/>
          </a:p>
          <a:p>
            <a:pPr>
              <a:buNone/>
            </a:pPr>
            <a:br>
              <a:rPr lang="en-US" dirty="0"/>
            </a:b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Whitehead, M. and Dahlgren, G. (2021) Policies and strategies to promote social equity in health: 30 years on. 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Stockholm: Institute for Future Studies.</a:t>
            </a:r>
            <a:endParaRPr lang="en-GB"/>
          </a:p>
          <a:p>
            <a:pPr>
              <a:buNone/>
            </a:pP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Williams, G. (2024) 'Equity and access in UK health systems: learning from the COVID-19 pandemic', Journal of Social Policy, 53(1), pp. 45–62.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483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Tayyaba Shamim (2319019) Health, Wellbeing and Sustainable Development In Health and social care . (BMHP6030) Parese Ahmed    </vt:lpstr>
      <vt:lpstr>Introduction &amp; Structure</vt:lpstr>
      <vt:lpstr>What is Health?</vt:lpstr>
      <vt:lpstr>PowerPoint Presentation</vt:lpstr>
      <vt:lpstr>Sustainable Development &amp; SDGs</vt:lpstr>
      <vt:lpstr>Integrating Health &amp; Wellbeing</vt:lpstr>
      <vt:lpstr>Sustainable Frameworks in Policy   </vt:lpstr>
      <vt:lpstr>Theoretical Perspectives: Biopsychosocial Model   </vt:lpstr>
      <vt:lpstr>Ecological &amp; Holistic Models   </vt:lpstr>
      <vt:lpstr>UK Policy Landscape</vt:lpstr>
      <vt:lpstr>Challenges to Implementation   </vt:lpstr>
      <vt:lpstr>Case Study: Change4Life</vt:lpstr>
      <vt:lpstr>Equity &amp; Access: Who Gets Left Behind?</vt:lpstr>
      <vt:lpstr>PowerPoint Presentation</vt:lpstr>
      <vt:lpstr>PowerPoint Presentation</vt:lpstr>
      <vt:lpstr>References: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Tayyaba Shamim (2319019) Health, Wellbeing and Sustainable Development In Health and social care . (BMHP6030) Parese Ahmed    </dc:title>
  <dc:creator/>
  <cp:lastModifiedBy>Tayyaba Shamim (2319019)</cp:lastModifiedBy>
  <cp:revision>495</cp:revision>
  <dcterms:created xsi:type="dcterms:W3CDTF">2026-10-11T08:58:57Z</dcterms:created>
  <dcterms:modified xsi:type="dcterms:W3CDTF">2026-10-13T18:42:51Z</dcterms:modified>
</cp:coreProperties>
</file>