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98" r:id="rId2"/>
    <p:sldId id="315" r:id="rId3"/>
    <p:sldId id="279" r:id="rId4"/>
    <p:sldId id="316" r:id="rId5"/>
    <p:sldId id="300" r:id="rId6"/>
    <p:sldId id="307" r:id="rId7"/>
    <p:sldId id="308" r:id="rId8"/>
    <p:sldId id="302" r:id="rId9"/>
    <p:sldId id="303" r:id="rId10"/>
    <p:sldId id="310" r:id="rId11"/>
    <p:sldId id="311" r:id="rId12"/>
    <p:sldId id="312" r:id="rId13"/>
    <p:sldId id="285" r:id="rId14"/>
    <p:sldId id="321" r:id="rId15"/>
    <p:sldId id="318" r:id="rId16"/>
    <p:sldId id="299" r:id="rId17"/>
    <p:sldId id="319" r:id="rId18"/>
    <p:sldId id="280" r:id="rId19"/>
    <p:sldId id="305" r:id="rId20"/>
    <p:sldId id="281" r:id="rId21"/>
    <p:sldId id="301" r:id="rId22"/>
    <p:sldId id="320" r:id="rId23"/>
    <p:sldId id="294" r:id="rId24"/>
    <p:sldId id="295" r:id="rId25"/>
    <p:sldId id="322" r:id="rId26"/>
    <p:sldId id="306" r:id="rId27"/>
    <p:sldId id="323" r:id="rId28"/>
    <p:sldId id="317" r:id="rId29"/>
    <p:sldId id="313" r:id="rId30"/>
    <p:sldId id="296"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92E859-74F8-4862-9415-0A132DB76D6C}" v="2" dt="2025-04-15T09:24:53.3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838" autoAdjust="0"/>
    <p:restoredTop sz="95794" autoAdjust="0"/>
  </p:normalViewPr>
  <p:slideViewPr>
    <p:cSldViewPr>
      <p:cViewPr varScale="1">
        <p:scale>
          <a:sx n="103" d="100"/>
          <a:sy n="103" d="100"/>
        </p:scale>
        <p:origin x="552"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7892E859-74F8-4862-9415-0A132DB76D6C}"/>
    <pc:docChg chg="modSld">
      <pc:chgData name="Laila Maazouz" userId="78f83201-ce9e-46c5-9371-8a0736bf557c" providerId="ADAL" clId="{7892E859-74F8-4862-9415-0A132DB76D6C}" dt="2025-04-15T09:24:53.392" v="9" actId="14100"/>
      <pc:docMkLst>
        <pc:docMk/>
      </pc:docMkLst>
      <pc:sldChg chg="modSp">
        <pc:chgData name="Laila Maazouz" userId="78f83201-ce9e-46c5-9371-8a0736bf557c" providerId="ADAL" clId="{7892E859-74F8-4862-9415-0A132DB76D6C}" dt="2025-04-15T09:24:53.392" v="9" actId="14100"/>
        <pc:sldMkLst>
          <pc:docMk/>
          <pc:sldMk cId="3156470157" sldId="312"/>
        </pc:sldMkLst>
        <pc:picChg chg="mod">
          <ac:chgData name="Laila Maazouz" userId="78f83201-ce9e-46c5-9371-8a0736bf557c" providerId="ADAL" clId="{7892E859-74F8-4862-9415-0A132DB76D6C}" dt="2025-04-15T09:24:53.392" v="9" actId="14100"/>
          <ac:picMkLst>
            <pc:docMk/>
            <pc:sldMk cId="3156470157" sldId="312"/>
            <ac:picMk id="1026" creationId="{DA28522A-C74C-DDE5-95C8-CFAEC4D3B56D}"/>
          </ac:picMkLst>
        </pc:picChg>
      </pc:sldChg>
      <pc:sldChg chg="modSp mod">
        <pc:chgData name="Laila Maazouz" userId="78f83201-ce9e-46c5-9371-8a0736bf557c" providerId="ADAL" clId="{7892E859-74F8-4862-9415-0A132DB76D6C}" dt="2025-04-15T09:24:23.545" v="7" actId="20577"/>
        <pc:sldMkLst>
          <pc:docMk/>
          <pc:sldMk cId="3930872840" sldId="316"/>
        </pc:sldMkLst>
        <pc:spChg chg="mod">
          <ac:chgData name="Laila Maazouz" userId="78f83201-ce9e-46c5-9371-8a0736bf557c" providerId="ADAL" clId="{7892E859-74F8-4862-9415-0A132DB76D6C}" dt="2025-04-15T09:24:23.545" v="7" actId="20577"/>
          <ac:spMkLst>
            <pc:docMk/>
            <pc:sldMk cId="3930872840" sldId="316"/>
            <ac:spMk id="9" creationId="{7775B492-3E0E-61D7-84A4-580662ECA4A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3:37:21.345"/>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670 9,'-88'-5,"-6"2,2 3,-6 0,4 0,15 0,15 0,29 0,11 0,22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3:37:23.26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678 148,'-95'0,"3"0,0 0,-5 0,7 0,9 0,24 0,20 0,13 0,11-1,57-27,4 10,-1-2,4 0,37-1,5 3,5 6,-47 8,0 1,1 2,0 0,0 1,-2 0,46 0,-11 0,-15 2,-18 3,-17 4,-25-4,-76 6,-10-5,10 0,-2 0,14-1,2 0,-46 2,11-3,13-3,10-1,12 0,14 0,14 0,15 0,49 0,1 0,42 0,-17 0,-1 0,-8 1,-10 4,-12 2,-12 4,-10 0,-61 12,-17-10,8-2,-3-1,5-6,1-1,-41 0,24-3,25-3,22-1,16 0,6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3:37:25.045"/>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559 4,'-81'5,"-17"-1,44-4,-2 0,0 0,0 0,-42 0,51 0,35 0,61 0,28 0,-27-2,3 1,4-1,1 1,3-1,1 0,1 1,0 0,-3 1,0 0,-5 0,-1 0,40 0,-23 0,-20 0,-22 0,-21 0,-92 14,30-5,-5 1,-31 5,-6 1,10-1,4-1,11-2,5-1,14-2,6 0,-13 5,29-1,19-5,84 1,-3-5,0 0,5 2,-16 2,-2 1,-2 2,-1 3,33 15,-27-1,-26-2,-18-3,-28-2,-30-2,-33-6,-24-6,48-5,0-2,-46 0,15-1,12-2,17-8,16-5,14-6,15 0,7 6,29 6,1 6,16 3,-23 1,-9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3:37:33.22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544 224,'-78'0,"7"0,18 0,0 0,2 0,5 0,7 0,11 0,4-2,3 0,1-1,-2 2,0-1,6-1,44-26,5 13,40-15,-3 21,4 5,4 2,0 1,-8 2,-10 0,-12-1,-12-1,-7-1,-6 1,-3 1,-2 1,1 0,3 0,3 0,0 0,-3 2,-5 0,-6 7,-71-5,5 2,-3-5,-3-1,-27-2,4-5,12-6,10-2,3 2,3 5,1 6,6 2,8 0,9 0,10 0,11-3,52-11,13 2,-6 1,5 1,45 0,-46 6,0 2,-1 0,1 1,0 0,1 1,-2 0,-1 0,47 0,-13 0,-18 0,-17 0,-14 0,-16 2,-6 0,-86 14,18-3,-3-2,-3-1,-16 3,10-2,14-4,18-2,13-3,10-2,-1 0,62 4,-4-14,6 5,5-1,33-16,-8 4,-15 8,-18 6,-12 3,-11 1,-8 1,-8 14,-28 4,-12 9,-33 1,-13-2,-15 2,-3-1,7-4,14-6,18-4,16-5,10-5,14-1,4-2,77-26,-19 10,4-2,2 0,11 0,-7 4,-10 4,-11 4,-11 3,-14 2,-58 7,7 4,-46 8,27 1,6-1,7-4,8-5,8-5,7-3,9-2,4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3:37:37.580"/>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626 593,'0'81,"0"0,0-3,0-1,0-7,0-2,0-10,0-3,2 34,2-36,2-24,1-16,4-50,-2-25,-4 1,-1-6,2-5,0-8,-1 1,-3 5,-2 0,0 1,1 3,-1 1,-1 2,0-23,0 4,-1 12,0 7,-1-28,1 50,2 42,-3 48,-2 28,-7 24,5-42,0 2,0 5,2 2,0 5,1 2,3 5,0 0,1 1,0-1,0-5,0-4,0-9,0-6,0 23,0-30,1-27,3-10,21-67,-11 8,1 2,-2-3,-5-21,-5 5,0-1,-3 0,0 3,0 9,0 17,0 16,0 10,0 0,0-9,0 2,0-8,0 11,0 2,5 2,0 0,6-4,0-3,1-4,0 3,0 8,-4 55,-3 14,-3-5,0 4,-2 0,0 1,0 2,0 2,-1 4,2 0,-1 4,2 0,1-1,1-2,2-1,3-3,1-6,1-3,14 31,-2-21,-3-20,-1-10,-9-19,5-1,10-33,-2-19,13-29,-14-11,-8-5,-7 5,-6 8,-1 14,-2 20,-5 18,-8 13,-12 14,-8 14,-2 13,1 8,7 2,5 1,3 3,4-2,3-7,3-9,4-8,2-4,2 0,-3 3,-2 6,-5 6,-9 5,-5 1,-9 2,-4 1,-6 1,-6 1,2-8,4-6,11-10,5-11,8-12,7-25,5-32,6-34,3 37,-1-1,0-1,-1 0,-2 4,0 2,-9-38,2 19,4 19,5 18,3 12,0 7,-10 66,1 7,-2 4,-2 6,0-3,-1 0,-3 6,-2 0,0 1,-1-1,0-2,1-1,2-7,1-3,-10 37,9-26,8-25,5-20,3-15,1-45,0 23,0-31,0 40,1-2,1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3:37:39.280"/>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8 1069,'0'-69,"0"-1,0-24,0-7,0 25,0-4,0 2,0 1,0 2,0 2,0-25,0 13,0 12,0 53,0 95,0-18,0 5,0 18,0 5,0 11,0 3,0-30,0 0,0 1,0 1,-1 0,2 0,0-3,1 1,1-3,3 25,2-3,1-10,3-4,-1-10,1-4,5 27,-7-29,-6-23,-3-26,-1-79,-4 23,-1-6,-3-26,-2-2,-2 12,-1 5,-14-32,11 36,9 33,5 10,4 9,17-8,0-5,15-10,-7 0,-3 6,-2 9,-5 19,-5 20,-5 23,-5 26,-2 19,0-39,0 2,0 5,0 2,0 0,0 1,1-2,0-3,5 40,2-28,0-22,-3-26,-3-8,-1-13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3:37:42.830"/>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198 37,'88'0,"-2"0,-6 0,-14 0,-13 0,-18 3,-9 5,-3 5,-13-2,3 0,-7 3,-3-2,-9 10,-24-8,-32 0,-28-7,37-4,0-2,-1-1,2-1,-41-4,15-5,23-3,21-1,15-2,13-2,5-8,1 9,0-4,13 13,12 4,25-1,17 5,12-3,4 0,-6 0,-12 1,-17 2,-13 0,-6 0,-16 2,-42 23,-15-11,-47 18,1-20,-3-1,9-5,19-3,20-3,19 0,12 0,53-17,-5 10,39-12,-22 14,-9 2,-8 1,-13 2,-9 2,-7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3:37:46.13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1084,'0'-60,"0"-1,0-12,0-3,0-8,0-2,0-4,0 2,0 5,0 3,0 16,0 3,0-38,0 49,0 22,0 97,0-12,0 6,0 6,0-9,0 2,-1 17,2 6,0-18,1 3,1 1,3 7,2 1,3 0,2 3,3-1,3-2,1-5,3-3,2-3,10 14,2-7,-7-21,0-7,14 0,-11-31,-3-24,3-41,-1-40,-17 26,-3-5,-2-6,-3 0,-3 7,-1 3,-3 10,-4 4,-9-19,-5 28,-4 18,3 11,6 8,1 31,6 4,-1 34,2 5,-1 12,1 13,4-44,0 2,1 2,0 0,0 1,0-2,0 38,0-20,2-23,3-21,2-14,4-75,-6-24,-2 6,-2-6,-5 3,-3 1,-2 3,-2 2,-2 9,-3 4,-15-28,4 33,7 29,9 19,6 74,4-9,1 4,0 6,2-10,2 0,3 8,2 3,4 3,1 1,3-1,1-2,-1-7,1-3,12 35,-9-29,-10-26,-7-25,-15-93,-11-11,5 10,-4-4,-1 18,-2 4,0 2,0 2,2 9,0 3,-15-27,2 15,18 40,3 25,14 38,1 16,3 10,2 2,6 2,4 10,8 12,-10-45,0 0,15 43,-2-18,-8-26,-9-20,-5-21,-6-63,-7-12,1 10,-1-2,-13-34,-2 23,8 28,7 28,5 62,7 2,5 43,6-20,5-5,1-9,-3-11,-6-14,-5-8,-4-17,-16-45,8 25,-8-25,8 29,-9-14,-7-14,-3-1,3 15,12 12,5 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The figure illustrates the </a:t>
            </a:r>
            <a:r>
              <a:rPr lang="en-GB" b="1" i="0" u="none" strike="noStrike" dirty="0">
                <a:solidFill>
                  <a:srgbClr val="000000"/>
                </a:solidFill>
                <a:effectLst/>
              </a:rPr>
              <a:t>core concept of marketing as a process of mutually beneficial exchange</a:t>
            </a:r>
            <a:r>
              <a:rPr lang="en-GB" b="0" i="0" u="none" strike="noStrike" dirty="0">
                <a:solidFill>
                  <a:srgbClr val="000000"/>
                </a:solidFill>
                <a:effectLst/>
              </a:rPr>
              <a:t> between a provider and a customer.</a:t>
            </a:r>
          </a:p>
          <a:p>
            <a:pPr algn="l">
              <a:buFont typeface="Arial" panose="020B0604020202020204" pitchFamily="34" charset="0"/>
              <a:buChar char="•"/>
            </a:pPr>
            <a:r>
              <a:rPr lang="en-GB" b="1" i="0" u="none" strike="noStrike" dirty="0">
                <a:solidFill>
                  <a:srgbClr val="000000"/>
                </a:solidFill>
                <a:effectLst/>
              </a:rPr>
              <a:t>Provider's Goals</a:t>
            </a:r>
            <a:r>
              <a:rPr lang="en-GB" b="0" i="0" u="none" strike="noStrike" dirty="0">
                <a:solidFill>
                  <a:srgbClr val="000000"/>
                </a:solidFill>
                <a:effectLst/>
              </a:rPr>
              <a:t>: These can include survival, financial success, social or ecological impact, and more.</a:t>
            </a:r>
          </a:p>
          <a:p>
            <a:pPr algn="l">
              <a:buFont typeface="Arial" panose="020B0604020202020204" pitchFamily="34" charset="0"/>
              <a:buChar char="•"/>
            </a:pPr>
            <a:r>
              <a:rPr lang="en-GB" b="1" i="0" u="none" strike="noStrike" dirty="0">
                <a:solidFill>
                  <a:srgbClr val="000000"/>
                </a:solidFill>
                <a:effectLst/>
              </a:rPr>
              <a:t>Customer's Goals</a:t>
            </a:r>
            <a:r>
              <a:rPr lang="en-GB" b="0" i="0" u="none" strike="noStrike" dirty="0">
                <a:solidFill>
                  <a:srgbClr val="000000"/>
                </a:solidFill>
                <a:effectLst/>
              </a:rPr>
              <a:t>: These focus on receiving solutions, benefits, altruism, and overall well-being.</a:t>
            </a:r>
          </a:p>
          <a:p>
            <a:pPr algn="l"/>
            <a:r>
              <a:rPr lang="en-GB" b="0" i="0" u="none" strike="noStrike" dirty="0">
                <a:solidFill>
                  <a:srgbClr val="000000"/>
                </a:solidFill>
                <a:effectLst/>
              </a:rPr>
              <a:t>The </a:t>
            </a:r>
            <a:r>
              <a:rPr lang="en-GB" b="1" i="0" u="none" strike="noStrike" dirty="0">
                <a:solidFill>
                  <a:srgbClr val="000000"/>
                </a:solidFill>
                <a:effectLst/>
              </a:rPr>
              <a:t>exchange process</a:t>
            </a:r>
            <a:r>
              <a:rPr lang="en-GB" b="0" i="0" u="none" strike="noStrike" dirty="0">
                <a:solidFill>
                  <a:srgbClr val="000000"/>
                </a:solidFill>
                <a:effectLst/>
              </a:rPr>
              <a:t> involves:</a:t>
            </a:r>
          </a:p>
          <a:p>
            <a:pPr algn="l">
              <a:buFont typeface="+mj-lt"/>
              <a:buAutoNum type="arabicPeriod"/>
            </a:pPr>
            <a:r>
              <a:rPr lang="en-GB" b="1" i="0" u="none" strike="noStrike" dirty="0">
                <a:solidFill>
                  <a:srgbClr val="000000"/>
                </a:solidFill>
                <a:effectLst/>
              </a:rPr>
              <a:t>Offers</a:t>
            </a:r>
            <a:r>
              <a:rPr lang="en-GB" b="0" i="0" u="none" strike="noStrike" dirty="0">
                <a:solidFill>
                  <a:srgbClr val="000000"/>
                </a:solidFill>
                <a:effectLst/>
              </a:rPr>
              <a:t>: The provider delivers products, services, or other offerings to the customer.</a:t>
            </a:r>
          </a:p>
          <a:p>
            <a:pPr algn="l">
              <a:buFont typeface="+mj-lt"/>
              <a:buAutoNum type="arabicPeriod"/>
            </a:pPr>
            <a:r>
              <a:rPr lang="en-GB" b="1" i="0" u="none" strike="noStrike" dirty="0">
                <a:solidFill>
                  <a:srgbClr val="000000"/>
                </a:solidFill>
                <a:effectLst/>
              </a:rPr>
              <a:t>Responses</a:t>
            </a:r>
            <a:r>
              <a:rPr lang="en-GB" b="0" i="0" u="none" strike="noStrike" dirty="0">
                <a:solidFill>
                  <a:srgbClr val="000000"/>
                </a:solidFill>
                <a:effectLst/>
              </a:rPr>
              <a:t>: The customer, in return, provides purchases, support, or feedback.</a:t>
            </a:r>
          </a:p>
          <a:p>
            <a:pPr algn="l"/>
            <a:r>
              <a:rPr lang="en-GB" b="0" i="0" u="none" strike="noStrike" dirty="0">
                <a:solidFill>
                  <a:srgbClr val="000000"/>
                </a:solidFill>
                <a:effectLst/>
              </a:rPr>
              <a:t>At the </a:t>
            </a:r>
            <a:r>
              <a:rPr lang="en-GB" b="0" i="0" u="none" strike="noStrike" dirty="0" err="1">
                <a:solidFill>
                  <a:srgbClr val="000000"/>
                </a:solidFill>
                <a:effectLst/>
              </a:rPr>
              <a:t>center</a:t>
            </a:r>
            <a:r>
              <a:rPr lang="en-GB" b="0" i="0" u="none" strike="noStrike" dirty="0">
                <a:solidFill>
                  <a:srgbClr val="000000"/>
                </a:solidFill>
                <a:effectLst/>
              </a:rPr>
              <a:t> of this interaction is </a:t>
            </a:r>
            <a:r>
              <a:rPr lang="en-GB" b="1" i="0" u="none" strike="noStrike" dirty="0">
                <a:solidFill>
                  <a:srgbClr val="000000"/>
                </a:solidFill>
                <a:effectLst/>
              </a:rPr>
              <a:t>mutual satisfaction</a:t>
            </a:r>
            <a:r>
              <a:rPr lang="en-GB" b="0" i="0" u="none" strike="noStrike" dirty="0">
                <a:solidFill>
                  <a:srgbClr val="000000"/>
                </a:solidFill>
                <a:effectLst/>
              </a:rPr>
              <a:t>, where both the </a:t>
            </a:r>
            <a:r>
              <a:rPr lang="en-GB" b="1" i="0" u="none" strike="noStrike" dirty="0">
                <a:solidFill>
                  <a:srgbClr val="000000"/>
                </a:solidFill>
                <a:effectLst/>
              </a:rPr>
              <a:t>provider and the customer benefit</a:t>
            </a:r>
            <a:r>
              <a:rPr lang="en-GB" b="0" i="0" u="none" strike="noStrike" dirty="0">
                <a:solidFill>
                  <a:srgbClr val="000000"/>
                </a:solidFill>
                <a:effectLst/>
              </a:rPr>
              <a:t>—highlighting the importance of value creation and exchange in marketing.</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313820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This figure illustrates the </a:t>
            </a:r>
            <a:r>
              <a:rPr lang="en-GB" b="1" i="0" u="none" strike="noStrike" dirty="0">
                <a:solidFill>
                  <a:srgbClr val="000000"/>
                </a:solidFill>
                <a:effectLst/>
              </a:rPr>
              <a:t>marketing process</a:t>
            </a:r>
            <a:r>
              <a:rPr lang="en-GB" b="0" i="0" u="none" strike="noStrike" dirty="0">
                <a:solidFill>
                  <a:srgbClr val="000000"/>
                </a:solidFill>
                <a:effectLst/>
              </a:rPr>
              <a:t>, emphasizing how businesses create and capture customer value. It outlines a five-step approach:</a:t>
            </a:r>
          </a:p>
          <a:p>
            <a:pPr algn="l"/>
            <a:endParaRPr lang="en-GB" b="0" i="0" u="none" strike="noStrike" dirty="0">
              <a:solidFill>
                <a:srgbClr val="000000"/>
              </a:solidFill>
              <a:effectLst/>
            </a:endParaRPr>
          </a:p>
          <a:p>
            <a:pPr algn="l">
              <a:buFont typeface="+mj-lt"/>
              <a:buAutoNum type="arabicPeriod"/>
            </a:pPr>
            <a:r>
              <a:rPr lang="en-GB" b="1" i="0" u="none" strike="noStrike" dirty="0">
                <a:solidFill>
                  <a:srgbClr val="000000"/>
                </a:solidFill>
                <a:effectLst/>
              </a:rPr>
              <a:t>Understand the marketplace and customer needs and wants</a:t>
            </a:r>
            <a:endParaRPr lang="en-GB" b="0" i="0" u="none" strike="noStrike" dirty="0">
              <a:solidFill>
                <a:srgbClr val="000000"/>
              </a:solidFill>
              <a:effectLst/>
            </a:endParaRPr>
          </a:p>
          <a:p>
            <a:pPr marL="742950" lvl="1" indent="-285750" algn="l">
              <a:buFont typeface="Arial" panose="020B0604020202020204" pitchFamily="34" charset="0"/>
              <a:buChar char="•"/>
            </a:pPr>
            <a:r>
              <a:rPr lang="en-GB" b="0" i="0" u="none" strike="noStrike" dirty="0">
                <a:solidFill>
                  <a:srgbClr val="000000"/>
                </a:solidFill>
                <a:effectLst/>
              </a:rPr>
              <a:t>Companies must research and analyse customer preferences, behaviours, and market trends to identify needs and desires.</a:t>
            </a:r>
          </a:p>
          <a:p>
            <a:pPr algn="l">
              <a:buFont typeface="+mj-lt"/>
              <a:buAutoNum type="arabicPeriod"/>
            </a:pPr>
            <a:r>
              <a:rPr lang="en-GB" b="1" i="0" u="none" strike="noStrike" dirty="0">
                <a:solidFill>
                  <a:srgbClr val="000000"/>
                </a:solidFill>
                <a:effectLst/>
              </a:rPr>
              <a:t>Design a customer-driven marketing strategy</a:t>
            </a:r>
            <a:endParaRPr lang="en-GB" b="0" i="0" u="none" strike="noStrike" dirty="0">
              <a:solidFill>
                <a:srgbClr val="000000"/>
              </a:solidFill>
              <a:effectLst/>
            </a:endParaRPr>
          </a:p>
          <a:p>
            <a:pPr marL="742950" lvl="1" indent="-285750" algn="l">
              <a:buFont typeface="Arial" panose="020B0604020202020204" pitchFamily="34" charset="0"/>
              <a:buChar char="•"/>
            </a:pPr>
            <a:r>
              <a:rPr lang="en-GB" b="0" i="0" u="none" strike="noStrike" dirty="0">
                <a:solidFill>
                  <a:srgbClr val="000000"/>
                </a:solidFill>
                <a:effectLst/>
              </a:rPr>
              <a:t>Businesses develop a strategy to serve their target audience effectively, ensuring their offerings align with customer expectations.</a:t>
            </a:r>
          </a:p>
          <a:p>
            <a:pPr algn="l">
              <a:buFont typeface="+mj-lt"/>
              <a:buAutoNum type="arabicPeriod"/>
            </a:pPr>
            <a:r>
              <a:rPr lang="en-GB" b="1" i="0" u="none" strike="noStrike" dirty="0">
                <a:solidFill>
                  <a:srgbClr val="000000"/>
                </a:solidFill>
                <a:effectLst/>
              </a:rPr>
              <a:t>Construct an integrated marketing program that delivers superior value</a:t>
            </a:r>
            <a:endParaRPr lang="en-GB" b="0" i="0" u="none" strike="noStrike" dirty="0">
              <a:solidFill>
                <a:srgbClr val="000000"/>
              </a:solidFill>
              <a:effectLst/>
            </a:endParaRPr>
          </a:p>
          <a:p>
            <a:pPr marL="742950" lvl="1" indent="-285750" algn="l">
              <a:buFont typeface="Arial" panose="020B0604020202020204" pitchFamily="34" charset="0"/>
              <a:buChar char="•"/>
            </a:pPr>
            <a:r>
              <a:rPr lang="en-GB" b="0" i="0" u="none" strike="noStrike" dirty="0">
                <a:solidFill>
                  <a:srgbClr val="000000"/>
                </a:solidFill>
                <a:effectLst/>
              </a:rPr>
              <a:t>This involves creating a mix of products, pricing, promotion, and distribution channels that enhance customer satisfaction.</a:t>
            </a:r>
          </a:p>
          <a:p>
            <a:pPr algn="l">
              <a:buFont typeface="+mj-lt"/>
              <a:buAutoNum type="arabicPeriod"/>
            </a:pPr>
            <a:r>
              <a:rPr lang="en-GB" b="1" i="0" u="none" strike="noStrike" dirty="0">
                <a:solidFill>
                  <a:srgbClr val="000000"/>
                </a:solidFill>
                <a:effectLst/>
              </a:rPr>
              <a:t>Build profitable relationships and create customer delight</a:t>
            </a:r>
            <a:endParaRPr lang="en-GB" b="0" i="0" u="none" strike="noStrike" dirty="0">
              <a:solidFill>
                <a:srgbClr val="000000"/>
              </a:solidFill>
              <a:effectLst/>
            </a:endParaRPr>
          </a:p>
          <a:p>
            <a:pPr marL="742950" lvl="1" indent="-285750" algn="l">
              <a:buFont typeface="Arial" panose="020B0604020202020204" pitchFamily="34" charset="0"/>
              <a:buChar char="•"/>
            </a:pPr>
            <a:r>
              <a:rPr lang="en-GB" b="0" i="0" u="none" strike="noStrike" dirty="0">
                <a:solidFill>
                  <a:srgbClr val="000000"/>
                </a:solidFill>
                <a:effectLst/>
              </a:rPr>
              <a:t>Establishing long-term relationships by exceeding customer expectations leads to loyalty and brand advocacy.</a:t>
            </a:r>
          </a:p>
          <a:p>
            <a:pPr algn="l">
              <a:buFont typeface="+mj-lt"/>
              <a:buAutoNum type="arabicPeriod"/>
            </a:pPr>
            <a:r>
              <a:rPr lang="en-GB" b="1" i="0" u="none" strike="noStrike" dirty="0">
                <a:solidFill>
                  <a:srgbClr val="000000"/>
                </a:solidFill>
                <a:effectLst/>
              </a:rPr>
              <a:t>Capture value from customers to create profits and customer equity</a:t>
            </a:r>
            <a:endParaRPr lang="en-GB" b="0" i="0" u="none" strike="noStrike" dirty="0">
              <a:solidFill>
                <a:srgbClr val="000000"/>
              </a:solidFill>
              <a:effectLst/>
            </a:endParaRPr>
          </a:p>
          <a:p>
            <a:pPr marL="742950" lvl="1" indent="-285750" algn="l">
              <a:buFont typeface="Arial" panose="020B0604020202020204" pitchFamily="34" charset="0"/>
              <a:buChar char="•"/>
            </a:pPr>
            <a:r>
              <a:rPr lang="en-GB" b="0" i="0" u="none" strike="noStrike" dirty="0">
                <a:solidFill>
                  <a:srgbClr val="000000"/>
                </a:solidFill>
                <a:effectLst/>
              </a:rPr>
              <a:t>In return for the value provided, companies gain revenue, profitability, and long-term customer engagement.</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253077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Customer Value = Benefits Received − Costs Incurred | Marketers aim to enhance value through quality, pricing strategies, and additional services.</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808762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Selling Concept</a:t>
            </a:r>
            <a:r>
              <a:rPr lang="en-GB" dirty="0"/>
              <a:t>: Focuses on pushing existing products through aggressive selling and promotion, aiming for </a:t>
            </a:r>
            <a:r>
              <a:rPr lang="en-GB" b="1" dirty="0"/>
              <a:t>profits via high sales volume</a:t>
            </a:r>
            <a:r>
              <a:rPr lang="en-GB" dirty="0"/>
              <a:t>. It follows an </a:t>
            </a:r>
            <a:r>
              <a:rPr lang="en-GB" b="1" dirty="0"/>
              <a:t>inside-out</a:t>
            </a:r>
            <a:r>
              <a:rPr lang="en-GB" dirty="0"/>
              <a:t> approach—starting from the factory and focusing on what the company makes.</a:t>
            </a:r>
          </a:p>
          <a:p>
            <a:r>
              <a:rPr lang="en-GB" b="1" dirty="0"/>
              <a:t>Marketing Concept</a:t>
            </a:r>
            <a:r>
              <a:rPr lang="en-GB" dirty="0"/>
              <a:t>: Focuses on understanding and meeting </a:t>
            </a:r>
            <a:r>
              <a:rPr lang="en-GB" b="1" dirty="0"/>
              <a:t>customer needs</a:t>
            </a:r>
            <a:r>
              <a:rPr lang="en-GB" dirty="0"/>
              <a:t> through integrated marketing efforts, aiming for </a:t>
            </a:r>
            <a:r>
              <a:rPr lang="en-GB" b="1" dirty="0"/>
              <a:t>profits through customer satisfaction</a:t>
            </a:r>
            <a:r>
              <a:rPr lang="en-GB" dirty="0"/>
              <a:t>. It follows an </a:t>
            </a:r>
            <a:r>
              <a:rPr lang="en-GB" b="1" dirty="0"/>
              <a:t>outside-in</a:t>
            </a:r>
            <a:r>
              <a:rPr lang="en-GB" dirty="0"/>
              <a:t> approach—starting from the market and focusing on what customers want.</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latin typeface="+mn-lt"/>
              </a:rPr>
              <a:t>(Kotler al., 2020)</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397203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C2B (Consumer-to-Business)</a:t>
            </a:r>
            <a:r>
              <a:rPr lang="en-GB" dirty="0"/>
              <a:t> – A model where consumers provide goods or services to businesses. Example: Freelancers offering services on platforms like Fiverr or Upwork.</a:t>
            </a:r>
          </a:p>
          <a:p>
            <a:r>
              <a:rPr lang="en-GB" b="1" dirty="0"/>
              <a:t>C2C (Consumer-to-Consumer)</a:t>
            </a:r>
            <a:r>
              <a:rPr lang="en-GB" dirty="0"/>
              <a:t> – A model where consumers sell directly to other consumers. Example: eBay, Facebook Marketplace, or Craigslist.</a:t>
            </a:r>
          </a:p>
          <a:p>
            <a:r>
              <a:rPr lang="en-GB" b="1" dirty="0"/>
              <a:t>C2G (Consumer-to-Government)</a:t>
            </a:r>
            <a:r>
              <a:rPr lang="en-GB" dirty="0"/>
              <a:t> – A model where individuals interact with the government, often for payments or services. Example: Paying taxes online or applying for a government permit.</a:t>
            </a:r>
          </a:p>
          <a:p>
            <a:r>
              <a:rPr lang="en-GB" b="1" dirty="0"/>
              <a:t>G2C (Government-to-Consumer/Citizen)</a:t>
            </a:r>
            <a:r>
              <a:rPr lang="en-GB" dirty="0"/>
              <a:t> – A model where governments provide services directly to individuals. Example: Online passport applications, social security benefits, or public healthcare services.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a:p>
        </p:txBody>
      </p:sp>
    </p:spTree>
    <p:extLst>
      <p:ext uri="{BB962C8B-B14F-4D97-AF65-F5344CB8AC3E}">
        <p14:creationId xmlns:p14="http://schemas.microsoft.com/office/powerpoint/2010/main" val="38579778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19.png"/><Relationship Id="rId18" Type="http://schemas.openxmlformats.org/officeDocument/2006/relationships/customXml" Target="../ink/ink8.xml"/><Relationship Id="rId3" Type="http://schemas.openxmlformats.org/officeDocument/2006/relationships/image" Target="../media/image15.png"/><Relationship Id="rId7" Type="http://schemas.openxmlformats.org/officeDocument/2006/relationships/image" Target="../media/image16.png"/><Relationship Id="rId12" Type="http://schemas.openxmlformats.org/officeDocument/2006/relationships/customXml" Target="../ink/ink5.xml"/><Relationship Id="rId17" Type="http://schemas.openxmlformats.org/officeDocument/2006/relationships/image" Target="../media/image21.png"/><Relationship Id="rId2" Type="http://schemas.openxmlformats.org/officeDocument/2006/relationships/notesSlide" Target="../notesSlides/notesSlide4.xml"/><Relationship Id="rId16" Type="http://schemas.openxmlformats.org/officeDocument/2006/relationships/customXml" Target="../ink/ink7.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18.png"/><Relationship Id="rId5" Type="http://schemas.openxmlformats.org/officeDocument/2006/relationships/image" Target="../media/image150.png"/><Relationship Id="rId15" Type="http://schemas.openxmlformats.org/officeDocument/2006/relationships/image" Target="../media/image20.png"/><Relationship Id="rId10" Type="http://schemas.openxmlformats.org/officeDocument/2006/relationships/customXml" Target="../ink/ink4.xml"/><Relationship Id="rId19" Type="http://schemas.openxmlformats.org/officeDocument/2006/relationships/image" Target="../media/image22.png"/><Relationship Id="rId4" Type="http://schemas.openxmlformats.org/officeDocument/2006/relationships/customXml" Target="../ink/ink1.xml"/><Relationship Id="rId9" Type="http://schemas.openxmlformats.org/officeDocument/2006/relationships/image" Target="../media/image17.png"/><Relationship Id="rId14" Type="http://schemas.openxmlformats.org/officeDocument/2006/relationships/customXml" Target="../ink/ink6.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sz="4400" b="1" dirty="0">
                <a:solidFill>
                  <a:schemeClr val="tx1"/>
                </a:solidFill>
              </a:rPr>
              <a:t>Marketing Concepts </a:t>
            </a:r>
            <a:br>
              <a:rPr lang="en-GB" altLang="en-US" sz="4400" b="1" dirty="0">
                <a:solidFill>
                  <a:schemeClr val="tx1"/>
                </a:solidFill>
              </a:rPr>
            </a:br>
            <a:r>
              <a:rPr lang="en-GB" altLang="en-US" sz="4400" b="1" dirty="0">
                <a:solidFill>
                  <a:schemeClr val="tx1"/>
                </a:solidFill>
              </a:rPr>
              <a:t>and Components</a:t>
            </a:r>
            <a:br>
              <a:rPr lang="en-GB" altLang="en-US" sz="4400" b="1" dirty="0">
                <a:solidFill>
                  <a:schemeClr val="tx1"/>
                </a:solidFill>
              </a:rPr>
            </a:br>
            <a:r>
              <a:rPr lang="en-GB" altLang="en-US" b="1" dirty="0"/>
              <a:t>LCMB7024</a:t>
            </a:r>
            <a:br>
              <a:rPr lang="en-GB" altLang="en-US" dirty="0"/>
            </a:br>
            <a:br>
              <a:rPr lang="en-GB" altLang="en-US" dirty="0"/>
            </a:br>
            <a:br>
              <a:rPr lang="en-GB" altLang="en-US" sz="3600" dirty="0"/>
            </a:br>
            <a:br>
              <a:rPr lang="en-GB" altLang="en-US" sz="3600" dirty="0"/>
            </a:br>
            <a:r>
              <a:rPr lang="en-GB" altLang="en-US" sz="3600" dirty="0"/>
              <a:t>						     </a:t>
            </a:r>
            <a:r>
              <a:rPr lang="en-GB" altLang="en-US" sz="1800" b="1" dirty="0"/>
              <a:t>Week 1 – Session 2</a:t>
            </a:r>
            <a:r>
              <a:rPr lang="en-GB" altLang="en-US" sz="3600" dirty="0"/>
              <a:t>	</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2444C-7885-A48B-6025-52F2F5663BE8}"/>
              </a:ext>
            </a:extLst>
          </p:cNvPr>
          <p:cNvSpPr>
            <a:spLocks noGrp="1"/>
          </p:cNvSpPr>
          <p:nvPr>
            <p:ph type="title"/>
          </p:nvPr>
        </p:nvSpPr>
        <p:spPr/>
        <p:txBody>
          <a:bodyPr/>
          <a:lstStyle/>
          <a:p>
            <a:r>
              <a:rPr lang="en-GB" sz="3600" b="1" dirty="0"/>
              <a:t>Content of the Session</a:t>
            </a:r>
          </a:p>
        </p:txBody>
      </p:sp>
      <p:sp>
        <p:nvSpPr>
          <p:cNvPr id="3" name="Content Placeholder 2">
            <a:extLst>
              <a:ext uri="{FF2B5EF4-FFF2-40B4-BE49-F238E27FC236}">
                <a16:creationId xmlns:a16="http://schemas.microsoft.com/office/drawing/2014/main" id="{6A0968AD-865B-2AA8-6B59-13F91C5B4CB8}"/>
              </a:ext>
            </a:extLst>
          </p:cNvPr>
          <p:cNvSpPr>
            <a:spLocks noGrp="1"/>
          </p:cNvSpPr>
          <p:nvPr>
            <p:ph sz="half" idx="1"/>
          </p:nvPr>
        </p:nvSpPr>
        <p:spPr/>
        <p:txBody>
          <a:bodyPr/>
          <a:lstStyle/>
          <a:p>
            <a:pPr marL="457200" indent="-457200">
              <a:buFont typeface="+mj-lt"/>
              <a:buAutoNum type="arabicPeriod"/>
            </a:pPr>
            <a:r>
              <a:rPr lang="en-GB" sz="2000" dirty="0"/>
              <a:t>Marketing </a:t>
            </a:r>
          </a:p>
          <a:p>
            <a:pPr marL="457200" indent="-457200">
              <a:buFont typeface="+mj-lt"/>
              <a:buAutoNum type="arabicPeriod"/>
            </a:pPr>
            <a:r>
              <a:rPr lang="en-GB" sz="2000" dirty="0"/>
              <a:t>Marketing Model</a:t>
            </a:r>
          </a:p>
          <a:p>
            <a:pPr marL="457200" indent="-457200">
              <a:buFont typeface="+mj-lt"/>
              <a:buAutoNum type="arabicPeriod"/>
            </a:pPr>
            <a:r>
              <a:rPr lang="en-GB" sz="2000" dirty="0"/>
              <a:t>Marketing characteristics</a:t>
            </a:r>
          </a:p>
          <a:p>
            <a:pPr marL="457200" indent="-457200">
              <a:buFont typeface="+mj-lt"/>
              <a:buAutoNum type="arabicPeriod"/>
            </a:pPr>
            <a:r>
              <a:rPr lang="en-GB" sz="2000" dirty="0"/>
              <a:t>Marketing process</a:t>
            </a:r>
          </a:p>
          <a:p>
            <a:pPr marL="457200" indent="-457200">
              <a:buFont typeface="+mj-lt"/>
              <a:buAutoNum type="arabicPeriod"/>
            </a:pPr>
            <a:r>
              <a:rPr lang="en-GB" sz="2000" dirty="0"/>
              <a:t>Marketing Marketplace and Customer needs</a:t>
            </a:r>
          </a:p>
          <a:p>
            <a:pPr lvl="1"/>
            <a:r>
              <a:rPr lang="en-GB" sz="2000" b="0" i="0" u="none" strike="noStrike" dirty="0">
                <a:solidFill>
                  <a:srgbClr val="000000"/>
                </a:solidFill>
                <a:effectLst/>
              </a:rPr>
              <a:t>Needs, wants, and demand</a:t>
            </a:r>
          </a:p>
          <a:p>
            <a:pPr lvl="1"/>
            <a:r>
              <a:rPr lang="en-GB" sz="2000" b="0" i="0" u="none" strike="noStrike" dirty="0">
                <a:solidFill>
                  <a:srgbClr val="000000"/>
                </a:solidFill>
                <a:effectLst/>
              </a:rPr>
              <a:t>Market offerings, including goods, services, and experiences</a:t>
            </a:r>
          </a:p>
        </p:txBody>
      </p:sp>
      <p:sp>
        <p:nvSpPr>
          <p:cNvPr id="4" name="Content Placeholder 3">
            <a:extLst>
              <a:ext uri="{FF2B5EF4-FFF2-40B4-BE49-F238E27FC236}">
                <a16:creationId xmlns:a16="http://schemas.microsoft.com/office/drawing/2014/main" id="{0A6FD409-3391-E08D-07A1-F696C518FF82}"/>
              </a:ext>
            </a:extLst>
          </p:cNvPr>
          <p:cNvSpPr>
            <a:spLocks noGrp="1"/>
          </p:cNvSpPr>
          <p:nvPr>
            <p:ph sz="half" idx="2"/>
          </p:nvPr>
        </p:nvSpPr>
        <p:spPr/>
        <p:txBody>
          <a:bodyPr/>
          <a:lstStyle/>
          <a:p>
            <a:pPr lvl="1"/>
            <a:r>
              <a:rPr lang="en-GB" sz="2000" b="0" i="0" u="none" strike="noStrike" dirty="0">
                <a:solidFill>
                  <a:srgbClr val="000000"/>
                </a:solidFill>
                <a:effectLst/>
              </a:rPr>
              <a:t>Value and satisfaction</a:t>
            </a:r>
          </a:p>
          <a:p>
            <a:pPr lvl="1"/>
            <a:r>
              <a:rPr lang="en-GB" sz="2000" b="0" i="0" u="none" strike="noStrike" dirty="0">
                <a:solidFill>
                  <a:srgbClr val="000000"/>
                </a:solidFill>
                <a:effectLst/>
              </a:rPr>
              <a:t>Exchanges and relationships</a:t>
            </a:r>
          </a:p>
          <a:p>
            <a:pPr lvl="1"/>
            <a:r>
              <a:rPr lang="en-GB" sz="2000" b="0" i="0" u="none" strike="noStrike" dirty="0">
                <a:solidFill>
                  <a:srgbClr val="000000"/>
                </a:solidFill>
                <a:effectLst/>
              </a:rPr>
              <a:t>Markets</a:t>
            </a:r>
            <a:endParaRPr lang="en-GB" sz="2000" dirty="0"/>
          </a:p>
          <a:p>
            <a:pPr marL="457200" indent="-457200">
              <a:buFont typeface="+mj-lt"/>
              <a:buAutoNum type="arabicPeriod" startAt="6"/>
            </a:pPr>
            <a:r>
              <a:rPr lang="en-GB" sz="2000" dirty="0"/>
              <a:t>Marketing concepts</a:t>
            </a:r>
          </a:p>
          <a:p>
            <a:pPr marL="457200" indent="-457200">
              <a:buFont typeface="+mj-lt"/>
              <a:buAutoNum type="arabicPeriod" startAt="6"/>
            </a:pPr>
            <a:r>
              <a:rPr lang="en-GB" sz="2000" dirty="0"/>
              <a:t>Current trends in marketing</a:t>
            </a:r>
          </a:p>
          <a:p>
            <a:pPr marL="457200" indent="-457200">
              <a:buFont typeface="+mj-lt"/>
              <a:buAutoNum type="arabicPeriod" startAt="6"/>
            </a:pPr>
            <a:r>
              <a:rPr lang="en-GB" sz="2000" dirty="0"/>
              <a:t>Future trends in marketing</a:t>
            </a:r>
          </a:p>
          <a:p>
            <a:pPr marL="457200" indent="-457200">
              <a:buFont typeface="+mj-lt"/>
              <a:buAutoNum type="arabicPeriod" startAt="6"/>
            </a:pPr>
            <a:r>
              <a:rPr lang="en-GB" sz="2000" dirty="0"/>
              <a:t>B2C, B2B, C2B, C2C, C2G, G2C </a:t>
            </a:r>
          </a:p>
          <a:p>
            <a:pPr marL="457200" indent="-457200">
              <a:buFont typeface="+mj-lt"/>
              <a:buAutoNum type="arabicPeriod" startAt="6"/>
            </a:pPr>
            <a:r>
              <a:rPr lang="en-GB" sz="2000" dirty="0"/>
              <a:t>Group activity</a:t>
            </a:r>
          </a:p>
        </p:txBody>
      </p:sp>
      <p:sp>
        <p:nvSpPr>
          <p:cNvPr id="5" name="Date Placeholder 4">
            <a:extLst>
              <a:ext uri="{FF2B5EF4-FFF2-40B4-BE49-F238E27FC236}">
                <a16:creationId xmlns:a16="http://schemas.microsoft.com/office/drawing/2014/main" id="{EA12C7C3-88F5-9F9F-1EAD-9B6C7380EF29}"/>
              </a:ext>
            </a:extLst>
          </p:cNvPr>
          <p:cNvSpPr>
            <a:spLocks noGrp="1"/>
          </p:cNvSpPr>
          <p:nvPr>
            <p:ph type="dt" sz="half" idx="10"/>
          </p:nvPr>
        </p:nvSpPr>
        <p:spPr/>
        <p:txBody>
          <a:bodyPr/>
          <a:lstStyle/>
          <a:p>
            <a:pPr>
              <a:defRPr/>
            </a:pPr>
            <a:fld id="{F7614AD2-EBEE-4B9C-B8EB-7B45076136C4}" type="datetime1">
              <a:rPr lang="en-GB" altLang="en-US" smtClean="0"/>
              <a:pPr>
                <a:defRPr/>
              </a:pPr>
              <a:t>15/04/2025</a:t>
            </a:fld>
            <a:endParaRPr lang="en-GB" altLang="en-US"/>
          </a:p>
        </p:txBody>
      </p:sp>
      <p:sp>
        <p:nvSpPr>
          <p:cNvPr id="6" name="Slide Number Placeholder 5">
            <a:extLst>
              <a:ext uri="{FF2B5EF4-FFF2-40B4-BE49-F238E27FC236}">
                <a16:creationId xmlns:a16="http://schemas.microsoft.com/office/drawing/2014/main" id="{24A06652-BE5A-36C7-9106-08B36E1AD1B7}"/>
              </a:ext>
            </a:extLst>
          </p:cNvPr>
          <p:cNvSpPr>
            <a:spLocks noGrp="1"/>
          </p:cNvSpPr>
          <p:nvPr>
            <p:ph type="sldNum" sz="quarter" idx="11"/>
          </p:nvPr>
        </p:nvSpPr>
        <p:spPr/>
        <p:txBody>
          <a:bodyPr/>
          <a:lstStyle/>
          <a:p>
            <a:pPr>
              <a:defRPr/>
            </a:pPr>
            <a:fld id="{386495F9-B3F5-4DDF-9323-6CEC80C52C17}" type="slidenum">
              <a:rPr lang="en-GB" altLang="en-US" smtClean="0"/>
              <a:pPr>
                <a:defRPr/>
              </a:pPr>
              <a:t>2</a:t>
            </a:fld>
            <a:endParaRPr lang="en-GB" altLang="en-US"/>
          </a:p>
        </p:txBody>
      </p:sp>
    </p:spTree>
    <p:extLst>
      <p:ext uri="{BB962C8B-B14F-4D97-AF65-F5344CB8AC3E}">
        <p14:creationId xmlns:p14="http://schemas.microsoft.com/office/powerpoint/2010/main" val="3832478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F5E1A-4E07-42C9-821D-98E01570A49D}"/>
              </a:ext>
            </a:extLst>
          </p:cNvPr>
          <p:cNvSpPr>
            <a:spLocks noGrp="1"/>
          </p:cNvSpPr>
          <p:nvPr>
            <p:ph type="title"/>
          </p:nvPr>
        </p:nvSpPr>
        <p:spPr>
          <a:xfrm>
            <a:off x="429806" y="443529"/>
            <a:ext cx="8229600" cy="1143000"/>
          </a:xfrm>
        </p:spPr>
        <p:txBody>
          <a:bodyPr/>
          <a:lstStyle/>
          <a:p>
            <a:r>
              <a:rPr lang="en-GB" sz="3600" b="1" dirty="0"/>
              <a:t>Marketing</a:t>
            </a:r>
          </a:p>
        </p:txBody>
      </p:sp>
      <p:sp>
        <p:nvSpPr>
          <p:cNvPr id="3" name="Content Placeholder 2">
            <a:extLst>
              <a:ext uri="{FF2B5EF4-FFF2-40B4-BE49-F238E27FC236}">
                <a16:creationId xmlns:a16="http://schemas.microsoft.com/office/drawing/2014/main" id="{602AA37C-5ED6-4BFC-8A35-78A106681FB3}"/>
              </a:ext>
            </a:extLst>
          </p:cNvPr>
          <p:cNvSpPr>
            <a:spLocks noGrp="1"/>
          </p:cNvSpPr>
          <p:nvPr>
            <p:ph idx="1"/>
          </p:nvPr>
        </p:nvSpPr>
        <p:spPr/>
        <p:txBody>
          <a:bodyPr/>
          <a:lstStyle/>
          <a:p>
            <a:r>
              <a:rPr lang="en-GB" sz="2800" dirty="0"/>
              <a:t>Marketing is more than just </a:t>
            </a:r>
            <a:r>
              <a:rPr lang="en-GB" sz="2800" b="1" dirty="0"/>
              <a:t>selling and advertising</a:t>
            </a:r>
            <a:r>
              <a:rPr lang="en-GB" sz="2800" dirty="0"/>
              <a:t>; it is about </a:t>
            </a:r>
            <a:r>
              <a:rPr lang="en-GB" sz="2800" b="1" dirty="0"/>
              <a:t>understanding and satisfying customer needs</a:t>
            </a:r>
            <a:r>
              <a:rPr lang="en-GB" sz="2800" dirty="0"/>
              <a:t>. </a:t>
            </a:r>
          </a:p>
          <a:p>
            <a:r>
              <a:rPr lang="en-GB" sz="2800" dirty="0"/>
              <a:t>It involves </a:t>
            </a:r>
            <a:r>
              <a:rPr lang="en-GB" sz="2800" b="1" dirty="0"/>
              <a:t>engaging consumers</a:t>
            </a:r>
            <a:r>
              <a:rPr lang="en-GB" sz="2800" dirty="0"/>
              <a:t>, </a:t>
            </a:r>
            <a:r>
              <a:rPr lang="en-GB" sz="2800" b="1" dirty="0"/>
              <a:t>developing valuable products</a:t>
            </a:r>
            <a:r>
              <a:rPr lang="en-GB" sz="2800" dirty="0"/>
              <a:t>, and </a:t>
            </a:r>
            <a:r>
              <a:rPr lang="en-GB" sz="2800" b="1" dirty="0"/>
              <a:t>building strong customer relationships</a:t>
            </a:r>
            <a:r>
              <a:rPr lang="en-GB" sz="2800" dirty="0"/>
              <a:t>. </a:t>
            </a:r>
          </a:p>
          <a:p>
            <a:r>
              <a:rPr lang="en-GB" sz="2800" dirty="0"/>
              <a:t>It is a social and managerial process where organisations </a:t>
            </a:r>
            <a:r>
              <a:rPr lang="en-GB" sz="2800" b="1" dirty="0"/>
              <a:t>create and exchange</a:t>
            </a:r>
            <a:r>
              <a:rPr lang="en-GB" sz="2800" dirty="0"/>
              <a:t> value to meet </a:t>
            </a:r>
            <a:r>
              <a:rPr lang="en-GB" sz="2800" b="1" dirty="0"/>
              <a:t>customer demands </a:t>
            </a:r>
            <a:r>
              <a:rPr lang="en-GB" sz="2800" dirty="0"/>
              <a:t>(</a:t>
            </a:r>
            <a:r>
              <a:rPr lang="en-GB" sz="2800" kern="100" dirty="0">
                <a:effectLst/>
                <a:ea typeface="Aptos" panose="020B0004020202020204" pitchFamily="34" charset="0"/>
                <a:cs typeface="Times New Roman" panose="02020603050405020304" pitchFamily="18" charset="0"/>
              </a:rPr>
              <a:t>Kotler et al., 2020)</a:t>
            </a:r>
            <a:r>
              <a:rPr lang="en-GB" sz="2800" dirty="0"/>
              <a:t>. </a:t>
            </a:r>
            <a:endParaRPr lang="en-GB" dirty="0"/>
          </a:p>
        </p:txBody>
      </p:sp>
      <p:sp>
        <p:nvSpPr>
          <p:cNvPr id="4" name="Date Placeholder 3">
            <a:extLst>
              <a:ext uri="{FF2B5EF4-FFF2-40B4-BE49-F238E27FC236}">
                <a16:creationId xmlns:a16="http://schemas.microsoft.com/office/drawing/2014/main" id="{FBFB221E-BA5A-4B10-A567-C42332E92C07}"/>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8250BF99-B9A6-4298-B430-AB6756CA85C5}"/>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Picture 2" descr="Man Question Thinking Stock Illustrations – 9,862 Man Question Thinking  Stock Illustrations, Vectors &amp; Clipart - Dreamstime">
            <a:extLst>
              <a:ext uri="{FF2B5EF4-FFF2-40B4-BE49-F238E27FC236}">
                <a16:creationId xmlns:a16="http://schemas.microsoft.com/office/drawing/2014/main" id="{CF1980FE-E4FE-84FC-5728-8E0264AAEA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1384" y="129811"/>
            <a:ext cx="1785112" cy="1763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1833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37A6-27F6-613C-B991-F44A0E66E281}"/>
              </a:ext>
            </a:extLst>
          </p:cNvPr>
          <p:cNvSpPr>
            <a:spLocks noGrp="1"/>
          </p:cNvSpPr>
          <p:nvPr>
            <p:ph type="title"/>
          </p:nvPr>
        </p:nvSpPr>
        <p:spPr/>
        <p:txBody>
          <a:bodyPr/>
          <a:lstStyle/>
          <a:p>
            <a:r>
              <a:rPr lang="en-GB" sz="3600" b="1" dirty="0"/>
              <a:t>Marketing Model</a:t>
            </a:r>
          </a:p>
        </p:txBody>
      </p:sp>
      <p:pic>
        <p:nvPicPr>
          <p:cNvPr id="7" name="Content Placeholder 6" descr="A diagram of customer satisfaction&#10;&#10;Description automatically generated">
            <a:extLst>
              <a:ext uri="{FF2B5EF4-FFF2-40B4-BE49-F238E27FC236}">
                <a16:creationId xmlns:a16="http://schemas.microsoft.com/office/drawing/2014/main" id="{B8B8D962-E310-C029-D29E-1C5DB61CB7B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1560" y="1844824"/>
            <a:ext cx="7848872" cy="3384376"/>
          </a:xfrm>
        </p:spPr>
      </p:pic>
      <p:sp>
        <p:nvSpPr>
          <p:cNvPr id="4" name="Date Placeholder 3">
            <a:extLst>
              <a:ext uri="{FF2B5EF4-FFF2-40B4-BE49-F238E27FC236}">
                <a16:creationId xmlns:a16="http://schemas.microsoft.com/office/drawing/2014/main" id="{30305450-CAD9-063F-A1C8-A929CC953EFB}"/>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EB348305-E234-5AED-39E9-F18E58EF311F}"/>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8" name="TextBox 7">
            <a:extLst>
              <a:ext uri="{FF2B5EF4-FFF2-40B4-BE49-F238E27FC236}">
                <a16:creationId xmlns:a16="http://schemas.microsoft.com/office/drawing/2014/main" id="{8751F94A-7948-49F6-7ACD-75E937B69286}"/>
              </a:ext>
            </a:extLst>
          </p:cNvPr>
          <p:cNvSpPr txBox="1"/>
          <p:nvPr/>
        </p:nvSpPr>
        <p:spPr>
          <a:xfrm>
            <a:off x="3779912" y="5354019"/>
            <a:ext cx="1981633" cy="338554"/>
          </a:xfrm>
          <a:prstGeom prst="rect">
            <a:avLst/>
          </a:prstGeom>
          <a:noFill/>
        </p:spPr>
        <p:txBody>
          <a:bodyPr wrap="none" rtlCol="0">
            <a:spAutoFit/>
          </a:bodyPr>
          <a:lstStyle/>
          <a:p>
            <a:r>
              <a:rPr lang="en-GB" sz="1600" b="0" i="0" u="none" strike="noStrike" dirty="0">
                <a:solidFill>
                  <a:srgbClr val="3A3A3A"/>
                </a:solidFill>
                <a:effectLst/>
                <a:latin typeface="+mn-lt"/>
              </a:rPr>
              <a:t>(Hooley </a:t>
            </a:r>
            <a:r>
              <a:rPr lang="en-GB" sz="1600" b="0" i="1" u="none" strike="noStrike" dirty="0">
                <a:solidFill>
                  <a:srgbClr val="3A3A3A"/>
                </a:solidFill>
                <a:effectLst/>
                <a:latin typeface="+mn-lt"/>
              </a:rPr>
              <a:t>et al.,</a:t>
            </a:r>
            <a:r>
              <a:rPr lang="en-GB" sz="1600" b="0" i="0" u="none" strike="noStrike" dirty="0">
                <a:solidFill>
                  <a:srgbClr val="3A3A3A"/>
                </a:solidFill>
                <a:effectLst/>
                <a:latin typeface="+mn-lt"/>
              </a:rPr>
              <a:t> 2020)</a:t>
            </a:r>
            <a:endParaRPr lang="en-GB" sz="1600" dirty="0">
              <a:latin typeface="+mn-lt"/>
            </a:endParaRPr>
          </a:p>
        </p:txBody>
      </p:sp>
      <p:sp>
        <p:nvSpPr>
          <p:cNvPr id="9" name="TextBox 8">
            <a:extLst>
              <a:ext uri="{FF2B5EF4-FFF2-40B4-BE49-F238E27FC236}">
                <a16:creationId xmlns:a16="http://schemas.microsoft.com/office/drawing/2014/main" id="{7775B492-3E0E-61D7-84A4-580662ECA4A2}"/>
              </a:ext>
            </a:extLst>
          </p:cNvPr>
          <p:cNvSpPr txBox="1"/>
          <p:nvPr/>
        </p:nvSpPr>
        <p:spPr>
          <a:xfrm>
            <a:off x="736600" y="1628800"/>
            <a:ext cx="2860078" cy="338554"/>
          </a:xfrm>
          <a:prstGeom prst="rect">
            <a:avLst/>
          </a:prstGeom>
          <a:noFill/>
        </p:spPr>
        <p:txBody>
          <a:bodyPr wrap="none" rtlCol="0">
            <a:spAutoFit/>
          </a:bodyPr>
          <a:lstStyle/>
          <a:p>
            <a:r>
              <a:rPr lang="en-GB" sz="1600" dirty="0"/>
              <a:t>Mutually Beneficial Exchange</a:t>
            </a:r>
          </a:p>
        </p:txBody>
      </p:sp>
    </p:spTree>
    <p:extLst>
      <p:ext uri="{BB962C8B-B14F-4D97-AF65-F5344CB8AC3E}">
        <p14:creationId xmlns:p14="http://schemas.microsoft.com/office/powerpoint/2010/main" val="3930872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31B67-851D-9F72-84F8-A618D8CA9745}"/>
              </a:ext>
            </a:extLst>
          </p:cNvPr>
          <p:cNvSpPr>
            <a:spLocks noGrp="1"/>
          </p:cNvSpPr>
          <p:nvPr>
            <p:ph type="title"/>
          </p:nvPr>
        </p:nvSpPr>
        <p:spPr/>
        <p:txBody>
          <a:bodyPr/>
          <a:lstStyle/>
          <a:p>
            <a:r>
              <a:rPr lang="en-US" sz="3600" b="1" dirty="0">
                <a:solidFill>
                  <a:srgbClr val="1B1B27"/>
                </a:solidFill>
                <a:ea typeface="Corben" pitchFamily="34" charset="-122"/>
                <a:cs typeface="Corben" pitchFamily="34" charset="-120"/>
              </a:rPr>
              <a:t>Marketing Characteristics</a:t>
            </a:r>
            <a:endParaRPr lang="en-GB" sz="3600" b="1" dirty="0"/>
          </a:p>
        </p:txBody>
      </p:sp>
      <p:graphicFrame>
        <p:nvGraphicFramePr>
          <p:cNvPr id="9" name="Content Placeholder 8">
            <a:extLst>
              <a:ext uri="{FF2B5EF4-FFF2-40B4-BE49-F238E27FC236}">
                <a16:creationId xmlns:a16="http://schemas.microsoft.com/office/drawing/2014/main" id="{A13700BF-5A5E-77B9-1D2E-454E4909A950}"/>
              </a:ext>
            </a:extLst>
          </p:cNvPr>
          <p:cNvGraphicFramePr>
            <a:graphicFrameLocks noGrp="1"/>
          </p:cNvGraphicFramePr>
          <p:nvPr>
            <p:ph idx="1"/>
            <p:extLst>
              <p:ext uri="{D42A27DB-BD31-4B8C-83A1-F6EECF244321}">
                <p14:modId xmlns:p14="http://schemas.microsoft.com/office/powerpoint/2010/main" val="1745793009"/>
              </p:ext>
            </p:extLst>
          </p:nvPr>
        </p:nvGraphicFramePr>
        <p:xfrm>
          <a:off x="215169" y="1546448"/>
          <a:ext cx="8713662" cy="4114800"/>
        </p:xfrm>
        <a:graphic>
          <a:graphicData uri="http://schemas.openxmlformats.org/drawingml/2006/table">
            <a:tbl>
              <a:tblPr firstRow="1" bandRow="1">
                <a:tableStyleId>{22838BEF-8BB2-4498-84A7-C5851F593DF1}</a:tableStyleId>
              </a:tblPr>
              <a:tblGrid>
                <a:gridCol w="2904554">
                  <a:extLst>
                    <a:ext uri="{9D8B030D-6E8A-4147-A177-3AD203B41FA5}">
                      <a16:colId xmlns:a16="http://schemas.microsoft.com/office/drawing/2014/main" val="4147796685"/>
                    </a:ext>
                  </a:extLst>
                </a:gridCol>
                <a:gridCol w="2904554">
                  <a:extLst>
                    <a:ext uri="{9D8B030D-6E8A-4147-A177-3AD203B41FA5}">
                      <a16:colId xmlns:a16="http://schemas.microsoft.com/office/drawing/2014/main" val="2111881411"/>
                    </a:ext>
                  </a:extLst>
                </a:gridCol>
                <a:gridCol w="2904554">
                  <a:extLst>
                    <a:ext uri="{9D8B030D-6E8A-4147-A177-3AD203B41FA5}">
                      <a16:colId xmlns:a16="http://schemas.microsoft.com/office/drawing/2014/main" val="4173421171"/>
                    </a:ext>
                  </a:extLst>
                </a:gridCol>
              </a:tblGrid>
              <a:tr h="939932">
                <a:tc>
                  <a:txBody>
                    <a:bodyPr/>
                    <a:lstStyle/>
                    <a:p>
                      <a:r>
                        <a:rPr lang="en-GB" sz="2000" dirty="0"/>
                        <a:t>Individual and Organisational Level</a:t>
                      </a:r>
                    </a:p>
                    <a:p>
                      <a:endParaRPr lang="en-GB" dirty="0"/>
                    </a:p>
                  </a:txBody>
                  <a:tcPr/>
                </a:tc>
                <a:tc>
                  <a:txBody>
                    <a:bodyPr/>
                    <a:lstStyle/>
                    <a:p>
                      <a:r>
                        <a:rPr lang="en-GB" sz="2000" dirty="0"/>
                        <a:t>Satisfying Exchanges</a:t>
                      </a:r>
                    </a:p>
                    <a:p>
                      <a:endParaRPr lang="en-GB" dirty="0"/>
                    </a:p>
                  </a:txBody>
                  <a:tcPr/>
                </a:tc>
                <a:tc>
                  <a:txBody>
                    <a:bodyPr/>
                    <a:lstStyle/>
                    <a:p>
                      <a:r>
                        <a:rPr lang="en-GB" sz="2000" dirty="0"/>
                        <a:t>Activities and Markets</a:t>
                      </a:r>
                    </a:p>
                    <a:p>
                      <a:endParaRPr lang="en-GB" dirty="0"/>
                    </a:p>
                  </a:txBody>
                  <a:tcPr/>
                </a:tc>
                <a:extLst>
                  <a:ext uri="{0D108BD9-81ED-4DB2-BD59-A6C34878D82A}">
                    <a16:rowId xmlns:a16="http://schemas.microsoft.com/office/drawing/2014/main" val="3025880515"/>
                  </a:ext>
                </a:extLst>
              </a:tr>
              <a:tr h="309251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Marketing activities are undertaken by both </a:t>
                      </a:r>
                      <a:r>
                        <a:rPr lang="en-GB" sz="2000" b="1" dirty="0"/>
                        <a:t>individuals</a:t>
                      </a:r>
                      <a:r>
                        <a:rPr lang="en-GB" sz="2000" dirty="0"/>
                        <a:t> and </a:t>
                      </a:r>
                      <a:r>
                        <a:rPr lang="en-GB" sz="2000" b="1" dirty="0"/>
                        <a:t>organisations</a:t>
                      </a:r>
                      <a:r>
                        <a:rPr lang="en-GB" sz="2000" dirty="0"/>
                        <a:t>, ranging from small businesses to multinational corporations</a:t>
                      </a:r>
                    </a:p>
                  </a:txBody>
                  <a:tcPr/>
                </a:tc>
                <a:tc>
                  <a:txBody>
                    <a:bodyPr/>
                    <a:lstStyle/>
                    <a:p>
                      <a:r>
                        <a:rPr lang="en-GB" sz="2000" dirty="0"/>
                        <a:t>Marketing </a:t>
                      </a:r>
                      <a:r>
                        <a:rPr lang="en-GB" sz="2000" b="1" dirty="0"/>
                        <a:t>facilitates</a:t>
                      </a:r>
                      <a:r>
                        <a:rPr lang="en-GB" sz="2000" dirty="0"/>
                        <a:t> the creation of mutually </a:t>
                      </a:r>
                      <a:r>
                        <a:rPr lang="en-GB" sz="2000" b="1" dirty="0"/>
                        <a:t>beneficial exchange relationships</a:t>
                      </a:r>
                      <a:r>
                        <a:rPr lang="en-GB" sz="2000" dirty="0"/>
                        <a:t> between </a:t>
                      </a:r>
                      <a:r>
                        <a:rPr lang="en-GB" sz="2000" b="1" dirty="0"/>
                        <a:t>buyers and sellers</a:t>
                      </a:r>
                      <a:r>
                        <a:rPr lang="en-GB" sz="2000" dirty="0"/>
                        <a:t>, where both parties perceive value from the transaction.</a:t>
                      </a:r>
                    </a:p>
                    <a:p>
                      <a:endParaRPr lang="en-GB" sz="2000" dirty="0"/>
                    </a:p>
                  </a:txBody>
                  <a:tcPr/>
                </a:tc>
                <a:tc>
                  <a:txBody>
                    <a:bodyPr/>
                    <a:lstStyle/>
                    <a:p>
                      <a:r>
                        <a:rPr lang="en-GB" sz="2000" dirty="0"/>
                        <a:t>Marketing involves a range of activities, such as </a:t>
                      </a:r>
                      <a:r>
                        <a:rPr lang="en-GB" sz="2000" b="1" dirty="0"/>
                        <a:t>research</a:t>
                      </a:r>
                      <a:r>
                        <a:rPr lang="en-GB" sz="2000" dirty="0"/>
                        <a:t>, </a:t>
                      </a:r>
                      <a:r>
                        <a:rPr lang="en-GB" sz="2000" b="1" dirty="0"/>
                        <a:t>product</a:t>
                      </a:r>
                      <a:r>
                        <a:rPr lang="en-GB" sz="2000" dirty="0"/>
                        <a:t> </a:t>
                      </a:r>
                      <a:r>
                        <a:rPr lang="en-GB" sz="2000" b="1" dirty="0"/>
                        <a:t>development</a:t>
                      </a:r>
                      <a:r>
                        <a:rPr lang="en-GB" sz="2000" dirty="0"/>
                        <a:t>, </a:t>
                      </a:r>
                      <a:r>
                        <a:rPr lang="en-GB" sz="2000" b="1" dirty="0"/>
                        <a:t>pricing</a:t>
                      </a:r>
                      <a:r>
                        <a:rPr lang="en-GB" sz="2000" dirty="0"/>
                        <a:t>, </a:t>
                      </a:r>
                      <a:r>
                        <a:rPr lang="en-GB" sz="2000" b="1" dirty="0"/>
                        <a:t>promotion</a:t>
                      </a:r>
                      <a:r>
                        <a:rPr lang="en-GB" sz="2000" dirty="0"/>
                        <a:t>, and </a:t>
                      </a:r>
                      <a:r>
                        <a:rPr lang="en-GB" sz="2000" b="1" dirty="0"/>
                        <a:t>distribution</a:t>
                      </a:r>
                      <a:r>
                        <a:rPr lang="en-GB" sz="2000" dirty="0"/>
                        <a:t>. Its focus is on understanding and serving specific market segments.</a:t>
                      </a:r>
                    </a:p>
                    <a:p>
                      <a:endParaRPr lang="en-GB" sz="2000" dirty="0"/>
                    </a:p>
                  </a:txBody>
                  <a:tcPr/>
                </a:tc>
                <a:extLst>
                  <a:ext uri="{0D108BD9-81ED-4DB2-BD59-A6C34878D82A}">
                    <a16:rowId xmlns:a16="http://schemas.microsoft.com/office/drawing/2014/main" val="3240556287"/>
                  </a:ext>
                </a:extLst>
              </a:tr>
            </a:tbl>
          </a:graphicData>
        </a:graphic>
      </p:graphicFrame>
      <p:sp>
        <p:nvSpPr>
          <p:cNvPr id="4" name="Date Placeholder 3">
            <a:extLst>
              <a:ext uri="{FF2B5EF4-FFF2-40B4-BE49-F238E27FC236}">
                <a16:creationId xmlns:a16="http://schemas.microsoft.com/office/drawing/2014/main" id="{E7606725-4EB4-478B-FED2-1C9829F71741}"/>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BE5994B9-2022-66CD-4627-2A12C495383B}"/>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708902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9AA29-E429-D12F-04FE-0CA7EC34C842}"/>
              </a:ext>
            </a:extLst>
          </p:cNvPr>
          <p:cNvSpPr>
            <a:spLocks noGrp="1"/>
          </p:cNvSpPr>
          <p:nvPr>
            <p:ph type="title"/>
          </p:nvPr>
        </p:nvSpPr>
        <p:spPr/>
        <p:txBody>
          <a:bodyPr/>
          <a:lstStyle/>
          <a:p>
            <a:r>
              <a:rPr lang="en-GB" sz="3600" b="1" dirty="0"/>
              <a:t>Marketing Process</a:t>
            </a:r>
          </a:p>
        </p:txBody>
      </p:sp>
      <p:sp>
        <p:nvSpPr>
          <p:cNvPr id="4" name="Date Placeholder 3">
            <a:extLst>
              <a:ext uri="{FF2B5EF4-FFF2-40B4-BE49-F238E27FC236}">
                <a16:creationId xmlns:a16="http://schemas.microsoft.com/office/drawing/2014/main" id="{F8245971-8EE0-D677-86E5-E39F5C1077D6}"/>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6D7183D7-D706-5D25-C79F-6EE44BF3BA3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8" name="TextBox 7">
            <a:extLst>
              <a:ext uri="{FF2B5EF4-FFF2-40B4-BE49-F238E27FC236}">
                <a16:creationId xmlns:a16="http://schemas.microsoft.com/office/drawing/2014/main" id="{AA494684-40CF-DD8A-2B08-4D144A23E99F}"/>
              </a:ext>
            </a:extLst>
          </p:cNvPr>
          <p:cNvSpPr txBox="1"/>
          <p:nvPr/>
        </p:nvSpPr>
        <p:spPr>
          <a:xfrm>
            <a:off x="3635896" y="5229200"/>
            <a:ext cx="1931939" cy="338554"/>
          </a:xfrm>
          <a:prstGeom prst="rect">
            <a:avLst/>
          </a:prstGeom>
          <a:noFill/>
        </p:spPr>
        <p:txBody>
          <a:bodyPr wrap="none" rtlCol="0">
            <a:spAutoFit/>
          </a:bodyPr>
          <a:lstStyle/>
          <a:p>
            <a:r>
              <a:rPr lang="en-GB" sz="1600" dirty="0"/>
              <a:t>(Kotler et al. 2020) </a:t>
            </a:r>
          </a:p>
        </p:txBody>
      </p:sp>
      <p:pic>
        <p:nvPicPr>
          <p:cNvPr id="10" name="Picture 9" descr="A white rectangular sign with blue text&#10;&#10;Description automatically generated">
            <a:extLst>
              <a:ext uri="{FF2B5EF4-FFF2-40B4-BE49-F238E27FC236}">
                <a16:creationId xmlns:a16="http://schemas.microsoft.com/office/drawing/2014/main" id="{4760FC6D-0341-421E-0BB5-E9DE5B5399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252" y="3068960"/>
            <a:ext cx="8660228" cy="1681829"/>
          </a:xfrm>
          <a:prstGeom prst="rect">
            <a:avLst/>
          </a:prstGeom>
        </p:spPr>
      </p:pic>
      <p:sp>
        <p:nvSpPr>
          <p:cNvPr id="11" name="TextBox 10">
            <a:extLst>
              <a:ext uri="{FF2B5EF4-FFF2-40B4-BE49-F238E27FC236}">
                <a16:creationId xmlns:a16="http://schemas.microsoft.com/office/drawing/2014/main" id="{EEE8211B-C111-B106-241C-671FF55B7EB0}"/>
              </a:ext>
            </a:extLst>
          </p:cNvPr>
          <p:cNvSpPr txBox="1"/>
          <p:nvPr/>
        </p:nvSpPr>
        <p:spPr>
          <a:xfrm>
            <a:off x="31621" y="1991742"/>
            <a:ext cx="4036323" cy="1077218"/>
          </a:xfrm>
          <a:prstGeom prst="rect">
            <a:avLst/>
          </a:prstGeom>
          <a:noFill/>
        </p:spPr>
        <p:txBody>
          <a:bodyPr wrap="square" rtlCol="0">
            <a:spAutoFit/>
          </a:bodyPr>
          <a:lstStyle/>
          <a:p>
            <a:pPr algn="just"/>
            <a:r>
              <a:rPr lang="en-GB" sz="1600" i="1" dirty="0"/>
              <a:t>This figure shows Marketing in a nutshell! By creating value for customers, marketers capture value from customers in return.</a:t>
            </a:r>
          </a:p>
        </p:txBody>
      </p:sp>
    </p:spTree>
    <p:extLst>
      <p:ext uri="{BB962C8B-B14F-4D97-AF65-F5344CB8AC3E}">
        <p14:creationId xmlns:p14="http://schemas.microsoft.com/office/powerpoint/2010/main" val="1570097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A97BE-378D-6716-B454-BFE9CFD190D2}"/>
              </a:ext>
            </a:extLst>
          </p:cNvPr>
          <p:cNvSpPr>
            <a:spLocks noGrp="1"/>
          </p:cNvSpPr>
          <p:nvPr>
            <p:ph type="title"/>
          </p:nvPr>
        </p:nvSpPr>
        <p:spPr/>
        <p:txBody>
          <a:bodyPr/>
          <a:lstStyle/>
          <a:p>
            <a:r>
              <a:rPr lang="en-GB" sz="3600" b="1" dirty="0"/>
              <a:t>Understanding Marketplace and Customer Needs  </a:t>
            </a:r>
          </a:p>
        </p:txBody>
      </p:sp>
      <p:sp>
        <p:nvSpPr>
          <p:cNvPr id="3" name="Content Placeholder 2">
            <a:extLst>
              <a:ext uri="{FF2B5EF4-FFF2-40B4-BE49-F238E27FC236}">
                <a16:creationId xmlns:a16="http://schemas.microsoft.com/office/drawing/2014/main" id="{11B9D450-E7A3-CC21-D1FD-29C754570ACE}"/>
              </a:ext>
            </a:extLst>
          </p:cNvPr>
          <p:cNvSpPr>
            <a:spLocks noGrp="1"/>
          </p:cNvSpPr>
          <p:nvPr>
            <p:ph idx="1"/>
          </p:nvPr>
        </p:nvSpPr>
        <p:spPr/>
        <p:txBody>
          <a:bodyPr/>
          <a:lstStyle/>
          <a:p>
            <a:pPr marL="0" indent="0">
              <a:buNone/>
            </a:pPr>
            <a:r>
              <a:rPr lang="en-GB" sz="2400" b="0" i="0" u="none" strike="noStrike" dirty="0">
                <a:solidFill>
                  <a:srgbClr val="000000"/>
                </a:solidFill>
                <a:effectLst/>
              </a:rPr>
              <a:t>According to </a:t>
            </a:r>
            <a:r>
              <a:rPr lang="en-GB" sz="2400" dirty="0"/>
              <a:t>Kotler et al. (2020), </a:t>
            </a:r>
            <a:r>
              <a:rPr lang="en-GB" sz="2400" dirty="0">
                <a:solidFill>
                  <a:srgbClr val="000000"/>
                </a:solidFill>
              </a:rPr>
              <a:t>m</a:t>
            </a:r>
            <a:r>
              <a:rPr lang="en-GB" sz="2400" b="0" i="0" u="none" strike="noStrike" dirty="0">
                <a:solidFill>
                  <a:srgbClr val="000000"/>
                </a:solidFill>
                <a:effectLst/>
              </a:rPr>
              <a:t>arketers focus on understanding customer needs, wants, and the marketplace they operate in. There are five key concepts related to customers and the market:</a:t>
            </a:r>
          </a:p>
          <a:p>
            <a:pPr marL="914400" lvl="1" indent="-457200">
              <a:buFont typeface="+mj-lt"/>
              <a:buAutoNum type="arabicPeriod"/>
            </a:pPr>
            <a:r>
              <a:rPr lang="en-GB" sz="2200" b="0" i="0" u="none" strike="noStrike" dirty="0">
                <a:solidFill>
                  <a:srgbClr val="000000"/>
                </a:solidFill>
                <a:effectLst/>
              </a:rPr>
              <a:t>Needs, wants, and demand</a:t>
            </a:r>
          </a:p>
          <a:p>
            <a:pPr marL="914400" lvl="1" indent="-457200">
              <a:buFont typeface="+mj-lt"/>
              <a:buAutoNum type="arabicPeriod"/>
            </a:pPr>
            <a:r>
              <a:rPr lang="en-GB" sz="2200" b="0" i="0" u="none" strike="noStrike" dirty="0">
                <a:solidFill>
                  <a:srgbClr val="000000"/>
                </a:solidFill>
                <a:effectLst/>
              </a:rPr>
              <a:t>Market offerings, including goods, services, and experiences</a:t>
            </a:r>
          </a:p>
          <a:p>
            <a:pPr marL="914400" lvl="1" indent="-457200">
              <a:buFont typeface="+mj-lt"/>
              <a:buAutoNum type="arabicPeriod"/>
            </a:pPr>
            <a:r>
              <a:rPr lang="en-GB" sz="2200" b="0" i="0" u="none" strike="noStrike" dirty="0">
                <a:solidFill>
                  <a:srgbClr val="000000"/>
                </a:solidFill>
                <a:effectLst/>
              </a:rPr>
              <a:t>Value and satisfaction</a:t>
            </a:r>
          </a:p>
          <a:p>
            <a:pPr marL="914400" lvl="1" indent="-457200">
              <a:buFont typeface="+mj-lt"/>
              <a:buAutoNum type="arabicPeriod"/>
            </a:pPr>
            <a:r>
              <a:rPr lang="en-GB" sz="2200" b="0" i="0" u="none" strike="noStrike" dirty="0">
                <a:solidFill>
                  <a:srgbClr val="000000"/>
                </a:solidFill>
                <a:effectLst/>
              </a:rPr>
              <a:t>Exchanges and relationships</a:t>
            </a:r>
          </a:p>
          <a:p>
            <a:pPr marL="914400" lvl="1" indent="-457200">
              <a:buFont typeface="+mj-lt"/>
              <a:buAutoNum type="arabicPeriod"/>
            </a:pPr>
            <a:r>
              <a:rPr lang="en-GB" sz="2200" b="0" i="0" u="none" strike="noStrike" dirty="0">
                <a:solidFill>
                  <a:srgbClr val="000000"/>
                </a:solidFill>
                <a:effectLst/>
              </a:rPr>
              <a:t>Markets</a:t>
            </a:r>
          </a:p>
        </p:txBody>
      </p:sp>
      <p:sp>
        <p:nvSpPr>
          <p:cNvPr id="4" name="Date Placeholder 3">
            <a:extLst>
              <a:ext uri="{FF2B5EF4-FFF2-40B4-BE49-F238E27FC236}">
                <a16:creationId xmlns:a16="http://schemas.microsoft.com/office/drawing/2014/main" id="{72A4060D-AA58-AEBA-44EB-F9E639B01C13}"/>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F3D280D3-1E94-4E1C-C5DF-D5955550B1F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088860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F9B2E-522D-643F-6991-4FD6ABA5D7BA}"/>
              </a:ext>
            </a:extLst>
          </p:cNvPr>
          <p:cNvSpPr>
            <a:spLocks noGrp="1"/>
          </p:cNvSpPr>
          <p:nvPr>
            <p:ph type="title"/>
          </p:nvPr>
        </p:nvSpPr>
        <p:spPr>
          <a:xfrm>
            <a:off x="457200" y="274638"/>
            <a:ext cx="8229600" cy="1143000"/>
          </a:xfrm>
        </p:spPr>
        <p:txBody>
          <a:bodyPr wrap="square" anchor="ctr">
            <a:normAutofit/>
          </a:bodyPr>
          <a:lstStyle/>
          <a:p>
            <a:r>
              <a:rPr lang="en-GB" sz="3600" b="1" dirty="0"/>
              <a:t>Discussion Question</a:t>
            </a:r>
            <a:endParaRPr lang="en-GB" b="1" dirty="0"/>
          </a:p>
        </p:txBody>
      </p:sp>
      <p:sp>
        <p:nvSpPr>
          <p:cNvPr id="3" name="Content Placeholder 2">
            <a:extLst>
              <a:ext uri="{FF2B5EF4-FFF2-40B4-BE49-F238E27FC236}">
                <a16:creationId xmlns:a16="http://schemas.microsoft.com/office/drawing/2014/main" id="{A92B37C5-EECF-45D5-FB52-2EB4FE7DFF11}"/>
              </a:ext>
            </a:extLst>
          </p:cNvPr>
          <p:cNvSpPr>
            <a:spLocks noGrp="1"/>
          </p:cNvSpPr>
          <p:nvPr>
            <p:ph sz="half" idx="1"/>
          </p:nvPr>
        </p:nvSpPr>
        <p:spPr>
          <a:xfrm>
            <a:off x="457200" y="1600201"/>
            <a:ext cx="4038600" cy="3989040"/>
          </a:xfrm>
        </p:spPr>
        <p:txBody>
          <a:bodyPr wrap="square" anchor="t">
            <a:normAutofit/>
          </a:bodyPr>
          <a:lstStyle/>
          <a:p>
            <a:r>
              <a:rPr lang="en-GB" dirty="0"/>
              <a:t>In your opinion, what is the difference between a </a:t>
            </a:r>
            <a:r>
              <a:rPr lang="en-GB" b="1" dirty="0"/>
              <a:t>need</a:t>
            </a:r>
            <a:r>
              <a:rPr lang="en-GB" dirty="0"/>
              <a:t> and </a:t>
            </a:r>
            <a:r>
              <a:rPr lang="en-GB" b="1" dirty="0"/>
              <a:t>want</a:t>
            </a:r>
            <a:r>
              <a:rPr lang="en-GB" dirty="0"/>
              <a:t>? </a:t>
            </a:r>
          </a:p>
          <a:p>
            <a:r>
              <a:rPr lang="en-GB" dirty="0"/>
              <a:t>Why is this crucial for marketers to understand and differentiate?</a:t>
            </a:r>
          </a:p>
        </p:txBody>
      </p:sp>
      <p:pic>
        <p:nvPicPr>
          <p:cNvPr id="2050" name="Picture 2" descr="The power of the question mark - SWOOP ...">
            <a:extLst>
              <a:ext uri="{FF2B5EF4-FFF2-40B4-BE49-F238E27FC236}">
                <a16:creationId xmlns:a16="http://schemas.microsoft.com/office/drawing/2014/main" id="{8618B9F8-4048-B82C-EAE4-AF07CED30F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532960"/>
            <a:ext cx="4038600" cy="2123521"/>
          </a:xfrm>
          <a:prstGeom prst="rect">
            <a:avLst/>
          </a:prstGeom>
          <a:solidFill>
            <a:srgbClr val="FFFFFF"/>
          </a:solidFill>
        </p:spPr>
      </p:pic>
      <p:sp>
        <p:nvSpPr>
          <p:cNvPr id="4" name="Date Placeholder 3">
            <a:extLst>
              <a:ext uri="{FF2B5EF4-FFF2-40B4-BE49-F238E27FC236}">
                <a16:creationId xmlns:a16="http://schemas.microsoft.com/office/drawing/2014/main" id="{C017F17C-CBAE-656B-B050-2F1B16B8565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594A2BE2-6FB6-E13E-9FB1-C2AE198BFD9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3750892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D50D-4A91-ADAC-7E8F-5586D98AF4E7}"/>
              </a:ext>
            </a:extLst>
          </p:cNvPr>
          <p:cNvSpPr>
            <a:spLocks noGrp="1"/>
          </p:cNvSpPr>
          <p:nvPr>
            <p:ph type="title"/>
          </p:nvPr>
        </p:nvSpPr>
        <p:spPr>
          <a:xfrm>
            <a:off x="457200" y="274638"/>
            <a:ext cx="8229600" cy="1143000"/>
          </a:xfrm>
        </p:spPr>
        <p:txBody>
          <a:bodyPr wrap="square" anchor="ctr">
            <a:normAutofit/>
          </a:bodyPr>
          <a:lstStyle/>
          <a:p>
            <a:r>
              <a:rPr lang="en-GB" sz="3600" b="1" i="0" u="none" strike="noStrike" dirty="0">
                <a:solidFill>
                  <a:srgbClr val="000000"/>
                </a:solidFill>
                <a:effectLst/>
              </a:rPr>
              <a:t>1. Needs, Wants, and Demand</a:t>
            </a:r>
            <a:endParaRPr lang="en-GB" sz="3200" b="1" dirty="0"/>
          </a:p>
        </p:txBody>
      </p:sp>
      <p:sp>
        <p:nvSpPr>
          <p:cNvPr id="3" name="Content Placeholder 2">
            <a:extLst>
              <a:ext uri="{FF2B5EF4-FFF2-40B4-BE49-F238E27FC236}">
                <a16:creationId xmlns:a16="http://schemas.microsoft.com/office/drawing/2014/main" id="{9CF765D5-047F-790B-BCB4-21BA1AB6875C}"/>
              </a:ext>
            </a:extLst>
          </p:cNvPr>
          <p:cNvSpPr>
            <a:spLocks noGrp="1"/>
          </p:cNvSpPr>
          <p:nvPr>
            <p:ph sz="half" idx="1"/>
          </p:nvPr>
        </p:nvSpPr>
        <p:spPr>
          <a:xfrm>
            <a:off x="457200" y="1600201"/>
            <a:ext cx="4038600" cy="3989040"/>
          </a:xfrm>
        </p:spPr>
        <p:txBody>
          <a:bodyPr wrap="square" anchor="t">
            <a:normAutofit/>
          </a:bodyPr>
          <a:lstStyle/>
          <a:p>
            <a:r>
              <a:rPr lang="en-GB" b="0" i="0" u="none" strike="noStrike" dirty="0">
                <a:effectLst/>
              </a:rPr>
              <a:t>Understanding the difference between a </a:t>
            </a:r>
            <a:r>
              <a:rPr lang="en-GB" b="1" i="0" u="none" strike="noStrike" dirty="0">
                <a:effectLst/>
              </a:rPr>
              <a:t>need</a:t>
            </a:r>
            <a:r>
              <a:rPr lang="en-GB" b="0" i="0" u="none" strike="noStrike" dirty="0">
                <a:effectLst/>
              </a:rPr>
              <a:t> and a </a:t>
            </a:r>
            <a:r>
              <a:rPr lang="en-GB" b="1" i="0" u="none" strike="noStrike" dirty="0">
                <a:effectLst/>
              </a:rPr>
              <a:t>want</a:t>
            </a:r>
            <a:r>
              <a:rPr lang="en-GB" b="0" i="0" u="none" strike="noStrike" dirty="0">
                <a:effectLst/>
              </a:rPr>
              <a:t> is crucial in marketing because it shapes how businesses approach their marketing strategies.</a:t>
            </a:r>
            <a:endParaRPr lang="en-GB" dirty="0"/>
          </a:p>
        </p:txBody>
      </p:sp>
      <p:pic>
        <p:nvPicPr>
          <p:cNvPr id="3076" name="Picture 4" descr="Automotive Marketing: 13 Successful ...">
            <a:extLst>
              <a:ext uri="{FF2B5EF4-FFF2-40B4-BE49-F238E27FC236}">
                <a16:creationId xmlns:a16="http://schemas.microsoft.com/office/drawing/2014/main" id="{35574014-D317-CBF5-F6FC-17C8CC36BAE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63913"/>
            <a:ext cx="4038600" cy="2261616"/>
          </a:xfrm>
          <a:prstGeom prst="rect">
            <a:avLst/>
          </a:prstGeom>
          <a:solidFill>
            <a:srgbClr val="FFFFFF"/>
          </a:solidFill>
        </p:spPr>
      </p:pic>
      <p:sp>
        <p:nvSpPr>
          <p:cNvPr id="4" name="Date Placeholder 3">
            <a:extLst>
              <a:ext uri="{FF2B5EF4-FFF2-40B4-BE49-F238E27FC236}">
                <a16:creationId xmlns:a16="http://schemas.microsoft.com/office/drawing/2014/main" id="{8F4EA4A4-5529-6650-A582-5B19A51F465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86ED3DF9-84A2-70EF-E210-A270023AFD4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602726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1EB77-BA61-E79B-4BE4-029FB52B6BF0}"/>
              </a:ext>
            </a:extLst>
          </p:cNvPr>
          <p:cNvSpPr>
            <a:spLocks noGrp="1"/>
          </p:cNvSpPr>
          <p:nvPr>
            <p:ph type="title"/>
          </p:nvPr>
        </p:nvSpPr>
        <p:spPr/>
        <p:txBody>
          <a:bodyPr/>
          <a:lstStyle/>
          <a:p>
            <a:r>
              <a:rPr lang="en-GB" sz="3600" b="1" i="0" u="none" strike="noStrike" dirty="0">
                <a:solidFill>
                  <a:srgbClr val="000000"/>
                </a:solidFill>
                <a:effectLst/>
              </a:rPr>
              <a:t>2. Market Offerings</a:t>
            </a:r>
            <a:endParaRPr lang="en-GB" sz="3600" b="1" dirty="0"/>
          </a:p>
        </p:txBody>
      </p:sp>
      <p:sp>
        <p:nvSpPr>
          <p:cNvPr id="3" name="Content Placeholder 2">
            <a:extLst>
              <a:ext uri="{FF2B5EF4-FFF2-40B4-BE49-F238E27FC236}">
                <a16:creationId xmlns:a16="http://schemas.microsoft.com/office/drawing/2014/main" id="{18F924F8-945A-BF73-5434-A904BDC9A8F1}"/>
              </a:ext>
            </a:extLst>
          </p:cNvPr>
          <p:cNvSpPr>
            <a:spLocks noGrp="1"/>
          </p:cNvSpPr>
          <p:nvPr>
            <p:ph idx="1"/>
          </p:nvPr>
        </p:nvSpPr>
        <p:spPr/>
        <p:txBody>
          <a:bodyPr/>
          <a:lstStyle/>
          <a:p>
            <a:pPr marL="0" indent="0">
              <a:buNone/>
            </a:pPr>
            <a:r>
              <a:rPr lang="en-GB" sz="2800" dirty="0"/>
              <a:t>Businesses provide solutions to customer needs through </a:t>
            </a:r>
            <a:r>
              <a:rPr lang="en-GB" sz="2800" b="1" dirty="0"/>
              <a:t>market offerings</a:t>
            </a:r>
            <a:r>
              <a:rPr lang="en-GB" sz="2800" dirty="0"/>
              <a:t>, which include: </a:t>
            </a:r>
          </a:p>
          <a:p>
            <a:pPr lvl="1"/>
            <a:r>
              <a:rPr lang="en-GB" sz="2400" b="1" dirty="0"/>
              <a:t>Goods</a:t>
            </a:r>
            <a:r>
              <a:rPr lang="en-GB" sz="2400" dirty="0"/>
              <a:t>: Tangible products</a:t>
            </a:r>
          </a:p>
          <a:p>
            <a:pPr lvl="1"/>
            <a:r>
              <a:rPr lang="en-GB" sz="2400" b="1" dirty="0"/>
              <a:t>Services</a:t>
            </a:r>
            <a:r>
              <a:rPr lang="en-GB" sz="2400" dirty="0"/>
              <a:t>: Intangible activities</a:t>
            </a:r>
          </a:p>
          <a:p>
            <a:pPr lvl="1"/>
            <a:r>
              <a:rPr lang="en-GB" sz="2400" b="1" dirty="0"/>
              <a:t>Experiences</a:t>
            </a:r>
            <a:r>
              <a:rPr lang="en-GB" sz="2400" dirty="0"/>
              <a:t>: Businesses now focus on delivering memorable experiences</a:t>
            </a:r>
          </a:p>
          <a:p>
            <a:pPr marL="0" indent="0">
              <a:buNone/>
            </a:pPr>
            <a:r>
              <a:rPr lang="en-GB" sz="2800" dirty="0"/>
              <a:t>The key challenge for marketers is ensuring their market offerings provide real value and differentiation.</a:t>
            </a:r>
          </a:p>
        </p:txBody>
      </p:sp>
      <p:sp>
        <p:nvSpPr>
          <p:cNvPr id="4" name="Date Placeholder 3">
            <a:extLst>
              <a:ext uri="{FF2B5EF4-FFF2-40B4-BE49-F238E27FC236}">
                <a16:creationId xmlns:a16="http://schemas.microsoft.com/office/drawing/2014/main" id="{30719058-8DB3-AAE5-5CF6-E442D481E114}"/>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1258F08C-DC5A-CF39-9F37-4D9E6ABD49C1}"/>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221663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31133-35D0-D1F9-E0B2-89F44B0396BE}"/>
              </a:ext>
            </a:extLst>
          </p:cNvPr>
          <p:cNvSpPr>
            <a:spLocks noGrp="1"/>
          </p:cNvSpPr>
          <p:nvPr>
            <p:ph type="title"/>
          </p:nvPr>
        </p:nvSpPr>
        <p:spPr/>
        <p:txBody>
          <a:bodyPr/>
          <a:lstStyle/>
          <a:p>
            <a:r>
              <a:rPr lang="en-GB" sz="3600" b="1" i="0" u="none" strike="noStrike" dirty="0">
                <a:solidFill>
                  <a:srgbClr val="000000"/>
                </a:solidFill>
                <a:effectLst/>
              </a:rPr>
              <a:t>3. Value and Satisfaction</a:t>
            </a:r>
            <a:endParaRPr lang="en-GB" sz="3600" b="1" dirty="0"/>
          </a:p>
        </p:txBody>
      </p:sp>
      <p:sp>
        <p:nvSpPr>
          <p:cNvPr id="3" name="Content Placeholder 2">
            <a:extLst>
              <a:ext uri="{FF2B5EF4-FFF2-40B4-BE49-F238E27FC236}">
                <a16:creationId xmlns:a16="http://schemas.microsoft.com/office/drawing/2014/main" id="{1A44FA92-3624-55FA-D7D5-322EC10230A7}"/>
              </a:ext>
            </a:extLst>
          </p:cNvPr>
          <p:cNvSpPr>
            <a:spLocks noGrp="1"/>
          </p:cNvSpPr>
          <p:nvPr>
            <p:ph idx="1"/>
          </p:nvPr>
        </p:nvSpPr>
        <p:spPr/>
        <p:txBody>
          <a:bodyPr/>
          <a:lstStyle/>
          <a:p>
            <a:r>
              <a:rPr lang="en-GB" sz="2800" b="1" dirty="0"/>
              <a:t>Value</a:t>
            </a:r>
            <a:r>
              <a:rPr lang="en-GB" sz="2800" dirty="0"/>
              <a:t>: The perceived benefit a customer receives relative to the cost of acquiring a product or service. </a:t>
            </a:r>
          </a:p>
          <a:p>
            <a:r>
              <a:rPr lang="en-GB" sz="2800" b="1" dirty="0"/>
              <a:t>Satisfaction</a:t>
            </a:r>
            <a:r>
              <a:rPr lang="en-GB" sz="2800" dirty="0"/>
              <a:t>: How well a product or service meets or exceeds customer expectations. High satisfaction fosters customer loyalty, positive word-of-mouth, and drives repeat business.</a:t>
            </a:r>
          </a:p>
        </p:txBody>
      </p:sp>
      <p:sp>
        <p:nvSpPr>
          <p:cNvPr id="4" name="Date Placeholder 3">
            <a:extLst>
              <a:ext uri="{FF2B5EF4-FFF2-40B4-BE49-F238E27FC236}">
                <a16:creationId xmlns:a16="http://schemas.microsoft.com/office/drawing/2014/main" id="{C40C048E-E802-FC45-7C8E-BAB8D5D92E47}"/>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C1263B25-2559-900B-ACAA-8B08A48146B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66823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E1F3D-6232-8440-9197-900A01959540}"/>
              </a:ext>
            </a:extLst>
          </p:cNvPr>
          <p:cNvSpPr>
            <a:spLocks noGrp="1"/>
          </p:cNvSpPr>
          <p:nvPr>
            <p:ph type="title"/>
          </p:nvPr>
        </p:nvSpPr>
        <p:spPr/>
        <p:txBody>
          <a:bodyPr/>
          <a:lstStyle/>
          <a:p>
            <a:r>
              <a:rPr lang="en-GB" sz="3600" b="1" i="0" u="none" strike="noStrike" dirty="0">
                <a:solidFill>
                  <a:srgbClr val="000000"/>
                </a:solidFill>
                <a:effectLst/>
              </a:rPr>
              <a:t>4. Exchanges and Relationships</a:t>
            </a:r>
            <a:endParaRPr lang="en-GB" sz="3600" dirty="0"/>
          </a:p>
        </p:txBody>
      </p:sp>
      <p:sp>
        <p:nvSpPr>
          <p:cNvPr id="3" name="Content Placeholder 2">
            <a:extLst>
              <a:ext uri="{FF2B5EF4-FFF2-40B4-BE49-F238E27FC236}">
                <a16:creationId xmlns:a16="http://schemas.microsoft.com/office/drawing/2014/main" id="{4269E93A-CA0A-B394-DBB5-86E5B5B938F7}"/>
              </a:ext>
            </a:extLst>
          </p:cNvPr>
          <p:cNvSpPr>
            <a:spLocks noGrp="1"/>
          </p:cNvSpPr>
          <p:nvPr>
            <p:ph idx="1"/>
          </p:nvPr>
        </p:nvSpPr>
        <p:spPr/>
        <p:txBody>
          <a:bodyPr/>
          <a:lstStyle/>
          <a:p>
            <a:pPr algn="l">
              <a:buFont typeface="Arial" panose="020B0604020202020204" pitchFamily="34" charset="0"/>
              <a:buChar char="•"/>
            </a:pPr>
            <a:r>
              <a:rPr lang="en-GB" sz="2800" b="1" i="0" u="none" strike="noStrike" dirty="0">
                <a:solidFill>
                  <a:srgbClr val="000000"/>
                </a:solidFill>
                <a:effectLst/>
              </a:rPr>
              <a:t>Exchange</a:t>
            </a:r>
            <a:r>
              <a:rPr lang="en-GB" sz="2800" b="0" i="0" u="none" strike="noStrike" dirty="0">
                <a:solidFill>
                  <a:srgbClr val="000000"/>
                </a:solidFill>
                <a:effectLst/>
              </a:rPr>
              <a:t>: The core concept of marketing where something of value is traded between two parties.</a:t>
            </a:r>
          </a:p>
          <a:p>
            <a:pPr algn="l">
              <a:buFont typeface="Arial" panose="020B0604020202020204" pitchFamily="34" charset="0"/>
              <a:buChar char="•"/>
            </a:pPr>
            <a:r>
              <a:rPr lang="en-GB" sz="2800" b="1" i="0" u="none" strike="noStrike" dirty="0">
                <a:solidFill>
                  <a:srgbClr val="000000"/>
                </a:solidFill>
                <a:effectLst/>
              </a:rPr>
              <a:t>Relationships</a:t>
            </a:r>
            <a:r>
              <a:rPr lang="en-GB" sz="2800" b="0" i="0" u="none" strike="noStrike" dirty="0">
                <a:solidFill>
                  <a:srgbClr val="000000"/>
                </a:solidFill>
                <a:effectLst/>
              </a:rPr>
              <a:t>: Businesses aim for long-term relationships rather than one-time transactions. For example: CRM.</a:t>
            </a:r>
            <a:endParaRPr lang="en-GB" dirty="0"/>
          </a:p>
        </p:txBody>
      </p:sp>
      <p:sp>
        <p:nvSpPr>
          <p:cNvPr id="4" name="Date Placeholder 3">
            <a:extLst>
              <a:ext uri="{FF2B5EF4-FFF2-40B4-BE49-F238E27FC236}">
                <a16:creationId xmlns:a16="http://schemas.microsoft.com/office/drawing/2014/main" id="{F125E7CC-A8FD-955E-0C38-401133A769EE}"/>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118D4E86-3EDD-4370-FF11-AEB2F6F27964}"/>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026" name="Picture 2" descr="Relationships PNG, Vector, PSD, and ...">
            <a:extLst>
              <a:ext uri="{FF2B5EF4-FFF2-40B4-BE49-F238E27FC236}">
                <a16:creationId xmlns:a16="http://schemas.microsoft.com/office/drawing/2014/main" id="{DA28522A-C74C-DDE5-95C8-CFAEC4D3B5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3830575"/>
            <a:ext cx="1830673" cy="1830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6470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7040-7D5B-4324-9C64-1A6F7EDF3AE3}"/>
              </a:ext>
            </a:extLst>
          </p:cNvPr>
          <p:cNvSpPr>
            <a:spLocks noGrp="1"/>
          </p:cNvSpPr>
          <p:nvPr>
            <p:ph type="title"/>
          </p:nvPr>
        </p:nvSpPr>
        <p:spPr/>
        <p:txBody>
          <a:bodyPr/>
          <a:lstStyle/>
          <a:p>
            <a:br>
              <a:rPr lang="en-GB" dirty="0"/>
            </a:br>
            <a:r>
              <a:rPr lang="en-GB" sz="3600" b="1" dirty="0"/>
              <a:t>5. Market</a:t>
            </a:r>
            <a:br>
              <a:rPr lang="en-GB" dirty="0"/>
            </a:br>
            <a:endParaRPr lang="en-GB" dirty="0"/>
          </a:p>
        </p:txBody>
      </p:sp>
      <p:sp>
        <p:nvSpPr>
          <p:cNvPr id="3" name="Content Placeholder 2">
            <a:extLst>
              <a:ext uri="{FF2B5EF4-FFF2-40B4-BE49-F238E27FC236}">
                <a16:creationId xmlns:a16="http://schemas.microsoft.com/office/drawing/2014/main" id="{ACEFFD30-A31C-4B8F-B4FE-CDDF387D477F}"/>
              </a:ext>
            </a:extLst>
          </p:cNvPr>
          <p:cNvSpPr>
            <a:spLocks noGrp="1"/>
          </p:cNvSpPr>
          <p:nvPr>
            <p:ph idx="1"/>
          </p:nvPr>
        </p:nvSpPr>
        <p:spPr/>
        <p:txBody>
          <a:bodyPr/>
          <a:lstStyle/>
          <a:p>
            <a:r>
              <a:rPr lang="en-GB" sz="2800" dirty="0"/>
              <a:t>According to Cahill (2020), a market consists of </a:t>
            </a:r>
            <a:r>
              <a:rPr lang="en-GB" sz="2800" b="1" dirty="0"/>
              <a:t>individuals</a:t>
            </a:r>
            <a:r>
              <a:rPr lang="en-GB" sz="2800" dirty="0"/>
              <a:t> and </a:t>
            </a:r>
            <a:r>
              <a:rPr lang="en-GB" sz="2800" b="1" dirty="0"/>
              <a:t>organisations</a:t>
            </a:r>
            <a:r>
              <a:rPr lang="en-GB" sz="2800" dirty="0"/>
              <a:t> interested and willing to buy a particular product.</a:t>
            </a:r>
          </a:p>
          <a:p>
            <a:r>
              <a:rPr lang="en-GB" sz="2800" dirty="0"/>
              <a:t>This is to obtain benefits that will satisfy a specific </a:t>
            </a:r>
            <a:r>
              <a:rPr lang="en-GB" sz="2800" b="1" dirty="0"/>
              <a:t>need</a:t>
            </a:r>
            <a:r>
              <a:rPr lang="en-GB" sz="2800" dirty="0"/>
              <a:t> or </a:t>
            </a:r>
            <a:r>
              <a:rPr lang="en-GB" sz="2800" b="1" dirty="0"/>
              <a:t>want</a:t>
            </a:r>
            <a:r>
              <a:rPr lang="en-GB" sz="2800" dirty="0"/>
              <a:t>, and who have the </a:t>
            </a:r>
            <a:r>
              <a:rPr lang="en-GB" sz="2800" b="1" dirty="0"/>
              <a:t>resources</a:t>
            </a:r>
            <a:r>
              <a:rPr lang="en-GB" sz="2800" dirty="0"/>
              <a:t> to engage in the transaction. </a:t>
            </a:r>
          </a:p>
          <a:p>
            <a:pPr marL="0" indent="0">
              <a:buNone/>
            </a:pPr>
            <a:endParaRPr lang="en-GB" dirty="0"/>
          </a:p>
        </p:txBody>
      </p:sp>
      <p:sp>
        <p:nvSpPr>
          <p:cNvPr id="4" name="Date Placeholder 3">
            <a:extLst>
              <a:ext uri="{FF2B5EF4-FFF2-40B4-BE49-F238E27FC236}">
                <a16:creationId xmlns:a16="http://schemas.microsoft.com/office/drawing/2014/main" id="{7641EE61-1426-45AA-A067-F8F59394828B}"/>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332235FC-1D37-430A-B46D-B31C3480F020}"/>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1026" name="Picture 2" descr="Empty market stall clipart design ...">
            <a:extLst>
              <a:ext uri="{FF2B5EF4-FFF2-40B4-BE49-F238E27FC236}">
                <a16:creationId xmlns:a16="http://schemas.microsoft.com/office/drawing/2014/main" id="{BD49E8E5-5F2D-BC4E-7050-AD109DA352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5632" y="4071124"/>
            <a:ext cx="1878856" cy="1518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0181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0F2CF-12CE-BC5E-7447-3B5D7A2DD79E}"/>
              </a:ext>
            </a:extLst>
          </p:cNvPr>
          <p:cNvSpPr>
            <a:spLocks noGrp="1"/>
          </p:cNvSpPr>
          <p:nvPr>
            <p:ph type="title"/>
          </p:nvPr>
        </p:nvSpPr>
        <p:spPr/>
        <p:txBody>
          <a:bodyPr/>
          <a:lstStyle/>
          <a:p>
            <a:r>
              <a:rPr lang="en-GB" sz="3600" b="1" dirty="0"/>
              <a:t>The Role of Marketing</a:t>
            </a:r>
          </a:p>
        </p:txBody>
      </p:sp>
      <p:sp>
        <p:nvSpPr>
          <p:cNvPr id="4" name="Date Placeholder 3">
            <a:extLst>
              <a:ext uri="{FF2B5EF4-FFF2-40B4-BE49-F238E27FC236}">
                <a16:creationId xmlns:a16="http://schemas.microsoft.com/office/drawing/2014/main" id="{B2102BF4-C69F-E476-CD28-9CFBED59E835}"/>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E03A4D8E-6F98-C46E-07B0-76ABDBC223F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10" name="Content Placeholder 9" descr="A diagram of customer satisfaction&#10;&#10;Description automatically generated">
            <a:extLst>
              <a:ext uri="{FF2B5EF4-FFF2-40B4-BE49-F238E27FC236}">
                <a16:creationId xmlns:a16="http://schemas.microsoft.com/office/drawing/2014/main" id="{AD34377E-18D0-099A-7EC9-C28827B1C46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311364"/>
            <a:ext cx="5667254" cy="4139318"/>
          </a:xfrm>
        </p:spPr>
      </p:pic>
      <p:sp>
        <p:nvSpPr>
          <p:cNvPr id="3" name="TextBox 2">
            <a:extLst>
              <a:ext uri="{FF2B5EF4-FFF2-40B4-BE49-F238E27FC236}">
                <a16:creationId xmlns:a16="http://schemas.microsoft.com/office/drawing/2014/main" id="{B2D921AE-5F71-40DF-5820-26C2807ABC77}"/>
              </a:ext>
            </a:extLst>
          </p:cNvPr>
          <p:cNvSpPr txBox="1"/>
          <p:nvPr/>
        </p:nvSpPr>
        <p:spPr>
          <a:xfrm>
            <a:off x="3635896" y="5394702"/>
            <a:ext cx="2032929" cy="338554"/>
          </a:xfrm>
          <a:prstGeom prst="rect">
            <a:avLst/>
          </a:prstGeom>
          <a:noFill/>
        </p:spPr>
        <p:txBody>
          <a:bodyPr wrap="none" rtlCol="0">
            <a:spAutoFit/>
          </a:bodyPr>
          <a:lstStyle/>
          <a:p>
            <a:r>
              <a:rPr lang="en-GB" sz="1600" kern="100" dirty="0">
                <a:effectLst/>
                <a:ea typeface="Aptos" panose="020B0004020202020204" pitchFamily="34" charset="0"/>
                <a:cs typeface="Times New Roman" panose="02020603050405020304" pitchFamily="18" charset="0"/>
              </a:rPr>
              <a:t>(Hooley </a:t>
            </a:r>
            <a:r>
              <a:rPr lang="en-GB" sz="1600" i="1" kern="100" dirty="0">
                <a:effectLst/>
                <a:ea typeface="Aptos" panose="020B0004020202020204" pitchFamily="34" charset="0"/>
                <a:cs typeface="Times New Roman" panose="02020603050405020304" pitchFamily="18" charset="0"/>
              </a:rPr>
              <a:t>et al., </a:t>
            </a:r>
            <a:r>
              <a:rPr lang="en-GB" sz="1600" kern="100" dirty="0">
                <a:effectLst/>
                <a:ea typeface="Aptos" panose="020B0004020202020204" pitchFamily="34" charset="0"/>
                <a:cs typeface="Times New Roman" panose="02020603050405020304" pitchFamily="18" charset="0"/>
              </a:rPr>
              <a:t>2020)</a:t>
            </a:r>
            <a:endParaRPr lang="en-GB" sz="1600" dirty="0"/>
          </a:p>
        </p:txBody>
      </p:sp>
    </p:spTree>
    <p:extLst>
      <p:ext uri="{BB962C8B-B14F-4D97-AF65-F5344CB8AC3E}">
        <p14:creationId xmlns:p14="http://schemas.microsoft.com/office/powerpoint/2010/main" val="1118663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D0E4A-F496-65B8-B58D-49C5FA4D6CF8}"/>
              </a:ext>
            </a:extLst>
          </p:cNvPr>
          <p:cNvSpPr>
            <a:spLocks noGrp="1"/>
          </p:cNvSpPr>
          <p:nvPr>
            <p:ph type="title"/>
          </p:nvPr>
        </p:nvSpPr>
        <p:spPr/>
        <p:txBody>
          <a:bodyPr/>
          <a:lstStyle/>
          <a:p>
            <a:r>
              <a:rPr lang="en-GB" sz="3600" b="1" dirty="0"/>
              <a:t>Marketing Concepts </a:t>
            </a:r>
            <a:r>
              <a:rPr lang="en-GB" sz="2000" dirty="0"/>
              <a:t>(1 of 8)</a:t>
            </a:r>
            <a:endParaRPr lang="en-GB" sz="3600" dirty="0"/>
          </a:p>
        </p:txBody>
      </p:sp>
      <p:sp>
        <p:nvSpPr>
          <p:cNvPr id="4" name="Date Placeholder 3">
            <a:extLst>
              <a:ext uri="{FF2B5EF4-FFF2-40B4-BE49-F238E27FC236}">
                <a16:creationId xmlns:a16="http://schemas.microsoft.com/office/drawing/2014/main" id="{C643A914-D143-B95B-BDE6-3BA530204F1F}"/>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569581BE-113B-3BDB-C54C-17A9D59E8BDC}"/>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3" name="Content Placeholder 2">
            <a:extLst>
              <a:ext uri="{FF2B5EF4-FFF2-40B4-BE49-F238E27FC236}">
                <a16:creationId xmlns:a16="http://schemas.microsoft.com/office/drawing/2014/main" id="{8AC8CFCD-3D97-4200-6D0C-4FE1A2C1FD70}"/>
              </a:ext>
            </a:extLst>
          </p:cNvPr>
          <p:cNvSpPr>
            <a:spLocks noGrp="1"/>
          </p:cNvSpPr>
          <p:nvPr>
            <p:ph idx="1"/>
          </p:nvPr>
        </p:nvSpPr>
        <p:spPr/>
        <p:txBody>
          <a:bodyPr/>
          <a:lstStyle/>
          <a:p>
            <a:pPr marL="0" indent="0">
              <a:buNone/>
            </a:pPr>
            <a:r>
              <a:rPr lang="en-GB" sz="2800" dirty="0"/>
              <a:t>According to </a:t>
            </a:r>
            <a:r>
              <a:rPr lang="en-GB" sz="2800" dirty="0">
                <a:latin typeface="+mn-lt"/>
              </a:rPr>
              <a:t>Kotler et al. (2020), there are five marketing concepts:</a:t>
            </a:r>
          </a:p>
          <a:p>
            <a:pPr lvl="1"/>
            <a:r>
              <a:rPr lang="en-GB" b="1" dirty="0"/>
              <a:t>The production concept</a:t>
            </a:r>
          </a:p>
          <a:p>
            <a:pPr lvl="1"/>
            <a:r>
              <a:rPr lang="en-GB" b="1" dirty="0">
                <a:latin typeface="+mn-lt"/>
              </a:rPr>
              <a:t>The product concept </a:t>
            </a:r>
          </a:p>
          <a:p>
            <a:pPr lvl="1"/>
            <a:r>
              <a:rPr lang="en-GB" b="1" dirty="0"/>
              <a:t>The selling concept</a:t>
            </a:r>
          </a:p>
          <a:p>
            <a:pPr lvl="1"/>
            <a:r>
              <a:rPr lang="en-GB" b="1" dirty="0">
                <a:latin typeface="+mn-lt"/>
              </a:rPr>
              <a:t>The marketing concept</a:t>
            </a:r>
          </a:p>
          <a:p>
            <a:pPr lvl="1"/>
            <a:r>
              <a:rPr lang="en-GB" b="1" dirty="0"/>
              <a:t>The societal marketing concept</a:t>
            </a:r>
            <a:endParaRPr lang="en-GB" b="1" dirty="0">
              <a:latin typeface="+mn-lt"/>
            </a:endParaRPr>
          </a:p>
        </p:txBody>
      </p:sp>
    </p:spTree>
    <p:extLst>
      <p:ext uri="{BB962C8B-B14F-4D97-AF65-F5344CB8AC3E}">
        <p14:creationId xmlns:p14="http://schemas.microsoft.com/office/powerpoint/2010/main" val="3771360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85881-19BE-467F-BA8E-DFEC166205BD}"/>
              </a:ext>
            </a:extLst>
          </p:cNvPr>
          <p:cNvSpPr>
            <a:spLocks noGrp="1"/>
          </p:cNvSpPr>
          <p:nvPr>
            <p:ph type="title"/>
          </p:nvPr>
        </p:nvSpPr>
        <p:spPr>
          <a:xfrm>
            <a:off x="457200" y="274638"/>
            <a:ext cx="8229600" cy="1143000"/>
          </a:xfrm>
        </p:spPr>
        <p:txBody>
          <a:bodyPr wrap="square" anchor="ctr">
            <a:normAutofit/>
          </a:bodyPr>
          <a:lstStyle/>
          <a:p>
            <a:r>
              <a:rPr lang="en-GB" sz="3600" b="1" dirty="0"/>
              <a:t>The Production Concept </a:t>
            </a:r>
            <a:r>
              <a:rPr lang="en-GB" sz="2000" dirty="0"/>
              <a:t>(2 of 8)</a:t>
            </a:r>
            <a:endParaRPr lang="en-GB" sz="3600" dirty="0"/>
          </a:p>
        </p:txBody>
      </p:sp>
      <p:sp>
        <p:nvSpPr>
          <p:cNvPr id="3" name="Content Placeholder 2">
            <a:extLst>
              <a:ext uri="{FF2B5EF4-FFF2-40B4-BE49-F238E27FC236}">
                <a16:creationId xmlns:a16="http://schemas.microsoft.com/office/drawing/2014/main" id="{8856981E-8A8C-458D-8063-8AAABB2C58D9}"/>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dirty="0"/>
              <a:t>The production concept holds that consumers prefer products that are widely available and affordable. Therefore, the organisation should focus on improving production and distribution efficiency.</a:t>
            </a:r>
          </a:p>
        </p:txBody>
      </p:sp>
      <p:pic>
        <p:nvPicPr>
          <p:cNvPr id="4098" name="Picture 2" descr="Production Concept">
            <a:extLst>
              <a:ext uri="{FF2B5EF4-FFF2-40B4-BE49-F238E27FC236}">
                <a16:creationId xmlns:a16="http://schemas.microsoft.com/office/drawing/2014/main" id="{4F280EDD-FF26-576D-7B06-443E982D11E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5220072" y="2348880"/>
            <a:ext cx="3678784" cy="2736304"/>
          </a:xfrm>
          <a:prstGeom prst="rect">
            <a:avLst/>
          </a:prstGeom>
          <a:solidFill>
            <a:srgbClr val="FFFFFF"/>
          </a:solidFill>
        </p:spPr>
      </p:pic>
      <p:sp>
        <p:nvSpPr>
          <p:cNvPr id="4" name="Date Placeholder 3">
            <a:extLst>
              <a:ext uri="{FF2B5EF4-FFF2-40B4-BE49-F238E27FC236}">
                <a16:creationId xmlns:a16="http://schemas.microsoft.com/office/drawing/2014/main" id="{31856125-CCD3-4C4F-80FD-E9527D070B3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30EAE275-4DE3-4188-B0AA-DA217B199DE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971989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1E3D-A4FB-48B6-91F5-8EDA20F19F3F}"/>
              </a:ext>
            </a:extLst>
          </p:cNvPr>
          <p:cNvSpPr>
            <a:spLocks noGrp="1"/>
          </p:cNvSpPr>
          <p:nvPr>
            <p:ph type="title"/>
          </p:nvPr>
        </p:nvSpPr>
        <p:spPr>
          <a:xfrm>
            <a:off x="457200" y="274638"/>
            <a:ext cx="8229600" cy="1143000"/>
          </a:xfrm>
        </p:spPr>
        <p:txBody>
          <a:bodyPr wrap="square" anchor="ctr">
            <a:normAutofit/>
          </a:bodyPr>
          <a:lstStyle/>
          <a:p>
            <a:r>
              <a:rPr lang="en-GB" sz="3600" b="1" dirty="0"/>
              <a:t>The Product Concept </a:t>
            </a:r>
            <a:r>
              <a:rPr lang="en-GB" sz="2000" dirty="0"/>
              <a:t>(3 of 8)</a:t>
            </a:r>
            <a:endParaRPr lang="en-GB" sz="3600" dirty="0"/>
          </a:p>
        </p:txBody>
      </p:sp>
      <p:pic>
        <p:nvPicPr>
          <p:cNvPr id="2050" name="Picture 2" descr="Product Concept">
            <a:extLst>
              <a:ext uri="{FF2B5EF4-FFF2-40B4-BE49-F238E27FC236}">
                <a16:creationId xmlns:a16="http://schemas.microsoft.com/office/drawing/2014/main" id="{9EB2392B-7DE7-9E45-BB48-6387BAF0109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250825" y="1772816"/>
            <a:ext cx="4244976" cy="2880320"/>
          </a:xfrm>
          <a:prstGeom prst="rect">
            <a:avLst/>
          </a:prstGeom>
          <a:solidFill>
            <a:srgbClr val="FFFFFF"/>
          </a:solidFill>
        </p:spPr>
      </p:pic>
      <p:sp>
        <p:nvSpPr>
          <p:cNvPr id="3" name="Content Placeholder 2">
            <a:extLst>
              <a:ext uri="{FF2B5EF4-FFF2-40B4-BE49-F238E27FC236}">
                <a16:creationId xmlns:a16="http://schemas.microsoft.com/office/drawing/2014/main" id="{78492E25-6F73-4380-BA54-ED2D9349DA68}"/>
              </a:ext>
            </a:extLst>
          </p:cNvPr>
          <p:cNvSpPr>
            <a:spLocks noGrp="1"/>
          </p:cNvSpPr>
          <p:nvPr>
            <p:ph sz="half" idx="2"/>
          </p:nvPr>
        </p:nvSpPr>
        <p:spPr>
          <a:xfrm>
            <a:off x="4441824" y="1600201"/>
            <a:ext cx="4244976" cy="3989040"/>
          </a:xfrm>
        </p:spPr>
        <p:txBody>
          <a:bodyPr wrap="square" anchor="t">
            <a:normAutofit lnSpcReduction="10000"/>
          </a:bodyPr>
          <a:lstStyle/>
          <a:p>
            <a:pPr marL="0" indent="0">
              <a:buNone/>
            </a:pPr>
            <a:r>
              <a:rPr lang="en-GB" dirty="0"/>
              <a:t>The product concept holds that consumers will favour those products that offer the most quality, performance, or innovative features. This means that organisation should be devoted to continuous product improvements.</a:t>
            </a:r>
          </a:p>
          <a:p>
            <a:pPr marL="0" indent="0">
              <a:buNone/>
            </a:pPr>
            <a:endParaRPr lang="en-GB" dirty="0"/>
          </a:p>
        </p:txBody>
      </p:sp>
      <p:sp>
        <p:nvSpPr>
          <p:cNvPr id="4" name="Date Placeholder 3">
            <a:extLst>
              <a:ext uri="{FF2B5EF4-FFF2-40B4-BE49-F238E27FC236}">
                <a16:creationId xmlns:a16="http://schemas.microsoft.com/office/drawing/2014/main" id="{E68A5F95-316E-4E01-B515-5421661B2F7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40E0C5F6-DDD6-4B6E-8BE4-1630F9E8EB9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19981866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9243-05E6-4846-B260-D15AFB637D11}"/>
              </a:ext>
            </a:extLst>
          </p:cNvPr>
          <p:cNvSpPr>
            <a:spLocks noGrp="1"/>
          </p:cNvSpPr>
          <p:nvPr>
            <p:ph type="title"/>
          </p:nvPr>
        </p:nvSpPr>
        <p:spPr>
          <a:xfrm>
            <a:off x="457200" y="274638"/>
            <a:ext cx="8229600" cy="1143000"/>
          </a:xfrm>
        </p:spPr>
        <p:txBody>
          <a:bodyPr wrap="square" anchor="ctr">
            <a:normAutofit/>
          </a:bodyPr>
          <a:lstStyle/>
          <a:p>
            <a:r>
              <a:rPr lang="en-GB" sz="3600" b="1" dirty="0"/>
              <a:t>The Selling Concept </a:t>
            </a:r>
            <a:r>
              <a:rPr lang="en-GB" sz="2000" dirty="0"/>
              <a:t>(4 of 8)</a:t>
            </a:r>
            <a:endParaRPr lang="en-GB" sz="3600" b="1" dirty="0"/>
          </a:p>
        </p:txBody>
      </p:sp>
      <p:sp>
        <p:nvSpPr>
          <p:cNvPr id="3" name="Content Placeholder 2">
            <a:extLst>
              <a:ext uri="{FF2B5EF4-FFF2-40B4-BE49-F238E27FC236}">
                <a16:creationId xmlns:a16="http://schemas.microsoft.com/office/drawing/2014/main" id="{D7C12648-E42F-43D8-9ABD-F4660A632C68}"/>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dirty="0"/>
              <a:t>The selling concept holds that consumers and businesses, will ordinarily not buy enough of the organisation’s products, if the it does not engage in large-scale selling and promotion efforts.</a:t>
            </a:r>
          </a:p>
        </p:txBody>
      </p:sp>
      <p:pic>
        <p:nvPicPr>
          <p:cNvPr id="2050" name="Picture 2" descr="Selling Concept">
            <a:extLst>
              <a:ext uri="{FF2B5EF4-FFF2-40B4-BE49-F238E27FC236}">
                <a16:creationId xmlns:a16="http://schemas.microsoft.com/office/drawing/2014/main" id="{A8FEC5ED-48DA-9777-90D6-4725A86AEB2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427984" y="2080552"/>
            <a:ext cx="4567386" cy="2788608"/>
          </a:xfrm>
          <a:prstGeom prst="rect">
            <a:avLst/>
          </a:prstGeom>
          <a:solidFill>
            <a:srgbClr val="FFFFFF"/>
          </a:solidFill>
        </p:spPr>
      </p:pic>
      <p:sp>
        <p:nvSpPr>
          <p:cNvPr id="4" name="Date Placeholder 3">
            <a:extLst>
              <a:ext uri="{FF2B5EF4-FFF2-40B4-BE49-F238E27FC236}">
                <a16:creationId xmlns:a16="http://schemas.microsoft.com/office/drawing/2014/main" id="{94085CE7-DFAB-4BFF-AE72-60861324EF2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D17959FC-D99D-4404-915B-437560C081E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493858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36119-7DCB-421F-8219-5D694664B480}"/>
              </a:ext>
            </a:extLst>
          </p:cNvPr>
          <p:cNvSpPr>
            <a:spLocks noGrp="1"/>
          </p:cNvSpPr>
          <p:nvPr>
            <p:ph type="title"/>
          </p:nvPr>
        </p:nvSpPr>
        <p:spPr/>
        <p:txBody>
          <a:bodyPr/>
          <a:lstStyle/>
          <a:p>
            <a:r>
              <a:rPr lang="en-GB" sz="3600" b="1" dirty="0"/>
              <a:t>The Selling Concept </a:t>
            </a:r>
            <a:r>
              <a:rPr lang="en-GB" sz="2000" dirty="0"/>
              <a:t>(5 of 8)</a:t>
            </a:r>
            <a:endParaRPr lang="en-GB" sz="3600" b="1" dirty="0"/>
          </a:p>
        </p:txBody>
      </p:sp>
      <p:sp>
        <p:nvSpPr>
          <p:cNvPr id="3" name="Content Placeholder 2">
            <a:extLst>
              <a:ext uri="{FF2B5EF4-FFF2-40B4-BE49-F238E27FC236}">
                <a16:creationId xmlns:a16="http://schemas.microsoft.com/office/drawing/2014/main" id="{0B350A14-DEA8-CDAC-6C48-0835068C33A5}"/>
              </a:ext>
            </a:extLst>
          </p:cNvPr>
          <p:cNvSpPr>
            <a:spLocks noGrp="1"/>
          </p:cNvSpPr>
          <p:nvPr>
            <p:ph idx="1"/>
          </p:nvPr>
        </p:nvSpPr>
        <p:spPr/>
        <p:txBody>
          <a:bodyPr/>
          <a:lstStyle/>
          <a:p>
            <a:pPr marL="0" indent="0">
              <a:buNone/>
            </a:pPr>
            <a:r>
              <a:rPr lang="en-GB" sz="2800" dirty="0"/>
              <a:t>The selling concept has four pillars:</a:t>
            </a:r>
          </a:p>
          <a:p>
            <a:r>
              <a:rPr lang="en-GB" sz="2800" dirty="0"/>
              <a:t>Factory</a:t>
            </a:r>
          </a:p>
          <a:p>
            <a:r>
              <a:rPr lang="en-GB" sz="2800" dirty="0"/>
              <a:t>Existing products</a:t>
            </a:r>
          </a:p>
          <a:p>
            <a:r>
              <a:rPr lang="en-GB" sz="2800" dirty="0"/>
              <a:t>Selling and promoting</a:t>
            </a:r>
          </a:p>
          <a:p>
            <a:r>
              <a:rPr lang="en-GB" sz="2800" dirty="0"/>
              <a:t>Profitability </a:t>
            </a:r>
          </a:p>
          <a:p>
            <a:pPr marL="0" indent="0">
              <a:buNone/>
            </a:pPr>
            <a:r>
              <a:rPr lang="en-GB" sz="2800" dirty="0"/>
              <a:t>(Kotler </a:t>
            </a:r>
            <a:r>
              <a:rPr lang="en-GB" sz="2800" i="1" dirty="0"/>
              <a:t>et al</a:t>
            </a:r>
            <a:r>
              <a:rPr lang="en-GB" sz="2800" dirty="0"/>
              <a:t>., 2020)</a:t>
            </a:r>
          </a:p>
          <a:p>
            <a:endParaRPr lang="en-GB" dirty="0"/>
          </a:p>
        </p:txBody>
      </p:sp>
      <p:sp>
        <p:nvSpPr>
          <p:cNvPr id="4" name="Date Placeholder 3">
            <a:extLst>
              <a:ext uri="{FF2B5EF4-FFF2-40B4-BE49-F238E27FC236}">
                <a16:creationId xmlns:a16="http://schemas.microsoft.com/office/drawing/2014/main" id="{AEE10C21-15A0-1665-D2E9-C1E7C75DA155}"/>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5CEC642B-6485-E6DD-E372-79555F0EBC8A}"/>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419162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0E451-BC43-4130-8756-A1E66F1645B3}"/>
              </a:ext>
            </a:extLst>
          </p:cNvPr>
          <p:cNvSpPr>
            <a:spLocks noGrp="1"/>
          </p:cNvSpPr>
          <p:nvPr>
            <p:ph type="title"/>
          </p:nvPr>
        </p:nvSpPr>
        <p:spPr>
          <a:xfrm>
            <a:off x="457200" y="274638"/>
            <a:ext cx="8229600" cy="1143000"/>
          </a:xfrm>
        </p:spPr>
        <p:txBody>
          <a:bodyPr wrap="square" anchor="ctr">
            <a:normAutofit/>
          </a:bodyPr>
          <a:lstStyle/>
          <a:p>
            <a:r>
              <a:rPr lang="en-GB" sz="3600" b="1" dirty="0"/>
              <a:t>The Marketing Concept </a:t>
            </a:r>
            <a:r>
              <a:rPr lang="en-GB" sz="2000" dirty="0"/>
              <a:t>(6 of 8)</a:t>
            </a:r>
            <a:endParaRPr lang="en-GB" sz="3600" b="1" dirty="0"/>
          </a:p>
        </p:txBody>
      </p:sp>
      <p:pic>
        <p:nvPicPr>
          <p:cNvPr id="5122" name="Picture 2" descr="Marketing Concept">
            <a:extLst>
              <a:ext uri="{FF2B5EF4-FFF2-40B4-BE49-F238E27FC236}">
                <a16:creationId xmlns:a16="http://schemas.microsoft.com/office/drawing/2014/main" id="{BC35A8E3-F725-6910-A281-9FFFA5B84BB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2315831"/>
            <a:ext cx="4038600" cy="2557780"/>
          </a:xfrm>
          <a:prstGeom prst="rect">
            <a:avLst/>
          </a:prstGeom>
          <a:solidFill>
            <a:srgbClr val="FFFFFF"/>
          </a:solidFill>
        </p:spPr>
      </p:pic>
      <p:sp>
        <p:nvSpPr>
          <p:cNvPr id="3" name="Content Placeholder 2">
            <a:extLst>
              <a:ext uri="{FF2B5EF4-FFF2-40B4-BE49-F238E27FC236}">
                <a16:creationId xmlns:a16="http://schemas.microsoft.com/office/drawing/2014/main" id="{C8FB4C35-2A66-48E3-9702-0DFB29C21D15}"/>
              </a:ext>
            </a:extLst>
          </p:cNvPr>
          <p:cNvSpPr>
            <a:spLocks noGrp="1"/>
          </p:cNvSpPr>
          <p:nvPr>
            <p:ph sz="half" idx="2"/>
          </p:nvPr>
        </p:nvSpPr>
        <p:spPr>
          <a:xfrm>
            <a:off x="4648200" y="1600201"/>
            <a:ext cx="4038600" cy="3989040"/>
          </a:xfrm>
        </p:spPr>
        <p:txBody>
          <a:bodyPr wrap="square" anchor="t">
            <a:normAutofit lnSpcReduction="10000"/>
          </a:bodyPr>
          <a:lstStyle/>
          <a:p>
            <a:pPr marL="0" indent="0">
              <a:lnSpc>
                <a:spcPct val="90000"/>
              </a:lnSpc>
              <a:buNone/>
            </a:pPr>
            <a:r>
              <a:rPr lang="en-GB" dirty="0"/>
              <a:t>The marketing concept holds that the key to achieving its organisational goals, consists of the company being more effective than competitors in creating, delivering, and communicating customer value to its chosen target markets.</a:t>
            </a:r>
          </a:p>
          <a:p>
            <a:pPr marL="0" indent="0">
              <a:lnSpc>
                <a:spcPct val="90000"/>
              </a:lnSpc>
              <a:buNone/>
            </a:pPr>
            <a:endParaRPr lang="en-GB" sz="2400" dirty="0"/>
          </a:p>
        </p:txBody>
      </p:sp>
      <p:sp>
        <p:nvSpPr>
          <p:cNvPr id="4" name="Date Placeholder 3">
            <a:extLst>
              <a:ext uri="{FF2B5EF4-FFF2-40B4-BE49-F238E27FC236}">
                <a16:creationId xmlns:a16="http://schemas.microsoft.com/office/drawing/2014/main" id="{7F5C922B-D3BD-4FC7-ACCF-6E859F48FCF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2898EDD6-9B2D-4FF6-9A97-7009A551C5B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132421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9" name="Title 1">
            <a:extLst>
              <a:ext uri="{FF2B5EF4-FFF2-40B4-BE49-F238E27FC236}">
                <a16:creationId xmlns:a16="http://schemas.microsoft.com/office/drawing/2014/main" id="{8FD9E183-C8BF-B78E-D577-4F32216AD759}"/>
              </a:ext>
            </a:extLst>
          </p:cNvPr>
          <p:cNvSpPr>
            <a:spLocks noGrp="1"/>
          </p:cNvSpPr>
          <p:nvPr>
            <p:ph type="title"/>
          </p:nvPr>
        </p:nvSpPr>
        <p:spPr>
          <a:xfrm>
            <a:off x="457200" y="274638"/>
            <a:ext cx="8229600" cy="1143000"/>
          </a:xfrm>
        </p:spPr>
        <p:txBody>
          <a:bodyPr/>
          <a:lstStyle/>
          <a:p>
            <a:r>
              <a:rPr lang="en-US" sz="3600" b="1" dirty="0"/>
              <a:t>Selling Concept versus </a:t>
            </a:r>
            <a:br>
              <a:rPr lang="en-US" sz="3600" b="1" dirty="0"/>
            </a:br>
            <a:r>
              <a:rPr lang="en-US" sz="3600" b="1" dirty="0"/>
              <a:t>Marketing Concept </a:t>
            </a:r>
            <a:r>
              <a:rPr lang="en-GB" sz="2000" dirty="0"/>
              <a:t>(7 of 8)</a:t>
            </a:r>
            <a:endParaRPr lang="en-US" sz="3600" b="1" dirty="0"/>
          </a:p>
        </p:txBody>
      </p:sp>
      <p:sp>
        <p:nvSpPr>
          <p:cNvPr id="4" name="Date Placeholder 3">
            <a:extLst>
              <a:ext uri="{FF2B5EF4-FFF2-40B4-BE49-F238E27FC236}">
                <a16:creationId xmlns:a16="http://schemas.microsoft.com/office/drawing/2014/main" id="{C9B3F5F2-5559-7222-8C46-3641C18F89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34952771-A96E-5194-4B36-DC41F1E0A75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21</a:t>
            </a:fld>
            <a:endParaRPr lang="en-GB" altLang="en-US"/>
          </a:p>
        </p:txBody>
      </p:sp>
      <p:sp>
        <p:nvSpPr>
          <p:cNvPr id="16" name="TextBox 15">
            <a:extLst>
              <a:ext uri="{FF2B5EF4-FFF2-40B4-BE49-F238E27FC236}">
                <a16:creationId xmlns:a16="http://schemas.microsoft.com/office/drawing/2014/main" id="{ECEC75E4-D73B-312B-06D0-151EDF91FE3C}"/>
              </a:ext>
            </a:extLst>
          </p:cNvPr>
          <p:cNvSpPr txBox="1"/>
          <p:nvPr/>
        </p:nvSpPr>
        <p:spPr>
          <a:xfrm>
            <a:off x="3779912" y="5282932"/>
            <a:ext cx="2082814" cy="369332"/>
          </a:xfrm>
          <a:prstGeom prst="rect">
            <a:avLst/>
          </a:prstGeom>
          <a:noFill/>
        </p:spPr>
        <p:txBody>
          <a:bodyPr wrap="none" rtlCol="0">
            <a:spAutoFit/>
          </a:bodyPr>
          <a:lstStyle/>
          <a:p>
            <a:r>
              <a:rPr lang="en-GB" dirty="0">
                <a:latin typeface="+mn-lt"/>
              </a:rPr>
              <a:t>(Kotler </a:t>
            </a:r>
            <a:r>
              <a:rPr lang="en-GB" i="1" dirty="0">
                <a:latin typeface="+mn-lt"/>
              </a:rPr>
              <a:t>et al</a:t>
            </a:r>
            <a:r>
              <a:rPr lang="en-GB" dirty="0">
                <a:latin typeface="+mn-lt"/>
              </a:rPr>
              <a:t>., 2020)</a:t>
            </a:r>
          </a:p>
        </p:txBody>
      </p:sp>
      <p:pic>
        <p:nvPicPr>
          <p:cNvPr id="7" name="Picture 6" descr="A few words on a white background&#10;&#10;Description automatically generated with medium confidence">
            <a:extLst>
              <a:ext uri="{FF2B5EF4-FFF2-40B4-BE49-F238E27FC236}">
                <a16:creationId xmlns:a16="http://schemas.microsoft.com/office/drawing/2014/main" id="{D8E00FC8-3D49-BA08-6F64-131B2FFB66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787715"/>
            <a:ext cx="8229600" cy="3309806"/>
          </a:xfrm>
          <a:prstGeom prst="rect">
            <a:avLst/>
          </a:prstGeom>
        </p:spPr>
      </p:pic>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10E4DC83-99CA-DC06-325F-718FBE5E0291}"/>
                  </a:ext>
                </a:extLst>
              </p14:cNvPr>
              <p14:cNvContentPartPr/>
              <p14:nvPr/>
            </p14:nvContentPartPr>
            <p14:xfrm>
              <a:off x="496969" y="3153618"/>
              <a:ext cx="241200" cy="3240"/>
            </p14:xfrm>
          </p:contentPart>
        </mc:Choice>
        <mc:Fallback xmlns="">
          <p:pic>
            <p:nvPicPr>
              <p:cNvPr id="8" name="Ink 7">
                <a:extLst>
                  <a:ext uri="{FF2B5EF4-FFF2-40B4-BE49-F238E27FC236}">
                    <a16:creationId xmlns:a16="http://schemas.microsoft.com/office/drawing/2014/main" id="{10E4DC83-99CA-DC06-325F-718FBE5E0291}"/>
                  </a:ext>
                </a:extLst>
              </p:cNvPr>
              <p:cNvPicPr/>
              <p:nvPr/>
            </p:nvPicPr>
            <p:blipFill>
              <a:blip r:embed="rId5"/>
              <a:stretch>
                <a:fillRect/>
              </a:stretch>
            </p:blipFill>
            <p:spPr>
              <a:xfrm>
                <a:off x="442969" y="3045978"/>
                <a:ext cx="348840" cy="2188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87C360D1-C60A-F043-A995-3F67CFA5798F}"/>
                  </a:ext>
                </a:extLst>
              </p14:cNvPr>
              <p14:cNvContentPartPr/>
              <p14:nvPr/>
            </p14:nvContentPartPr>
            <p14:xfrm>
              <a:off x="483289" y="3087738"/>
              <a:ext cx="405360" cy="63000"/>
            </p14:xfrm>
          </p:contentPart>
        </mc:Choice>
        <mc:Fallback xmlns="">
          <p:pic>
            <p:nvPicPr>
              <p:cNvPr id="9" name="Ink 8">
                <a:extLst>
                  <a:ext uri="{FF2B5EF4-FFF2-40B4-BE49-F238E27FC236}">
                    <a16:creationId xmlns:a16="http://schemas.microsoft.com/office/drawing/2014/main" id="{87C360D1-C60A-F043-A995-3F67CFA5798F}"/>
                  </a:ext>
                </a:extLst>
              </p:cNvPr>
              <p:cNvPicPr/>
              <p:nvPr/>
            </p:nvPicPr>
            <p:blipFill>
              <a:blip r:embed="rId7"/>
              <a:stretch>
                <a:fillRect/>
              </a:stretch>
            </p:blipFill>
            <p:spPr>
              <a:xfrm>
                <a:off x="429289" y="2980098"/>
                <a:ext cx="513000" cy="2786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23EF4EC2-9D07-C58A-D892-7926C93A0384}"/>
                  </a:ext>
                </a:extLst>
              </p14:cNvPr>
              <p14:cNvContentPartPr/>
              <p14:nvPr/>
            </p14:nvContentPartPr>
            <p14:xfrm>
              <a:off x="478249" y="3061098"/>
              <a:ext cx="387360" cy="145440"/>
            </p14:xfrm>
          </p:contentPart>
        </mc:Choice>
        <mc:Fallback xmlns="">
          <p:pic>
            <p:nvPicPr>
              <p:cNvPr id="10" name="Ink 9">
                <a:extLst>
                  <a:ext uri="{FF2B5EF4-FFF2-40B4-BE49-F238E27FC236}">
                    <a16:creationId xmlns:a16="http://schemas.microsoft.com/office/drawing/2014/main" id="{23EF4EC2-9D07-C58A-D892-7926C93A0384}"/>
                  </a:ext>
                </a:extLst>
              </p:cNvPr>
              <p:cNvPicPr/>
              <p:nvPr/>
            </p:nvPicPr>
            <p:blipFill>
              <a:blip r:embed="rId9"/>
              <a:stretch>
                <a:fillRect/>
              </a:stretch>
            </p:blipFill>
            <p:spPr>
              <a:xfrm>
                <a:off x="424609" y="2953458"/>
                <a:ext cx="495000" cy="3610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D604DEE9-ED13-172A-87CF-F22D5B8F45E6}"/>
                  </a:ext>
                </a:extLst>
              </p14:cNvPr>
              <p14:cNvContentPartPr/>
              <p14:nvPr/>
            </p14:nvContentPartPr>
            <p14:xfrm>
              <a:off x="363769" y="3119778"/>
              <a:ext cx="406800" cy="96840"/>
            </p14:xfrm>
          </p:contentPart>
        </mc:Choice>
        <mc:Fallback xmlns="">
          <p:pic>
            <p:nvPicPr>
              <p:cNvPr id="12" name="Ink 11">
                <a:extLst>
                  <a:ext uri="{FF2B5EF4-FFF2-40B4-BE49-F238E27FC236}">
                    <a16:creationId xmlns:a16="http://schemas.microsoft.com/office/drawing/2014/main" id="{D604DEE9-ED13-172A-87CF-F22D5B8F45E6}"/>
                  </a:ext>
                </a:extLst>
              </p:cNvPr>
              <p:cNvPicPr/>
              <p:nvPr/>
            </p:nvPicPr>
            <p:blipFill>
              <a:blip r:embed="rId11"/>
              <a:stretch>
                <a:fillRect/>
              </a:stretch>
            </p:blipFill>
            <p:spPr>
              <a:xfrm>
                <a:off x="309769" y="3011778"/>
                <a:ext cx="514440" cy="3124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8055741B-8E7A-737E-5FA8-9290E24211AC}"/>
                  </a:ext>
                </a:extLst>
              </p14:cNvPr>
              <p14:cNvContentPartPr/>
              <p14:nvPr/>
            </p14:nvContentPartPr>
            <p14:xfrm>
              <a:off x="327769" y="2694978"/>
              <a:ext cx="389520" cy="772200"/>
            </p14:xfrm>
          </p:contentPart>
        </mc:Choice>
        <mc:Fallback xmlns="">
          <p:pic>
            <p:nvPicPr>
              <p:cNvPr id="13" name="Ink 12">
                <a:extLst>
                  <a:ext uri="{FF2B5EF4-FFF2-40B4-BE49-F238E27FC236}">
                    <a16:creationId xmlns:a16="http://schemas.microsoft.com/office/drawing/2014/main" id="{8055741B-8E7A-737E-5FA8-9290E24211AC}"/>
                  </a:ext>
                </a:extLst>
              </p:cNvPr>
              <p:cNvPicPr/>
              <p:nvPr/>
            </p:nvPicPr>
            <p:blipFill>
              <a:blip r:embed="rId13"/>
              <a:stretch>
                <a:fillRect/>
              </a:stretch>
            </p:blipFill>
            <p:spPr>
              <a:xfrm>
                <a:off x="273769" y="2586978"/>
                <a:ext cx="497160" cy="9878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4" name="Ink 13">
                <a:extLst>
                  <a:ext uri="{FF2B5EF4-FFF2-40B4-BE49-F238E27FC236}">
                    <a16:creationId xmlns:a16="http://schemas.microsoft.com/office/drawing/2014/main" id="{6B311430-49EA-55EE-17D6-F6172D05260D}"/>
                  </a:ext>
                </a:extLst>
              </p14:cNvPr>
              <p14:cNvContentPartPr/>
              <p14:nvPr/>
            </p14:nvContentPartPr>
            <p14:xfrm>
              <a:off x="437569" y="2993058"/>
              <a:ext cx="78480" cy="705600"/>
            </p14:xfrm>
          </p:contentPart>
        </mc:Choice>
        <mc:Fallback xmlns="">
          <p:pic>
            <p:nvPicPr>
              <p:cNvPr id="14" name="Ink 13">
                <a:extLst>
                  <a:ext uri="{FF2B5EF4-FFF2-40B4-BE49-F238E27FC236}">
                    <a16:creationId xmlns:a16="http://schemas.microsoft.com/office/drawing/2014/main" id="{6B311430-49EA-55EE-17D6-F6172D05260D}"/>
                  </a:ext>
                </a:extLst>
              </p:cNvPr>
              <p:cNvPicPr/>
              <p:nvPr/>
            </p:nvPicPr>
            <p:blipFill>
              <a:blip r:embed="rId15"/>
              <a:stretch>
                <a:fillRect/>
              </a:stretch>
            </p:blipFill>
            <p:spPr>
              <a:xfrm>
                <a:off x="383569" y="2885058"/>
                <a:ext cx="186120" cy="9212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7" name="Ink 16">
                <a:extLst>
                  <a:ext uri="{FF2B5EF4-FFF2-40B4-BE49-F238E27FC236}">
                    <a16:creationId xmlns:a16="http://schemas.microsoft.com/office/drawing/2014/main" id="{9FD6C4B1-35F9-012C-3301-A9BC1157A541}"/>
                  </a:ext>
                </a:extLst>
              </p14:cNvPr>
              <p14:cNvContentPartPr/>
              <p14:nvPr/>
            </p14:nvContentPartPr>
            <p14:xfrm>
              <a:off x="464929" y="3146418"/>
              <a:ext cx="247320" cy="61200"/>
            </p14:xfrm>
          </p:contentPart>
        </mc:Choice>
        <mc:Fallback xmlns="">
          <p:pic>
            <p:nvPicPr>
              <p:cNvPr id="17" name="Ink 16">
                <a:extLst>
                  <a:ext uri="{FF2B5EF4-FFF2-40B4-BE49-F238E27FC236}">
                    <a16:creationId xmlns:a16="http://schemas.microsoft.com/office/drawing/2014/main" id="{9FD6C4B1-35F9-012C-3301-A9BC1157A541}"/>
                  </a:ext>
                </a:extLst>
              </p:cNvPr>
              <p:cNvPicPr/>
              <p:nvPr/>
            </p:nvPicPr>
            <p:blipFill>
              <a:blip r:embed="rId17"/>
              <a:stretch>
                <a:fillRect/>
              </a:stretch>
            </p:blipFill>
            <p:spPr>
              <a:xfrm>
                <a:off x="411289" y="3038778"/>
                <a:ext cx="354960" cy="27684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8" name="Ink 17">
                <a:extLst>
                  <a:ext uri="{FF2B5EF4-FFF2-40B4-BE49-F238E27FC236}">
                    <a16:creationId xmlns:a16="http://schemas.microsoft.com/office/drawing/2014/main" id="{55597A4F-FB34-DA83-0EAB-9BD51B52EC6D}"/>
                  </a:ext>
                </a:extLst>
              </p14:cNvPr>
              <p14:cNvContentPartPr/>
              <p14:nvPr/>
            </p14:nvContentPartPr>
            <p14:xfrm>
              <a:off x="465649" y="3006018"/>
              <a:ext cx="181440" cy="753120"/>
            </p14:xfrm>
          </p:contentPart>
        </mc:Choice>
        <mc:Fallback xmlns="">
          <p:pic>
            <p:nvPicPr>
              <p:cNvPr id="18" name="Ink 17">
                <a:extLst>
                  <a:ext uri="{FF2B5EF4-FFF2-40B4-BE49-F238E27FC236}">
                    <a16:creationId xmlns:a16="http://schemas.microsoft.com/office/drawing/2014/main" id="{55597A4F-FB34-DA83-0EAB-9BD51B52EC6D}"/>
                  </a:ext>
                </a:extLst>
              </p:cNvPr>
              <p:cNvPicPr/>
              <p:nvPr/>
            </p:nvPicPr>
            <p:blipFill>
              <a:blip r:embed="rId19"/>
              <a:stretch>
                <a:fillRect/>
              </a:stretch>
            </p:blipFill>
            <p:spPr>
              <a:xfrm>
                <a:off x="411649" y="2898378"/>
                <a:ext cx="289080" cy="968760"/>
              </a:xfrm>
              <a:prstGeom prst="rect">
                <a:avLst/>
              </a:prstGeom>
            </p:spPr>
          </p:pic>
        </mc:Fallback>
      </mc:AlternateContent>
    </p:spTree>
    <p:extLst>
      <p:ext uri="{BB962C8B-B14F-4D97-AF65-F5344CB8AC3E}">
        <p14:creationId xmlns:p14="http://schemas.microsoft.com/office/powerpoint/2010/main" val="37172162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49A0-4030-482F-890A-7F101A328AF5}"/>
              </a:ext>
            </a:extLst>
          </p:cNvPr>
          <p:cNvSpPr>
            <a:spLocks noGrp="1"/>
          </p:cNvSpPr>
          <p:nvPr>
            <p:ph type="title"/>
          </p:nvPr>
        </p:nvSpPr>
        <p:spPr>
          <a:xfrm>
            <a:off x="457200" y="274638"/>
            <a:ext cx="8229600" cy="1143000"/>
          </a:xfrm>
        </p:spPr>
        <p:txBody>
          <a:bodyPr wrap="square" anchor="ctr">
            <a:normAutofit/>
          </a:bodyPr>
          <a:lstStyle/>
          <a:p>
            <a:r>
              <a:rPr lang="en-GB" sz="3600" b="1" dirty="0"/>
              <a:t>The Societal Marketing Concept </a:t>
            </a:r>
            <a:r>
              <a:rPr lang="en-GB" sz="2000" dirty="0"/>
              <a:t>(8 of 8)</a:t>
            </a:r>
            <a:endParaRPr lang="en-GB" sz="3600" b="1" dirty="0"/>
          </a:p>
        </p:txBody>
      </p:sp>
      <p:pic>
        <p:nvPicPr>
          <p:cNvPr id="6146" name="Picture 2" descr="Societal Marketing Concept">
            <a:extLst>
              <a:ext uri="{FF2B5EF4-FFF2-40B4-BE49-F238E27FC236}">
                <a16:creationId xmlns:a16="http://schemas.microsoft.com/office/drawing/2014/main" id="{FC349DDF-07D5-FA67-BEC7-5202A72993A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27582" y="1188115"/>
            <a:ext cx="3896346" cy="4432020"/>
          </a:xfrm>
          <a:prstGeom prst="rect">
            <a:avLst/>
          </a:prstGeom>
          <a:solidFill>
            <a:srgbClr val="FFFFFF"/>
          </a:solidFill>
        </p:spPr>
      </p:pic>
      <p:sp>
        <p:nvSpPr>
          <p:cNvPr id="3" name="Content Placeholder 2">
            <a:extLst>
              <a:ext uri="{FF2B5EF4-FFF2-40B4-BE49-F238E27FC236}">
                <a16:creationId xmlns:a16="http://schemas.microsoft.com/office/drawing/2014/main" id="{32D14567-A825-49CD-A6C9-D2BF78B2841E}"/>
              </a:ext>
            </a:extLst>
          </p:cNvPr>
          <p:cNvSpPr>
            <a:spLocks noGrp="1"/>
          </p:cNvSpPr>
          <p:nvPr>
            <p:ph sz="half" idx="2"/>
          </p:nvPr>
        </p:nvSpPr>
        <p:spPr>
          <a:xfrm>
            <a:off x="3923928" y="1417639"/>
            <a:ext cx="4762872" cy="4202496"/>
          </a:xfrm>
        </p:spPr>
        <p:txBody>
          <a:bodyPr wrap="square" anchor="t">
            <a:normAutofit fontScale="92500" lnSpcReduction="10000"/>
          </a:bodyPr>
          <a:lstStyle/>
          <a:p>
            <a:pPr marL="0" indent="0">
              <a:lnSpc>
                <a:spcPct val="90000"/>
              </a:lnSpc>
              <a:buNone/>
            </a:pPr>
            <a:r>
              <a:rPr lang="en-GB" sz="3000" dirty="0"/>
              <a:t>The societal marketing concept holds that the organisation’s task is to determine the needs, wants and interests of target markets and to deliver the desired satisfactions more effectively and efficiently than competitors in a way that preserves or enhances the consumer’s and the society’s well-being.</a:t>
            </a:r>
          </a:p>
          <a:p>
            <a:pPr>
              <a:lnSpc>
                <a:spcPct val="90000"/>
              </a:lnSpc>
            </a:pPr>
            <a:endParaRPr lang="en-GB" sz="2200" dirty="0"/>
          </a:p>
        </p:txBody>
      </p:sp>
      <p:sp>
        <p:nvSpPr>
          <p:cNvPr id="4" name="Date Placeholder 3">
            <a:extLst>
              <a:ext uri="{FF2B5EF4-FFF2-40B4-BE49-F238E27FC236}">
                <a16:creationId xmlns:a16="http://schemas.microsoft.com/office/drawing/2014/main" id="{FCC975BE-9B27-40EC-B4E5-098153ADBC0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CD5C14DF-F24D-44CE-94BB-FC453F1EAD9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1376962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C0B20-EBE8-4165-95C7-F9666C66855F}"/>
              </a:ext>
            </a:extLst>
          </p:cNvPr>
          <p:cNvSpPr>
            <a:spLocks noGrp="1"/>
          </p:cNvSpPr>
          <p:nvPr>
            <p:ph type="title"/>
          </p:nvPr>
        </p:nvSpPr>
        <p:spPr/>
        <p:txBody>
          <a:bodyPr/>
          <a:lstStyle/>
          <a:p>
            <a:r>
              <a:rPr lang="en-GB" sz="3600" b="1" dirty="0"/>
              <a:t>Current Trends in Marketing</a:t>
            </a:r>
          </a:p>
        </p:txBody>
      </p:sp>
      <p:sp>
        <p:nvSpPr>
          <p:cNvPr id="3" name="Content Placeholder 2">
            <a:extLst>
              <a:ext uri="{FF2B5EF4-FFF2-40B4-BE49-F238E27FC236}">
                <a16:creationId xmlns:a16="http://schemas.microsoft.com/office/drawing/2014/main" id="{2C86D795-4CD4-493E-B584-4E7A9C5B54DD}"/>
              </a:ext>
            </a:extLst>
          </p:cNvPr>
          <p:cNvSpPr>
            <a:spLocks noGrp="1"/>
          </p:cNvSpPr>
          <p:nvPr>
            <p:ph idx="1"/>
          </p:nvPr>
        </p:nvSpPr>
        <p:spPr/>
        <p:txBody>
          <a:bodyPr/>
          <a:lstStyle/>
          <a:p>
            <a:r>
              <a:rPr lang="en-GB" sz="2800" dirty="0"/>
              <a:t>The Societal Marketing Concept</a:t>
            </a:r>
          </a:p>
          <a:p>
            <a:r>
              <a:rPr lang="en-GB" sz="2800" dirty="0"/>
              <a:t>Mass Customisation</a:t>
            </a:r>
          </a:p>
          <a:p>
            <a:r>
              <a:rPr lang="en-GB" sz="2800" dirty="0"/>
              <a:t>Online, mobile, and social media Marketing</a:t>
            </a:r>
          </a:p>
          <a:p>
            <a:pPr marL="0" indent="0">
              <a:buNone/>
            </a:pPr>
            <a:endParaRPr lang="en-GB" dirty="0"/>
          </a:p>
        </p:txBody>
      </p:sp>
      <p:sp>
        <p:nvSpPr>
          <p:cNvPr id="4" name="Date Placeholder 3">
            <a:extLst>
              <a:ext uri="{FF2B5EF4-FFF2-40B4-BE49-F238E27FC236}">
                <a16:creationId xmlns:a16="http://schemas.microsoft.com/office/drawing/2014/main" id="{ECA4CFA3-D651-4241-BA21-76E0CAB19E66}"/>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2C84113D-B5FF-4EDF-8CD5-5E2226391AD8}"/>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pic>
        <p:nvPicPr>
          <p:cNvPr id="2050" name="Picture 2" descr="Csr - Free social icons">
            <a:extLst>
              <a:ext uri="{FF2B5EF4-FFF2-40B4-BE49-F238E27FC236}">
                <a16:creationId xmlns:a16="http://schemas.microsoft.com/office/drawing/2014/main" id="{20407269-AB96-4F89-7124-5C14B890B6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920" y="3789040"/>
            <a:ext cx="1917700" cy="187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35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EB73E-AA15-4C55-AA2D-DB03BAB51DDF}"/>
              </a:ext>
            </a:extLst>
          </p:cNvPr>
          <p:cNvSpPr>
            <a:spLocks noGrp="1"/>
          </p:cNvSpPr>
          <p:nvPr>
            <p:ph type="title"/>
          </p:nvPr>
        </p:nvSpPr>
        <p:spPr/>
        <p:txBody>
          <a:bodyPr/>
          <a:lstStyle/>
          <a:p>
            <a:r>
              <a:rPr lang="en-GB" sz="3600" b="1" dirty="0"/>
              <a:t>Future Trends in Marketing</a:t>
            </a:r>
          </a:p>
        </p:txBody>
      </p:sp>
      <p:sp>
        <p:nvSpPr>
          <p:cNvPr id="3" name="Content Placeholder 2">
            <a:extLst>
              <a:ext uri="{FF2B5EF4-FFF2-40B4-BE49-F238E27FC236}">
                <a16:creationId xmlns:a16="http://schemas.microsoft.com/office/drawing/2014/main" id="{BBB56659-FF31-4137-A040-D9354ADDFDA8}"/>
              </a:ext>
            </a:extLst>
          </p:cNvPr>
          <p:cNvSpPr>
            <a:spLocks noGrp="1"/>
          </p:cNvSpPr>
          <p:nvPr>
            <p:ph idx="1"/>
          </p:nvPr>
        </p:nvSpPr>
        <p:spPr/>
        <p:txBody>
          <a:bodyPr/>
          <a:lstStyle/>
          <a:p>
            <a:r>
              <a:rPr lang="en-GB" sz="2800" dirty="0"/>
              <a:t>Virtual Reality</a:t>
            </a:r>
          </a:p>
          <a:p>
            <a:r>
              <a:rPr lang="en-GB" sz="2800" dirty="0"/>
              <a:t>Green Marketing</a:t>
            </a:r>
          </a:p>
          <a:p>
            <a:r>
              <a:rPr lang="en-GB" sz="2800" dirty="0"/>
              <a:t>Sustainable Marketing</a:t>
            </a:r>
          </a:p>
          <a:p>
            <a:pPr marL="0" indent="0">
              <a:buNone/>
            </a:pPr>
            <a:endParaRPr lang="en-GB" dirty="0"/>
          </a:p>
        </p:txBody>
      </p:sp>
      <p:sp>
        <p:nvSpPr>
          <p:cNvPr id="4" name="Date Placeholder 3">
            <a:extLst>
              <a:ext uri="{FF2B5EF4-FFF2-40B4-BE49-F238E27FC236}">
                <a16:creationId xmlns:a16="http://schemas.microsoft.com/office/drawing/2014/main" id="{CDD2528A-A6E3-4E11-A985-45082C0D8E28}"/>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4F2F0338-8E4F-4D6A-B28E-8FAFB0041665}"/>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pic>
        <p:nvPicPr>
          <p:cNvPr id="4098" name="Picture 2" descr="Mail Marketing PNG Transparent ...">
            <a:extLst>
              <a:ext uri="{FF2B5EF4-FFF2-40B4-BE49-F238E27FC236}">
                <a16:creationId xmlns:a16="http://schemas.microsoft.com/office/drawing/2014/main" id="{683C5465-B843-2FB4-AD4A-58CB270C79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2964533"/>
            <a:ext cx="3225800" cy="251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818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BBD4-35C7-09B6-66A2-C0F1232D6E8B}"/>
              </a:ext>
            </a:extLst>
          </p:cNvPr>
          <p:cNvSpPr>
            <a:spLocks noGrp="1"/>
          </p:cNvSpPr>
          <p:nvPr>
            <p:ph type="title"/>
          </p:nvPr>
        </p:nvSpPr>
        <p:spPr/>
        <p:txBody>
          <a:bodyPr/>
          <a:lstStyle/>
          <a:p>
            <a:r>
              <a:rPr lang="en-GB" sz="3600" b="1" dirty="0"/>
              <a:t>Individual Customers (B2C)</a:t>
            </a:r>
          </a:p>
        </p:txBody>
      </p:sp>
      <p:sp>
        <p:nvSpPr>
          <p:cNvPr id="3" name="Content Placeholder 2">
            <a:extLst>
              <a:ext uri="{FF2B5EF4-FFF2-40B4-BE49-F238E27FC236}">
                <a16:creationId xmlns:a16="http://schemas.microsoft.com/office/drawing/2014/main" id="{F57D4751-7783-9148-4689-C180B5137562}"/>
              </a:ext>
            </a:extLst>
          </p:cNvPr>
          <p:cNvSpPr>
            <a:spLocks noGrp="1"/>
          </p:cNvSpPr>
          <p:nvPr>
            <p:ph idx="1"/>
          </p:nvPr>
        </p:nvSpPr>
        <p:spPr/>
        <p:txBody>
          <a:bodyPr/>
          <a:lstStyle/>
          <a:p>
            <a:r>
              <a:rPr lang="en-GB" sz="2800" dirty="0"/>
              <a:t>Ultimate customers purchase goods and services for their own personal use or the use of others in their immediate household. </a:t>
            </a:r>
          </a:p>
          <a:p>
            <a:r>
              <a:rPr lang="en-GB" sz="2800" dirty="0"/>
              <a:t>These purchases are referred to as consumer goods and services that fulfil a </a:t>
            </a:r>
            <a:r>
              <a:rPr lang="en-GB" sz="2800" b="1" dirty="0"/>
              <a:t>want</a:t>
            </a:r>
            <a:r>
              <a:rPr lang="en-GB" sz="2800" dirty="0"/>
              <a:t>, </a:t>
            </a:r>
            <a:r>
              <a:rPr lang="en-GB" sz="2800" b="1" dirty="0"/>
              <a:t>need</a:t>
            </a:r>
            <a:r>
              <a:rPr lang="en-GB" sz="2800" dirty="0"/>
              <a:t>, or sometimes </a:t>
            </a:r>
            <a:r>
              <a:rPr lang="en-GB" sz="2800" b="1" dirty="0"/>
              <a:t>both</a:t>
            </a:r>
            <a:r>
              <a:rPr lang="en-GB" sz="2800" dirty="0"/>
              <a:t>.</a:t>
            </a:r>
          </a:p>
          <a:p>
            <a:endParaRPr lang="en-GB" dirty="0"/>
          </a:p>
        </p:txBody>
      </p:sp>
      <p:sp>
        <p:nvSpPr>
          <p:cNvPr id="4" name="Date Placeholder 3">
            <a:extLst>
              <a:ext uri="{FF2B5EF4-FFF2-40B4-BE49-F238E27FC236}">
                <a16:creationId xmlns:a16="http://schemas.microsoft.com/office/drawing/2014/main" id="{DDC10A01-E869-DC73-820A-16BB91220E1A}"/>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8EFF3F47-31F2-31F2-4E70-A923AE1FF6C9}"/>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pic>
        <p:nvPicPr>
          <p:cNvPr id="2050" name="Picture 2" descr="B2c, business, consumer, marketing ...">
            <a:extLst>
              <a:ext uri="{FF2B5EF4-FFF2-40B4-BE49-F238E27FC236}">
                <a16:creationId xmlns:a16="http://schemas.microsoft.com/office/drawing/2014/main" id="{9E47FB8C-88DD-655C-FA9B-105FA99242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2011" y="3907520"/>
            <a:ext cx="1742317" cy="1742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66631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5658B-9A44-BCE2-634F-D2B9579E7097}"/>
              </a:ext>
            </a:extLst>
          </p:cNvPr>
          <p:cNvSpPr>
            <a:spLocks noGrp="1"/>
          </p:cNvSpPr>
          <p:nvPr>
            <p:ph type="title"/>
          </p:nvPr>
        </p:nvSpPr>
        <p:spPr/>
        <p:txBody>
          <a:bodyPr/>
          <a:lstStyle/>
          <a:p>
            <a:r>
              <a:rPr lang="en-GB" sz="3600" b="1" dirty="0"/>
              <a:t>Organisational Customers (B2B)</a:t>
            </a:r>
          </a:p>
        </p:txBody>
      </p:sp>
      <p:sp>
        <p:nvSpPr>
          <p:cNvPr id="3" name="Content Placeholder 2">
            <a:extLst>
              <a:ext uri="{FF2B5EF4-FFF2-40B4-BE49-F238E27FC236}">
                <a16:creationId xmlns:a16="http://schemas.microsoft.com/office/drawing/2014/main" id="{CC84B0B8-3115-CA1E-A343-B002A02FAF34}"/>
              </a:ext>
            </a:extLst>
          </p:cNvPr>
          <p:cNvSpPr>
            <a:spLocks noGrp="1"/>
          </p:cNvSpPr>
          <p:nvPr>
            <p:ph idx="1"/>
          </p:nvPr>
        </p:nvSpPr>
        <p:spPr/>
        <p:txBody>
          <a:bodyPr/>
          <a:lstStyle/>
          <a:p>
            <a:r>
              <a:rPr lang="en-GB" sz="2800" dirty="0"/>
              <a:t>Organisational customers buy goods and services for resale, as inputs to the production of other goods or services, or for use in the day-to-day operations of the organisation. </a:t>
            </a:r>
          </a:p>
          <a:p>
            <a:r>
              <a:rPr lang="en-GB" sz="2800" dirty="0"/>
              <a:t>These purchases are categorised as industrial goods and services.</a:t>
            </a:r>
          </a:p>
          <a:p>
            <a:endParaRPr lang="en-GB" dirty="0"/>
          </a:p>
        </p:txBody>
      </p:sp>
      <p:sp>
        <p:nvSpPr>
          <p:cNvPr id="4" name="Date Placeholder 3">
            <a:extLst>
              <a:ext uri="{FF2B5EF4-FFF2-40B4-BE49-F238E27FC236}">
                <a16:creationId xmlns:a16="http://schemas.microsoft.com/office/drawing/2014/main" id="{C9B35125-8EB8-6E10-A4FB-4D5856820E21}"/>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7C8E0D7A-989B-F04A-3980-4B5FF027C151}"/>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pic>
        <p:nvPicPr>
          <p:cNvPr id="3074" name="Picture 2" descr="B2b - Free business icons">
            <a:extLst>
              <a:ext uri="{FF2B5EF4-FFF2-40B4-BE49-F238E27FC236}">
                <a16:creationId xmlns:a16="http://schemas.microsoft.com/office/drawing/2014/main" id="{9F32FA0F-1C1E-8B3D-4AC6-C940A965C0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3944466"/>
            <a:ext cx="1644774" cy="1644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2514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7CBBC-404B-FAF2-7DC4-2D5C1668EA32}"/>
              </a:ext>
            </a:extLst>
          </p:cNvPr>
          <p:cNvSpPr>
            <a:spLocks noGrp="1"/>
          </p:cNvSpPr>
          <p:nvPr>
            <p:ph type="title"/>
          </p:nvPr>
        </p:nvSpPr>
        <p:spPr/>
        <p:txBody>
          <a:bodyPr/>
          <a:lstStyle/>
          <a:p>
            <a:r>
              <a:rPr lang="en-GB" sz="3600" b="1" dirty="0">
                <a:effectLst/>
              </a:rPr>
              <a:t>C2B, C2C, C2G, G2C </a:t>
            </a:r>
            <a:endParaRPr lang="en-GB" dirty="0"/>
          </a:p>
        </p:txBody>
      </p:sp>
      <p:sp>
        <p:nvSpPr>
          <p:cNvPr id="3" name="Content Placeholder 2">
            <a:extLst>
              <a:ext uri="{FF2B5EF4-FFF2-40B4-BE49-F238E27FC236}">
                <a16:creationId xmlns:a16="http://schemas.microsoft.com/office/drawing/2014/main" id="{5923DCBD-F25B-2AAC-FD6C-C1C5BFF06F5B}"/>
              </a:ext>
            </a:extLst>
          </p:cNvPr>
          <p:cNvSpPr>
            <a:spLocks noGrp="1"/>
          </p:cNvSpPr>
          <p:nvPr>
            <p:ph idx="1"/>
          </p:nvPr>
        </p:nvSpPr>
        <p:spPr/>
        <p:txBody>
          <a:bodyPr/>
          <a:lstStyle/>
          <a:p>
            <a:r>
              <a:rPr lang="en-GB" sz="2400" b="1" dirty="0"/>
              <a:t>C2B (Consumer-to-Business)</a:t>
            </a:r>
            <a:r>
              <a:rPr lang="en-GB" sz="2400" dirty="0"/>
              <a:t> – Consumers offer services/products to businesses (e.g., freelancers).</a:t>
            </a:r>
          </a:p>
          <a:p>
            <a:r>
              <a:rPr lang="en-GB" sz="2400" b="1" dirty="0"/>
              <a:t>C2C (Consumer-to-Consumer)</a:t>
            </a:r>
            <a:r>
              <a:rPr lang="en-GB" sz="2400" dirty="0"/>
              <a:t> – Consumers trade with each other (e.g., eBay).</a:t>
            </a:r>
          </a:p>
          <a:p>
            <a:r>
              <a:rPr lang="en-GB" sz="2400" b="1" dirty="0"/>
              <a:t>C2G (Consumer-to-Government)</a:t>
            </a:r>
            <a:r>
              <a:rPr lang="en-GB" sz="2400" dirty="0"/>
              <a:t> – Consumers interact with the government (e.g., tax payments)</a:t>
            </a:r>
          </a:p>
          <a:p>
            <a:r>
              <a:rPr lang="en-GB" sz="2400" b="1" dirty="0"/>
              <a:t>G2C (Government-to-Consumer/Citizen)</a:t>
            </a:r>
            <a:r>
              <a:rPr lang="en-GB" sz="2400" dirty="0"/>
              <a:t> – </a:t>
            </a:r>
            <a:r>
              <a:rPr lang="en-GB" sz="2400" b="0" i="0" u="none" strike="noStrike" dirty="0">
                <a:solidFill>
                  <a:srgbClr val="000000"/>
                </a:solidFill>
                <a:effectLst/>
              </a:rPr>
              <a:t>Government provides services to citizens (e.g., online passports)</a:t>
            </a:r>
            <a:endParaRPr lang="en-GB" sz="2400" dirty="0"/>
          </a:p>
        </p:txBody>
      </p:sp>
      <p:sp>
        <p:nvSpPr>
          <p:cNvPr id="4" name="Date Placeholder 3">
            <a:extLst>
              <a:ext uri="{FF2B5EF4-FFF2-40B4-BE49-F238E27FC236}">
                <a16:creationId xmlns:a16="http://schemas.microsoft.com/office/drawing/2014/main" id="{9EE1B558-C9F6-C9A3-9301-9175679C3B31}"/>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FC9C37DD-F80F-7C39-462F-67F3016E1340}"/>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6937889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464D-CE23-E066-9EDF-5CA9B89C0CF1}"/>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8EB57681-AE7A-EFD9-ED50-5BB735D4185E}"/>
              </a:ext>
            </a:extLst>
          </p:cNvPr>
          <p:cNvSpPr>
            <a:spLocks noGrp="1"/>
          </p:cNvSpPr>
          <p:nvPr>
            <p:ph idx="1"/>
          </p:nvPr>
        </p:nvSpPr>
        <p:spPr/>
        <p:txBody>
          <a:bodyPr/>
          <a:lstStyle/>
          <a:p>
            <a:r>
              <a:rPr lang="en-GB" sz="2400" b="1" dirty="0"/>
              <a:t>Understanding Marketing</a:t>
            </a:r>
            <a:r>
              <a:rPr lang="en-GB" sz="2400" dirty="0"/>
              <a:t>: More than just selling; it's about creating value, engaging consumers, and building strong relationships.</a:t>
            </a:r>
          </a:p>
          <a:p>
            <a:r>
              <a:rPr lang="en-GB" sz="2400" b="1" dirty="0"/>
              <a:t>Key Concepts</a:t>
            </a:r>
            <a:r>
              <a:rPr lang="en-GB" sz="2400" dirty="0"/>
              <a:t>: Needs vs. wants, market offerings (goods, services, experiences), value &amp; satisfaction, and exchange &amp; relationships.</a:t>
            </a:r>
          </a:p>
          <a:p>
            <a:r>
              <a:rPr lang="en-GB" sz="2400" b="1" dirty="0"/>
              <a:t>Market Dynamics</a:t>
            </a:r>
            <a:r>
              <a:rPr lang="en-GB" sz="2400" dirty="0"/>
              <a:t>: Different types of markets (B2C, B2B, C2B, etc.), and the role of demand in shaping offerings.</a:t>
            </a:r>
          </a:p>
          <a:p>
            <a:r>
              <a:rPr lang="en-GB" sz="2400" b="1" dirty="0"/>
              <a:t>Trends in Marketing</a:t>
            </a:r>
            <a:r>
              <a:rPr lang="en-GB" sz="2400" dirty="0"/>
              <a:t>: Digital &amp; social media marketing, mass customization, societal marketing, and VR.</a:t>
            </a:r>
          </a:p>
        </p:txBody>
      </p:sp>
      <p:sp>
        <p:nvSpPr>
          <p:cNvPr id="4" name="Date Placeholder 3">
            <a:extLst>
              <a:ext uri="{FF2B5EF4-FFF2-40B4-BE49-F238E27FC236}">
                <a16:creationId xmlns:a16="http://schemas.microsoft.com/office/drawing/2014/main" id="{7037D5AF-6A4B-B7D0-F62C-D4D9CC31BB60}"/>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5B344E15-52E8-96C8-1AD2-D063991BD4AF}"/>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4595060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C9193-C831-8F92-84B1-3FAC7FEC7D95}"/>
              </a:ext>
            </a:extLst>
          </p:cNvPr>
          <p:cNvSpPr>
            <a:spLocks noGrp="1"/>
          </p:cNvSpPr>
          <p:nvPr>
            <p:ph type="title"/>
          </p:nvPr>
        </p:nvSpPr>
        <p:spPr>
          <a:solidFill>
            <a:schemeClr val="accent2"/>
          </a:solidFill>
        </p:spPr>
        <p:txBody>
          <a:bodyPr/>
          <a:lstStyle/>
          <a:p>
            <a:r>
              <a:rPr lang="en-GB" sz="3600" b="1" dirty="0"/>
              <a:t>Group Activity </a:t>
            </a:r>
          </a:p>
        </p:txBody>
      </p:sp>
      <p:sp>
        <p:nvSpPr>
          <p:cNvPr id="3" name="Content Placeholder 2">
            <a:extLst>
              <a:ext uri="{FF2B5EF4-FFF2-40B4-BE49-F238E27FC236}">
                <a16:creationId xmlns:a16="http://schemas.microsoft.com/office/drawing/2014/main" id="{1B3C83A2-33C3-145D-5742-B8A4F51E25E4}"/>
              </a:ext>
            </a:extLst>
          </p:cNvPr>
          <p:cNvSpPr>
            <a:spLocks noGrp="1"/>
          </p:cNvSpPr>
          <p:nvPr>
            <p:ph idx="1"/>
          </p:nvPr>
        </p:nvSpPr>
        <p:spPr/>
        <p:txBody>
          <a:bodyPr/>
          <a:lstStyle/>
          <a:p>
            <a:r>
              <a:rPr lang="en-GB" sz="2400" dirty="0"/>
              <a:t>Form groups and search for a company, organisation, or any brand’s website that has a link to Facebook, Google+, YouTube, and/or Pinterest. </a:t>
            </a:r>
          </a:p>
          <a:p>
            <a:r>
              <a:rPr lang="en-GB" sz="2400" dirty="0"/>
              <a:t>Click on the links and describe in detail how that company is using social media to market its product. </a:t>
            </a:r>
          </a:p>
        </p:txBody>
      </p:sp>
      <p:sp>
        <p:nvSpPr>
          <p:cNvPr id="4" name="Date Placeholder 3">
            <a:extLst>
              <a:ext uri="{FF2B5EF4-FFF2-40B4-BE49-F238E27FC236}">
                <a16:creationId xmlns:a16="http://schemas.microsoft.com/office/drawing/2014/main" id="{8C6CA593-2431-B56E-0134-ABEDE805A8F4}"/>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62454DC8-C668-E390-B9AF-5A617A69A046}"/>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048070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693B1-C10C-5B5D-C984-B9BDD1A69336}"/>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7B48ADF5-1DBB-1B42-3C8E-34D32D17BBA8}"/>
              </a:ext>
            </a:extLst>
          </p:cNvPr>
          <p:cNvSpPr>
            <a:spLocks noGrp="1"/>
          </p:cNvSpPr>
          <p:nvPr>
            <p:ph idx="1"/>
          </p:nvPr>
        </p:nvSpPr>
        <p:spPr/>
        <p:txBody>
          <a:bodyPr/>
          <a:lstStyle/>
          <a:p>
            <a:pPr marL="0" indent="0">
              <a:buSzPts val="1000"/>
              <a:buNone/>
              <a:tabLst>
                <a:tab pos="457200" algn="l"/>
              </a:tabLst>
            </a:pPr>
            <a:r>
              <a:rPr lang="en-GB" sz="2000" kern="100" dirty="0">
                <a:effectLst/>
                <a:ea typeface="Aptos" panose="020B0004020202020204" pitchFamily="34" charset="0"/>
                <a:cs typeface="Times New Roman" panose="02020603050405020304" pitchFamily="18" charset="0"/>
              </a:rPr>
              <a:t>Hooley, G. J., </a:t>
            </a:r>
            <a:r>
              <a:rPr lang="en-GB" sz="2000" kern="100" dirty="0" err="1">
                <a:effectLst/>
                <a:ea typeface="Aptos" panose="020B0004020202020204" pitchFamily="34" charset="0"/>
                <a:cs typeface="Times New Roman" panose="02020603050405020304" pitchFamily="18" charset="0"/>
              </a:rPr>
              <a:t>Nicoulaud</a:t>
            </a:r>
            <a:r>
              <a:rPr lang="en-GB" sz="2000" kern="100" dirty="0">
                <a:effectLst/>
                <a:ea typeface="Aptos" panose="020B0004020202020204" pitchFamily="34" charset="0"/>
                <a:cs typeface="Times New Roman" panose="02020603050405020304" pitchFamily="18" charset="0"/>
              </a:rPr>
              <a:t>, B., Rudd, J. M., &amp; Lee, N. (2020) Marketing strategy and competitive positioning. Seventh edition. Harlow, England ; Pearson.</a:t>
            </a:r>
          </a:p>
          <a:p>
            <a:pPr marL="0" lvl="0" indent="0">
              <a:buSzPts val="1000"/>
              <a:buNone/>
              <a:tabLst>
                <a:tab pos="457200" algn="l"/>
              </a:tabLst>
            </a:pPr>
            <a:r>
              <a:rPr lang="en-GB" sz="2000" kern="100" dirty="0">
                <a:effectLst/>
                <a:ea typeface="Aptos" panose="020B0004020202020204" pitchFamily="34" charset="0"/>
                <a:cs typeface="Times New Roman" panose="02020603050405020304" pitchFamily="18" charset="0"/>
              </a:rPr>
              <a:t>Kotler, P., Armstrong, G., Harris, L. and Piercy, N. (2020) </a:t>
            </a:r>
            <a:r>
              <a:rPr lang="en-GB" sz="2000" i="1" kern="100" dirty="0">
                <a:effectLst/>
                <a:ea typeface="Aptos" panose="020B0004020202020204" pitchFamily="34" charset="0"/>
                <a:cs typeface="Times New Roman" panose="02020603050405020304" pitchFamily="18" charset="0"/>
              </a:rPr>
              <a:t>Principles of marketing.</a:t>
            </a:r>
            <a:r>
              <a:rPr lang="en-GB" sz="2000" kern="100" dirty="0">
                <a:effectLst/>
                <a:ea typeface="Aptos" panose="020B0004020202020204" pitchFamily="34" charset="0"/>
                <a:cs typeface="Times New Roman" panose="02020603050405020304" pitchFamily="18" charset="0"/>
              </a:rPr>
              <a:t> 8th European </a:t>
            </a:r>
            <a:r>
              <a:rPr lang="en-GB" sz="2000" kern="100" dirty="0" err="1">
                <a:effectLst/>
                <a:ea typeface="Aptos" panose="020B0004020202020204" pitchFamily="34" charset="0"/>
                <a:cs typeface="Times New Roman" panose="02020603050405020304" pitchFamily="18" charset="0"/>
              </a:rPr>
              <a:t>edn</a:t>
            </a:r>
            <a:r>
              <a:rPr lang="en-GB" sz="2000" kern="100" dirty="0">
                <a:effectLst/>
                <a:ea typeface="Aptos" panose="020B0004020202020204" pitchFamily="34" charset="0"/>
                <a:cs typeface="Times New Roman" panose="02020603050405020304" pitchFamily="18" charset="0"/>
              </a:rPr>
              <a:t>. Harlow: Pearson.</a:t>
            </a:r>
          </a:p>
          <a:p>
            <a:pPr marL="0" indent="0">
              <a:buNone/>
            </a:pPr>
            <a:endParaRPr lang="en-GB" sz="2000" dirty="0"/>
          </a:p>
        </p:txBody>
      </p:sp>
      <p:sp>
        <p:nvSpPr>
          <p:cNvPr id="4" name="Date Placeholder 3">
            <a:extLst>
              <a:ext uri="{FF2B5EF4-FFF2-40B4-BE49-F238E27FC236}">
                <a16:creationId xmlns:a16="http://schemas.microsoft.com/office/drawing/2014/main" id="{4444A3C9-57BE-5B37-2B7C-1592D2E83FC3}"/>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FCC96D7B-5FB2-5C3A-22BF-11370BC1EFB0}"/>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4816487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1886</Words>
  <Application>Microsoft Office PowerPoint</Application>
  <PresentationFormat>On-screen Show (4:3)</PresentationFormat>
  <Paragraphs>210</Paragraphs>
  <Slides>30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Corben</vt:lpstr>
      <vt:lpstr>Myriad Pro</vt:lpstr>
      <vt:lpstr>Aptos</vt:lpstr>
      <vt:lpstr>Arial</vt:lpstr>
      <vt:lpstr>Verdana</vt:lpstr>
      <vt:lpstr>20140311PresentationUWTSDTemplate</vt:lpstr>
      <vt:lpstr>Marketing Concepts  and Components LCMB7024               Week 1 – Session 2  </vt:lpstr>
      <vt:lpstr>Content of the Session</vt:lpstr>
      <vt:lpstr>Marketing</vt:lpstr>
      <vt:lpstr>Marketing Model</vt:lpstr>
      <vt:lpstr>Marketing Characteristics</vt:lpstr>
      <vt:lpstr>Marketing Process</vt:lpstr>
      <vt:lpstr>Understanding Marketplace and Customer Needs  </vt:lpstr>
      <vt:lpstr>Discussion Question</vt:lpstr>
      <vt:lpstr>1. Needs, Wants, and Demand</vt:lpstr>
      <vt:lpstr>2. Market Offerings</vt:lpstr>
      <vt:lpstr>3. Value and Satisfaction</vt:lpstr>
      <vt:lpstr>4. Exchanges and Relationships</vt:lpstr>
      <vt:lpstr> 5. Market </vt:lpstr>
      <vt:lpstr>The Role of Marketing</vt:lpstr>
      <vt:lpstr>Marketing Concepts (1 of 8)</vt:lpstr>
      <vt:lpstr>The Production Concept (2 of 8)</vt:lpstr>
      <vt:lpstr>The Product Concept (3 of 8)</vt:lpstr>
      <vt:lpstr>The Selling Concept (4 of 8)</vt:lpstr>
      <vt:lpstr>The Selling Concept (5 of 8)</vt:lpstr>
      <vt:lpstr>The Marketing Concept (6 of 8)</vt:lpstr>
      <vt:lpstr>Selling Concept versus  Marketing Concept (7 of 8)</vt:lpstr>
      <vt:lpstr>The Societal Marketing Concept (8 of 8)</vt:lpstr>
      <vt:lpstr>Current Trends in Marketing</vt:lpstr>
      <vt:lpstr>Future Trends in Marketing</vt:lpstr>
      <vt:lpstr>Individual Customers (B2C)</vt:lpstr>
      <vt:lpstr>Organisational Customers (B2B)</vt:lpstr>
      <vt:lpstr>C2B, C2C, C2G, G2C </vt:lpstr>
      <vt:lpstr>Summary</vt:lpstr>
      <vt:lpstr>Group Activity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173</cp:revision>
  <cp:lastPrinted>2018-07-09T15:27:01Z</cp:lastPrinted>
  <dcterms:created xsi:type="dcterms:W3CDTF">2002-10-07T19:43:58Z</dcterms:created>
  <dcterms:modified xsi:type="dcterms:W3CDTF">2025-04-15T09:25:01Z</dcterms:modified>
</cp:coreProperties>
</file>