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59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9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ha Andrade" userId="13b432135f62920d" providerId="LiveId" clId="{4351B95D-38F9-4579-9B1B-3CC7CD492396}"/>
    <pc:docChg chg="custSel delSld modSld">
      <pc:chgData name="Martha Andrade" userId="13b432135f62920d" providerId="LiveId" clId="{4351B95D-38F9-4579-9B1B-3CC7CD492396}" dt="2026-10-23T19:02:35.585" v="111" actId="1076"/>
      <pc:docMkLst>
        <pc:docMk/>
      </pc:docMkLst>
      <pc:sldChg chg="del">
        <pc:chgData name="Martha Andrade" userId="13b432135f62920d" providerId="LiveId" clId="{4351B95D-38F9-4579-9B1B-3CC7CD492396}" dt="2026-10-23T19:02:03.326" v="106" actId="2696"/>
        <pc:sldMkLst>
          <pc:docMk/>
          <pc:sldMk cId="100001" sldId="256"/>
        </pc:sldMkLst>
      </pc:sldChg>
      <pc:sldChg chg="del">
        <pc:chgData name="Martha Andrade" userId="13b432135f62920d" providerId="LiveId" clId="{4351B95D-38F9-4579-9B1B-3CC7CD492396}" dt="2026-10-23T19:02:07.727" v="107" actId="2696"/>
        <pc:sldMkLst>
          <pc:docMk/>
          <pc:sldMk cId="200001" sldId="257"/>
        </pc:sldMkLst>
      </pc:sldChg>
      <pc:sldChg chg="del">
        <pc:chgData name="Martha Andrade" userId="13b432135f62920d" providerId="LiveId" clId="{4351B95D-38F9-4579-9B1B-3CC7CD492396}" dt="2026-10-23T19:02:13.592" v="108" actId="2696"/>
        <pc:sldMkLst>
          <pc:docMk/>
          <pc:sldMk cId="300001" sldId="258"/>
        </pc:sldMkLst>
      </pc:sldChg>
      <pc:sldChg chg="modSp mod">
        <pc:chgData name="Martha Andrade" userId="13b432135f62920d" providerId="LiveId" clId="{4351B95D-38F9-4579-9B1B-3CC7CD492396}" dt="2026-10-22T17:18:50.821" v="4" actId="1076"/>
        <pc:sldMkLst>
          <pc:docMk/>
          <pc:sldMk cId="3806174903" sldId="259"/>
        </pc:sldMkLst>
        <pc:cxnChg chg="mod">
          <ac:chgData name="Martha Andrade" userId="13b432135f62920d" providerId="LiveId" clId="{4351B95D-38F9-4579-9B1B-3CC7CD492396}" dt="2026-10-22T17:18:50.821" v="4" actId="1076"/>
          <ac:cxnSpMkLst>
            <pc:docMk/>
            <pc:sldMk cId="3806174903" sldId="259"/>
            <ac:cxnSpMk id="33" creationId="{34C1A64D-65D5-63D8-EFFB-233C517C7264}"/>
          </ac:cxnSpMkLst>
        </pc:cxnChg>
      </pc:sldChg>
      <pc:sldChg chg="addSp delSp modSp mod">
        <pc:chgData name="Martha Andrade" userId="13b432135f62920d" providerId="LiveId" clId="{4351B95D-38F9-4579-9B1B-3CC7CD492396}" dt="2026-10-22T17:23:02.691" v="105" actId="1076"/>
        <pc:sldMkLst>
          <pc:docMk/>
          <pc:sldMk cId="1178816122" sldId="260"/>
        </pc:sldMkLst>
        <pc:spChg chg="mod">
          <ac:chgData name="Martha Andrade" userId="13b432135f62920d" providerId="LiveId" clId="{4351B95D-38F9-4579-9B1B-3CC7CD492396}" dt="2026-10-22T17:23:02.691" v="105" actId="1076"/>
          <ac:spMkLst>
            <pc:docMk/>
            <pc:sldMk cId="1178816122" sldId="260"/>
            <ac:spMk id="41" creationId="{BE8CDA96-0198-5B5F-3ED5-62A4DCE7067F}"/>
          </ac:spMkLst>
        </pc:spChg>
        <pc:spChg chg="add mod">
          <ac:chgData name="Martha Andrade" userId="13b432135f62920d" providerId="LiveId" clId="{4351B95D-38F9-4579-9B1B-3CC7CD492396}" dt="2026-10-22T17:22:45.520" v="104" actId="207"/>
          <ac:spMkLst>
            <pc:docMk/>
            <pc:sldMk cId="1178816122" sldId="260"/>
            <ac:spMk id="58" creationId="{118A3DE1-6D10-4337-ED10-43E9E15AEC52}"/>
          </ac:spMkLst>
        </pc:spChg>
        <pc:cxnChg chg="del mod">
          <ac:chgData name="Martha Andrade" userId="13b432135f62920d" providerId="LiveId" clId="{4351B95D-38F9-4579-9B1B-3CC7CD492396}" dt="2026-10-22T17:19:38.470" v="7" actId="478"/>
          <ac:cxnSpMkLst>
            <pc:docMk/>
            <pc:sldMk cId="1178816122" sldId="260"/>
            <ac:cxnSpMk id="33" creationId="{7A82262D-71A6-07C9-1A2D-C44386B86602}"/>
          </ac:cxnSpMkLst>
        </pc:cxnChg>
      </pc:sldChg>
      <pc:sldChg chg="modSp mod">
        <pc:chgData name="Martha Andrade" userId="13b432135f62920d" providerId="LiveId" clId="{4351B95D-38F9-4579-9B1B-3CC7CD492396}" dt="2026-10-23T19:02:35.585" v="111" actId="1076"/>
        <pc:sldMkLst>
          <pc:docMk/>
          <pc:sldMk cId="1248806229" sldId="261"/>
        </pc:sldMkLst>
        <pc:spChg chg="mod">
          <ac:chgData name="Martha Andrade" userId="13b432135f62920d" providerId="LiveId" clId="{4351B95D-38F9-4579-9B1B-3CC7CD492396}" dt="2026-10-22T17:18:11.305" v="1" actId="1076"/>
          <ac:spMkLst>
            <pc:docMk/>
            <pc:sldMk cId="1248806229" sldId="261"/>
            <ac:spMk id="33" creationId="{FA916186-2A9C-D6DB-200D-9A9D931FB23E}"/>
          </ac:spMkLst>
        </pc:spChg>
        <pc:picChg chg="mod">
          <ac:chgData name="Martha Andrade" userId="13b432135f62920d" providerId="LiveId" clId="{4351B95D-38F9-4579-9B1B-3CC7CD492396}" dt="2026-10-23T19:02:35.585" v="111" actId="1076"/>
          <ac:picMkLst>
            <pc:docMk/>
            <pc:sldMk cId="1248806229" sldId="261"/>
            <ac:picMk id="3" creationId="{570C8208-887A-50BC-A9C0-35DCB2085B2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49506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2764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sblossomcreativeco.com/blooming-into-success-blog/how-to-make-customers-fall-in-love-with-your-businessand-keep-coming-back" TargetMode="External"/><Relationship Id="rId7" Type="http://schemas.openxmlformats.org/officeDocument/2006/relationships/hyperlink" Target="https://researchleap.com/using-management-information-systems-mis-to-boost-corporate-performanc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hyperlink" Target="https://researchleap.com/advantages-of-using-integrated-business-planning-in-heis/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orgbehavior/chapter/14-1-organizational-structure-the-case-of-toyota/" TargetMode="External"/><Relationship Id="rId7" Type="http://schemas.openxmlformats.org/officeDocument/2006/relationships/image" Target="../media/image7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2D8FC0-CBD2-BC47-B758-45956FA2A681}"/>
              </a:ext>
            </a:extLst>
          </p:cNvPr>
          <p:cNvSpPr txBox="1"/>
          <p:nvPr/>
        </p:nvSpPr>
        <p:spPr>
          <a:xfrm>
            <a:off x="2203239" y="385433"/>
            <a:ext cx="77974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REAL – WORLD CASE STUDIES</a:t>
            </a:r>
            <a:endParaRPr lang="en-GB" sz="40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DD682C-C31A-03EC-6997-CF7786B344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1620" y="1734373"/>
            <a:ext cx="3263238" cy="2365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20CE15-4CB8-3476-5542-DE9E508507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171270" y="1739505"/>
            <a:ext cx="3600000" cy="23633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0B0017-E39F-3E2B-432F-EC740355D08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07682" y="1736889"/>
            <a:ext cx="3600000" cy="236334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5322B8C-00ED-9F59-2E3C-2823B9FB7E6C}"/>
              </a:ext>
            </a:extLst>
          </p:cNvPr>
          <p:cNvSpPr txBox="1"/>
          <p:nvPr/>
        </p:nvSpPr>
        <p:spPr>
          <a:xfrm>
            <a:off x="1379095" y="4781862"/>
            <a:ext cx="1244184" cy="524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07D9DF-71EE-4157-7758-C4E77C7867D9}"/>
              </a:ext>
            </a:extLst>
          </p:cNvPr>
          <p:cNvSpPr txBox="1"/>
          <p:nvPr/>
        </p:nvSpPr>
        <p:spPr>
          <a:xfrm>
            <a:off x="1678561" y="4099573"/>
            <a:ext cx="1034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CRM</a:t>
            </a:r>
            <a:endParaRPr lang="en-GB" sz="28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EFCABD-0EB9-3AB3-E2CB-A7D0212F6724}"/>
              </a:ext>
            </a:extLst>
          </p:cNvPr>
          <p:cNvSpPr txBox="1"/>
          <p:nvPr/>
        </p:nvSpPr>
        <p:spPr>
          <a:xfrm>
            <a:off x="9465471" y="4155638"/>
            <a:ext cx="8844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MIS</a:t>
            </a:r>
            <a:endParaRPr lang="en-GB" sz="28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8A18E31-48A3-CF08-BA6F-E14ADBC3EEAD}"/>
              </a:ext>
            </a:extLst>
          </p:cNvPr>
          <p:cNvSpPr txBox="1"/>
          <p:nvPr/>
        </p:nvSpPr>
        <p:spPr>
          <a:xfrm>
            <a:off x="5454109" y="4155638"/>
            <a:ext cx="1034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8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ERP</a:t>
            </a:r>
            <a:endParaRPr lang="en-GB" sz="28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FEB6E08-220A-028C-F064-C30DC59D7A49}"/>
              </a:ext>
            </a:extLst>
          </p:cNvPr>
          <p:cNvSpPr txBox="1"/>
          <p:nvPr/>
        </p:nvSpPr>
        <p:spPr>
          <a:xfrm>
            <a:off x="571620" y="4569252"/>
            <a:ext cx="32632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Customer Relationship Management</a:t>
            </a:r>
            <a:endParaRPr lang="en-GB" sz="1400" b="1" dirty="0">
              <a:solidFill>
                <a:schemeClr val="tx2">
                  <a:lumMod val="75000"/>
                  <a:lumOff val="25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69D85CE-98F1-8C75-CAE2-0CA00652F979}"/>
              </a:ext>
            </a:extLst>
          </p:cNvPr>
          <p:cNvSpPr txBox="1"/>
          <p:nvPr/>
        </p:nvSpPr>
        <p:spPr>
          <a:xfrm>
            <a:off x="4655601" y="4553787"/>
            <a:ext cx="27486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Enterprise</a:t>
            </a:r>
            <a:r>
              <a:rPr lang="pt-BR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 </a:t>
            </a:r>
            <a:r>
              <a:rPr lang="pt-BR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Resource</a:t>
            </a:r>
            <a:r>
              <a:rPr lang="pt-BR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 </a:t>
            </a:r>
            <a:r>
              <a:rPr lang="pt-BR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Planning</a:t>
            </a:r>
            <a:r>
              <a:rPr lang="pt-BR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 </a:t>
            </a:r>
            <a:endParaRPr lang="en-GB" sz="1400" dirty="0">
              <a:solidFill>
                <a:schemeClr val="tx2">
                  <a:lumMod val="75000"/>
                  <a:lumOff val="25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68AB0DB-7396-C8AE-D113-2DE835DEF8B9}"/>
              </a:ext>
            </a:extLst>
          </p:cNvPr>
          <p:cNvSpPr txBox="1"/>
          <p:nvPr/>
        </p:nvSpPr>
        <p:spPr>
          <a:xfrm>
            <a:off x="8526199" y="4574936"/>
            <a:ext cx="3057009" cy="318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Management Information Systems</a:t>
            </a:r>
            <a:endParaRPr lang="en-GB" sz="1400" b="1" dirty="0">
              <a:solidFill>
                <a:schemeClr val="tx2">
                  <a:lumMod val="75000"/>
                  <a:lumOff val="25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CF98E69-936B-F3DF-FFD5-2CAD1CBF92EA}"/>
              </a:ext>
            </a:extLst>
          </p:cNvPr>
          <p:cNvSpPr txBox="1"/>
          <p:nvPr/>
        </p:nvSpPr>
        <p:spPr>
          <a:xfrm>
            <a:off x="3508926" y="4984095"/>
            <a:ext cx="49246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Amazon </a:t>
            </a:r>
            <a:r>
              <a:rPr lang="pt-BR" sz="54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. </a:t>
            </a:r>
            <a:r>
              <a:rPr lang="pt-BR" sz="24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Toyota </a:t>
            </a:r>
            <a:r>
              <a:rPr lang="pt-BR" sz="54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. </a:t>
            </a:r>
            <a:r>
              <a:rPr lang="pt-BR" sz="24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Coca – Cola </a:t>
            </a:r>
            <a:endParaRPr lang="en-GB" sz="24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EE2E2EC-8371-2B93-D78B-EDCDB6E37847}"/>
              </a:ext>
            </a:extLst>
          </p:cNvPr>
          <p:cNvSpPr txBox="1"/>
          <p:nvPr/>
        </p:nvSpPr>
        <p:spPr>
          <a:xfrm>
            <a:off x="4688078" y="5792791"/>
            <a:ext cx="2507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CRM </a:t>
            </a:r>
            <a:r>
              <a:rPr lang="en-GB" sz="1400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 Nova" panose="020B0504020202020204" pitchFamily="34" charset="0"/>
              </a:rPr>
              <a:t>/ ERP / MIS in practice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4C1A64D-65D5-63D8-EFFB-233C517C7264}"/>
              </a:ext>
            </a:extLst>
          </p:cNvPr>
          <p:cNvCxnSpPr>
            <a:cxnSpLocks/>
          </p:cNvCxnSpPr>
          <p:nvPr/>
        </p:nvCxnSpPr>
        <p:spPr>
          <a:xfrm>
            <a:off x="3352800" y="1093319"/>
            <a:ext cx="54864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6174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2D8D50-F6B5-7C3C-EDD3-B0DE3B771E6E}"/>
              </a:ext>
            </a:extLst>
          </p:cNvPr>
          <p:cNvSpPr txBox="1"/>
          <p:nvPr/>
        </p:nvSpPr>
        <p:spPr>
          <a:xfrm>
            <a:off x="547043" y="404916"/>
            <a:ext cx="96086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40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AMAZON . TOYOTA . COCA - COLA</a:t>
            </a:r>
            <a:endParaRPr lang="en-GB" sz="40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A7FDD9-1C98-5DCB-11D9-C295EC8DBB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90204" y="-7953726"/>
            <a:ext cx="14277186" cy="50245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931771-2D48-65CD-4FCF-2DA3E4E49B77}"/>
              </a:ext>
            </a:extLst>
          </p:cNvPr>
          <p:cNvSpPr txBox="1"/>
          <p:nvPr/>
        </p:nvSpPr>
        <p:spPr>
          <a:xfrm>
            <a:off x="13008595" y="5862670"/>
            <a:ext cx="325879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campusontario.pressbooks.pub/orgbehavior/chapter/14-1-organizational-structure-the-case-of-toyota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B3806F2-145C-016C-A0C0-A60E9192D40D}"/>
              </a:ext>
            </a:extLst>
          </p:cNvPr>
          <p:cNvCxnSpPr>
            <a:cxnSpLocks/>
          </p:cNvCxnSpPr>
          <p:nvPr/>
        </p:nvCxnSpPr>
        <p:spPr>
          <a:xfrm>
            <a:off x="4138047" y="1673817"/>
            <a:ext cx="0" cy="404505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525B2B8-119F-4C1F-8D1F-DC75DECF8919}"/>
              </a:ext>
            </a:extLst>
          </p:cNvPr>
          <p:cNvSpPr txBox="1"/>
          <p:nvPr/>
        </p:nvSpPr>
        <p:spPr>
          <a:xfrm>
            <a:off x="547043" y="4004047"/>
            <a:ext cx="1090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Amazon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4C0C971-32EE-3F55-59A6-25CDC338FB81}"/>
              </a:ext>
            </a:extLst>
          </p:cNvPr>
          <p:cNvSpPr txBox="1"/>
          <p:nvPr/>
        </p:nvSpPr>
        <p:spPr>
          <a:xfrm>
            <a:off x="4196163" y="4034252"/>
            <a:ext cx="1061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Toyota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3868C6D-9531-2DA0-86B2-372263CF7EE2}"/>
              </a:ext>
            </a:extLst>
          </p:cNvPr>
          <p:cNvSpPr txBox="1"/>
          <p:nvPr/>
        </p:nvSpPr>
        <p:spPr>
          <a:xfrm>
            <a:off x="8031280" y="3998741"/>
            <a:ext cx="1601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Coca - Cola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5E95C5C-66DF-5AE0-477A-6A01F2861239}"/>
              </a:ext>
            </a:extLst>
          </p:cNvPr>
          <p:cNvSpPr txBox="1"/>
          <p:nvPr/>
        </p:nvSpPr>
        <p:spPr>
          <a:xfrm>
            <a:off x="3195859" y="4036930"/>
            <a:ext cx="735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CRM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5C06C24-D23B-424E-1299-A355086E0EE4}"/>
              </a:ext>
            </a:extLst>
          </p:cNvPr>
          <p:cNvSpPr txBox="1"/>
          <p:nvPr/>
        </p:nvSpPr>
        <p:spPr>
          <a:xfrm>
            <a:off x="6986681" y="4034252"/>
            <a:ext cx="728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ERP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028BA7D-612B-B22E-C12F-F3E02F2918A6}"/>
              </a:ext>
            </a:extLst>
          </p:cNvPr>
          <p:cNvSpPr txBox="1"/>
          <p:nvPr/>
        </p:nvSpPr>
        <p:spPr>
          <a:xfrm>
            <a:off x="10928324" y="3998741"/>
            <a:ext cx="696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MIS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150842B-3255-4568-1D7F-69C8A535BA28}"/>
              </a:ext>
            </a:extLst>
          </p:cNvPr>
          <p:cNvSpPr txBox="1"/>
          <p:nvPr/>
        </p:nvSpPr>
        <p:spPr>
          <a:xfrm>
            <a:off x="439842" y="4685913"/>
            <a:ext cx="32190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Customer Personalisation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Data – Driver CRM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Higher Sales 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B569485-D4AF-0ED8-3669-0C476DB278E1}"/>
              </a:ext>
            </a:extLst>
          </p:cNvPr>
          <p:cNvSpPr txBox="1"/>
          <p:nvPr/>
        </p:nvSpPr>
        <p:spPr>
          <a:xfrm>
            <a:off x="4268005" y="4667130"/>
            <a:ext cx="32190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Integrated Operations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ERP Processes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Fewer Defects 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F135D9A-11DC-EBBF-3B42-FF80768DCD63}"/>
              </a:ext>
            </a:extLst>
          </p:cNvPr>
          <p:cNvSpPr txBox="1"/>
          <p:nvPr/>
        </p:nvSpPr>
        <p:spPr>
          <a:xfrm>
            <a:off x="7979891" y="4685913"/>
            <a:ext cx="32190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Real – Time Reports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Faster Decisions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Less waste 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4399153-505C-0DAC-24F2-62E3E051B74A}"/>
              </a:ext>
            </a:extLst>
          </p:cNvPr>
          <p:cNvSpPr/>
          <p:nvPr/>
        </p:nvSpPr>
        <p:spPr>
          <a:xfrm>
            <a:off x="642128" y="4504199"/>
            <a:ext cx="3063240" cy="128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68F7F90-6257-7373-CBEF-09E80CE689BB}"/>
              </a:ext>
            </a:extLst>
          </p:cNvPr>
          <p:cNvSpPr/>
          <p:nvPr/>
        </p:nvSpPr>
        <p:spPr>
          <a:xfrm>
            <a:off x="4388224" y="4489293"/>
            <a:ext cx="3063240" cy="128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C5FB418-412B-B5F9-69F1-0CDE856EF7F7}"/>
              </a:ext>
            </a:extLst>
          </p:cNvPr>
          <p:cNvSpPr/>
          <p:nvPr/>
        </p:nvSpPr>
        <p:spPr>
          <a:xfrm>
            <a:off x="8213430" y="4515074"/>
            <a:ext cx="3063240" cy="128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E8CDA96-0198-5B5F-3ED5-62A4DCE7067F}"/>
              </a:ext>
            </a:extLst>
          </p:cNvPr>
          <p:cNvSpPr txBox="1"/>
          <p:nvPr/>
        </p:nvSpPr>
        <p:spPr>
          <a:xfrm>
            <a:off x="3328988" y="5846751"/>
            <a:ext cx="5424396" cy="36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CRM Personalises . ERP Integrates . MIS Informs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B67D142D-DB6A-EBBD-A32B-A9A151DEB0DB}"/>
              </a:ext>
            </a:extLst>
          </p:cNvPr>
          <p:cNvCxnSpPr>
            <a:cxnSpLocks/>
          </p:cNvCxnSpPr>
          <p:nvPr/>
        </p:nvCxnSpPr>
        <p:spPr>
          <a:xfrm>
            <a:off x="7944324" y="1673817"/>
            <a:ext cx="35567" cy="404505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" name="Picture 46">
            <a:extLst>
              <a:ext uri="{FF2B5EF4-FFF2-40B4-BE49-F238E27FC236}">
                <a16:creationId xmlns:a16="http://schemas.microsoft.com/office/drawing/2014/main" id="{35885B46-EE6E-5F11-CA05-E45F3B7354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42" y="1673816"/>
            <a:ext cx="3585680" cy="2199805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E77BFE80-B319-3E26-AC5D-3F50510A1E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3456" y="1673817"/>
            <a:ext cx="3555460" cy="2200716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86088124-0B9F-62D9-A0E6-8E4F9BA1DFF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732" y="1671828"/>
            <a:ext cx="3475906" cy="2200716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118A3DE1-6D10-4337-ED10-43E9E15AEC52}"/>
              </a:ext>
            </a:extLst>
          </p:cNvPr>
          <p:cNvSpPr txBox="1"/>
          <p:nvPr/>
        </p:nvSpPr>
        <p:spPr>
          <a:xfrm>
            <a:off x="844414" y="1007155"/>
            <a:ext cx="8222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Each system </a:t>
            </a:r>
            <a:r>
              <a:rPr lang="pt-BR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solves a differente problem </a:t>
            </a:r>
            <a:r>
              <a:rPr lang="pt-BR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and </a:t>
            </a:r>
            <a:r>
              <a:rPr lang="pt-BR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improve performance </a:t>
            </a:r>
            <a:r>
              <a:rPr lang="pt-BR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 a different way.</a:t>
            </a:r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816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0C8208-887A-50BC-A9C0-35DCB2085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04" y="1659661"/>
            <a:ext cx="2661205" cy="22565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FE5FD6-A3D8-C15E-8FD6-5828EF25BF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2002" y="1692927"/>
            <a:ext cx="2477736" cy="24777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0530CB-8BA8-AE24-CDFC-8D594D8713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5613" y="1804552"/>
            <a:ext cx="2592000" cy="24463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C60B40-4FB5-1405-42DA-B4E40DDA2FB5}"/>
              </a:ext>
            </a:extLst>
          </p:cNvPr>
          <p:cNvSpPr txBox="1"/>
          <p:nvPr/>
        </p:nvSpPr>
        <p:spPr>
          <a:xfrm>
            <a:off x="3861661" y="368872"/>
            <a:ext cx="44686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40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KEY TAKEAWAYS </a:t>
            </a:r>
            <a:endParaRPr lang="en-GB" sz="40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BF1774-92CB-B392-27C2-87F28CF1F8F1}"/>
              </a:ext>
            </a:extLst>
          </p:cNvPr>
          <p:cNvSpPr txBox="1"/>
          <p:nvPr/>
        </p:nvSpPr>
        <p:spPr>
          <a:xfrm>
            <a:off x="1335427" y="4597349"/>
            <a:ext cx="2559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Better Customer Understanding</a:t>
            </a:r>
            <a:endParaRPr lang="en-GB" sz="2000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336BB2-D395-8270-67A5-1378BB960FFA}"/>
              </a:ext>
            </a:extLst>
          </p:cNvPr>
          <p:cNvCxnSpPr>
            <a:cxnSpLocks/>
          </p:cNvCxnSpPr>
          <p:nvPr/>
        </p:nvCxnSpPr>
        <p:spPr>
          <a:xfrm>
            <a:off x="4463512" y="1611824"/>
            <a:ext cx="0" cy="367309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A4CD45-3612-3B59-886B-35862E3DEFB0}"/>
              </a:ext>
            </a:extLst>
          </p:cNvPr>
          <p:cNvCxnSpPr>
            <a:cxnSpLocks/>
          </p:cNvCxnSpPr>
          <p:nvPr/>
        </p:nvCxnSpPr>
        <p:spPr>
          <a:xfrm>
            <a:off x="7997125" y="1611824"/>
            <a:ext cx="0" cy="3673098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C89E67BF-D27E-FF67-95A1-302E3E783B38}"/>
              </a:ext>
            </a:extLst>
          </p:cNvPr>
          <p:cNvSpPr txBox="1"/>
          <p:nvPr/>
        </p:nvSpPr>
        <p:spPr>
          <a:xfrm>
            <a:off x="5976429" y="4183995"/>
            <a:ext cx="8118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ERP</a:t>
            </a:r>
            <a:endParaRPr lang="en-GB" sz="22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B7F753-2CAE-1EDE-A60A-CA4418A64822}"/>
              </a:ext>
            </a:extLst>
          </p:cNvPr>
          <p:cNvSpPr txBox="1"/>
          <p:nvPr/>
        </p:nvSpPr>
        <p:spPr>
          <a:xfrm>
            <a:off x="8565614" y="4580848"/>
            <a:ext cx="2559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Smarter Managerial Decisions</a:t>
            </a:r>
            <a:endParaRPr lang="en-GB" sz="2000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5FB7D8B-9CFD-4C3F-16B0-25665559AF67}"/>
              </a:ext>
            </a:extLst>
          </p:cNvPr>
          <p:cNvSpPr txBox="1"/>
          <p:nvPr/>
        </p:nvSpPr>
        <p:spPr>
          <a:xfrm>
            <a:off x="5032002" y="4580848"/>
            <a:ext cx="2559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Stronger Operational Control</a:t>
            </a:r>
            <a:endParaRPr lang="en-GB" sz="2000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36CDC3-CDE9-5FE8-51FA-F7B2B3B5DE62}"/>
              </a:ext>
            </a:extLst>
          </p:cNvPr>
          <p:cNvSpPr txBox="1"/>
          <p:nvPr/>
        </p:nvSpPr>
        <p:spPr>
          <a:xfrm>
            <a:off x="2290417" y="4166462"/>
            <a:ext cx="8575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CRM</a:t>
            </a:r>
            <a:endParaRPr lang="en-GB" sz="22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7C138B-C1AD-56EC-BC9E-FBF30A9B3EF7}"/>
              </a:ext>
            </a:extLst>
          </p:cNvPr>
          <p:cNvSpPr txBox="1"/>
          <p:nvPr/>
        </p:nvSpPr>
        <p:spPr>
          <a:xfrm>
            <a:off x="9510042" y="4170663"/>
            <a:ext cx="8118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2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MIS</a:t>
            </a:r>
            <a:endParaRPr lang="en-GB" sz="22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DA61CA-269D-FCB2-6D32-003EE6A124FB}"/>
              </a:ext>
            </a:extLst>
          </p:cNvPr>
          <p:cNvSpPr txBox="1"/>
          <p:nvPr/>
        </p:nvSpPr>
        <p:spPr>
          <a:xfrm>
            <a:off x="1964951" y="5732102"/>
            <a:ext cx="18967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>
                <a:solidFill>
                  <a:srgbClr val="C00000"/>
                </a:solidFill>
                <a:latin typeface="Arial Nova" panose="020B0504020202020204" pitchFamily="34" charset="0"/>
              </a:rPr>
              <a:t>Ethics </a:t>
            </a:r>
            <a:r>
              <a:rPr lang="pt-BR" sz="2000" b="1" dirty="0">
                <a:solidFill>
                  <a:srgbClr val="C00000"/>
                </a:solidFill>
                <a:latin typeface="Arial Nova" panose="020B0504020202020204" pitchFamily="34" charset="0"/>
              </a:rPr>
              <a:t>Matter</a:t>
            </a:r>
            <a:r>
              <a:rPr lang="pt-BR" b="1" dirty="0">
                <a:solidFill>
                  <a:srgbClr val="C00000"/>
                </a:solidFill>
                <a:latin typeface="Arial Nova" panose="020B0504020202020204" pitchFamily="34" charset="0"/>
              </a:rPr>
              <a:t> </a:t>
            </a:r>
            <a:endParaRPr lang="en-GB" b="1" dirty="0">
              <a:solidFill>
                <a:srgbClr val="C00000"/>
              </a:solidFill>
              <a:latin typeface="Arial Nova" panose="020B05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BA1900A-1E3F-2841-333B-4968B15F3055}"/>
              </a:ext>
            </a:extLst>
          </p:cNvPr>
          <p:cNvSpPr txBox="1"/>
          <p:nvPr/>
        </p:nvSpPr>
        <p:spPr>
          <a:xfrm>
            <a:off x="4140039" y="5732102"/>
            <a:ext cx="44945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t-BR" sz="2000" b="1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Privacy . Fairness . Data Accurancy </a:t>
            </a:r>
            <a:endParaRPr lang="en-GB" sz="2000" b="1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1C1745E5-91AE-683A-3716-F8B65CFF40F7}"/>
              </a:ext>
            </a:extLst>
          </p:cNvPr>
          <p:cNvCxnSpPr/>
          <p:nvPr/>
        </p:nvCxnSpPr>
        <p:spPr>
          <a:xfrm>
            <a:off x="836908" y="5532895"/>
            <a:ext cx="1070932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FA916186-2A9C-D6DB-200D-9A9D931FB23E}"/>
              </a:ext>
            </a:extLst>
          </p:cNvPr>
          <p:cNvSpPr txBox="1"/>
          <p:nvPr/>
        </p:nvSpPr>
        <p:spPr>
          <a:xfrm>
            <a:off x="3631168" y="1036828"/>
            <a:ext cx="5003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>
                <a:solidFill>
                  <a:schemeClr val="accent1">
                    <a:lumMod val="50000"/>
                  </a:schemeClr>
                </a:solidFill>
                <a:latin typeface="Arial Nova" panose="020B0504020202020204" pitchFamily="34" charset="0"/>
              </a:rPr>
              <a:t>Different systems strengthen different decisions 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8806229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4332</TotalTime>
  <Words>127</Words>
  <Application>Microsoft Office PowerPoint</Application>
  <PresentationFormat>Widescreen</PresentationFormat>
  <Paragraphs>38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Arial Nova</vt:lpstr>
      <vt:lpstr>Wingdings</vt:lpstr>
      <vt:lpstr>ChatGPT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Martha Andrade</dc:creator>
  <cp:lastModifiedBy>Martha Andrade</cp:lastModifiedBy>
  <cp:revision>2</cp:revision>
  <dcterms:created xsi:type="dcterms:W3CDTF">2026-10-20T18:49:54Z</dcterms:created>
  <dcterms:modified xsi:type="dcterms:W3CDTF">2026-10-23T19:02:44Z</dcterms:modified>
</cp:coreProperties>
</file>