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FD65E9-B9B5-49BA-9297-EA23EF64665B}" v="2" dt="2026-08-16T12:53:00.581"/>
    <p1510:client id="{21CCE478-57A7-49D9-9980-83E2C58B1010}" v="2" dt="2026-08-16T08:46:23.6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2854" autoAdjust="0"/>
  </p:normalViewPr>
  <p:slideViewPr>
    <p:cSldViewPr snapToGrid="0">
      <p:cViewPr varScale="1">
        <p:scale>
          <a:sx n="92" d="100"/>
          <a:sy n="92" d="100"/>
        </p:scale>
        <p:origin x="4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2543902\AppData\Roaming\Microsoft\Excel\Book1%20(version%201).xlsb"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Sheet1!$D$4</c:f>
              <c:strCache>
                <c:ptCount val="1"/>
                <c:pt idx="0">
                  <c:v>Quantities</c:v>
                </c:pt>
              </c:strCache>
            </c:strRef>
          </c:tx>
          <c:spPr>
            <a:solidFill>
              <a:schemeClr val="accent1"/>
            </a:solidFill>
            <a:ln>
              <a:noFill/>
            </a:ln>
            <a:effectLst/>
            <a:sp3d/>
          </c:spPr>
          <c:invertIfNegative val="0"/>
          <c:cat>
            <c:strRef>
              <c:f>Sheet1!$C$5:$C$12</c:f>
              <c:strCache>
                <c:ptCount val="8"/>
                <c:pt idx="0">
                  <c:v>Apples</c:v>
                </c:pt>
                <c:pt idx="1">
                  <c:v>Bananas</c:v>
                </c:pt>
                <c:pt idx="2">
                  <c:v>Carrots</c:v>
                </c:pt>
                <c:pt idx="3">
                  <c:v>Potatoes</c:v>
                </c:pt>
                <c:pt idx="4">
                  <c:v>Milk (2L bottles)</c:v>
                </c:pt>
                <c:pt idx="5">
                  <c:v>Bread Loaves</c:v>
                </c:pt>
                <c:pt idx="6">
                  <c:v>Eggs (boxes of 6)</c:v>
                </c:pt>
                <c:pt idx="7">
                  <c:v>Pasta (500g)</c:v>
                </c:pt>
              </c:strCache>
            </c:strRef>
          </c:cat>
          <c:val>
            <c:numRef>
              <c:f>Sheet1!$D$5:$D$12</c:f>
              <c:numCache>
                <c:formatCode>General</c:formatCode>
                <c:ptCount val="8"/>
                <c:pt idx="0">
                  <c:v>12</c:v>
                </c:pt>
                <c:pt idx="1">
                  <c:v>4</c:v>
                </c:pt>
                <c:pt idx="2">
                  <c:v>18</c:v>
                </c:pt>
                <c:pt idx="3">
                  <c:v>30</c:v>
                </c:pt>
                <c:pt idx="4">
                  <c:v>6</c:v>
                </c:pt>
                <c:pt idx="5">
                  <c:v>3</c:v>
                </c:pt>
                <c:pt idx="6">
                  <c:v>10</c:v>
                </c:pt>
                <c:pt idx="7">
                  <c:v>22</c:v>
                </c:pt>
              </c:numCache>
            </c:numRef>
          </c:val>
          <c:extLst>
            <c:ext xmlns:c16="http://schemas.microsoft.com/office/drawing/2014/chart" uri="{C3380CC4-5D6E-409C-BE32-E72D297353CC}">
              <c16:uniqueId val="{00000000-5B11-405B-9E09-AFC70AE6F072}"/>
            </c:ext>
          </c:extLst>
        </c:ser>
        <c:dLbls>
          <c:showLegendKey val="0"/>
          <c:showVal val="0"/>
          <c:showCatName val="0"/>
          <c:showSerName val="0"/>
          <c:showPercent val="0"/>
          <c:showBubbleSize val="0"/>
        </c:dLbls>
        <c:gapWidth val="150"/>
        <c:shape val="box"/>
        <c:axId val="368741984"/>
        <c:axId val="368741024"/>
        <c:axId val="0"/>
      </c:bar3DChart>
      <c:catAx>
        <c:axId val="368741984"/>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68741024"/>
        <c:crosses val="autoZero"/>
        <c:auto val="1"/>
        <c:lblAlgn val="ctr"/>
        <c:lblOffset val="100"/>
        <c:noMultiLvlLbl val="0"/>
      </c:catAx>
      <c:valAx>
        <c:axId val="36874102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6874198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60E4DB-D661-426E-90D3-577D2DEBE3D2}" type="datetimeFigureOut">
              <a:rPr lang="en-GB" smtClean="0"/>
              <a:t>16/08/2026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CA4D4A-F71C-4D02-8A63-03651BDE8FF1}" type="slidenum">
              <a:rPr lang="en-GB" smtClean="0"/>
              <a:t>‹#›</a:t>
            </a:fld>
            <a:endParaRPr lang="en-GB"/>
          </a:p>
        </p:txBody>
      </p:sp>
    </p:spTree>
    <p:extLst>
      <p:ext uri="{BB962C8B-B14F-4D97-AF65-F5344CB8AC3E}">
        <p14:creationId xmlns:p14="http://schemas.microsoft.com/office/powerpoint/2010/main" val="3232673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My Name is Fernando</a:t>
            </a:r>
          </a:p>
        </p:txBody>
      </p:sp>
      <p:sp>
        <p:nvSpPr>
          <p:cNvPr id="4" name="Slide Number Placeholder 3"/>
          <p:cNvSpPr>
            <a:spLocks noGrp="1"/>
          </p:cNvSpPr>
          <p:nvPr>
            <p:ph type="sldNum" sz="quarter" idx="5"/>
          </p:nvPr>
        </p:nvSpPr>
        <p:spPr/>
        <p:txBody>
          <a:bodyPr/>
          <a:lstStyle/>
          <a:p>
            <a:fld id="{B2CA4D4A-F71C-4D02-8A63-03651BDE8FF1}" type="slidenum">
              <a:rPr lang="en-GB" smtClean="0"/>
              <a:t>1</a:t>
            </a:fld>
            <a:endParaRPr lang="en-GB"/>
          </a:p>
        </p:txBody>
      </p:sp>
    </p:spTree>
    <p:extLst>
      <p:ext uri="{BB962C8B-B14F-4D97-AF65-F5344CB8AC3E}">
        <p14:creationId xmlns:p14="http://schemas.microsoft.com/office/powerpoint/2010/main" val="167902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2CA4D4A-F71C-4D02-8A63-03651BDE8FF1}" type="slidenum">
              <a:rPr lang="en-GB" smtClean="0"/>
              <a:t>2</a:t>
            </a:fld>
            <a:endParaRPr lang="en-GB"/>
          </a:p>
        </p:txBody>
      </p:sp>
    </p:spTree>
    <p:extLst>
      <p:ext uri="{BB962C8B-B14F-4D97-AF65-F5344CB8AC3E}">
        <p14:creationId xmlns:p14="http://schemas.microsoft.com/office/powerpoint/2010/main" val="2096798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D7960-140C-7085-15FA-1917BD0B13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E54015-F68E-7FE9-2031-B5ABDA17FA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1DFFF7E-BBB0-D6A7-4B1E-7E7507E91957}"/>
              </a:ext>
            </a:extLst>
          </p:cNvPr>
          <p:cNvSpPr>
            <a:spLocks noGrp="1"/>
          </p:cNvSpPr>
          <p:nvPr>
            <p:ph type="dt" sz="half" idx="10"/>
          </p:nvPr>
        </p:nvSpPr>
        <p:spPr/>
        <p:txBody>
          <a:bodyPr/>
          <a:lstStyle/>
          <a:p>
            <a:fld id="{5BC1E1C1-19F8-4445-B336-C62E3F9C50DD}" type="datetimeFigureOut">
              <a:rPr lang="en-GB" smtClean="0"/>
              <a:t>16/08/2026</a:t>
            </a:fld>
            <a:endParaRPr lang="en-GB"/>
          </a:p>
        </p:txBody>
      </p:sp>
      <p:sp>
        <p:nvSpPr>
          <p:cNvPr id="5" name="Footer Placeholder 4">
            <a:extLst>
              <a:ext uri="{FF2B5EF4-FFF2-40B4-BE49-F238E27FC236}">
                <a16:creationId xmlns:a16="http://schemas.microsoft.com/office/drawing/2014/main" id="{3D462E1C-62F8-C10F-8AD8-63662AAD71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2B4D76-70A3-193C-E10B-ABF5C2DAE77E}"/>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2062069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3936C-9D4E-4AB2-7913-926102CCBB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CBFA0A-650F-1E81-A84B-6D8660B6ED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9D6687-97D0-FCEA-4F8C-A6806430108B}"/>
              </a:ext>
            </a:extLst>
          </p:cNvPr>
          <p:cNvSpPr>
            <a:spLocks noGrp="1"/>
          </p:cNvSpPr>
          <p:nvPr>
            <p:ph type="dt" sz="half" idx="10"/>
          </p:nvPr>
        </p:nvSpPr>
        <p:spPr/>
        <p:txBody>
          <a:bodyPr/>
          <a:lstStyle/>
          <a:p>
            <a:fld id="{5BC1E1C1-19F8-4445-B336-C62E3F9C50DD}" type="datetimeFigureOut">
              <a:rPr lang="en-GB" smtClean="0"/>
              <a:t>16/08/2026</a:t>
            </a:fld>
            <a:endParaRPr lang="en-GB"/>
          </a:p>
        </p:txBody>
      </p:sp>
      <p:sp>
        <p:nvSpPr>
          <p:cNvPr id="5" name="Footer Placeholder 4">
            <a:extLst>
              <a:ext uri="{FF2B5EF4-FFF2-40B4-BE49-F238E27FC236}">
                <a16:creationId xmlns:a16="http://schemas.microsoft.com/office/drawing/2014/main" id="{649CFCD0-19DF-E8AD-A37D-E533422CC2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62D395-7BC0-2396-5A71-92F08EFCB7D4}"/>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2540493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0017C-5DB6-FE03-AF73-B4DC7EBE138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9F04BA-03F6-75A2-3474-8F0A42CFC60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F7FA84-3184-5881-88A8-4C8C15FE1532}"/>
              </a:ext>
            </a:extLst>
          </p:cNvPr>
          <p:cNvSpPr>
            <a:spLocks noGrp="1"/>
          </p:cNvSpPr>
          <p:nvPr>
            <p:ph type="dt" sz="half" idx="10"/>
          </p:nvPr>
        </p:nvSpPr>
        <p:spPr/>
        <p:txBody>
          <a:bodyPr/>
          <a:lstStyle/>
          <a:p>
            <a:fld id="{5BC1E1C1-19F8-4445-B336-C62E3F9C50DD}" type="datetimeFigureOut">
              <a:rPr lang="en-GB" smtClean="0"/>
              <a:t>16/08/2026</a:t>
            </a:fld>
            <a:endParaRPr lang="en-GB"/>
          </a:p>
        </p:txBody>
      </p:sp>
      <p:sp>
        <p:nvSpPr>
          <p:cNvPr id="5" name="Footer Placeholder 4">
            <a:extLst>
              <a:ext uri="{FF2B5EF4-FFF2-40B4-BE49-F238E27FC236}">
                <a16:creationId xmlns:a16="http://schemas.microsoft.com/office/drawing/2014/main" id="{6787C6B3-EFE0-72AE-1F53-0AB54BA6D4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81C07C-3DE4-D77D-3FE6-6AA243E7940A}"/>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1102391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DF6B7-987F-68E0-16B5-D681A81933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82E9E9-1748-E38E-19C2-7827DD5B12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8D18D2-B546-E735-9F8D-1F15A350B6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6C6C79-BB90-8A14-8B7E-E2C210CD1C7D}"/>
              </a:ext>
            </a:extLst>
          </p:cNvPr>
          <p:cNvSpPr>
            <a:spLocks noGrp="1"/>
          </p:cNvSpPr>
          <p:nvPr>
            <p:ph type="dt" sz="half" idx="10"/>
          </p:nvPr>
        </p:nvSpPr>
        <p:spPr/>
        <p:txBody>
          <a:bodyPr/>
          <a:lstStyle/>
          <a:p>
            <a:fld id="{5BC1E1C1-19F8-4445-B336-C62E3F9C50DD}" type="datetimeFigureOut">
              <a:rPr lang="en-GB" smtClean="0"/>
              <a:t>16/08/2026</a:t>
            </a:fld>
            <a:endParaRPr lang="en-GB"/>
          </a:p>
        </p:txBody>
      </p:sp>
      <p:sp>
        <p:nvSpPr>
          <p:cNvPr id="6" name="Footer Placeholder 5">
            <a:extLst>
              <a:ext uri="{FF2B5EF4-FFF2-40B4-BE49-F238E27FC236}">
                <a16:creationId xmlns:a16="http://schemas.microsoft.com/office/drawing/2014/main" id="{1E388210-E261-3E03-E509-AD7770C4E7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B38795-0278-9B99-5320-928873BC7CEE}"/>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1894378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94D97-535F-27A0-BC1E-2B09DD9F05B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4B2083-0811-FD77-1114-D022AE6743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2C45B83-2470-5B94-AC29-7EB7F69D2D9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E40724-E0A0-3408-0FC8-0C79ED60F7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1DA7DEF-EA7A-D060-6FCA-CA36BB6CCA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B81192-ABD2-83F6-D8F7-AFA939CA445E}"/>
              </a:ext>
            </a:extLst>
          </p:cNvPr>
          <p:cNvSpPr>
            <a:spLocks noGrp="1"/>
          </p:cNvSpPr>
          <p:nvPr>
            <p:ph type="dt" sz="half" idx="10"/>
          </p:nvPr>
        </p:nvSpPr>
        <p:spPr/>
        <p:txBody>
          <a:bodyPr/>
          <a:lstStyle/>
          <a:p>
            <a:fld id="{5BC1E1C1-19F8-4445-B336-C62E3F9C50DD}" type="datetimeFigureOut">
              <a:rPr lang="en-GB" smtClean="0"/>
              <a:t>16/08/2026</a:t>
            </a:fld>
            <a:endParaRPr lang="en-GB"/>
          </a:p>
        </p:txBody>
      </p:sp>
      <p:sp>
        <p:nvSpPr>
          <p:cNvPr id="8" name="Footer Placeholder 7">
            <a:extLst>
              <a:ext uri="{FF2B5EF4-FFF2-40B4-BE49-F238E27FC236}">
                <a16:creationId xmlns:a16="http://schemas.microsoft.com/office/drawing/2014/main" id="{09C5F937-0078-4367-F302-36BB7D2741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45A654E-AF84-9FB2-1111-B2114B639102}"/>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918451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C3C30-7932-5EAC-6A4A-56274AC0C9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46D1CC0-6475-FAF9-DC58-C90EDC815874}"/>
              </a:ext>
            </a:extLst>
          </p:cNvPr>
          <p:cNvSpPr>
            <a:spLocks noGrp="1"/>
          </p:cNvSpPr>
          <p:nvPr>
            <p:ph type="dt" sz="half" idx="10"/>
          </p:nvPr>
        </p:nvSpPr>
        <p:spPr/>
        <p:txBody>
          <a:bodyPr/>
          <a:lstStyle/>
          <a:p>
            <a:fld id="{5BC1E1C1-19F8-4445-B336-C62E3F9C50DD}" type="datetimeFigureOut">
              <a:rPr lang="en-GB" smtClean="0"/>
              <a:t>16/08/2026</a:t>
            </a:fld>
            <a:endParaRPr lang="en-GB"/>
          </a:p>
        </p:txBody>
      </p:sp>
      <p:sp>
        <p:nvSpPr>
          <p:cNvPr id="4" name="Footer Placeholder 3">
            <a:extLst>
              <a:ext uri="{FF2B5EF4-FFF2-40B4-BE49-F238E27FC236}">
                <a16:creationId xmlns:a16="http://schemas.microsoft.com/office/drawing/2014/main" id="{73A05894-73E9-A068-2983-DEB0EF174B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A5E78C-5B0A-962A-545C-C89B08AFF6A4}"/>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99517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AED694-C4B1-4023-AA56-57B246450239}"/>
              </a:ext>
            </a:extLst>
          </p:cNvPr>
          <p:cNvSpPr>
            <a:spLocks noGrp="1"/>
          </p:cNvSpPr>
          <p:nvPr>
            <p:ph type="dt" sz="half" idx="10"/>
          </p:nvPr>
        </p:nvSpPr>
        <p:spPr/>
        <p:txBody>
          <a:bodyPr/>
          <a:lstStyle/>
          <a:p>
            <a:fld id="{5BC1E1C1-19F8-4445-B336-C62E3F9C50DD}" type="datetimeFigureOut">
              <a:rPr lang="en-GB" smtClean="0"/>
              <a:t>16/08/2026</a:t>
            </a:fld>
            <a:endParaRPr lang="en-GB"/>
          </a:p>
        </p:txBody>
      </p:sp>
      <p:sp>
        <p:nvSpPr>
          <p:cNvPr id="3" name="Footer Placeholder 2">
            <a:extLst>
              <a:ext uri="{FF2B5EF4-FFF2-40B4-BE49-F238E27FC236}">
                <a16:creationId xmlns:a16="http://schemas.microsoft.com/office/drawing/2014/main" id="{E2919DDF-85BC-5DCC-2499-12C4866090F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5A4D57-98E5-08E7-847E-6D9C3D73AD37}"/>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1366582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217EB-2765-FD03-4E45-3F6528A6FC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74049F-0E58-3743-6FBA-5DF037A97F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628BC6-902B-AAD0-239D-FA2C7C24E3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6CD516-512B-027F-95F7-C08CFBB0F634}"/>
              </a:ext>
            </a:extLst>
          </p:cNvPr>
          <p:cNvSpPr>
            <a:spLocks noGrp="1"/>
          </p:cNvSpPr>
          <p:nvPr>
            <p:ph type="dt" sz="half" idx="10"/>
          </p:nvPr>
        </p:nvSpPr>
        <p:spPr/>
        <p:txBody>
          <a:bodyPr/>
          <a:lstStyle/>
          <a:p>
            <a:fld id="{5BC1E1C1-19F8-4445-B336-C62E3F9C50DD}" type="datetimeFigureOut">
              <a:rPr lang="en-GB" smtClean="0"/>
              <a:t>16/08/2026</a:t>
            </a:fld>
            <a:endParaRPr lang="en-GB"/>
          </a:p>
        </p:txBody>
      </p:sp>
      <p:sp>
        <p:nvSpPr>
          <p:cNvPr id="6" name="Footer Placeholder 5">
            <a:extLst>
              <a:ext uri="{FF2B5EF4-FFF2-40B4-BE49-F238E27FC236}">
                <a16:creationId xmlns:a16="http://schemas.microsoft.com/office/drawing/2014/main" id="{22DE1A1F-5247-584E-1D4C-70593F01C0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061894-FCC4-A27F-69E6-34130B67140B}"/>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1354425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C15B0-E66C-55ED-2177-26232BED75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6CEF41-A2C7-2AB8-D712-EAF82F7F7E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777063B-5E00-60CF-63EE-B91CE768B4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C36EFF-6337-8968-C770-747DC0C02A5F}"/>
              </a:ext>
            </a:extLst>
          </p:cNvPr>
          <p:cNvSpPr>
            <a:spLocks noGrp="1"/>
          </p:cNvSpPr>
          <p:nvPr>
            <p:ph type="dt" sz="half" idx="10"/>
          </p:nvPr>
        </p:nvSpPr>
        <p:spPr/>
        <p:txBody>
          <a:bodyPr/>
          <a:lstStyle/>
          <a:p>
            <a:fld id="{5BC1E1C1-19F8-4445-B336-C62E3F9C50DD}" type="datetimeFigureOut">
              <a:rPr lang="en-GB" smtClean="0"/>
              <a:t>16/08/2026</a:t>
            </a:fld>
            <a:endParaRPr lang="en-GB"/>
          </a:p>
        </p:txBody>
      </p:sp>
      <p:sp>
        <p:nvSpPr>
          <p:cNvPr id="6" name="Footer Placeholder 5">
            <a:extLst>
              <a:ext uri="{FF2B5EF4-FFF2-40B4-BE49-F238E27FC236}">
                <a16:creationId xmlns:a16="http://schemas.microsoft.com/office/drawing/2014/main" id="{4525F55F-E4A6-D5AE-F253-3412EAD7ED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E86C9B-6226-5442-2E09-5F44E76A4E05}"/>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2083842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10584-4D37-4DA7-29FC-510F70B616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B4CE69-41C4-6CB8-120C-527800A87D3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50DF40-2282-3C34-51C9-50D02C761013}"/>
              </a:ext>
            </a:extLst>
          </p:cNvPr>
          <p:cNvSpPr>
            <a:spLocks noGrp="1"/>
          </p:cNvSpPr>
          <p:nvPr>
            <p:ph type="dt" sz="half" idx="10"/>
          </p:nvPr>
        </p:nvSpPr>
        <p:spPr/>
        <p:txBody>
          <a:bodyPr/>
          <a:lstStyle/>
          <a:p>
            <a:fld id="{5BC1E1C1-19F8-4445-B336-C62E3F9C50DD}" type="datetimeFigureOut">
              <a:rPr lang="en-GB" smtClean="0"/>
              <a:t>16/08/2026</a:t>
            </a:fld>
            <a:endParaRPr lang="en-GB"/>
          </a:p>
        </p:txBody>
      </p:sp>
      <p:sp>
        <p:nvSpPr>
          <p:cNvPr id="5" name="Footer Placeholder 4">
            <a:extLst>
              <a:ext uri="{FF2B5EF4-FFF2-40B4-BE49-F238E27FC236}">
                <a16:creationId xmlns:a16="http://schemas.microsoft.com/office/drawing/2014/main" id="{388B100D-C721-849E-E80C-DC57455F3C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0C1F9-5E51-F492-64F8-9F9D8735E84B}"/>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1957038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208E64-A3AA-2E84-759E-2EB91FB9A65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3221A9-937D-F8DF-6FAE-462F7CAF8D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7A5B06-936D-4A47-B3CC-4A1A57DACF5A}"/>
              </a:ext>
            </a:extLst>
          </p:cNvPr>
          <p:cNvSpPr>
            <a:spLocks noGrp="1"/>
          </p:cNvSpPr>
          <p:nvPr>
            <p:ph type="dt" sz="half" idx="10"/>
          </p:nvPr>
        </p:nvSpPr>
        <p:spPr/>
        <p:txBody>
          <a:bodyPr/>
          <a:lstStyle/>
          <a:p>
            <a:fld id="{5BC1E1C1-19F8-4445-B336-C62E3F9C50DD}" type="datetimeFigureOut">
              <a:rPr lang="en-GB" smtClean="0"/>
              <a:t>16/08/2026</a:t>
            </a:fld>
            <a:endParaRPr lang="en-GB"/>
          </a:p>
        </p:txBody>
      </p:sp>
      <p:sp>
        <p:nvSpPr>
          <p:cNvPr id="5" name="Footer Placeholder 4">
            <a:extLst>
              <a:ext uri="{FF2B5EF4-FFF2-40B4-BE49-F238E27FC236}">
                <a16:creationId xmlns:a16="http://schemas.microsoft.com/office/drawing/2014/main" id="{426832C6-FE71-864B-5BC7-52C5FEA33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C3BDA-3FDB-2087-BCD6-84379B594892}"/>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2581713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BF866B-7DE3-FC52-7AD8-C351B72969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E0DB1A-15D8-8265-962A-63E5CFC515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0430B4-E1A3-A345-B9B6-76B13F8B5E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BC1E1C1-19F8-4445-B336-C62E3F9C50DD}" type="datetimeFigureOut">
              <a:rPr lang="en-GB" smtClean="0"/>
              <a:t>16/08/2026</a:t>
            </a:fld>
            <a:endParaRPr lang="en-GB"/>
          </a:p>
        </p:txBody>
      </p:sp>
      <p:sp>
        <p:nvSpPr>
          <p:cNvPr id="5" name="Footer Placeholder 4">
            <a:extLst>
              <a:ext uri="{FF2B5EF4-FFF2-40B4-BE49-F238E27FC236}">
                <a16:creationId xmlns:a16="http://schemas.microsoft.com/office/drawing/2014/main" id="{3EBF9923-5DAD-DAC4-318A-DA4EADAEC5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EB67ED2-DCFC-F7D6-220E-EF50D13E26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F130D96-DFF7-44E1-B793-AEE5161F2ED8}" type="slidenum">
              <a:rPr lang="en-GB" smtClean="0"/>
              <a:t>‹#›</a:t>
            </a:fld>
            <a:endParaRPr lang="en-GB"/>
          </a:p>
        </p:txBody>
      </p:sp>
    </p:spTree>
    <p:extLst>
      <p:ext uri="{BB962C8B-B14F-4D97-AF65-F5344CB8AC3E}">
        <p14:creationId xmlns:p14="http://schemas.microsoft.com/office/powerpoint/2010/main" val="7509324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E82D-24EF-2C9A-D316-0E44F25FD231}"/>
              </a:ext>
            </a:extLst>
          </p:cNvPr>
          <p:cNvSpPr>
            <a:spLocks noGrp="1"/>
          </p:cNvSpPr>
          <p:nvPr>
            <p:ph type="ctrTitle"/>
          </p:nvPr>
        </p:nvSpPr>
        <p:spPr/>
        <p:txBody>
          <a:bodyPr>
            <a:normAutofit fontScale="90000"/>
          </a:bodyPr>
          <a:lstStyle/>
          <a:p>
            <a:r>
              <a:rPr lang="en-GB" b="1" dirty="0"/>
              <a:t>Digital Portfolio &amp; Reflection</a:t>
            </a:r>
            <a:br>
              <a:rPr lang="en-GB" b="1" dirty="0"/>
            </a:br>
            <a:endParaRPr lang="en-GB" dirty="0"/>
          </a:p>
        </p:txBody>
      </p:sp>
      <p:sp>
        <p:nvSpPr>
          <p:cNvPr id="3" name="Subtitle 2">
            <a:extLst>
              <a:ext uri="{FF2B5EF4-FFF2-40B4-BE49-F238E27FC236}">
                <a16:creationId xmlns:a16="http://schemas.microsoft.com/office/drawing/2014/main" id="{367B8768-F11D-0482-A5C6-EE05A0074081}"/>
              </a:ext>
            </a:extLst>
          </p:cNvPr>
          <p:cNvSpPr>
            <a:spLocks noGrp="1"/>
          </p:cNvSpPr>
          <p:nvPr>
            <p:ph type="subTitle" idx="1"/>
          </p:nvPr>
        </p:nvSpPr>
        <p:spPr/>
        <p:txBody>
          <a:bodyPr/>
          <a:lstStyle/>
          <a:p>
            <a:r>
              <a:rPr lang="en-GB" dirty="0"/>
              <a:t>Assignment 03</a:t>
            </a:r>
          </a:p>
          <a:p>
            <a:r>
              <a:rPr lang="en-GB" dirty="0"/>
              <a:t>Mohammad Zahin Musavir</a:t>
            </a:r>
          </a:p>
          <a:p>
            <a:r>
              <a:rPr lang="en-GB" dirty="0"/>
              <a:t>2543902</a:t>
            </a:r>
          </a:p>
        </p:txBody>
      </p:sp>
    </p:spTree>
    <p:extLst>
      <p:ext uri="{BB962C8B-B14F-4D97-AF65-F5344CB8AC3E}">
        <p14:creationId xmlns:p14="http://schemas.microsoft.com/office/powerpoint/2010/main" val="1782728021"/>
      </p:ext>
    </p:extLst>
  </p:cSld>
  <p:clrMapOvr>
    <a:masterClrMapping/>
  </p:clrMapOvr>
  <mc:AlternateContent xmlns:mc="http://schemas.openxmlformats.org/markup-compatibility/2006" xmlns:p14="http://schemas.microsoft.com/office/powerpoint/2010/main">
    <mc:Choice Requires="p14">
      <p:transition spd="slow" p14:dur="2000" advTm="41660"/>
    </mc:Choice>
    <mc:Fallback xmlns="">
      <p:transition spd="slow" advTm="4166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FBD7F-251D-9216-DDB4-441EBC951130}"/>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27A2452B-0505-0DAB-6052-2FB01CF1E1EA}"/>
              </a:ext>
            </a:extLst>
          </p:cNvPr>
          <p:cNvSpPr>
            <a:spLocks noGrp="1"/>
          </p:cNvSpPr>
          <p:nvPr>
            <p:ph idx="1"/>
          </p:nvPr>
        </p:nvSpPr>
        <p:spPr/>
        <p:txBody>
          <a:bodyPr/>
          <a:lstStyle/>
          <a:p>
            <a:pPr marL="0" indent="0">
              <a:buNone/>
            </a:pPr>
            <a:r>
              <a:rPr lang="en-GB" dirty="0"/>
              <a:t>During the digital skill classes, I used different types of digital tools to complete my tasks which are completely relatable with my  scenario. Through my work it is clearly visible that how I improved my digital skills.</a:t>
            </a:r>
          </a:p>
          <a:p>
            <a:pPr lvl="1">
              <a:buFont typeface="Wingdings" panose="05000000000000000000" pitchFamily="2" charset="2"/>
              <a:buChar char="v"/>
            </a:pPr>
            <a:endParaRPr lang="en-GB" dirty="0"/>
          </a:p>
          <a:p>
            <a:pPr marL="0" indent="0">
              <a:buNone/>
            </a:pPr>
            <a:r>
              <a:rPr lang="en-GB" dirty="0"/>
              <a:t>As an evidence, I attached some screenshots of my work which show improvement of my digital skills.</a:t>
            </a:r>
          </a:p>
        </p:txBody>
      </p:sp>
    </p:spTree>
    <p:extLst>
      <p:ext uri="{BB962C8B-B14F-4D97-AF65-F5344CB8AC3E}">
        <p14:creationId xmlns:p14="http://schemas.microsoft.com/office/powerpoint/2010/main" val="1246402703"/>
      </p:ext>
    </p:extLst>
  </p:cSld>
  <p:clrMapOvr>
    <a:masterClrMapping/>
  </p:clrMapOvr>
  <mc:AlternateContent xmlns:mc="http://schemas.openxmlformats.org/markup-compatibility/2006" xmlns:p14="http://schemas.microsoft.com/office/powerpoint/2010/main">
    <mc:Choice Requires="p14">
      <p:transition spd="slow" p14:dur="2000" advTm="12362"/>
    </mc:Choice>
    <mc:Fallback xmlns="">
      <p:transition spd="slow" advTm="1236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8006A-DA2E-D27A-455B-3AF0C5DA314C}"/>
              </a:ext>
            </a:extLst>
          </p:cNvPr>
          <p:cNvSpPr>
            <a:spLocks noGrp="1"/>
          </p:cNvSpPr>
          <p:nvPr>
            <p:ph type="title"/>
          </p:nvPr>
        </p:nvSpPr>
        <p:spPr/>
        <p:txBody>
          <a:bodyPr/>
          <a:lstStyle/>
          <a:p>
            <a:r>
              <a:rPr lang="en-GB" dirty="0"/>
              <a:t>Evidence of my work</a:t>
            </a:r>
          </a:p>
        </p:txBody>
      </p:sp>
      <p:sp>
        <p:nvSpPr>
          <p:cNvPr id="3" name="Content Placeholder 2">
            <a:extLst>
              <a:ext uri="{FF2B5EF4-FFF2-40B4-BE49-F238E27FC236}">
                <a16:creationId xmlns:a16="http://schemas.microsoft.com/office/drawing/2014/main" id="{4131AF5A-D050-3675-DC3F-1DE0A908951D}"/>
              </a:ext>
            </a:extLst>
          </p:cNvPr>
          <p:cNvSpPr>
            <a:spLocks noGrp="1"/>
          </p:cNvSpPr>
          <p:nvPr>
            <p:ph idx="1"/>
          </p:nvPr>
        </p:nvSpPr>
        <p:spPr/>
        <p:txBody>
          <a:bodyPr/>
          <a:lstStyle/>
          <a:p>
            <a:pPr marL="0" indent="0">
              <a:buNone/>
            </a:pPr>
            <a:r>
              <a:rPr lang="en-GB" dirty="0"/>
              <a:t>In my first task regarding my scenario, I used Microsoft word as tool to complete my task. In this task, I described some digital hardware's connected to our daily life. Through the Microsoft word I collected the photos to put in my description and write the summary in Microsoft word page and then I saved my file. Now, I can use Microsoft Word properly. Even in my work to make notes I use Microsoft word. </a:t>
            </a:r>
          </a:p>
          <a:p>
            <a:endParaRPr lang="en-GB" dirty="0"/>
          </a:p>
          <a:p>
            <a:endParaRPr lang="en-GB" dirty="0"/>
          </a:p>
        </p:txBody>
      </p:sp>
      <p:sp>
        <p:nvSpPr>
          <p:cNvPr id="4" name="TextBox 3">
            <a:extLst>
              <a:ext uri="{FF2B5EF4-FFF2-40B4-BE49-F238E27FC236}">
                <a16:creationId xmlns:a16="http://schemas.microsoft.com/office/drawing/2014/main" id="{4A88C91C-3E0A-E02D-916C-6A899ADFEF89}"/>
              </a:ext>
            </a:extLst>
          </p:cNvPr>
          <p:cNvSpPr txBox="1"/>
          <p:nvPr/>
        </p:nvSpPr>
        <p:spPr>
          <a:xfrm>
            <a:off x="1031358" y="4486940"/>
            <a:ext cx="8133907" cy="646331"/>
          </a:xfrm>
          <a:prstGeom prst="rect">
            <a:avLst/>
          </a:prstGeom>
          <a:noFill/>
        </p:spPr>
        <p:txBody>
          <a:bodyPr wrap="square" rtlCol="0">
            <a:spAutoFit/>
          </a:bodyPr>
          <a:lstStyle/>
          <a:p>
            <a:endParaRPr lang="en-GB" dirty="0"/>
          </a:p>
          <a:p>
            <a:endParaRPr lang="en-GB" dirty="0"/>
          </a:p>
        </p:txBody>
      </p:sp>
      <p:pic>
        <p:nvPicPr>
          <p:cNvPr id="6" name="Picture 5">
            <a:extLst>
              <a:ext uri="{FF2B5EF4-FFF2-40B4-BE49-F238E27FC236}">
                <a16:creationId xmlns:a16="http://schemas.microsoft.com/office/drawing/2014/main" id="{0DB1D667-62CC-9D29-3BE2-57F3701AB721}"/>
              </a:ext>
            </a:extLst>
          </p:cNvPr>
          <p:cNvPicPr>
            <a:picLocks noChangeAspect="1"/>
          </p:cNvPicPr>
          <p:nvPr/>
        </p:nvPicPr>
        <p:blipFill>
          <a:blip r:embed="rId2"/>
          <a:srcRect l="35881" r="24826" b="49793"/>
          <a:stretch>
            <a:fillRect/>
          </a:stretch>
        </p:blipFill>
        <p:spPr>
          <a:xfrm>
            <a:off x="6941126" y="4259497"/>
            <a:ext cx="3107365" cy="2233378"/>
          </a:xfrm>
          <a:prstGeom prst="rect">
            <a:avLst/>
          </a:prstGeom>
        </p:spPr>
      </p:pic>
    </p:spTree>
    <p:extLst>
      <p:ext uri="{BB962C8B-B14F-4D97-AF65-F5344CB8AC3E}">
        <p14:creationId xmlns:p14="http://schemas.microsoft.com/office/powerpoint/2010/main" val="4223569428"/>
      </p:ext>
    </p:extLst>
  </p:cSld>
  <p:clrMapOvr>
    <a:masterClrMapping/>
  </p:clrMapOvr>
  <mc:AlternateContent xmlns:mc="http://schemas.openxmlformats.org/markup-compatibility/2006" xmlns:p14="http://schemas.microsoft.com/office/powerpoint/2010/main">
    <mc:Choice Requires="p14">
      <p:transition spd="slow" p14:dur="2000" advTm="28952"/>
    </mc:Choice>
    <mc:Fallback xmlns="">
      <p:transition spd="slow" advTm="2895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CE689A-66A8-6415-0AA4-C69E986346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E957CE-30A0-4DB7-60B2-C75ED8C24E32}"/>
              </a:ext>
            </a:extLst>
          </p:cNvPr>
          <p:cNvSpPr>
            <a:spLocks noGrp="1"/>
          </p:cNvSpPr>
          <p:nvPr>
            <p:ph type="title"/>
          </p:nvPr>
        </p:nvSpPr>
        <p:spPr/>
        <p:txBody>
          <a:bodyPr/>
          <a:lstStyle/>
          <a:p>
            <a:r>
              <a:rPr lang="en-GB" dirty="0"/>
              <a:t>Evidence of my work</a:t>
            </a:r>
          </a:p>
        </p:txBody>
      </p:sp>
      <p:sp>
        <p:nvSpPr>
          <p:cNvPr id="3" name="Content Placeholder 2">
            <a:extLst>
              <a:ext uri="{FF2B5EF4-FFF2-40B4-BE49-F238E27FC236}">
                <a16:creationId xmlns:a16="http://schemas.microsoft.com/office/drawing/2014/main" id="{2972DEA8-2CAA-E1F9-19FB-6856930ED9F9}"/>
              </a:ext>
            </a:extLst>
          </p:cNvPr>
          <p:cNvSpPr>
            <a:spLocks noGrp="1"/>
          </p:cNvSpPr>
          <p:nvPr>
            <p:ph idx="1"/>
          </p:nvPr>
        </p:nvSpPr>
        <p:spPr>
          <a:xfrm>
            <a:off x="838200" y="1825625"/>
            <a:ext cx="6206836" cy="4351338"/>
          </a:xfrm>
        </p:spPr>
        <p:txBody>
          <a:bodyPr>
            <a:noAutofit/>
          </a:bodyPr>
          <a:lstStyle/>
          <a:p>
            <a:pPr marL="0" indent="0">
              <a:buNone/>
            </a:pPr>
            <a:r>
              <a:rPr lang="en-GB" sz="2300" dirty="0"/>
              <a:t>For my second task I was very excited cause according to the scenario I understand that I need to use Microsoft excel as a tool. I heard about my colleagues that Microsoft excel is a complete magic. Through the task I must draw tables, charts and putting formulas to calculate the scenario which was possible by using Microsoft excel. I drew table, I can understand which chart will show my calculation clearer.  I know how to put formulas for calculation. Overall, now I can say I know to use Microsoft excel very well </a:t>
            </a:r>
          </a:p>
        </p:txBody>
      </p:sp>
      <p:sp>
        <p:nvSpPr>
          <p:cNvPr id="5" name="TextBox 4">
            <a:extLst>
              <a:ext uri="{FF2B5EF4-FFF2-40B4-BE49-F238E27FC236}">
                <a16:creationId xmlns:a16="http://schemas.microsoft.com/office/drawing/2014/main" id="{CAC5A5C5-3252-CF12-68C8-A6B38895EEBD}"/>
              </a:ext>
            </a:extLst>
          </p:cNvPr>
          <p:cNvSpPr txBox="1"/>
          <p:nvPr/>
        </p:nvSpPr>
        <p:spPr>
          <a:xfrm>
            <a:off x="1031358" y="4486940"/>
            <a:ext cx="8133907" cy="646331"/>
          </a:xfrm>
          <a:prstGeom prst="rect">
            <a:avLst/>
          </a:prstGeom>
          <a:noFill/>
        </p:spPr>
        <p:txBody>
          <a:bodyPr wrap="square" rtlCol="0">
            <a:spAutoFit/>
          </a:bodyPr>
          <a:lstStyle/>
          <a:p>
            <a:endParaRPr lang="en-GB" dirty="0"/>
          </a:p>
          <a:p>
            <a:endParaRPr lang="en-GB" dirty="0"/>
          </a:p>
        </p:txBody>
      </p:sp>
      <p:pic>
        <p:nvPicPr>
          <p:cNvPr id="4" name="Graphic 3">
            <a:extLst>
              <a:ext uri="{FF2B5EF4-FFF2-40B4-BE49-F238E27FC236}">
                <a16:creationId xmlns:a16="http://schemas.microsoft.com/office/drawing/2014/main" id="{E1EFC872-6887-2938-40CB-2FC549D719DB}"/>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tretch>
            <a:fillRect/>
          </a:stretch>
        </p:blipFill>
        <p:spPr>
          <a:xfrm>
            <a:off x="10052304" y="4718304"/>
            <a:ext cx="2057400" cy="2057400"/>
          </a:xfrm>
          <a:prstGeom prst="ellipse">
            <a:avLst/>
          </a:prstGeom>
        </p:spPr>
      </p:pic>
      <p:graphicFrame>
        <p:nvGraphicFramePr>
          <p:cNvPr id="6" name="Table 5">
            <a:extLst>
              <a:ext uri="{FF2B5EF4-FFF2-40B4-BE49-F238E27FC236}">
                <a16:creationId xmlns:a16="http://schemas.microsoft.com/office/drawing/2014/main" id="{ABBDD245-ED2B-13D1-0F97-5028191D72BE}"/>
              </a:ext>
            </a:extLst>
          </p:cNvPr>
          <p:cNvGraphicFramePr>
            <a:graphicFrameLocks noGrp="1"/>
          </p:cNvGraphicFramePr>
          <p:nvPr>
            <p:extLst>
              <p:ext uri="{D42A27DB-BD31-4B8C-83A1-F6EECF244321}">
                <p14:modId xmlns:p14="http://schemas.microsoft.com/office/powerpoint/2010/main" val="2711158303"/>
              </p:ext>
            </p:extLst>
          </p:nvPr>
        </p:nvGraphicFramePr>
        <p:xfrm>
          <a:off x="9364798" y="110300"/>
          <a:ext cx="2501900" cy="4184142"/>
        </p:xfrm>
        <a:graphic>
          <a:graphicData uri="http://schemas.openxmlformats.org/drawingml/2006/table">
            <a:tbl>
              <a:tblPr firstRow="1" firstCol="1" bandRow="1">
                <a:tableStyleId>{5C22544A-7EE6-4342-B048-85BDC9FD1C3A}</a:tableStyleId>
              </a:tblPr>
              <a:tblGrid>
                <a:gridCol w="1024890">
                  <a:extLst>
                    <a:ext uri="{9D8B030D-6E8A-4147-A177-3AD203B41FA5}">
                      <a16:colId xmlns:a16="http://schemas.microsoft.com/office/drawing/2014/main" val="3685901220"/>
                    </a:ext>
                  </a:extLst>
                </a:gridCol>
                <a:gridCol w="670560">
                  <a:extLst>
                    <a:ext uri="{9D8B030D-6E8A-4147-A177-3AD203B41FA5}">
                      <a16:colId xmlns:a16="http://schemas.microsoft.com/office/drawing/2014/main" val="1717535455"/>
                    </a:ext>
                  </a:extLst>
                </a:gridCol>
                <a:gridCol w="365125">
                  <a:extLst>
                    <a:ext uri="{9D8B030D-6E8A-4147-A177-3AD203B41FA5}">
                      <a16:colId xmlns:a16="http://schemas.microsoft.com/office/drawing/2014/main" val="793311996"/>
                    </a:ext>
                  </a:extLst>
                </a:gridCol>
                <a:gridCol w="441325">
                  <a:extLst>
                    <a:ext uri="{9D8B030D-6E8A-4147-A177-3AD203B41FA5}">
                      <a16:colId xmlns:a16="http://schemas.microsoft.com/office/drawing/2014/main" val="1356900424"/>
                    </a:ext>
                  </a:extLst>
                </a:gridCol>
              </a:tblGrid>
              <a:tr h="200025">
                <a:tc gridSpan="4">
                  <a:txBody>
                    <a:bodyPr/>
                    <a:lstStyle/>
                    <a:p>
                      <a:pPr>
                        <a:lnSpc>
                          <a:spcPct val="115000"/>
                        </a:lnSpc>
                        <a:spcAft>
                          <a:spcPts val="800"/>
                        </a:spcAft>
                        <a:buNone/>
                      </a:pPr>
                      <a:r>
                        <a:rPr lang="en-GB" sz="1200" kern="0" dirty="0">
                          <a:effectLst/>
                        </a:rPr>
                        <a:t>Stock List Current Quantities</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3316559"/>
                  </a:ext>
                </a:extLst>
              </a:tr>
              <a:tr h="200025">
                <a:tc>
                  <a:txBody>
                    <a:bodyPr/>
                    <a:lstStyle/>
                    <a:p>
                      <a:pPr>
                        <a:lnSpc>
                          <a:spcPct val="115000"/>
                        </a:lnSpc>
                        <a:spcAft>
                          <a:spcPts val="800"/>
                        </a:spcAft>
                        <a:buNone/>
                      </a:pPr>
                      <a:r>
                        <a:rPr lang="en-GB" sz="1200" kern="0">
                          <a:effectLst/>
                        </a:rPr>
                        <a:t> items</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nSpc>
                          <a:spcPct val="115000"/>
                        </a:lnSpc>
                        <a:spcAft>
                          <a:spcPts val="800"/>
                        </a:spcAft>
                        <a:buNone/>
                      </a:pPr>
                      <a:r>
                        <a:rPr lang="en-GB" sz="1100" kern="0">
                          <a:effectLst/>
                        </a:rPr>
                        <a:t>Quantities</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nSpc>
                          <a:spcPct val="115000"/>
                        </a:lnSpc>
                        <a:spcAft>
                          <a:spcPts val="800"/>
                        </a:spcAft>
                        <a:buNone/>
                      </a:pPr>
                      <a:r>
                        <a:rPr lang="en-GB" sz="1100" kern="0">
                          <a:effectLst/>
                        </a:rPr>
                        <a:t>Price</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nSpc>
                          <a:spcPct val="115000"/>
                        </a:lnSpc>
                        <a:spcAft>
                          <a:spcPts val="800"/>
                        </a:spcAft>
                        <a:buNone/>
                      </a:pPr>
                      <a:r>
                        <a:rPr lang="en-GB" sz="1100" kern="0">
                          <a:effectLst/>
                        </a:rPr>
                        <a:t>Cost</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extLst>
                  <a:ext uri="{0D108BD9-81ED-4DB2-BD59-A6C34878D82A}">
                    <a16:rowId xmlns:a16="http://schemas.microsoft.com/office/drawing/2014/main" val="1710270655"/>
                  </a:ext>
                </a:extLst>
              </a:tr>
              <a:tr h="190500">
                <a:tc>
                  <a:txBody>
                    <a:bodyPr/>
                    <a:lstStyle/>
                    <a:p>
                      <a:pPr>
                        <a:lnSpc>
                          <a:spcPct val="115000"/>
                        </a:lnSpc>
                        <a:spcAft>
                          <a:spcPts val="800"/>
                        </a:spcAft>
                        <a:buNone/>
                      </a:pPr>
                      <a:r>
                        <a:rPr lang="en-GB" sz="1100" kern="0">
                          <a:effectLst/>
                        </a:rPr>
                        <a:t>Apples</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12</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dirty="0">
                          <a:effectLst/>
                        </a:rPr>
                        <a:t>£2.45</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£29.40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extLst>
                  <a:ext uri="{0D108BD9-81ED-4DB2-BD59-A6C34878D82A}">
                    <a16:rowId xmlns:a16="http://schemas.microsoft.com/office/drawing/2014/main" val="3416648081"/>
                  </a:ext>
                </a:extLst>
              </a:tr>
              <a:tr h="190500">
                <a:tc>
                  <a:txBody>
                    <a:bodyPr/>
                    <a:lstStyle/>
                    <a:p>
                      <a:pPr>
                        <a:lnSpc>
                          <a:spcPct val="115000"/>
                        </a:lnSpc>
                        <a:spcAft>
                          <a:spcPts val="800"/>
                        </a:spcAft>
                        <a:buNone/>
                      </a:pPr>
                      <a:r>
                        <a:rPr lang="en-GB" sz="1100" kern="0">
                          <a:effectLst/>
                        </a:rPr>
                        <a:t>Bananas</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4</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£1.10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£4.40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extLst>
                  <a:ext uri="{0D108BD9-81ED-4DB2-BD59-A6C34878D82A}">
                    <a16:rowId xmlns:a16="http://schemas.microsoft.com/office/drawing/2014/main" val="700875758"/>
                  </a:ext>
                </a:extLst>
              </a:tr>
              <a:tr h="190500">
                <a:tc>
                  <a:txBody>
                    <a:bodyPr/>
                    <a:lstStyle/>
                    <a:p>
                      <a:pPr>
                        <a:lnSpc>
                          <a:spcPct val="115000"/>
                        </a:lnSpc>
                        <a:spcAft>
                          <a:spcPts val="800"/>
                        </a:spcAft>
                        <a:buNone/>
                      </a:pPr>
                      <a:r>
                        <a:rPr lang="en-GB" sz="1100" kern="0">
                          <a:effectLst/>
                        </a:rPr>
                        <a:t>Carrots</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18</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£1.25</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£22.50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extLst>
                  <a:ext uri="{0D108BD9-81ED-4DB2-BD59-A6C34878D82A}">
                    <a16:rowId xmlns:a16="http://schemas.microsoft.com/office/drawing/2014/main" val="3658121412"/>
                  </a:ext>
                </a:extLst>
              </a:tr>
              <a:tr h="190500">
                <a:tc>
                  <a:txBody>
                    <a:bodyPr/>
                    <a:lstStyle/>
                    <a:p>
                      <a:pPr>
                        <a:lnSpc>
                          <a:spcPct val="115000"/>
                        </a:lnSpc>
                        <a:spcAft>
                          <a:spcPts val="800"/>
                        </a:spcAft>
                        <a:buNone/>
                      </a:pPr>
                      <a:r>
                        <a:rPr lang="en-GB" sz="1100" kern="0">
                          <a:effectLst/>
                        </a:rPr>
                        <a:t>Potatoes</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30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£2.75</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£82.50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extLst>
                  <a:ext uri="{0D108BD9-81ED-4DB2-BD59-A6C34878D82A}">
                    <a16:rowId xmlns:a16="http://schemas.microsoft.com/office/drawing/2014/main" val="74806653"/>
                  </a:ext>
                </a:extLst>
              </a:tr>
              <a:tr h="190500">
                <a:tc>
                  <a:txBody>
                    <a:bodyPr/>
                    <a:lstStyle/>
                    <a:p>
                      <a:pPr>
                        <a:lnSpc>
                          <a:spcPct val="115000"/>
                        </a:lnSpc>
                        <a:spcAft>
                          <a:spcPts val="800"/>
                        </a:spcAft>
                        <a:buNone/>
                      </a:pPr>
                      <a:r>
                        <a:rPr lang="en-GB" sz="1100" kern="0" dirty="0">
                          <a:effectLst/>
                        </a:rPr>
                        <a:t>Milk (2L bottles)</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dirty="0">
                          <a:effectLst/>
                        </a:rPr>
                        <a:t>6</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£2.20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£13.20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extLst>
                  <a:ext uri="{0D108BD9-81ED-4DB2-BD59-A6C34878D82A}">
                    <a16:rowId xmlns:a16="http://schemas.microsoft.com/office/drawing/2014/main" val="1235978655"/>
                  </a:ext>
                </a:extLst>
              </a:tr>
              <a:tr h="190500">
                <a:tc>
                  <a:txBody>
                    <a:bodyPr/>
                    <a:lstStyle/>
                    <a:p>
                      <a:pPr>
                        <a:lnSpc>
                          <a:spcPct val="115000"/>
                        </a:lnSpc>
                        <a:spcAft>
                          <a:spcPts val="800"/>
                        </a:spcAft>
                        <a:buNone/>
                      </a:pPr>
                      <a:r>
                        <a:rPr lang="en-GB" sz="1100" kern="0">
                          <a:effectLst/>
                        </a:rPr>
                        <a:t>Bread Loaves</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3</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£1.25</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£3.75</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extLst>
                  <a:ext uri="{0D108BD9-81ED-4DB2-BD59-A6C34878D82A}">
                    <a16:rowId xmlns:a16="http://schemas.microsoft.com/office/drawing/2014/main" val="3936917946"/>
                  </a:ext>
                </a:extLst>
              </a:tr>
              <a:tr h="190500">
                <a:tc>
                  <a:txBody>
                    <a:bodyPr/>
                    <a:lstStyle/>
                    <a:p>
                      <a:pPr>
                        <a:lnSpc>
                          <a:spcPct val="115000"/>
                        </a:lnSpc>
                        <a:spcAft>
                          <a:spcPts val="800"/>
                        </a:spcAft>
                        <a:buNone/>
                      </a:pPr>
                      <a:r>
                        <a:rPr lang="en-GB" sz="1100" kern="0">
                          <a:effectLst/>
                        </a:rPr>
                        <a:t>Eggs (boxes of 6)</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10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£3.10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£31.00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extLst>
                  <a:ext uri="{0D108BD9-81ED-4DB2-BD59-A6C34878D82A}">
                    <a16:rowId xmlns:a16="http://schemas.microsoft.com/office/drawing/2014/main" val="811581701"/>
                  </a:ext>
                </a:extLst>
              </a:tr>
              <a:tr h="190500">
                <a:tc>
                  <a:txBody>
                    <a:bodyPr/>
                    <a:lstStyle/>
                    <a:p>
                      <a:pPr>
                        <a:lnSpc>
                          <a:spcPct val="115000"/>
                        </a:lnSpc>
                        <a:spcAft>
                          <a:spcPts val="800"/>
                        </a:spcAft>
                        <a:buNone/>
                      </a:pPr>
                      <a:r>
                        <a:rPr lang="en-GB" sz="1100" kern="0">
                          <a:effectLst/>
                        </a:rPr>
                        <a:t>Pasta (500g)</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22</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£1.10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£24.20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extLst>
                  <a:ext uri="{0D108BD9-81ED-4DB2-BD59-A6C34878D82A}">
                    <a16:rowId xmlns:a16="http://schemas.microsoft.com/office/drawing/2014/main" val="1560752344"/>
                  </a:ext>
                </a:extLst>
              </a:tr>
              <a:tr h="190500">
                <a:tc>
                  <a:txBody>
                    <a:bodyPr/>
                    <a:lstStyle/>
                    <a:p>
                      <a:pPr>
                        <a:lnSpc>
                          <a:spcPct val="115000"/>
                        </a:lnSpc>
                        <a:buNone/>
                      </a:pPr>
                      <a:endParaRPr lang="en-GB" sz="1200" kern="100">
                        <a:effectLst/>
                        <a:latin typeface="Aptos" panose="020B0004020202020204" pitchFamily="34" charset="0"/>
                      </a:endParaRPr>
                    </a:p>
                  </a:txBody>
                  <a:tcPr marL="68580" marR="68580" marT="0" marB="0" anchor="b"/>
                </a:tc>
                <a:tc>
                  <a:txBody>
                    <a:bodyPr/>
                    <a:lstStyle/>
                    <a:p>
                      <a:pPr>
                        <a:lnSpc>
                          <a:spcPct val="115000"/>
                        </a:lnSpc>
                        <a:buNone/>
                      </a:pPr>
                      <a:endParaRPr lang="en-GB" sz="1200" kern="100">
                        <a:effectLst/>
                        <a:latin typeface="Aptos" panose="020B0004020202020204" pitchFamily="34" charset="0"/>
                      </a:endParaRPr>
                    </a:p>
                  </a:txBody>
                  <a:tcPr marL="68580" marR="68580" marT="0" marB="0" anchor="b"/>
                </a:tc>
                <a:tc>
                  <a:txBody>
                    <a:bodyPr/>
                    <a:lstStyle/>
                    <a:p>
                      <a:pPr>
                        <a:lnSpc>
                          <a:spcPct val="115000"/>
                        </a:lnSpc>
                        <a:buNone/>
                      </a:pPr>
                      <a:endParaRPr lang="en-GB" sz="1200" kern="100">
                        <a:effectLst/>
                        <a:latin typeface="Aptos" panose="020B0004020202020204" pitchFamily="34" charset="0"/>
                      </a:endParaRPr>
                    </a:p>
                  </a:txBody>
                  <a:tcPr marL="68580" marR="68580" marT="0" marB="0" anchor="b"/>
                </a:tc>
                <a:tc>
                  <a:txBody>
                    <a:bodyPr/>
                    <a:lstStyle/>
                    <a:p>
                      <a:pPr>
                        <a:lnSpc>
                          <a:spcPct val="115000"/>
                        </a:lnSpc>
                        <a:buNone/>
                      </a:pPr>
                      <a:endParaRPr lang="en-GB" sz="1200" kern="100" dirty="0">
                        <a:effectLst/>
                        <a:latin typeface="Aptos" panose="020B0004020202020204" pitchFamily="34" charset="0"/>
                      </a:endParaRPr>
                    </a:p>
                  </a:txBody>
                  <a:tcPr marL="68580" marR="68580" marT="0" marB="0" anchor="b"/>
                </a:tc>
                <a:extLst>
                  <a:ext uri="{0D108BD9-81ED-4DB2-BD59-A6C34878D82A}">
                    <a16:rowId xmlns:a16="http://schemas.microsoft.com/office/drawing/2014/main" val="647947087"/>
                  </a:ext>
                </a:extLst>
              </a:tr>
              <a:tr h="190500">
                <a:tc>
                  <a:txBody>
                    <a:bodyPr/>
                    <a:lstStyle/>
                    <a:p>
                      <a:pPr>
                        <a:lnSpc>
                          <a:spcPct val="115000"/>
                        </a:lnSpc>
                        <a:spcAft>
                          <a:spcPts val="800"/>
                        </a:spcAft>
                        <a:buNone/>
                      </a:pPr>
                      <a:r>
                        <a:rPr lang="en-GB" sz="1100" kern="0">
                          <a:effectLst/>
                        </a:rPr>
                        <a:t>Low Stock</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3</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nSpc>
                          <a:spcPct val="115000"/>
                        </a:lnSpc>
                        <a:buNone/>
                      </a:pPr>
                      <a:endParaRPr lang="en-GB" sz="1200" kern="100">
                        <a:effectLst/>
                        <a:latin typeface="Aptos" panose="020B0004020202020204" pitchFamily="34" charset="0"/>
                      </a:endParaRPr>
                    </a:p>
                  </a:txBody>
                  <a:tcPr marL="68580" marR="68580" marT="0" marB="0" anchor="b"/>
                </a:tc>
                <a:tc>
                  <a:txBody>
                    <a:bodyPr/>
                    <a:lstStyle/>
                    <a:p>
                      <a:pPr>
                        <a:lnSpc>
                          <a:spcPct val="115000"/>
                        </a:lnSpc>
                        <a:buNone/>
                      </a:pPr>
                      <a:endParaRPr lang="en-GB" sz="1200" kern="100">
                        <a:effectLst/>
                        <a:latin typeface="Aptos" panose="020B0004020202020204" pitchFamily="34" charset="0"/>
                      </a:endParaRPr>
                    </a:p>
                  </a:txBody>
                  <a:tcPr marL="68580" marR="68580" marT="0" marB="0" anchor="b"/>
                </a:tc>
                <a:extLst>
                  <a:ext uri="{0D108BD9-81ED-4DB2-BD59-A6C34878D82A}">
                    <a16:rowId xmlns:a16="http://schemas.microsoft.com/office/drawing/2014/main" val="899040487"/>
                  </a:ext>
                </a:extLst>
              </a:tr>
              <a:tr h="190500">
                <a:tc>
                  <a:txBody>
                    <a:bodyPr/>
                    <a:lstStyle/>
                    <a:p>
                      <a:pPr>
                        <a:lnSpc>
                          <a:spcPct val="115000"/>
                        </a:lnSpc>
                        <a:spcAft>
                          <a:spcPts val="800"/>
                        </a:spcAft>
                        <a:buNone/>
                      </a:pPr>
                      <a:r>
                        <a:rPr lang="en-GB" sz="1100" kern="0">
                          <a:effectLst/>
                        </a:rPr>
                        <a:t>High Stock</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gn="r">
                        <a:lnSpc>
                          <a:spcPct val="115000"/>
                        </a:lnSpc>
                        <a:spcAft>
                          <a:spcPts val="800"/>
                        </a:spcAft>
                        <a:buNone/>
                      </a:pPr>
                      <a:r>
                        <a:rPr lang="en-GB" sz="1100" kern="0">
                          <a:effectLst/>
                        </a:rPr>
                        <a:t>30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nchor="b"/>
                </a:tc>
                <a:tc>
                  <a:txBody>
                    <a:bodyPr/>
                    <a:lstStyle/>
                    <a:p>
                      <a:pPr>
                        <a:lnSpc>
                          <a:spcPct val="115000"/>
                        </a:lnSpc>
                        <a:buNone/>
                      </a:pPr>
                      <a:endParaRPr lang="en-GB" sz="1200" kern="100">
                        <a:effectLst/>
                        <a:latin typeface="Aptos" panose="020B0004020202020204" pitchFamily="34" charset="0"/>
                      </a:endParaRPr>
                    </a:p>
                  </a:txBody>
                  <a:tcPr marL="68580" marR="68580" marT="0" marB="0" anchor="b"/>
                </a:tc>
                <a:tc>
                  <a:txBody>
                    <a:bodyPr/>
                    <a:lstStyle/>
                    <a:p>
                      <a:pPr>
                        <a:lnSpc>
                          <a:spcPct val="115000"/>
                        </a:lnSpc>
                        <a:buNone/>
                      </a:pPr>
                      <a:endParaRPr lang="en-GB" sz="1200" kern="100" dirty="0">
                        <a:effectLst/>
                        <a:latin typeface="Aptos" panose="020B0004020202020204" pitchFamily="34" charset="0"/>
                      </a:endParaRPr>
                    </a:p>
                  </a:txBody>
                  <a:tcPr marL="68580" marR="68580" marT="0" marB="0" anchor="b"/>
                </a:tc>
                <a:extLst>
                  <a:ext uri="{0D108BD9-81ED-4DB2-BD59-A6C34878D82A}">
                    <a16:rowId xmlns:a16="http://schemas.microsoft.com/office/drawing/2014/main" val="2261816396"/>
                  </a:ext>
                </a:extLst>
              </a:tr>
            </a:tbl>
          </a:graphicData>
        </a:graphic>
      </p:graphicFrame>
      <p:graphicFrame>
        <p:nvGraphicFramePr>
          <p:cNvPr id="7" name="Chart 6">
            <a:extLst>
              <a:ext uri="{FF2B5EF4-FFF2-40B4-BE49-F238E27FC236}">
                <a16:creationId xmlns:a16="http://schemas.microsoft.com/office/drawing/2014/main" id="{BA6E75E8-2225-6989-1E9A-35584B49713F}"/>
              </a:ext>
            </a:extLst>
          </p:cNvPr>
          <p:cNvGraphicFramePr/>
          <p:nvPr>
            <p:extLst>
              <p:ext uri="{D42A27DB-BD31-4B8C-83A1-F6EECF244321}">
                <p14:modId xmlns:p14="http://schemas.microsoft.com/office/powerpoint/2010/main" val="908496472"/>
              </p:ext>
            </p:extLst>
          </p:nvPr>
        </p:nvGraphicFramePr>
        <p:xfrm>
          <a:off x="6546273" y="4290614"/>
          <a:ext cx="3662778" cy="256738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914441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327706-DC8D-0111-902F-668D6068A8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D83A77-94EC-4BBA-F18F-A73FC86B74FA}"/>
              </a:ext>
            </a:extLst>
          </p:cNvPr>
          <p:cNvSpPr>
            <a:spLocks noGrp="1"/>
          </p:cNvSpPr>
          <p:nvPr>
            <p:ph type="title"/>
          </p:nvPr>
        </p:nvSpPr>
        <p:spPr/>
        <p:txBody>
          <a:bodyPr/>
          <a:lstStyle/>
          <a:p>
            <a:r>
              <a:rPr lang="en-GB" dirty="0"/>
              <a:t>Evidence of my work</a:t>
            </a:r>
          </a:p>
        </p:txBody>
      </p:sp>
      <p:sp>
        <p:nvSpPr>
          <p:cNvPr id="3" name="Content Placeholder 2">
            <a:extLst>
              <a:ext uri="{FF2B5EF4-FFF2-40B4-BE49-F238E27FC236}">
                <a16:creationId xmlns:a16="http://schemas.microsoft.com/office/drawing/2014/main" id="{C9194779-FC3F-BBD9-D17F-DE19A72A7954}"/>
              </a:ext>
            </a:extLst>
          </p:cNvPr>
          <p:cNvSpPr>
            <a:spLocks noGrp="1"/>
          </p:cNvSpPr>
          <p:nvPr>
            <p:ph idx="1"/>
          </p:nvPr>
        </p:nvSpPr>
        <p:spPr/>
        <p:txBody>
          <a:bodyPr/>
          <a:lstStyle/>
          <a:p>
            <a:pPr marL="0" indent="0">
              <a:buNone/>
            </a:pPr>
            <a:r>
              <a:rPr lang="en-GB" dirty="0"/>
              <a:t>I used one drive to keep safe all my files while I was completing my tasks I mentioned above. One drive I found extremely helpful because of its big storage. Easy to find the file search option. Now I prefer one drive to save all my files and even photos. One drive I use very well now. </a:t>
            </a:r>
          </a:p>
        </p:txBody>
      </p:sp>
      <p:sp>
        <p:nvSpPr>
          <p:cNvPr id="5" name="TextBox 4">
            <a:extLst>
              <a:ext uri="{FF2B5EF4-FFF2-40B4-BE49-F238E27FC236}">
                <a16:creationId xmlns:a16="http://schemas.microsoft.com/office/drawing/2014/main" id="{BAA547E8-5B1A-8D07-8F03-523F5EF68F31}"/>
              </a:ext>
            </a:extLst>
          </p:cNvPr>
          <p:cNvSpPr txBox="1"/>
          <p:nvPr/>
        </p:nvSpPr>
        <p:spPr>
          <a:xfrm>
            <a:off x="1031358" y="4486940"/>
            <a:ext cx="8133907" cy="646331"/>
          </a:xfrm>
          <a:prstGeom prst="rect">
            <a:avLst/>
          </a:prstGeom>
          <a:noFill/>
        </p:spPr>
        <p:txBody>
          <a:bodyPr wrap="square" rtlCol="0">
            <a:spAutoFit/>
          </a:bodyPr>
          <a:lstStyle/>
          <a:p>
            <a:endParaRPr lang="en-GB" dirty="0"/>
          </a:p>
          <a:p>
            <a:endParaRPr lang="en-GB" dirty="0"/>
          </a:p>
        </p:txBody>
      </p:sp>
      <p:pic>
        <p:nvPicPr>
          <p:cNvPr id="4" name="Graphic 3">
            <a:extLst>
              <a:ext uri="{FF2B5EF4-FFF2-40B4-BE49-F238E27FC236}">
                <a16:creationId xmlns:a16="http://schemas.microsoft.com/office/drawing/2014/main" id="{060A1A38-4DC4-8B1D-8662-96D54C1B9994}"/>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tretch>
            <a:fillRect/>
          </a:stretch>
        </p:blipFill>
        <p:spPr>
          <a:xfrm>
            <a:off x="10052304" y="4718304"/>
            <a:ext cx="2057400" cy="2057400"/>
          </a:xfrm>
          <a:prstGeom prst="ellipse">
            <a:avLst/>
          </a:prstGeom>
        </p:spPr>
      </p:pic>
      <p:pic>
        <p:nvPicPr>
          <p:cNvPr id="7" name="Picture 6">
            <a:extLst>
              <a:ext uri="{FF2B5EF4-FFF2-40B4-BE49-F238E27FC236}">
                <a16:creationId xmlns:a16="http://schemas.microsoft.com/office/drawing/2014/main" id="{D0A6F54D-FA38-29F2-6CF2-2A1BC3E166D3}"/>
              </a:ext>
            </a:extLst>
          </p:cNvPr>
          <p:cNvPicPr>
            <a:picLocks noChangeAspect="1"/>
          </p:cNvPicPr>
          <p:nvPr/>
        </p:nvPicPr>
        <p:blipFill>
          <a:blip r:embed="rId3"/>
          <a:stretch>
            <a:fillRect/>
          </a:stretch>
        </p:blipFill>
        <p:spPr>
          <a:xfrm>
            <a:off x="4436918" y="3543553"/>
            <a:ext cx="4921505" cy="2768347"/>
          </a:xfrm>
          <a:prstGeom prst="rect">
            <a:avLst/>
          </a:prstGeom>
        </p:spPr>
      </p:pic>
    </p:spTree>
    <p:extLst>
      <p:ext uri="{BB962C8B-B14F-4D97-AF65-F5344CB8AC3E}">
        <p14:creationId xmlns:p14="http://schemas.microsoft.com/office/powerpoint/2010/main" val="3899176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F84B9-324A-F876-DD81-B351403E3BC6}"/>
              </a:ext>
            </a:extLst>
          </p:cNvPr>
          <p:cNvSpPr>
            <a:spLocks noGrp="1"/>
          </p:cNvSpPr>
          <p:nvPr>
            <p:ph type="title"/>
          </p:nvPr>
        </p:nvSpPr>
        <p:spPr/>
        <p:txBody>
          <a:bodyPr/>
          <a:lstStyle/>
          <a:p>
            <a:r>
              <a:rPr lang="en-GB" dirty="0"/>
              <a:t>My Development</a:t>
            </a:r>
          </a:p>
        </p:txBody>
      </p:sp>
      <p:sp>
        <p:nvSpPr>
          <p:cNvPr id="3" name="Content Placeholder 2">
            <a:extLst>
              <a:ext uri="{FF2B5EF4-FFF2-40B4-BE49-F238E27FC236}">
                <a16:creationId xmlns:a16="http://schemas.microsoft.com/office/drawing/2014/main" id="{736B7008-B28B-4C90-06C4-BC92E90274BD}"/>
              </a:ext>
            </a:extLst>
          </p:cNvPr>
          <p:cNvSpPr>
            <a:spLocks noGrp="1"/>
          </p:cNvSpPr>
          <p:nvPr>
            <p:ph idx="1"/>
          </p:nvPr>
        </p:nvSpPr>
        <p:spPr>
          <a:xfrm>
            <a:off x="629970" y="1690688"/>
            <a:ext cx="10515600" cy="4351338"/>
          </a:xfrm>
        </p:spPr>
        <p:txBody>
          <a:bodyPr/>
          <a:lstStyle/>
          <a:p>
            <a:pPr marL="0" indent="0">
              <a:buNone/>
            </a:pPr>
            <a:r>
              <a:rPr lang="en-GB" dirty="0"/>
              <a:t>While I was starting my digital skill module, I was very nervous and scared cause I consider myself as a technologically challenged. From the beginning my lecturer was so helpful that I overcome my fear and I started taking it normally. My lecturer showed me how I can use one drive, Ms word, Ms Excel then I didn’t find it difficult at all.</a:t>
            </a:r>
          </a:p>
          <a:p>
            <a:pPr marL="0" indent="0">
              <a:buNone/>
            </a:pPr>
            <a:endParaRPr lang="en-GB" dirty="0"/>
          </a:p>
          <a:p>
            <a:pPr marL="0" indent="0">
              <a:buNone/>
            </a:pPr>
            <a:r>
              <a:rPr lang="en-GB" dirty="0"/>
              <a:t>Now, I can work on those tools very well. I note for my self by using word, I keep my files in one drive. Microsoft excel also I can use very well now. Overall, I think I learnt really well.</a:t>
            </a:r>
          </a:p>
        </p:txBody>
      </p:sp>
      <p:pic>
        <p:nvPicPr>
          <p:cNvPr id="4" name="Graphic 3">
            <a:extLst>
              <a:ext uri="{FF2B5EF4-FFF2-40B4-BE49-F238E27FC236}">
                <a16:creationId xmlns:a16="http://schemas.microsoft.com/office/drawing/2014/main" id="{E64E131D-CA61-332D-1A05-83B724832924}"/>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5470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E1E80-B070-C8AB-0D3F-0BFBC58A25C5}"/>
              </a:ext>
            </a:extLst>
          </p:cNvPr>
          <p:cNvSpPr>
            <a:spLocks noGrp="1"/>
          </p:cNvSpPr>
          <p:nvPr>
            <p:ph type="title"/>
          </p:nvPr>
        </p:nvSpPr>
        <p:spPr/>
        <p:txBody>
          <a:bodyPr/>
          <a:lstStyle/>
          <a:p>
            <a:r>
              <a:rPr lang="en-GB" b="1" dirty="0"/>
              <a:t>Reflection</a:t>
            </a:r>
            <a:endParaRPr lang="en-GB" dirty="0"/>
          </a:p>
        </p:txBody>
      </p:sp>
      <p:sp>
        <p:nvSpPr>
          <p:cNvPr id="3" name="Content Placeholder 2">
            <a:extLst>
              <a:ext uri="{FF2B5EF4-FFF2-40B4-BE49-F238E27FC236}">
                <a16:creationId xmlns:a16="http://schemas.microsoft.com/office/drawing/2014/main" id="{44CAF565-40EB-F269-BAB2-BD5BBABDBBF7}"/>
              </a:ext>
            </a:extLst>
          </p:cNvPr>
          <p:cNvSpPr>
            <a:spLocks noGrp="1"/>
          </p:cNvSpPr>
          <p:nvPr>
            <p:ph idx="1"/>
          </p:nvPr>
        </p:nvSpPr>
        <p:spPr/>
        <p:txBody>
          <a:bodyPr/>
          <a:lstStyle/>
          <a:p>
            <a:pPr marL="0" indent="0">
              <a:buNone/>
            </a:pPr>
            <a:r>
              <a:rPr lang="en-GB" dirty="0"/>
              <a:t>I learned there is no fear to use digital tools. It's made for make our life easy. Just we need to know hoe to use it. Once you know then it will help you to make your life organize.  </a:t>
            </a:r>
          </a:p>
          <a:p>
            <a:pPr marL="0" indent="0">
              <a:buNone/>
            </a:pPr>
            <a:r>
              <a:rPr lang="en-GB" dirty="0"/>
              <a:t>My determination and my interest on digital tools helped me a lot to learn the usage of it in a short time. It just a way to use it.</a:t>
            </a:r>
          </a:p>
        </p:txBody>
      </p:sp>
      <p:pic>
        <p:nvPicPr>
          <p:cNvPr id="4" name="Graphic 3">
            <a:extLst>
              <a:ext uri="{FF2B5EF4-FFF2-40B4-BE49-F238E27FC236}">
                <a16:creationId xmlns:a16="http://schemas.microsoft.com/office/drawing/2014/main" id="{E4588A6A-B78E-B5E6-48EF-69F184880909}"/>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52110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2A7392-E510-789E-2FC2-5758D95770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B3D0E6-C904-EC85-7E33-6F5E4691D5F2}"/>
              </a:ext>
            </a:extLst>
          </p:cNvPr>
          <p:cNvSpPr>
            <a:spLocks noGrp="1"/>
          </p:cNvSpPr>
          <p:nvPr>
            <p:ph type="title"/>
          </p:nvPr>
        </p:nvSpPr>
        <p:spPr/>
        <p:txBody>
          <a:bodyPr/>
          <a:lstStyle/>
          <a:p>
            <a:r>
              <a:rPr lang="en-GB" b="1" dirty="0"/>
              <a:t>Conclusion</a:t>
            </a:r>
            <a:endParaRPr lang="en-GB" dirty="0"/>
          </a:p>
        </p:txBody>
      </p:sp>
      <p:sp>
        <p:nvSpPr>
          <p:cNvPr id="3" name="Content Placeholder 2">
            <a:extLst>
              <a:ext uri="{FF2B5EF4-FFF2-40B4-BE49-F238E27FC236}">
                <a16:creationId xmlns:a16="http://schemas.microsoft.com/office/drawing/2014/main" id="{1F14E3B3-4558-7F48-95F4-DB6570FA4748}"/>
              </a:ext>
            </a:extLst>
          </p:cNvPr>
          <p:cNvSpPr>
            <a:spLocks noGrp="1"/>
          </p:cNvSpPr>
          <p:nvPr>
            <p:ph idx="1"/>
          </p:nvPr>
        </p:nvSpPr>
        <p:spPr/>
        <p:txBody>
          <a:bodyPr/>
          <a:lstStyle/>
          <a:p>
            <a:pPr marL="0" indent="0">
              <a:buNone/>
            </a:pPr>
            <a:r>
              <a:rPr lang="en-GB" dirty="0"/>
              <a:t>Digital skills module improved my digital tools usage capability. Now, I can work very well on one drive, Microsoft word and Microsoft Excel. Which will help me in my study to prepare assignments. In my work I can do easily file organize or calculation and presentation. My daily life also already getting used of it.</a:t>
            </a:r>
          </a:p>
        </p:txBody>
      </p:sp>
      <p:pic>
        <p:nvPicPr>
          <p:cNvPr id="4" name="Graphic 3">
            <a:extLst>
              <a:ext uri="{FF2B5EF4-FFF2-40B4-BE49-F238E27FC236}">
                <a16:creationId xmlns:a16="http://schemas.microsoft.com/office/drawing/2014/main" id="{48B86D19-D103-71D2-4CDD-F9E10C835BA2}"/>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28277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244</TotalTime>
  <Words>670</Words>
  <Application>Microsoft Office PowerPoint</Application>
  <PresentationFormat>Widescreen</PresentationFormat>
  <Paragraphs>68</Paragraphs>
  <Slides>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Wingdings</vt:lpstr>
      <vt:lpstr>Office Theme</vt:lpstr>
      <vt:lpstr>Digital Portfolio &amp; Reflection </vt:lpstr>
      <vt:lpstr>Introduction</vt:lpstr>
      <vt:lpstr>Evidence of my work</vt:lpstr>
      <vt:lpstr>Evidence of my work</vt:lpstr>
      <vt:lpstr>Evidence of my work</vt:lpstr>
      <vt:lpstr>My Development</vt:lpstr>
      <vt:lpstr>Reflection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Suneth Fernando</dc:creator>
  <cp:lastModifiedBy>Mohammad Zahin Musavir (2543902)</cp:lastModifiedBy>
  <cp:revision>3</cp:revision>
  <dcterms:created xsi:type="dcterms:W3CDTF">2026-08-02T14:50:49Z</dcterms:created>
  <dcterms:modified xsi:type="dcterms:W3CDTF">2026-08-16T14:34:50Z</dcterms:modified>
</cp:coreProperties>
</file>