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41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CB1D86-D049-4F6B-BDFB-1FD44E51353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5D44B6-4FCB-401B-ADAD-C99D4A71295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Brett, J. M. (2017).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Negotiating Globally: How to Negotiate Deals, Resolve Disputes, and Make Decisions Across Cultural Boundaries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San Francisco: Jossey-Bass.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CD1DF3-64FA-4C72-A01B-B38DA5F6FD63}" type="parTrans" cxnId="{2A0ABD68-96C7-460F-9C8C-ACF1200ED934}">
      <dgm:prSet/>
      <dgm:spPr/>
      <dgm:t>
        <a:bodyPr/>
        <a:lstStyle/>
        <a:p>
          <a:endParaRPr lang="en-US"/>
        </a:p>
      </dgm:t>
    </dgm:pt>
    <dgm:pt modelId="{E3FDF9B9-7AAB-4E6E-BC84-AC6B01FDC4CF}" type="sibTrans" cxnId="{2A0ABD68-96C7-460F-9C8C-ACF1200ED934}">
      <dgm:prSet/>
      <dgm:spPr/>
      <dgm:t>
        <a:bodyPr/>
        <a:lstStyle/>
        <a:p>
          <a:endParaRPr lang="en-US"/>
        </a:p>
      </dgm:t>
    </dgm:pt>
    <dgm:pt modelId="{EC841766-40DA-4B1B-81E2-678E3D9A650C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Hall, E. T. (1976).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Beyond Culture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New York: Anchor Books.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1198A8-7A33-40B6-867F-8A1AF4171B10}" type="parTrans" cxnId="{6029794B-AB8E-48C4-AFCF-33B455DA5363}">
      <dgm:prSet/>
      <dgm:spPr/>
      <dgm:t>
        <a:bodyPr/>
        <a:lstStyle/>
        <a:p>
          <a:endParaRPr lang="en-US"/>
        </a:p>
      </dgm:t>
    </dgm:pt>
    <dgm:pt modelId="{535252A2-FDB8-4102-8102-0761EB6BA6AE}" type="sibTrans" cxnId="{6029794B-AB8E-48C4-AFCF-33B455DA5363}">
      <dgm:prSet/>
      <dgm:spPr/>
      <dgm:t>
        <a:bodyPr/>
        <a:lstStyle/>
        <a:p>
          <a:endParaRPr lang="en-US"/>
        </a:p>
      </dgm:t>
    </dgm:pt>
    <dgm:pt modelId="{473FDEBD-BE33-47C2-9255-9C2A63E4D49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Hofstede, G. (2011). </a:t>
          </a:r>
          <a:r>
            <a:rPr lang="en-GB" sz="2000" i="1" dirty="0" err="1">
              <a:latin typeface="Arial" panose="020B0604020202020204" pitchFamily="34" charset="0"/>
              <a:cs typeface="Arial" panose="020B0604020202020204" pitchFamily="34" charset="0"/>
            </a:rPr>
            <a:t>Dimensionalizing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 cultures: The Hofstede model in context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Online Readings in Psychology and Culture, 2(1).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813BC4-0471-470A-A5E0-0FE2DBE1F8B8}" type="parTrans" cxnId="{3C8BB2C7-042F-43C3-89CA-6A36D2B328AB}">
      <dgm:prSet/>
      <dgm:spPr/>
      <dgm:t>
        <a:bodyPr/>
        <a:lstStyle/>
        <a:p>
          <a:endParaRPr lang="en-US"/>
        </a:p>
      </dgm:t>
    </dgm:pt>
    <dgm:pt modelId="{4FD2CF7A-2709-42FD-B6B2-B305467CC9B3}" type="sibTrans" cxnId="{3C8BB2C7-042F-43C3-89CA-6A36D2B328AB}">
      <dgm:prSet/>
      <dgm:spPr/>
      <dgm:t>
        <a:bodyPr/>
        <a:lstStyle/>
        <a:p>
          <a:endParaRPr lang="en-US"/>
        </a:p>
      </dgm:t>
    </dgm:pt>
    <dgm:pt modelId="{1C1254B7-9B7C-41A9-8314-7CAEC39A25E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Lewicki, R., Barry, B., &amp; Saunders, D. (2021).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Negotiation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New York: McGraw-Hill Education</a:t>
          </a:r>
          <a:r>
            <a:rPr lang="en-GB" sz="2300" dirty="0"/>
            <a:t>.</a:t>
          </a:r>
          <a:endParaRPr lang="en-US" sz="2300" dirty="0"/>
        </a:p>
      </dgm:t>
    </dgm:pt>
    <dgm:pt modelId="{1555F535-D996-4ED7-92AC-167CA8D83F4D}" type="parTrans" cxnId="{E1574F03-11AF-4F05-AB1E-20B791D6E9C0}">
      <dgm:prSet/>
      <dgm:spPr/>
      <dgm:t>
        <a:bodyPr/>
        <a:lstStyle/>
        <a:p>
          <a:endParaRPr lang="en-US"/>
        </a:p>
      </dgm:t>
    </dgm:pt>
    <dgm:pt modelId="{672A2B31-6594-44D0-B2E0-22957A6BC724}" type="sibTrans" cxnId="{E1574F03-11AF-4F05-AB1E-20B791D6E9C0}">
      <dgm:prSet/>
      <dgm:spPr/>
      <dgm:t>
        <a:bodyPr/>
        <a:lstStyle/>
        <a:p>
          <a:endParaRPr lang="en-US"/>
        </a:p>
      </dgm:t>
    </dgm:pt>
    <dgm:pt modelId="{9EB31E6D-5207-4662-88F1-32C2AFCD36A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Meyer, E. (2014).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The Culture Map: Breaking Through the Invisible Boundaries of Global Business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New York: PublicAffairs.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4FAEDB-4F71-4926-8CFE-D1DD1AE90066}" type="parTrans" cxnId="{D5897196-A136-4616-9559-A1812EC71A26}">
      <dgm:prSet/>
      <dgm:spPr/>
      <dgm:t>
        <a:bodyPr/>
        <a:lstStyle/>
        <a:p>
          <a:endParaRPr lang="en-US"/>
        </a:p>
      </dgm:t>
    </dgm:pt>
    <dgm:pt modelId="{04F6A040-AA0B-47A7-807B-EDB186447A9C}" type="sibTrans" cxnId="{D5897196-A136-4616-9559-A1812EC71A26}">
      <dgm:prSet/>
      <dgm:spPr/>
      <dgm:t>
        <a:bodyPr/>
        <a:lstStyle/>
        <a:p>
          <a:endParaRPr lang="en-US"/>
        </a:p>
      </dgm:t>
    </dgm:pt>
    <dgm:pt modelId="{7395EFCA-F6B8-43CD-A68E-82A4061E0E64}" type="pres">
      <dgm:prSet presAssocID="{D6CB1D86-D049-4F6B-BDFB-1FD44E51353A}" presName="vert0" presStyleCnt="0">
        <dgm:presLayoutVars>
          <dgm:dir/>
          <dgm:animOne val="branch"/>
          <dgm:animLvl val="lvl"/>
        </dgm:presLayoutVars>
      </dgm:prSet>
      <dgm:spPr/>
    </dgm:pt>
    <dgm:pt modelId="{C142D3A9-F24A-4F54-B4F3-FEE61883AC37}" type="pres">
      <dgm:prSet presAssocID="{E25D44B6-4FCB-401B-ADAD-C99D4A712958}" presName="thickLine" presStyleLbl="alignNode1" presStyleIdx="0" presStyleCnt="5"/>
      <dgm:spPr/>
    </dgm:pt>
    <dgm:pt modelId="{57789110-79AA-4745-9AAF-C98B265E38CA}" type="pres">
      <dgm:prSet presAssocID="{E25D44B6-4FCB-401B-ADAD-C99D4A712958}" presName="horz1" presStyleCnt="0"/>
      <dgm:spPr/>
    </dgm:pt>
    <dgm:pt modelId="{83A301F5-6D95-4222-8F05-86635427DACF}" type="pres">
      <dgm:prSet presAssocID="{E25D44B6-4FCB-401B-ADAD-C99D4A712958}" presName="tx1" presStyleLbl="revTx" presStyleIdx="0" presStyleCnt="5"/>
      <dgm:spPr/>
    </dgm:pt>
    <dgm:pt modelId="{E74C10A8-105D-4470-8330-EC545FA5BFEF}" type="pres">
      <dgm:prSet presAssocID="{E25D44B6-4FCB-401B-ADAD-C99D4A712958}" presName="vert1" presStyleCnt="0"/>
      <dgm:spPr/>
    </dgm:pt>
    <dgm:pt modelId="{A271D3C5-58A9-415C-9D5D-00BFCCFFF04E}" type="pres">
      <dgm:prSet presAssocID="{EC841766-40DA-4B1B-81E2-678E3D9A650C}" presName="thickLine" presStyleLbl="alignNode1" presStyleIdx="1" presStyleCnt="5"/>
      <dgm:spPr/>
    </dgm:pt>
    <dgm:pt modelId="{442C2FCD-A49E-4E6D-ACE9-1654D8DB5BBB}" type="pres">
      <dgm:prSet presAssocID="{EC841766-40DA-4B1B-81E2-678E3D9A650C}" presName="horz1" presStyleCnt="0"/>
      <dgm:spPr/>
    </dgm:pt>
    <dgm:pt modelId="{65A33052-952C-4DAA-8229-BAA9569BF303}" type="pres">
      <dgm:prSet presAssocID="{EC841766-40DA-4B1B-81E2-678E3D9A650C}" presName="tx1" presStyleLbl="revTx" presStyleIdx="1" presStyleCnt="5"/>
      <dgm:spPr/>
    </dgm:pt>
    <dgm:pt modelId="{AB440924-33A8-497F-B11A-170C578BE0F9}" type="pres">
      <dgm:prSet presAssocID="{EC841766-40DA-4B1B-81E2-678E3D9A650C}" presName="vert1" presStyleCnt="0"/>
      <dgm:spPr/>
    </dgm:pt>
    <dgm:pt modelId="{663E3935-B496-4AC0-B2E3-1EE91F837739}" type="pres">
      <dgm:prSet presAssocID="{473FDEBD-BE33-47C2-9255-9C2A63E4D495}" presName="thickLine" presStyleLbl="alignNode1" presStyleIdx="2" presStyleCnt="5"/>
      <dgm:spPr/>
    </dgm:pt>
    <dgm:pt modelId="{B1DDF9FC-9014-4483-9B8F-A7B2CDE0471A}" type="pres">
      <dgm:prSet presAssocID="{473FDEBD-BE33-47C2-9255-9C2A63E4D495}" presName="horz1" presStyleCnt="0"/>
      <dgm:spPr/>
    </dgm:pt>
    <dgm:pt modelId="{3705B975-33AD-4CDB-A707-228FFA7D58A4}" type="pres">
      <dgm:prSet presAssocID="{473FDEBD-BE33-47C2-9255-9C2A63E4D495}" presName="tx1" presStyleLbl="revTx" presStyleIdx="2" presStyleCnt="5"/>
      <dgm:spPr/>
    </dgm:pt>
    <dgm:pt modelId="{8D5732A2-B391-4F34-BEC3-E59F83E40F36}" type="pres">
      <dgm:prSet presAssocID="{473FDEBD-BE33-47C2-9255-9C2A63E4D495}" presName="vert1" presStyleCnt="0"/>
      <dgm:spPr/>
    </dgm:pt>
    <dgm:pt modelId="{C9E4748B-F7DE-4DA6-85D1-3B629A653D5A}" type="pres">
      <dgm:prSet presAssocID="{1C1254B7-9B7C-41A9-8314-7CAEC39A25E3}" presName="thickLine" presStyleLbl="alignNode1" presStyleIdx="3" presStyleCnt="5"/>
      <dgm:spPr/>
    </dgm:pt>
    <dgm:pt modelId="{DA5B1457-5E68-4D49-9F7A-AB435BC41687}" type="pres">
      <dgm:prSet presAssocID="{1C1254B7-9B7C-41A9-8314-7CAEC39A25E3}" presName="horz1" presStyleCnt="0"/>
      <dgm:spPr/>
    </dgm:pt>
    <dgm:pt modelId="{F4589AB5-0426-4F0A-9B46-5E085B81F59B}" type="pres">
      <dgm:prSet presAssocID="{1C1254B7-9B7C-41A9-8314-7CAEC39A25E3}" presName="tx1" presStyleLbl="revTx" presStyleIdx="3" presStyleCnt="5"/>
      <dgm:spPr/>
    </dgm:pt>
    <dgm:pt modelId="{F2E2D655-32B4-4803-B485-F8AA6CC518C4}" type="pres">
      <dgm:prSet presAssocID="{1C1254B7-9B7C-41A9-8314-7CAEC39A25E3}" presName="vert1" presStyleCnt="0"/>
      <dgm:spPr/>
    </dgm:pt>
    <dgm:pt modelId="{05FC0CD2-7CAF-44BB-8A26-F939F40D1F24}" type="pres">
      <dgm:prSet presAssocID="{9EB31E6D-5207-4662-88F1-32C2AFCD36AA}" presName="thickLine" presStyleLbl="alignNode1" presStyleIdx="4" presStyleCnt="5"/>
      <dgm:spPr/>
    </dgm:pt>
    <dgm:pt modelId="{B37CFF5E-21A9-4596-83EE-81B3C4CE7949}" type="pres">
      <dgm:prSet presAssocID="{9EB31E6D-5207-4662-88F1-32C2AFCD36AA}" presName="horz1" presStyleCnt="0"/>
      <dgm:spPr/>
    </dgm:pt>
    <dgm:pt modelId="{25ED5454-72E1-4002-A664-571FEDE8998D}" type="pres">
      <dgm:prSet presAssocID="{9EB31E6D-5207-4662-88F1-32C2AFCD36AA}" presName="tx1" presStyleLbl="revTx" presStyleIdx="4" presStyleCnt="5"/>
      <dgm:spPr/>
    </dgm:pt>
    <dgm:pt modelId="{C77C0E13-C405-481D-B4B4-881245305D03}" type="pres">
      <dgm:prSet presAssocID="{9EB31E6D-5207-4662-88F1-32C2AFCD36AA}" presName="vert1" presStyleCnt="0"/>
      <dgm:spPr/>
    </dgm:pt>
  </dgm:ptLst>
  <dgm:cxnLst>
    <dgm:cxn modelId="{E1574F03-11AF-4F05-AB1E-20B791D6E9C0}" srcId="{D6CB1D86-D049-4F6B-BDFB-1FD44E51353A}" destId="{1C1254B7-9B7C-41A9-8314-7CAEC39A25E3}" srcOrd="3" destOrd="0" parTransId="{1555F535-D996-4ED7-92AC-167CA8D83F4D}" sibTransId="{672A2B31-6594-44D0-B2E0-22957A6BC724}"/>
    <dgm:cxn modelId="{1D44A70F-1D79-41D1-A2A5-213EC7311DA7}" type="presOf" srcId="{9EB31E6D-5207-4662-88F1-32C2AFCD36AA}" destId="{25ED5454-72E1-4002-A664-571FEDE8998D}" srcOrd="0" destOrd="0" presId="urn:microsoft.com/office/officeart/2008/layout/LinedList"/>
    <dgm:cxn modelId="{CAB85117-1BDA-4BA6-AF08-65C9E77CE42C}" type="presOf" srcId="{473FDEBD-BE33-47C2-9255-9C2A63E4D495}" destId="{3705B975-33AD-4CDB-A707-228FFA7D58A4}" srcOrd="0" destOrd="0" presId="urn:microsoft.com/office/officeart/2008/layout/LinedList"/>
    <dgm:cxn modelId="{2316512A-20A1-4F48-879B-1E6D9B8779E5}" type="presOf" srcId="{EC841766-40DA-4B1B-81E2-678E3D9A650C}" destId="{65A33052-952C-4DAA-8229-BAA9569BF303}" srcOrd="0" destOrd="0" presId="urn:microsoft.com/office/officeart/2008/layout/LinedList"/>
    <dgm:cxn modelId="{2A0ABD68-96C7-460F-9C8C-ACF1200ED934}" srcId="{D6CB1D86-D049-4F6B-BDFB-1FD44E51353A}" destId="{E25D44B6-4FCB-401B-ADAD-C99D4A712958}" srcOrd="0" destOrd="0" parTransId="{E6CD1DF3-64FA-4C72-A01B-B38DA5F6FD63}" sibTransId="{E3FDF9B9-7AAB-4E6E-BC84-AC6B01FDC4CF}"/>
    <dgm:cxn modelId="{6029794B-AB8E-48C4-AFCF-33B455DA5363}" srcId="{D6CB1D86-D049-4F6B-BDFB-1FD44E51353A}" destId="{EC841766-40DA-4B1B-81E2-678E3D9A650C}" srcOrd="1" destOrd="0" parTransId="{151198A8-7A33-40B6-867F-8A1AF4171B10}" sibTransId="{535252A2-FDB8-4102-8102-0761EB6BA6AE}"/>
    <dgm:cxn modelId="{82A9917E-2EAE-45BB-BBE0-E59AF084237B}" type="presOf" srcId="{E25D44B6-4FCB-401B-ADAD-C99D4A712958}" destId="{83A301F5-6D95-4222-8F05-86635427DACF}" srcOrd="0" destOrd="0" presId="urn:microsoft.com/office/officeart/2008/layout/LinedList"/>
    <dgm:cxn modelId="{50ADD57E-A60B-42CF-A2FB-1FA24A9E1954}" type="presOf" srcId="{D6CB1D86-D049-4F6B-BDFB-1FD44E51353A}" destId="{7395EFCA-F6B8-43CD-A68E-82A4061E0E64}" srcOrd="0" destOrd="0" presId="urn:microsoft.com/office/officeart/2008/layout/LinedList"/>
    <dgm:cxn modelId="{D5897196-A136-4616-9559-A1812EC71A26}" srcId="{D6CB1D86-D049-4F6B-BDFB-1FD44E51353A}" destId="{9EB31E6D-5207-4662-88F1-32C2AFCD36AA}" srcOrd="4" destOrd="0" parTransId="{114FAEDB-4F71-4926-8CFE-D1DD1AE90066}" sibTransId="{04F6A040-AA0B-47A7-807B-EDB186447A9C}"/>
    <dgm:cxn modelId="{FA59E9A0-901F-4D19-BCF2-1E6661799DD0}" type="presOf" srcId="{1C1254B7-9B7C-41A9-8314-7CAEC39A25E3}" destId="{F4589AB5-0426-4F0A-9B46-5E085B81F59B}" srcOrd="0" destOrd="0" presId="urn:microsoft.com/office/officeart/2008/layout/LinedList"/>
    <dgm:cxn modelId="{3C8BB2C7-042F-43C3-89CA-6A36D2B328AB}" srcId="{D6CB1D86-D049-4F6B-BDFB-1FD44E51353A}" destId="{473FDEBD-BE33-47C2-9255-9C2A63E4D495}" srcOrd="2" destOrd="0" parTransId="{92813BC4-0471-470A-A5E0-0FE2DBE1F8B8}" sibTransId="{4FD2CF7A-2709-42FD-B6B2-B305467CC9B3}"/>
    <dgm:cxn modelId="{6F76C16C-20B7-442A-8FC5-EB39937456A0}" type="presParOf" srcId="{7395EFCA-F6B8-43CD-A68E-82A4061E0E64}" destId="{C142D3A9-F24A-4F54-B4F3-FEE61883AC37}" srcOrd="0" destOrd="0" presId="urn:microsoft.com/office/officeart/2008/layout/LinedList"/>
    <dgm:cxn modelId="{32F8DE0E-70BC-4019-A229-30A42C53C8DA}" type="presParOf" srcId="{7395EFCA-F6B8-43CD-A68E-82A4061E0E64}" destId="{57789110-79AA-4745-9AAF-C98B265E38CA}" srcOrd="1" destOrd="0" presId="urn:microsoft.com/office/officeart/2008/layout/LinedList"/>
    <dgm:cxn modelId="{07D3B51A-6DD3-4687-844D-8510F60EA079}" type="presParOf" srcId="{57789110-79AA-4745-9AAF-C98B265E38CA}" destId="{83A301F5-6D95-4222-8F05-86635427DACF}" srcOrd="0" destOrd="0" presId="urn:microsoft.com/office/officeart/2008/layout/LinedList"/>
    <dgm:cxn modelId="{4F901619-165C-4896-8297-6A347A832E41}" type="presParOf" srcId="{57789110-79AA-4745-9AAF-C98B265E38CA}" destId="{E74C10A8-105D-4470-8330-EC545FA5BFEF}" srcOrd="1" destOrd="0" presId="urn:microsoft.com/office/officeart/2008/layout/LinedList"/>
    <dgm:cxn modelId="{9D5D7AAE-6F6E-4F93-B318-04649BD96CA5}" type="presParOf" srcId="{7395EFCA-F6B8-43CD-A68E-82A4061E0E64}" destId="{A271D3C5-58A9-415C-9D5D-00BFCCFFF04E}" srcOrd="2" destOrd="0" presId="urn:microsoft.com/office/officeart/2008/layout/LinedList"/>
    <dgm:cxn modelId="{529C4ADD-955F-464B-8261-EEEEB04D7683}" type="presParOf" srcId="{7395EFCA-F6B8-43CD-A68E-82A4061E0E64}" destId="{442C2FCD-A49E-4E6D-ACE9-1654D8DB5BBB}" srcOrd="3" destOrd="0" presId="urn:microsoft.com/office/officeart/2008/layout/LinedList"/>
    <dgm:cxn modelId="{4C6C75BE-4AD6-4DD7-B38A-48DFE333B40B}" type="presParOf" srcId="{442C2FCD-A49E-4E6D-ACE9-1654D8DB5BBB}" destId="{65A33052-952C-4DAA-8229-BAA9569BF303}" srcOrd="0" destOrd="0" presId="urn:microsoft.com/office/officeart/2008/layout/LinedList"/>
    <dgm:cxn modelId="{D2848EB3-1D8C-4A70-8AC2-6B14EAE93517}" type="presParOf" srcId="{442C2FCD-A49E-4E6D-ACE9-1654D8DB5BBB}" destId="{AB440924-33A8-497F-B11A-170C578BE0F9}" srcOrd="1" destOrd="0" presId="urn:microsoft.com/office/officeart/2008/layout/LinedList"/>
    <dgm:cxn modelId="{60468883-34C3-461E-879E-5E08C1AF7EFE}" type="presParOf" srcId="{7395EFCA-F6B8-43CD-A68E-82A4061E0E64}" destId="{663E3935-B496-4AC0-B2E3-1EE91F837739}" srcOrd="4" destOrd="0" presId="urn:microsoft.com/office/officeart/2008/layout/LinedList"/>
    <dgm:cxn modelId="{2B0A39A4-5879-4D8E-86CE-5EDF59B6BA2E}" type="presParOf" srcId="{7395EFCA-F6B8-43CD-A68E-82A4061E0E64}" destId="{B1DDF9FC-9014-4483-9B8F-A7B2CDE0471A}" srcOrd="5" destOrd="0" presId="urn:microsoft.com/office/officeart/2008/layout/LinedList"/>
    <dgm:cxn modelId="{4C810BC5-5C96-401E-8E19-AAE6E60A79C4}" type="presParOf" srcId="{B1DDF9FC-9014-4483-9B8F-A7B2CDE0471A}" destId="{3705B975-33AD-4CDB-A707-228FFA7D58A4}" srcOrd="0" destOrd="0" presId="urn:microsoft.com/office/officeart/2008/layout/LinedList"/>
    <dgm:cxn modelId="{0F171866-7F16-4077-B07E-AEA46D0BD405}" type="presParOf" srcId="{B1DDF9FC-9014-4483-9B8F-A7B2CDE0471A}" destId="{8D5732A2-B391-4F34-BEC3-E59F83E40F36}" srcOrd="1" destOrd="0" presId="urn:microsoft.com/office/officeart/2008/layout/LinedList"/>
    <dgm:cxn modelId="{E5A3F7F6-2B56-4EB8-9577-A0FFB1803357}" type="presParOf" srcId="{7395EFCA-F6B8-43CD-A68E-82A4061E0E64}" destId="{C9E4748B-F7DE-4DA6-85D1-3B629A653D5A}" srcOrd="6" destOrd="0" presId="urn:microsoft.com/office/officeart/2008/layout/LinedList"/>
    <dgm:cxn modelId="{8C311EA6-6CDE-4DCA-967F-4CEADD5D9D6E}" type="presParOf" srcId="{7395EFCA-F6B8-43CD-A68E-82A4061E0E64}" destId="{DA5B1457-5E68-4D49-9F7A-AB435BC41687}" srcOrd="7" destOrd="0" presId="urn:microsoft.com/office/officeart/2008/layout/LinedList"/>
    <dgm:cxn modelId="{37DB73BC-DF02-4474-9FED-17F1FE2FFE01}" type="presParOf" srcId="{DA5B1457-5E68-4D49-9F7A-AB435BC41687}" destId="{F4589AB5-0426-4F0A-9B46-5E085B81F59B}" srcOrd="0" destOrd="0" presId="urn:microsoft.com/office/officeart/2008/layout/LinedList"/>
    <dgm:cxn modelId="{C7FF9D0A-FFE0-464E-A96D-BCD5135EA304}" type="presParOf" srcId="{DA5B1457-5E68-4D49-9F7A-AB435BC41687}" destId="{F2E2D655-32B4-4803-B485-F8AA6CC518C4}" srcOrd="1" destOrd="0" presId="urn:microsoft.com/office/officeart/2008/layout/LinedList"/>
    <dgm:cxn modelId="{6BE0CE32-7EC9-4AF0-AAAC-B01709976B22}" type="presParOf" srcId="{7395EFCA-F6B8-43CD-A68E-82A4061E0E64}" destId="{05FC0CD2-7CAF-44BB-8A26-F939F40D1F24}" srcOrd="8" destOrd="0" presId="urn:microsoft.com/office/officeart/2008/layout/LinedList"/>
    <dgm:cxn modelId="{9158F234-1951-4AA3-A92F-DCFC1F1D6918}" type="presParOf" srcId="{7395EFCA-F6B8-43CD-A68E-82A4061E0E64}" destId="{B37CFF5E-21A9-4596-83EE-81B3C4CE7949}" srcOrd="9" destOrd="0" presId="urn:microsoft.com/office/officeart/2008/layout/LinedList"/>
    <dgm:cxn modelId="{805DEB0C-E891-4E40-9EAD-91B51F07CF3A}" type="presParOf" srcId="{B37CFF5E-21A9-4596-83EE-81B3C4CE7949}" destId="{25ED5454-72E1-4002-A664-571FEDE8998D}" srcOrd="0" destOrd="0" presId="urn:microsoft.com/office/officeart/2008/layout/LinedList"/>
    <dgm:cxn modelId="{43BA13C3-5EDE-4D97-94A5-11689CACEE96}" type="presParOf" srcId="{B37CFF5E-21A9-4596-83EE-81B3C4CE7949}" destId="{C77C0E13-C405-481D-B4B4-881245305D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42D3A9-F24A-4F54-B4F3-FEE61883AC37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301F5-6D95-4222-8F05-86635427DACF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Brett, J. M. (2017).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Negotiating Globally: How to Negotiate Deals, Resolve Disputes, and Make Decisions Across Cultural Boundaries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San Francisco: Jossey-Bass.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65"/>
        <a:ext cx="6290226" cy="1089282"/>
      </dsp:txXfrm>
    </dsp:sp>
    <dsp:sp modelId="{A271D3C5-58A9-415C-9D5D-00BFCCFFF04E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solidFill>
          <a:schemeClr val="accent2">
            <a:hueOff val="287373"/>
            <a:satOff val="-4693"/>
            <a:lumOff val="294"/>
            <a:alphaOff val="0"/>
          </a:schemeClr>
        </a:solidFill>
        <a:ln w="12700" cap="flat" cmpd="sng" algn="ctr">
          <a:solidFill>
            <a:schemeClr val="accent2">
              <a:hueOff val="287373"/>
              <a:satOff val="-4693"/>
              <a:lumOff val="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33052-952C-4DAA-8229-BAA9569BF303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Hall, E. T. (1976).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Beyond Culture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New York: Anchor Books.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89948"/>
        <a:ext cx="6290226" cy="1089282"/>
      </dsp:txXfrm>
    </dsp:sp>
    <dsp:sp modelId="{663E3935-B496-4AC0-B2E3-1EE91F837739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solidFill>
          <a:schemeClr val="accent2">
            <a:hueOff val="574745"/>
            <a:satOff val="-9386"/>
            <a:lumOff val="588"/>
            <a:alphaOff val="0"/>
          </a:schemeClr>
        </a:solidFill>
        <a:ln w="12700" cap="flat" cmpd="sng" algn="ctr">
          <a:solidFill>
            <a:schemeClr val="accent2">
              <a:hueOff val="574745"/>
              <a:satOff val="-9386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5B975-33AD-4CDB-A707-228FFA7D58A4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Hofstede, G. (2011). </a:t>
          </a:r>
          <a:r>
            <a:rPr lang="en-GB" sz="2000" i="1" kern="1200" dirty="0" err="1">
              <a:latin typeface="Arial" panose="020B0604020202020204" pitchFamily="34" charset="0"/>
              <a:cs typeface="Arial" panose="020B0604020202020204" pitchFamily="34" charset="0"/>
            </a:rPr>
            <a:t>Dimensionalizing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 cultures: The Hofstede model in context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Online Readings in Psychology and Culture, 2(1).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79231"/>
        <a:ext cx="6290226" cy="1089282"/>
      </dsp:txXfrm>
    </dsp:sp>
    <dsp:sp modelId="{C9E4748B-F7DE-4DA6-85D1-3B629A653D5A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solidFill>
          <a:schemeClr val="accent2">
            <a:hueOff val="862118"/>
            <a:satOff val="-14079"/>
            <a:lumOff val="882"/>
            <a:alphaOff val="0"/>
          </a:schemeClr>
        </a:solidFill>
        <a:ln w="12700" cap="flat" cmpd="sng" algn="ctr">
          <a:solidFill>
            <a:schemeClr val="accent2">
              <a:hueOff val="862118"/>
              <a:satOff val="-14079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89AB5-0426-4F0A-9B46-5E085B81F59B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Lewicki, R., Barry, B., &amp; Saunders, D. (2021).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Negotiation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New York: McGraw-Hill Education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0" y="3268513"/>
        <a:ext cx="6290226" cy="1089282"/>
      </dsp:txXfrm>
    </dsp:sp>
    <dsp:sp modelId="{05FC0CD2-7CAF-44BB-8A26-F939F40D1F24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solidFill>
          <a:schemeClr val="accent2">
            <a:hueOff val="1149490"/>
            <a:satOff val="-18772"/>
            <a:lumOff val="1176"/>
            <a:alphaOff val="0"/>
          </a:schemeClr>
        </a:solidFill>
        <a:ln w="12700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D5454-72E1-4002-A664-571FEDE8998D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Meyer, E. (2014).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The Culture Map: Breaking Through the Invisible Boundaries of Global Business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New York: PublicAffairs.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57796"/>
        <a:ext cx="6290226" cy="10892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7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29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65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3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181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93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87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18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85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40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7696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484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580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79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1752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38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02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97893-C3C4-479F-8028-454F1023939F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7EF08-25DB-462E-AF3D-B4062C648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837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A87C-D335-55C7-FC16-1BF959F0F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2250" y="-158168"/>
            <a:ext cx="6132990" cy="182509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ION CARAMAN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2213755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MOSULE CODE: LCBB6023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 NAME : LIYANAGE RODRIGO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9CBF8-D7F1-F72A-E24F-BA99FEF2F5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6020" y="3232151"/>
            <a:ext cx="8568690" cy="685800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Managing Cultural Differences in UK–China Business Negotiations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91C142-1FE2-DE00-AD08-FC898BABEF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660904" cy="179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459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577D3-A605-45C4-1E23-8C8F8E12F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C4775-3852-1C8F-0EC4-4A0C2095D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691640"/>
            <a:ext cx="6219613" cy="45270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Cross-cultural negotiations play a critical role in international business partnerships. Cultural differences in communication, decision-making and organisational values influence negotiation outcomes.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these differences enables companies to reduce misunderstandings, build trust and achieve mutually beneficial agreements when collaborating with international partners such as Chinese firms (Hofstede, 2011; Brett, 2017).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DFC78E-E316-6A5C-5DAA-4D65748549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25" r="1198"/>
          <a:stretch>
            <a:fillRect/>
          </a:stretch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756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809F0-685E-31A9-8209-D96521578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2"/>
            <a:ext cx="7434070" cy="1432289"/>
          </a:xfrm>
        </p:spPr>
        <p:txBody>
          <a:bodyPr>
            <a:normAutofit/>
          </a:bodyPr>
          <a:lstStyle/>
          <a:p>
            <a:r>
              <a:rPr lang="en-GB" b="1" dirty="0"/>
              <a:t>What is Culture?</a:t>
            </a:r>
            <a:br>
              <a:rPr lang="en-GB" b="1" dirty="0"/>
            </a:b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6ABD4-13BC-125D-7121-4D03E17BA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045970"/>
            <a:ext cx="7933853" cy="462915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Culture refers to the shared values, beliefs, norms and behaviours of a group or society.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It influences how individuals communicate, make decisions and conduct business.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Culture shapes expectations regarding hierarchy, trust and collaboration.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 international negotiations, cultural differences affect communication style and relationship building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Understanding culture helps organisations avoid misunderstandings and conflict.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Culture plays a significant role in shaping negotiation strategies and partnership development (Hofstede, 2011)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65653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54C189-4A4C-4899-9585-5281DA20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B4D7C1-2128-723C-85DF-EACAB43F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Key Elements of Culture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C286A-7E20-427D-BF1A-D3EDA8960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43200"/>
            <a:ext cx="10820400" cy="347548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style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direct vs indirect communication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Power distance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attitudes towards hierarchy and authority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focus on individual goals or group harmony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Decision-making approach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speed and level of consensus required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Attitudes towards time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long-term vs short-term orientation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Relationship orientation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importance of trust and personal connections in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5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7E23D2-C647-4486-A1B1-7861410B2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4E02A-58E5-DA76-1FFD-79EA32162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2"/>
            <a:ext cx="7434070" cy="1432289"/>
          </a:xfrm>
        </p:spPr>
        <p:txBody>
          <a:bodyPr>
            <a:normAutofit/>
          </a:bodyPr>
          <a:lstStyle/>
          <a:p>
            <a:r>
              <a:rPr lang="en-GB" sz="3100" b="1"/>
              <a:t>Theoretical Perspective: Hofstede’s Cultural Dimensions</a:t>
            </a:r>
            <a:br>
              <a:rPr lang="en-GB" sz="3100" b="1"/>
            </a:br>
            <a:endParaRPr lang="en-GB" sz="3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84E45-0738-2E8E-7691-06EFDFECD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1" y="1783080"/>
            <a:ext cx="7795544" cy="4892040"/>
          </a:xfrm>
        </p:spPr>
        <p:txBody>
          <a:bodyPr>
            <a:normAutofit/>
          </a:bodyPr>
          <a:lstStyle/>
          <a:p>
            <a:pPr algn="ctr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explains how national cultures influence behaviour in organisations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dimensions relevant to UK–China negotiations include: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Power Distance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Long-Term Orientation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Uncertainty Avoidance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model helps predict differences in leadership, communication and negotiation styles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Understanding these dimensions allows companies to adjust their negotiation strategies accordingly (Hofstede, 2011)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5316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ld computer monitors">
            <a:extLst>
              <a:ext uri="{FF2B5EF4-FFF2-40B4-BE49-F238E27FC236}">
                <a16:creationId xmlns:a16="http://schemas.microsoft.com/office/drawing/2014/main" id="{10C6AC10-E46E-BDC3-9B81-A0E3DCD7A2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553" b="142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63C57F-DFF7-8FB4-4EBB-E846489ED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444333"/>
            <a:ext cx="9894570" cy="938697"/>
          </a:xfrm>
        </p:spPr>
        <p:txBody>
          <a:bodyPr>
            <a:normAutofit fontScale="90000"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Hall’s High-Context vs Low-Context Communication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C1593-2969-8557-4E68-CAD8FD359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1395710" cy="43548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Proposed by Edward Hall (1976)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Explains how cultures communicate and interpret information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High-context cultures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rely on indirect communication and contextual understanding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Low-context cultures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rely on explicit and direct communication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China is considered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high-context culture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The UK tends to be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lower-context and more direct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2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54C189-4A4C-4899-9585-5281DA20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CAD37-C1A9-F5E0-5E31-BBC0DB005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Cultural Characteristics of Chinese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5A16-990E-2C3F-BF23-ED3FFA5D0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43200"/>
            <a:ext cx="10820400" cy="347548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Strong respect for hierarchy and senior leadership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Collective decision-making and group consensus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Indirect communication style to maintain harmony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Long-term orientation in business relationships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Preference for trust and credibility before finalising agreements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Patience and careful evaluation during negotiations</a:t>
            </a:r>
          </a:p>
        </p:txBody>
      </p:sp>
    </p:spTree>
    <p:extLst>
      <p:ext uri="{BB962C8B-B14F-4D97-AF65-F5344CB8AC3E}">
        <p14:creationId xmlns:p14="http://schemas.microsoft.com/office/powerpoint/2010/main" val="689915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CD3965-7576-4EBB-9FEA-0E73E2DB4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4B15F5-9B02-4280-9F50-172515BF4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3A5BBF0-37C3-4339-BD51-F7A980A93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26D37A-D031-81D6-5869-3969F117C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Comparison of UK and Chinese Business Culture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F0F686-9999-EB34-6C8F-0AC78E3F5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100430"/>
              </p:ext>
            </p:extLst>
          </p:nvPr>
        </p:nvGraphicFramePr>
        <p:xfrm>
          <a:off x="685800" y="3182410"/>
          <a:ext cx="10820401" cy="2731561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3508661">
                  <a:extLst>
                    <a:ext uri="{9D8B030D-6E8A-4147-A177-3AD203B41FA5}">
                      <a16:colId xmlns:a16="http://schemas.microsoft.com/office/drawing/2014/main" val="4106202331"/>
                    </a:ext>
                  </a:extLst>
                </a:gridCol>
                <a:gridCol w="3535773">
                  <a:extLst>
                    <a:ext uri="{9D8B030D-6E8A-4147-A177-3AD203B41FA5}">
                      <a16:colId xmlns:a16="http://schemas.microsoft.com/office/drawing/2014/main" val="745244469"/>
                    </a:ext>
                  </a:extLst>
                </a:gridCol>
                <a:gridCol w="3775967">
                  <a:extLst>
                    <a:ext uri="{9D8B030D-6E8A-4147-A177-3AD203B41FA5}">
                      <a16:colId xmlns:a16="http://schemas.microsoft.com/office/drawing/2014/main" val="2508902576"/>
                    </a:ext>
                  </a:extLst>
                </a:gridCol>
              </a:tblGrid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>
                          <a:highlight>
                            <a:srgbClr val="00FF00"/>
                          </a:highlight>
                        </a:rPr>
                        <a:t>Cultural Factor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>
                          <a:highlight>
                            <a:srgbClr val="0000FF"/>
                          </a:highlight>
                        </a:rPr>
                        <a:t>United Kingdom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>
                          <a:solidFill>
                            <a:srgbClr val="C00000"/>
                          </a:solidFill>
                          <a:highlight>
                            <a:srgbClr val="00FF00"/>
                          </a:highlight>
                        </a:rPr>
                        <a:t>China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3627560058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Communication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Direct and explicit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Indirect and contextual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1663590626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Decision Making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Faster and individual authority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Slower and collective consensus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1994498880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Hierarchy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Relatively egalitarian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Strong respect for hierarchy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3892743923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Negotiation Style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Task-focused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Relationship and trust focused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2698942501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Time Orientation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Short to medium term results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Long-term strategic thinking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2556075002"/>
                  </a:ext>
                </a:extLst>
              </a:tr>
              <a:tr h="390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Conflict Handling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Open discussion</a:t>
                      </a:r>
                    </a:p>
                  </a:txBody>
                  <a:tcPr marL="88687" marR="88687" marT="44343" marB="443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Avoidance of confrontation</a:t>
                      </a:r>
                    </a:p>
                  </a:txBody>
                  <a:tcPr marL="88687" marR="88687" marT="44343" marB="44343" anchor="ctr"/>
                </a:tc>
                <a:extLst>
                  <a:ext uri="{0D108BD9-81ED-4DB2-BD59-A6C34878D82A}">
                    <a16:rowId xmlns:a16="http://schemas.microsoft.com/office/drawing/2014/main" val="2019316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620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ounded Rectangle 14">
            <a:extLst>
              <a:ext uri="{FF2B5EF4-FFF2-40B4-BE49-F238E27FC236}">
                <a16:creationId xmlns:a16="http://schemas.microsoft.com/office/drawing/2014/main" id="{934B872D-6FE9-472A-9E92-342E41DA7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8DEBA6-2ED2-4FED-8AAB-2F855348D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162F0F-A9B7-409A-AD12-ADD441861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CCDFD8-6D3A-E756-8C33-BCBC57657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804334"/>
            <a:ext cx="3471333" cy="5249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Cultural Challenges to Overcome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2172A-7FDD-7B07-ACF6-E8A3872CB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722" y="804334"/>
            <a:ext cx="6271477" cy="5249333"/>
          </a:xfrm>
        </p:spPr>
        <p:txBody>
          <a:bodyPr anchor="ctr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Misinterpretation due to indirect communication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Differences in decision-making speed and approval levels</a:t>
            </a: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hierarchical expectations in meetings</a:t>
            </a: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credibility and trust before formal agreements</a:t>
            </a: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Avoiding culturally insensitive behaviour</a:t>
            </a: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Ensuring alignment of long-term business expectations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000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DA15B1D-0133-4CB3-B7CC-61FA72874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EF2F61C-287D-47BC-878F-C876F74F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A755C2-720F-A6B8-B7A6-1E4E7EF6D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043" y="119817"/>
            <a:ext cx="7691017" cy="1293028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International Negotiation Strategies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BA97-05A3-63FD-69A1-E51A59CBB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1532662"/>
            <a:ext cx="5027787" cy="468602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Conduct thorough cultural research before negotiations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Demonstrate respect for hierarchy and senior representatives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clear but culturally sensitive communication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Allow sufficient time for relationship building and discussion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Focus on long-term partnership benefits rather than short-term gains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Use culturally competent negotiation teams with international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B5BA9375-863F-4B24-9083-14FE819F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22EE1-3362-6E61-6199-1D2AEAE036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632"/>
          <a:stretch>
            <a:fillRect/>
          </a:stretch>
        </p:blipFill>
        <p:spPr>
          <a:xfrm>
            <a:off x="6407004" y="1336566"/>
            <a:ext cx="4683948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3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4C64C-E4E2-6473-B468-F0B2D3CF5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130" y="628499"/>
            <a:ext cx="7806690" cy="1293028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Awareness and Adaptability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451C0-C8DC-2B43-D916-6A18413E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" y="2183130"/>
            <a:ext cx="7726680" cy="42519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awareness reduces misunderstandings and negotiation conflict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Adaptability improves communication and trust between partners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Culturally sensitive negotiations enhance reputation in international markets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Flexible negotiation approaches improve the likelihood of successful agreements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 intelligence is a key skill for global business leaders</a:t>
            </a:r>
          </a:p>
          <a:p>
            <a:endParaRPr lang="en-GB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BEC17A1-C15D-17F8-DF85-29EF214BF2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1238" y="1659923"/>
            <a:ext cx="3644962" cy="364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9102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9AA91-4E64-6D1C-0C92-5D44BE2D2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1C56A-2090-F5A7-31FB-A2F6FE11B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20" y="2057402"/>
            <a:ext cx="7475220" cy="41612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Cross-cultural negotiations require strong understanding of cultural differences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UK and China differ in communication, hierarchy and decision-making approaches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 theories such as Hofstede’s dimensions and Hall’s communication model help explain these differences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Successful negotiations require cultural awareness, patience and adaptability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applying international negotiation strategies, the company can build a mutually beneficial strategic partnership with the Chinese firm</a:t>
            </a:r>
          </a:p>
        </p:txBody>
      </p:sp>
      <p:pic>
        <p:nvPicPr>
          <p:cNvPr id="9" name="Graphic 8" descr="Cheers">
            <a:extLst>
              <a:ext uri="{FF2B5EF4-FFF2-40B4-BE49-F238E27FC236}">
                <a16:creationId xmlns:a16="http://schemas.microsoft.com/office/drawing/2014/main" id="{0E6961F5-2275-E34B-2C39-D7C5126837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1238" y="1659923"/>
            <a:ext cx="3644962" cy="364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419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B2A47E-9655-D597-B019-3C7816AA3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REFERENCES: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B93A8C-1A21-C3E4-A2B7-729F7A3F7E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95715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21260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843</Words>
  <Application>Microsoft Office PowerPoint</Application>
  <PresentationFormat>Widescreen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</vt:lpstr>
      <vt:lpstr>Vapor Trail</vt:lpstr>
      <vt:lpstr>STUDENT NAME: ION CARAMAN  STUDENT ID: 2213755 MOSULE CODE: LCBB6023 LECTURE NAME : LIYANAGE RODRIGO </vt:lpstr>
      <vt:lpstr>INTRODUCTION </vt:lpstr>
      <vt:lpstr>What is Culture? </vt:lpstr>
      <vt:lpstr>Key Elements of Culture </vt:lpstr>
      <vt:lpstr>Theoretical Perspective: Hofstede’s Cultural Dimensions </vt:lpstr>
      <vt:lpstr>Hall’s High-Context vs Low-Context Communication Theory</vt:lpstr>
      <vt:lpstr>Cultural Characteristics of Chinese Business Environment</vt:lpstr>
      <vt:lpstr>Comparison of UK and Chinese Business Culture</vt:lpstr>
      <vt:lpstr>Cultural Challenges to Overcome</vt:lpstr>
      <vt:lpstr> International Negotiation Strategies for Success</vt:lpstr>
      <vt:lpstr>Importance of Cultural Awareness and Adaptability</vt:lpstr>
      <vt:lpstr>CONCLUSION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2026-03-07T18:33:50Z</dcterms:created>
  <dcterms:modified xsi:type="dcterms:W3CDTF">2026-03-07T18:33:58Z</dcterms:modified>
</cp:coreProperties>
</file>