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4" r:id="rId9"/>
    <p:sldId id="265" r:id="rId10"/>
    <p:sldId id="263" r:id="rId11"/>
    <p:sldId id="266" r:id="rId12"/>
    <p:sldId id="270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8" autoAdjust="0"/>
    <p:restoredTop sz="94660"/>
  </p:normalViewPr>
  <p:slideViewPr>
    <p:cSldViewPr snapToGrid="0">
      <p:cViewPr varScale="1">
        <p:scale>
          <a:sx n="67" d="100"/>
          <a:sy n="67" d="100"/>
        </p:scale>
        <p:origin x="7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69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519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659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576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628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883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488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106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301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99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84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936F2-633A-4DAE-989F-0573B5991E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1354AA-0136-4363-883A-DF1F0DD6D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982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bing.com/videos/search?q=Waga+border&amp;&amp;view=detail&amp;list=OuLeTh%2fmDZ3BJA&amp;FORM=VRPPL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k.video.search.yahoo.com/yhs/search?fr=yhs-trp-001&amp;hsimp=yhs-001&amp;hspart=trp&amp;p=dadaab+refugee+camp+videos#action=view&amp;id=8&amp;vid=06aa590af5c5fd57edf36e370c11d3ec" TargetMode="External"/><Relationship Id="rId2" Type="http://schemas.openxmlformats.org/officeDocument/2006/relationships/hyperlink" Target="https://www.bing.com/videos/search?q=Somalia&amp;&amp;view=detail&amp;mid=D5EC480C4A3473EA320FD5EC480C4A3473EA320F&amp;&amp;FORM=VRDGA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6Yv0Ne3Eigk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>
                <a:latin typeface="+mn-lt"/>
              </a:rPr>
              <a:t>HPFY3004 Introduction to the Humanities</a:t>
            </a:r>
            <a:br>
              <a:rPr lang="en-GB" sz="2000" b="1" dirty="0" smtClean="0">
                <a:latin typeface="+mn-lt"/>
              </a:rPr>
            </a:br>
            <a:r>
              <a:rPr lang="en-GB" sz="6000" b="1" dirty="0" smtClean="0">
                <a:latin typeface="+mn-lt"/>
              </a:rPr>
              <a:t>Boundaries</a:t>
            </a:r>
            <a:endParaRPr lang="en-GB" sz="6000" b="1" dirty="0">
              <a:latin typeface="+mn-lt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159" y="1825625"/>
            <a:ext cx="6551682" cy="4351338"/>
          </a:xfrm>
        </p:spPr>
      </p:pic>
    </p:spTree>
    <p:extLst>
      <p:ext uri="{BB962C8B-B14F-4D97-AF65-F5344CB8AC3E}">
        <p14:creationId xmlns:p14="http://schemas.microsoft.com/office/powerpoint/2010/main" val="1786423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>
                <a:latin typeface="+mn-lt"/>
              </a:rPr>
              <a:t>What kind of boundaries?</a:t>
            </a:r>
            <a:br>
              <a:rPr lang="en-GB" sz="2800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Borders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00" y="1810543"/>
            <a:ext cx="2709864" cy="279727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5714" y="1256507"/>
            <a:ext cx="4550900" cy="25582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5714" y="3514724"/>
            <a:ext cx="2940675" cy="1957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715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Borders and border crossings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85888"/>
            <a:ext cx="7886700" cy="4791075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 smtClean="0"/>
              <a:t>Wagah Border Crossing between India and Pakistan</a:t>
            </a:r>
          </a:p>
          <a:p>
            <a:pPr marL="0" indent="0">
              <a:buNone/>
            </a:pPr>
            <a:r>
              <a:rPr lang="en-GB" sz="2000" b="1" dirty="0" smtClean="0"/>
              <a:t>(near Lahore in Punjab)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dirty="0" smtClean="0">
              <a:hlinkClick r:id="rId2"/>
            </a:endParaRPr>
          </a:p>
          <a:p>
            <a:pPr marL="0" indent="0">
              <a:buNone/>
            </a:pPr>
            <a:endParaRPr lang="en-GB" sz="1800" dirty="0">
              <a:hlinkClick r:id="rId2"/>
            </a:endParaRPr>
          </a:p>
          <a:p>
            <a:pPr marL="0" indent="0">
              <a:buNone/>
            </a:pPr>
            <a:endParaRPr lang="en-GB" sz="1800" dirty="0" smtClean="0">
              <a:hlinkClick r:id="rId2"/>
            </a:endParaRPr>
          </a:p>
          <a:p>
            <a:pPr marL="0" indent="0">
              <a:buNone/>
            </a:pPr>
            <a:endParaRPr lang="en-GB" sz="1800" dirty="0">
              <a:hlinkClick r:id="rId2"/>
            </a:endParaRPr>
          </a:p>
          <a:p>
            <a:pPr marL="0" indent="0">
              <a:buNone/>
            </a:pPr>
            <a:r>
              <a:rPr lang="en-GB" sz="1800" dirty="0" smtClean="0">
                <a:hlinkClick r:id="rId2"/>
              </a:rPr>
              <a:t>https</a:t>
            </a:r>
            <a:r>
              <a:rPr lang="en-GB" sz="1800" dirty="0">
                <a:hlinkClick r:id="rId2"/>
              </a:rPr>
              <a:t>://www.bing.com/videos/search?q=Waga+border&amp;&amp;</a:t>
            </a:r>
            <a:r>
              <a:rPr lang="en-GB" sz="1800" dirty="0" smtClean="0">
                <a:hlinkClick r:id="rId2"/>
              </a:rPr>
              <a:t>view=detail&amp;list=OuLeTh%2fmDZ3BJA&amp;FORM=VRPPLA</a:t>
            </a:r>
            <a:endParaRPr lang="en-GB" sz="18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428" y="2205037"/>
            <a:ext cx="2466975" cy="18478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029" y="1947863"/>
            <a:ext cx="3155071" cy="210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78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Borders in the news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Class Task:</a:t>
            </a:r>
          </a:p>
          <a:p>
            <a:r>
              <a:rPr lang="en-GB" dirty="0" smtClean="0"/>
              <a:t>Working in groups, make a list of cases where borders are currently an issue or in the news</a:t>
            </a:r>
          </a:p>
          <a:p>
            <a:r>
              <a:rPr lang="en-GB" dirty="0" smtClean="0"/>
              <a:t>Prioritise these cases for discussion</a:t>
            </a:r>
          </a:p>
          <a:p>
            <a:r>
              <a:rPr lang="en-GB" dirty="0" smtClean="0"/>
              <a:t>Explain briefly your decisions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477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The Irish Border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Class Task:</a:t>
            </a:r>
          </a:p>
          <a:p>
            <a:r>
              <a:rPr lang="en-GB" dirty="0" smtClean="0"/>
              <a:t>Constituent parts of GB</a:t>
            </a:r>
          </a:p>
          <a:p>
            <a:r>
              <a:rPr lang="en-GB" dirty="0" smtClean="0"/>
              <a:t>Why </a:t>
            </a:r>
            <a:r>
              <a:rPr lang="en-GB" i="1" dirty="0" smtClean="0"/>
              <a:t>Great</a:t>
            </a:r>
            <a:r>
              <a:rPr lang="en-GB" dirty="0" smtClean="0"/>
              <a:t> Britain?</a:t>
            </a:r>
          </a:p>
          <a:p>
            <a:r>
              <a:rPr lang="en-GB" dirty="0" smtClean="0"/>
              <a:t>How the story unfolds</a:t>
            </a:r>
          </a:p>
          <a:p>
            <a:r>
              <a:rPr lang="en-GB" dirty="0" smtClean="0"/>
              <a:t>Why the border is still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an issue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588" y="776286"/>
            <a:ext cx="3476625" cy="486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336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The United Kingdom</a:t>
            </a:r>
            <a:endParaRPr lang="en-GB" b="1" dirty="0"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smtClean="0"/>
              <a:t>1658-1660 </a:t>
            </a:r>
            <a:r>
              <a:rPr lang="en-GB" sz="1800" dirty="0" smtClean="0"/>
              <a:t>Commonwealth </a:t>
            </a:r>
            <a:r>
              <a:rPr lang="en-GB" sz="1800" smtClean="0"/>
              <a:t>Jack                       Union </a:t>
            </a:r>
            <a:r>
              <a:rPr lang="en-GB" sz="1800" dirty="0" smtClean="0"/>
              <a:t>of the Crowns 1660-1707 (at sea)                                                                                         				      UK flag 1707-1801</a:t>
            </a:r>
            <a:endParaRPr lang="en-GB" sz="18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Key stages:</a:t>
            </a:r>
          </a:p>
          <a:p>
            <a:pPr marL="0" indent="0">
              <a:buNone/>
            </a:pPr>
            <a:r>
              <a:rPr lang="en-GB" sz="2400" dirty="0" smtClean="0"/>
              <a:t>1536 Act of Union (Wales incorporated into England); 1660-1707 Union of the Crowns; 1707 Scotland and England unite; 1801 Ireland incorporated into UK; 1921-present Ireland partitioned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Picture 10" descr="Red cross with white border over a white saltire and dark blue background. At the centre is a gold harp in dark blue shield, which is the same size as the intersection of vertical and horizontal white bars.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4" y="1825624"/>
            <a:ext cx="2538414" cy="1717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Red cross with white border over a white saltire and dark blue background.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863" y="1690689"/>
            <a:ext cx="2814637" cy="18526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8840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Ireland’s Four Provinces</a:t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…</a:t>
            </a:r>
            <a:r>
              <a:rPr lang="en-GB" sz="2800" b="1" dirty="0" smtClean="0">
                <a:latin typeface="+mn-lt"/>
              </a:rPr>
              <a:t>and 32 counties</a:t>
            </a:r>
            <a:endParaRPr lang="en-GB" sz="28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1690689"/>
            <a:ext cx="3409950" cy="3810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8737" y="2169319"/>
            <a:ext cx="1990726" cy="236991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4343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79414"/>
            <a:ext cx="7886700" cy="1325563"/>
          </a:xfrm>
        </p:spPr>
        <p:txBody>
          <a:bodyPr/>
          <a:lstStyle/>
          <a:p>
            <a:r>
              <a:rPr lang="en-GB" b="1" dirty="0" smtClean="0">
                <a:latin typeface="+mn-lt"/>
              </a:rPr>
              <a:t>Kenya/Somalia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7302" y="2100263"/>
            <a:ext cx="4823448" cy="270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1327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365126"/>
            <a:ext cx="3100388" cy="310038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6273" y="2805180"/>
            <a:ext cx="4747540" cy="2670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426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Kenya/Somalia</a:t>
            </a:r>
            <a:endParaRPr lang="en-GB" b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Kenya/Somalia border </a:t>
            </a:r>
            <a:r>
              <a:rPr lang="en-GB" sz="1800" dirty="0" smtClean="0"/>
              <a:t>dispute August 2019 2:54</a:t>
            </a:r>
            <a:endParaRPr lang="en-GB" sz="1800" dirty="0" smtClean="0">
              <a:hlinkClick r:id=""/>
            </a:endParaRPr>
          </a:p>
          <a:p>
            <a:pPr marL="0" indent="0">
              <a:buNone/>
            </a:pPr>
            <a:r>
              <a:rPr lang="en-GB" sz="1800" dirty="0" smtClean="0">
                <a:hlinkClick r:id=""/>
              </a:rPr>
              <a:t>https</a:t>
            </a:r>
            <a:r>
              <a:rPr lang="en-GB" sz="1800" dirty="0">
                <a:hlinkClick r:id="rId2"/>
              </a:rPr>
              <a:t>://www.bing.com/videos/search?q=Somalia&amp;&amp;view=detail&amp;mid=D5EC480C4A3473EA320FD5EC480C4A3473EA320F&amp;&amp;</a:t>
            </a:r>
            <a:r>
              <a:rPr lang="en-GB" sz="1800" dirty="0" smtClean="0">
                <a:hlinkClick r:id="rId2"/>
              </a:rPr>
              <a:t>FORM=VRDGAR</a:t>
            </a:r>
            <a:endParaRPr lang="en-GB" sz="1800" dirty="0" smtClean="0"/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 err="1" smtClean="0"/>
              <a:t>Dadaab</a:t>
            </a:r>
            <a:r>
              <a:rPr lang="en-GB" sz="1800" dirty="0" smtClean="0"/>
              <a:t> – the world’s largest refugee camp. CGTN 2015. 2:12</a:t>
            </a:r>
          </a:p>
          <a:p>
            <a:pPr marL="0" indent="0">
              <a:buNone/>
            </a:pPr>
            <a:r>
              <a:rPr lang="en-GB" sz="1800" dirty="0">
                <a:hlinkClick r:id="rId3"/>
              </a:rPr>
              <a:t>https://</a:t>
            </a:r>
            <a:r>
              <a:rPr lang="en-GB" sz="1800" dirty="0" smtClean="0">
                <a:hlinkClick r:id="rId3"/>
              </a:rPr>
              <a:t>uk.video.search.yahoo.com/yhs/search?fr=yhs-trp-001&amp;hsimp=yhs-001&amp;hspart=trp&amp;p=dadaab+refugee+camp+videos#action=view&amp;id=8&amp;vid=06aa590af5c5fd57edf36e370c11d3ec</a:t>
            </a:r>
            <a:endParaRPr lang="en-GB" sz="1800" dirty="0" smtClean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Return to Somalia 2015 7:16</a:t>
            </a:r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https://</a:t>
            </a:r>
            <a:r>
              <a:rPr lang="en-GB" sz="1800" dirty="0" smtClean="0">
                <a:hlinkClick r:id="rId4"/>
              </a:rPr>
              <a:t>www.youtube.com/watch?v=6Yv0Ne3Eigk</a:t>
            </a:r>
            <a:endParaRPr lang="en-GB" sz="1800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69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 smtClean="0">
                <a:latin typeface="+mn-lt"/>
              </a:rPr>
              <a:t>Syria/Turkey and Kurdistan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106" y="1825625"/>
            <a:ext cx="7439787" cy="4351338"/>
          </a:xfrm>
        </p:spPr>
      </p:pic>
    </p:spTree>
    <p:extLst>
      <p:ext uri="{BB962C8B-B14F-4D97-AF65-F5344CB8AC3E}">
        <p14:creationId xmlns:p14="http://schemas.microsoft.com/office/powerpoint/2010/main" val="1126860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Lines on a map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Berlin Conference 1885</a:t>
            </a:r>
          </a:p>
          <a:p>
            <a:r>
              <a:rPr lang="en-GB" dirty="0" smtClean="0"/>
              <a:t>The crazy case of Kilimanjaro (and the </a:t>
            </a:r>
            <a:r>
              <a:rPr lang="en-GB" dirty="0"/>
              <a:t>C</a:t>
            </a:r>
            <a:r>
              <a:rPr lang="en-GB" dirty="0" smtClean="0"/>
              <a:t>aprivi </a:t>
            </a:r>
            <a:r>
              <a:rPr lang="en-GB" dirty="0" smtClean="0"/>
              <a:t>Strip)</a:t>
            </a:r>
          </a:p>
          <a:p>
            <a:r>
              <a:rPr lang="en-GB" dirty="0" smtClean="0"/>
              <a:t>Durand Line 1893</a:t>
            </a:r>
          </a:p>
          <a:p>
            <a:r>
              <a:rPr lang="en-GB" dirty="0" smtClean="0"/>
              <a:t>Sykes-Picot Line </a:t>
            </a:r>
            <a:r>
              <a:rPr lang="en-GB" dirty="0" smtClean="0"/>
              <a:t>1916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375" y="2852737"/>
            <a:ext cx="3076575" cy="2885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180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Catalonia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144" y="1882775"/>
            <a:ext cx="4468639" cy="43513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4674" y="365126"/>
            <a:ext cx="2272109" cy="127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964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Mexico/USA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414" y="1335882"/>
            <a:ext cx="5319403" cy="395763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162" y="585023"/>
            <a:ext cx="2967315" cy="22113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0687" y="2796355"/>
            <a:ext cx="2728913" cy="206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6296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The crazy case of Kilimanjaro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50" y="1690689"/>
            <a:ext cx="2609850" cy="173355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300" y="1514475"/>
            <a:ext cx="4711108" cy="412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4987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117</TotalTime>
  <Words>184</Words>
  <Application>Microsoft Office PowerPoint</Application>
  <PresentationFormat>On-screen Show (4:3)</PresentationFormat>
  <Paragraphs>68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HPFY3004 Introduction to the Humanities Boundaries</vt:lpstr>
      <vt:lpstr>What kind of boundaries? Borders</vt:lpstr>
      <vt:lpstr>Borders and border crossings</vt:lpstr>
      <vt:lpstr>Borders in the news</vt:lpstr>
      <vt:lpstr>The Irish Border</vt:lpstr>
      <vt:lpstr>The United Kingdom</vt:lpstr>
      <vt:lpstr>Ireland’s Four Provinces …and 32 counties</vt:lpstr>
      <vt:lpstr>Kenya/Somalia</vt:lpstr>
      <vt:lpstr> </vt:lpstr>
      <vt:lpstr>Kenya/Somalia</vt:lpstr>
      <vt:lpstr>Syria/Turkey and Kurdistan</vt:lpstr>
      <vt:lpstr>Lines on a map</vt:lpstr>
      <vt:lpstr>Catalonia </vt:lpstr>
      <vt:lpstr>Mexico/USA</vt:lpstr>
      <vt:lpstr>The crazy case of Kilimanjaro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HPFY3004 Introduction to the Humanities Boundaries</dc:title>
  <dc:creator>Andy Bevan</dc:creator>
  <cp:lastModifiedBy>Andy Bevan</cp:lastModifiedBy>
  <cp:revision>35</cp:revision>
  <dcterms:created xsi:type="dcterms:W3CDTF">2019-10-21T10:37:10Z</dcterms:created>
  <dcterms:modified xsi:type="dcterms:W3CDTF">2019-10-24T10:16:10Z</dcterms:modified>
</cp:coreProperties>
</file>